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78" r:id="rId5"/>
    <p:sldId id="279" r:id="rId6"/>
    <p:sldId id="280" r:id="rId7"/>
    <p:sldId id="281" r:id="rId8"/>
    <p:sldId id="283" r:id="rId9"/>
    <p:sldId id="284" r:id="rId10"/>
    <p:sldId id="282" r:id="rId11"/>
    <p:sldId id="285" r:id="rId12"/>
    <p:sldId id="286" r:id="rId13"/>
  </p:sldIdLst>
  <p:sldSz cx="9144000" cy="6858000" type="screen4x3"/>
  <p:notesSz cx="6735763" cy="986948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EA"/>
    <a:srgbClr val="CCFFCC"/>
    <a:srgbClr val="6699FF"/>
    <a:srgbClr val="66CCFF"/>
    <a:srgbClr val="DDCCD4"/>
    <a:srgbClr val="EFE7EB"/>
    <a:srgbClr val="5F5F5F"/>
    <a:srgbClr val="727D84"/>
    <a:srgbClr val="98A4AB"/>
    <a:srgbClr val="111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31" autoAdjust="0"/>
    <p:restoredTop sz="90929"/>
  </p:normalViewPr>
  <p:slideViewPr>
    <p:cSldViewPr>
      <p:cViewPr varScale="1">
        <p:scale>
          <a:sx n="102" d="100"/>
          <a:sy n="102" d="100"/>
        </p:scale>
        <p:origin x="-972" y="-102"/>
      </p:cViewPr>
      <p:guideLst>
        <p:guide orient="horz" pos="4319"/>
        <p:guide orient="horz" pos="935"/>
        <p:guide orient="horz" pos="3793"/>
        <p:guide pos="5575"/>
        <p:guide pos="2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042" y="-78"/>
      </p:cViewPr>
      <p:guideLst>
        <p:guide orient="horz" pos="3109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890CE-DB31-463F-8028-A8E27987217A}" type="datetimeFigureOut">
              <a:rPr lang="fr-FR" smtClean="0"/>
              <a:pPr/>
              <a:t>19/07/2013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A5746-BE8F-4B23-9763-E87458FEFC54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4650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932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0113" y="739775"/>
            <a:ext cx="493553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102" y="4688007"/>
            <a:ext cx="4939560" cy="4441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6014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932" y="9376014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FBAD0F-58A3-483C-A1FE-435E7D624862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9433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D1DB34-AEC4-4503-B4E0-35749FEEBC34}" type="slidenum">
              <a:rPr lang="fr-FR" smtClean="0"/>
              <a:pPr/>
              <a:t>1</a:t>
            </a:fld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625" y="71414"/>
            <a:ext cx="8791575" cy="1143000"/>
          </a:xfrm>
        </p:spPr>
        <p:txBody>
          <a:bodyPr tIns="0" bIns="0" anchor="b"/>
          <a:lstStyle>
            <a:lvl1pPr algn="r">
              <a:defRPr>
                <a:solidFill>
                  <a:srgbClr val="2A2A2A"/>
                </a:solidFill>
              </a:defRPr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625" y="1214414"/>
            <a:ext cx="8791575" cy="4572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 dirty="0" smtClean="0"/>
              <a:t>Click to edit subtitle</a:t>
            </a:r>
            <a:endParaRPr lang="en-US" noProof="0" dirty="0"/>
          </a:p>
        </p:txBody>
      </p:sp>
      <p:sp>
        <p:nvSpPr>
          <p:cNvPr id="27" name="Rectangle 7"/>
          <p:cNvSpPr>
            <a:spLocks noChangeArrowheads="1"/>
          </p:cNvSpPr>
          <p:nvPr userDrawn="1"/>
        </p:nvSpPr>
        <p:spPr bwMode="auto">
          <a:xfrm>
            <a:off x="0" y="1676401"/>
            <a:ext cx="9144000" cy="466715"/>
          </a:xfrm>
          <a:prstGeom prst="rect">
            <a:avLst/>
          </a:prstGeom>
          <a:solidFill>
            <a:srgbClr val="11111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 marL="266700" indent="-266700">
              <a:defRPr>
                <a:solidFill>
                  <a:srgbClr val="2A2A2A"/>
                </a:solidFill>
              </a:defRPr>
            </a:lvl2pPr>
            <a:lvl3pPr marL="542925" indent="-276225">
              <a:defRPr>
                <a:solidFill>
                  <a:srgbClr val="2A2A2A"/>
                </a:solidFill>
              </a:defRPr>
            </a:lvl3pPr>
            <a:lvl4pPr marL="809625" indent="-266700">
              <a:defRPr>
                <a:solidFill>
                  <a:srgbClr val="2A2A2A"/>
                </a:solidFill>
              </a:defRPr>
            </a:lvl4pPr>
            <a:lvl5pPr marL="1076325" indent="-266700">
              <a:defRPr>
                <a:solidFill>
                  <a:srgbClr val="2A2A2A"/>
                </a:solidFill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E270EAF-BFA1-4AD6-9D81-4359FAD1F31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 userDrawn="1"/>
        </p:nvSpPr>
        <p:spPr>
          <a:xfrm>
            <a:off x="0" y="6357958"/>
            <a:ext cx="9144000" cy="500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1676401"/>
            <a:ext cx="9144000" cy="466715"/>
          </a:xfrm>
          <a:prstGeom prst="rect">
            <a:avLst/>
          </a:prstGeom>
          <a:solidFill>
            <a:srgbClr val="11111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0" y="2143125"/>
            <a:ext cx="9144000" cy="3200400"/>
          </a:xfrm>
          <a:prstGeom prst="rect">
            <a:avLst/>
          </a:prstGeom>
          <a:solidFill>
            <a:srgbClr val="7B7B7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noProof="0" dirty="0"/>
          </a:p>
        </p:txBody>
      </p:sp>
      <p:sp>
        <p:nvSpPr>
          <p:cNvPr id="32" name="Rectangle 31"/>
          <p:cNvSpPr/>
          <p:nvPr userDrawn="1"/>
        </p:nvSpPr>
        <p:spPr>
          <a:xfrm>
            <a:off x="0" y="1"/>
            <a:ext cx="9144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Titre 38"/>
          <p:cNvSpPr>
            <a:spLocks noGrp="1"/>
          </p:cNvSpPr>
          <p:nvPr userDrawn="1">
            <p:ph type="title" hasCustomPrompt="1"/>
          </p:nvPr>
        </p:nvSpPr>
        <p:spPr>
          <a:xfrm>
            <a:off x="328581" y="2428875"/>
            <a:ext cx="8521731" cy="1143000"/>
          </a:xfrm>
        </p:spPr>
        <p:txBody>
          <a:bodyPr anchor="b" anchorCtr="0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14324" y="3571890"/>
            <a:ext cx="8536309" cy="500052"/>
          </a:xfrm>
        </p:spPr>
        <p:txBody>
          <a:bodyPr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to edit subtitle</a:t>
            </a:r>
          </a:p>
        </p:txBody>
      </p:sp>
      <p:grpSp>
        <p:nvGrpSpPr>
          <p:cNvPr id="18" name="Group 9"/>
          <p:cNvGrpSpPr>
            <a:grpSpLocks/>
          </p:cNvGrpSpPr>
          <p:nvPr userDrawn="1"/>
        </p:nvGrpSpPr>
        <p:grpSpPr bwMode="auto">
          <a:xfrm>
            <a:off x="0" y="4843478"/>
            <a:ext cx="9144000" cy="2014539"/>
            <a:chOff x="0" y="3045"/>
            <a:chExt cx="5760" cy="1269"/>
          </a:xfrm>
        </p:grpSpPr>
        <p:sp>
          <p:nvSpPr>
            <p:cNvPr id="3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4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7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8" name="Rectangle 16"/>
            <p:cNvSpPr>
              <a:spLocks noChangeArrowheads="1"/>
            </p:cNvSpPr>
            <p:nvPr/>
          </p:nvSpPr>
          <p:spPr bwMode="auto">
            <a:xfrm>
              <a:off x="4937" y="3111"/>
              <a:ext cx="823" cy="120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7833" y="5723160"/>
            <a:ext cx="2212616" cy="8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16CCD59-4062-48CE-A65F-00CB3BE5B2D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1" hasCustomPrompt="1"/>
          </p:nvPr>
        </p:nvSpPr>
        <p:spPr>
          <a:xfrm>
            <a:off x="4826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fr-FR" dirty="0" smtClean="0"/>
              <a:t>Second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2"/>
            <a:r>
              <a:rPr lang="fr-FR" dirty="0" err="1" smtClean="0"/>
              <a:t>Third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3"/>
            <a:r>
              <a:rPr lang="fr-FR" dirty="0" err="1" smtClean="0"/>
              <a:t>Fourth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4"/>
            <a:r>
              <a:rPr lang="fr-FR" dirty="0" err="1" smtClean="0"/>
              <a:t>Fifth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DBEBFAB-EF46-42A4-B2A0-EF472DEE164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1" name="Espace réservé du contenu 2"/>
          <p:cNvSpPr>
            <a:spLocks noGrp="1"/>
          </p:cNvSpPr>
          <p:nvPr>
            <p:ph sz="half" idx="11" hasCustomPrompt="1"/>
          </p:nvPr>
        </p:nvSpPr>
        <p:spPr>
          <a:xfrm>
            <a:off x="4826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89CD7BF-7996-4CFF-A357-CB4F255262C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FA0E3F-A84F-4C38-B31C-F2180DBCA084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3" name="Rectangle 2"/>
          <p:cNvSpPr/>
          <p:nvPr userDrawn="1"/>
        </p:nvSpPr>
        <p:spPr>
          <a:xfrm>
            <a:off x="142844" y="1142984"/>
            <a:ext cx="8858312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1000" y="785793"/>
            <a:ext cx="8597900" cy="530068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F998826-A65D-4C0D-ADEB-E0949BA9C2D9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380999" y="76200"/>
            <a:ext cx="8583613" cy="638156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. Text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458200" cy="638175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half" idx="2"/>
          </p:nvPr>
        </p:nvSpPr>
        <p:spPr>
          <a:xfrm>
            <a:off x="4686300" y="781050"/>
            <a:ext cx="4152900" cy="5238750"/>
          </a:xfrm>
        </p:spPr>
        <p:txBody>
          <a:bodyPr>
            <a:normAutofit/>
          </a:bodyPr>
          <a:lstStyle/>
          <a:p>
            <a:r>
              <a:rPr lang="en-US" dirty="0" smtClean="0"/>
              <a:t>Click icon to add chart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xfrm>
            <a:off x="381000" y="6553200"/>
            <a:ext cx="295275" cy="152400"/>
          </a:xfrm>
        </p:spPr>
        <p:txBody>
          <a:bodyPr/>
          <a:lstStyle>
            <a:lvl1pPr>
              <a:defRPr/>
            </a:lvl1pPr>
          </a:lstStyle>
          <a:p>
            <a:fld id="{57C5AF71-8E3A-49A6-AB4B-BC4335BFE2F9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1050"/>
            <a:ext cx="4152900" cy="5238750"/>
          </a:xfrm>
        </p:spPr>
        <p:txBody>
          <a:bodyPr>
            <a:normAutofit/>
          </a:bodyPr>
          <a:lstStyle>
            <a:lvl1pPr>
              <a:defRPr sz="2200"/>
            </a:lvl1pPr>
            <a:lvl2pPr marL="266700" indent="-266700">
              <a:defRPr sz="1800"/>
            </a:lvl2pPr>
            <a:lvl3pPr marL="542925" indent="-276225">
              <a:defRPr sz="1600"/>
            </a:lvl3pPr>
            <a:lvl4pPr marL="809625" indent="-266700">
              <a:defRPr sz="14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0" name="Date Placeholder 11"/>
          <p:cNvSpPr>
            <a:spLocks noGrp="1"/>
          </p:cNvSpPr>
          <p:nvPr>
            <p:ph type="dt" sz="half" idx="11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0999" y="76200"/>
            <a:ext cx="8583613" cy="63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dirty="0" smtClean="0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0999" y="785794"/>
            <a:ext cx="8583613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6553200"/>
            <a:ext cx="2952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800">
                <a:latin typeface="Trebuchet MS" pitchFamily="34" charset="0"/>
              </a:defRPr>
            </a:lvl1pPr>
          </a:lstStyle>
          <a:p>
            <a:fld id="{BD3591A1-4D0D-4372-AF02-FD29A1B3AC5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cxnSp>
        <p:nvCxnSpPr>
          <p:cNvPr id="6" name="Connecteur droit 5"/>
          <p:cNvCxnSpPr/>
          <p:nvPr/>
        </p:nvCxnSpPr>
        <p:spPr>
          <a:xfrm>
            <a:off x="377033" y="714356"/>
            <a:ext cx="8583613" cy="1588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 flipV="1">
            <a:off x="377033" y="6518787"/>
            <a:ext cx="6933953" cy="0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78927" y="6160542"/>
            <a:ext cx="1499447" cy="5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60" r:id="rId9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333333"/>
          </a:solidFill>
          <a:latin typeface="Trebuchet M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algn="l" rtl="0" eaLnBrk="1" fontAlgn="base" hangingPunct="1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1" fontAlgn="base" hangingPunct="1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60000"/>
            <a:lumOff val="40000"/>
          </a:schemeClr>
        </a:buClr>
        <a:buSzPct val="80000"/>
        <a:buFont typeface="Wingdings" pitchFamily="2" charset="2"/>
        <a:buChar char="n"/>
        <a:defRPr sz="1800">
          <a:solidFill>
            <a:srgbClr val="2A2A2A"/>
          </a:solidFill>
          <a:latin typeface="Trebuchet MS" pitchFamily="34" charset="0"/>
        </a:defRPr>
      </a:lvl3pPr>
      <a:lvl4pPr marL="809625" indent="-266700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40000"/>
            <a:lumOff val="60000"/>
          </a:schemeClr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20000"/>
            <a:lumOff val="80000"/>
          </a:schemeClr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Document2.docx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8.emf"/><Relationship Id="rId5" Type="http://schemas.openxmlformats.org/officeDocument/2006/relationships/package" Target="../embeddings/Microsoft_Word_Document4.docx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>
          <a:xfrm>
            <a:off x="328613" y="2793851"/>
            <a:ext cx="85217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JCTVC-N0168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AHG14 </a:t>
            </a:r>
            <a:br>
              <a:rPr lang="en-US" dirty="0" smtClean="0"/>
            </a:br>
            <a:r>
              <a:rPr lang="en-US" dirty="0" smtClean="0"/>
              <a:t>Color </a:t>
            </a:r>
            <a:r>
              <a:rPr lang="en-US" dirty="0"/>
              <a:t>Gamut Scalable Video </a:t>
            </a:r>
            <a:r>
              <a:rPr lang="en-US" dirty="0" smtClean="0"/>
              <a:t>Coding using </a:t>
            </a:r>
            <a:r>
              <a:rPr lang="en-US" dirty="0"/>
              <a:t>3D </a:t>
            </a:r>
            <a:r>
              <a:rPr lang="en-US" dirty="0" smtClean="0"/>
              <a:t>LUT</a:t>
            </a:r>
            <a:br>
              <a:rPr lang="en-US" dirty="0" smtClean="0"/>
            </a:br>
            <a:r>
              <a:rPr lang="en-US" dirty="0" smtClean="0"/>
              <a:t>New </a:t>
            </a:r>
            <a:r>
              <a:rPr lang="en-US" dirty="0"/>
              <a:t>Results</a:t>
            </a:r>
            <a:endParaRPr lang="en-US" dirty="0" smtClean="0"/>
          </a:p>
        </p:txBody>
      </p:sp>
      <p:sp>
        <p:nvSpPr>
          <p:cNvPr id="5123" name="Espace réservé du texte 3"/>
          <p:cNvSpPr>
            <a:spLocks noGrp="1"/>
          </p:cNvSpPr>
          <p:nvPr>
            <p:ph type="body" sz="quarter" idx="11"/>
          </p:nvPr>
        </p:nvSpPr>
        <p:spPr>
          <a:xfrm>
            <a:off x="314325" y="3936851"/>
            <a:ext cx="8535988" cy="1076325"/>
          </a:xfrm>
        </p:spPr>
        <p:txBody>
          <a:bodyPr>
            <a:normAutofit/>
          </a:bodyPr>
          <a:lstStyle/>
          <a:p>
            <a:pPr marL="0" indent="0" eaLnBrk="1" hangingPunct="1">
              <a:defRPr/>
            </a:pPr>
            <a:r>
              <a:rPr lang="fr-FR" sz="3600" dirty="0" smtClean="0"/>
              <a:t> </a:t>
            </a:r>
            <a:r>
              <a:rPr lang="fr-FR" dirty="0" err="1" smtClean="0"/>
              <a:t>P.Bordes</a:t>
            </a:r>
            <a:endParaRPr lang="fr-FR" dirty="0" smtClean="0"/>
          </a:p>
          <a:p>
            <a:pPr marL="0" indent="0" eaLnBrk="1" hangingPunct="1">
              <a:defRPr/>
            </a:pPr>
            <a:endParaRPr lang="fr-FR" dirty="0" smtClean="0"/>
          </a:p>
        </p:txBody>
      </p:sp>
      <p:sp>
        <p:nvSpPr>
          <p:cNvPr id="4" name="Rectangle 3"/>
          <p:cNvSpPr/>
          <p:nvPr/>
        </p:nvSpPr>
        <p:spPr>
          <a:xfrm>
            <a:off x="1077238" y="5181913"/>
            <a:ext cx="788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r" eaLnBrk="1" hangingPunct="1"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14</a:t>
            </a:r>
            <a:r>
              <a:rPr lang="en-US" baseline="30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th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JCT-VC Meeting: Vienna, July 25- August 2</a:t>
            </a:r>
            <a:r>
              <a:rPr lang="en-US" baseline="30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nd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,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928670"/>
            <a:ext cx="8001056" cy="4929222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1800" dirty="0"/>
              <a:t>M24484 – “Requirements for the scalable enhancement of HEVC” (S-2.10)</a:t>
            </a:r>
          </a:p>
          <a:p>
            <a:pPr lvl="1"/>
            <a:r>
              <a:rPr lang="en-US" sz="1400" i="1" dirty="0"/>
              <a:t>The scalability extension shall support </a:t>
            </a:r>
            <a:r>
              <a:rPr lang="en-US" sz="1400" i="1" dirty="0" smtClean="0"/>
              <a:t>:</a:t>
            </a:r>
            <a:endParaRPr lang="en-US" sz="1400" i="1" dirty="0"/>
          </a:p>
          <a:p>
            <a:pPr lvl="2"/>
            <a:r>
              <a:rPr lang="en-US" sz="1200" i="1" dirty="0" smtClean="0"/>
              <a:t>BL and EL with </a:t>
            </a:r>
            <a:r>
              <a:rPr lang="en-US" sz="1200" i="1" dirty="0"/>
              <a:t>different color spaces</a:t>
            </a:r>
          </a:p>
          <a:p>
            <a:pPr lvl="2"/>
            <a:r>
              <a:rPr lang="en-US" sz="1200" i="1" dirty="0" smtClean="0"/>
              <a:t>Combination </a:t>
            </a:r>
            <a:r>
              <a:rPr lang="en-US" sz="1200" i="1" dirty="0"/>
              <a:t>of color space scalability and spatial scalability.</a:t>
            </a:r>
          </a:p>
          <a:p>
            <a:pPr lvl="2"/>
            <a:r>
              <a:rPr lang="en-US" sz="1200" i="1" dirty="0" err="1" smtClean="0"/>
              <a:t>Tristimulus</a:t>
            </a:r>
            <a:r>
              <a:rPr lang="en-US" sz="1200" i="1" dirty="0" smtClean="0"/>
              <a:t> </a:t>
            </a:r>
            <a:r>
              <a:rPr lang="en-US" sz="1200" i="1" dirty="0"/>
              <a:t>values in </a:t>
            </a:r>
            <a:r>
              <a:rPr lang="en-US" sz="1200" i="1" dirty="0" smtClean="0"/>
              <a:t>EL that </a:t>
            </a:r>
            <a:r>
              <a:rPr lang="en-US" sz="1200" i="1" dirty="0"/>
              <a:t>can not be represented in the </a:t>
            </a:r>
            <a:r>
              <a:rPr lang="en-US" sz="1200" i="1" dirty="0" smtClean="0"/>
              <a:t>BL color </a:t>
            </a:r>
            <a:r>
              <a:rPr lang="en-US" sz="1200" i="1" dirty="0"/>
              <a:t>space. </a:t>
            </a:r>
            <a:endParaRPr lang="en-US" sz="1200" i="1" dirty="0" smtClean="0"/>
          </a:p>
          <a:p>
            <a:pPr lvl="2"/>
            <a:endParaRPr lang="en-US" sz="1200" i="1" dirty="0"/>
          </a:p>
          <a:p>
            <a:pPr marL="0" lvl="1" indent="0">
              <a:buNone/>
            </a:pPr>
            <a:r>
              <a:rPr lang="en-US" sz="1800" dirty="0"/>
              <a:t>Proposal: use of “Color Difference Predictor” function (see also L0334,K0241)</a:t>
            </a:r>
          </a:p>
          <a:p>
            <a:pPr lvl="1"/>
            <a:endParaRPr lang="en-US" sz="1400" i="1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CA" sz="2800" dirty="0" smtClean="0"/>
              <a:t>AHG14: </a:t>
            </a:r>
            <a:r>
              <a:rPr lang="en-US" sz="2800" dirty="0"/>
              <a:t>Color Gamut </a:t>
            </a:r>
            <a:r>
              <a:rPr lang="en-US" sz="2800" dirty="0" smtClean="0"/>
              <a:t>Scalable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JCTVC-M0197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56992"/>
            <a:ext cx="3554837" cy="2696914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296957"/>
              </p:ext>
            </p:extLst>
          </p:nvPr>
        </p:nvGraphicFramePr>
        <p:xfrm>
          <a:off x="3923928" y="3501008"/>
          <a:ext cx="4924425" cy="230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Visio" r:id="rId4" imgW="7504110" imgH="3512568" progId="Visio.Drawing.11">
                  <p:embed/>
                </p:oleObj>
              </mc:Choice>
              <mc:Fallback>
                <p:oleObj name="Visio" r:id="rId4" imgW="7504110" imgH="351256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3501008"/>
                        <a:ext cx="4924425" cy="2305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081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1268760"/>
            <a:ext cx="8001056" cy="4589132"/>
          </a:xfrm>
        </p:spPr>
        <p:txBody>
          <a:bodyPr>
            <a:normAutofit/>
          </a:bodyPr>
          <a:lstStyle/>
          <a:p>
            <a:pPr marL="0" lvl="1" indent="0" algn="just">
              <a:buNone/>
            </a:pPr>
            <a:r>
              <a:rPr lang="en-US" sz="1800" dirty="0" smtClean="0"/>
              <a:t>The determination of the color </a:t>
            </a:r>
            <a:r>
              <a:rPr lang="en-US" sz="1800" dirty="0"/>
              <a:t>transfer function is not straightforward because the content creation workflows may include </a:t>
            </a:r>
            <a:r>
              <a:rPr lang="en-US" sz="1800" u="sng" dirty="0"/>
              <a:t>deterministic processing </a:t>
            </a:r>
            <a:r>
              <a:rPr lang="en-US" sz="1800" dirty="0" smtClean="0"/>
              <a:t>but </a:t>
            </a:r>
            <a:r>
              <a:rPr lang="en-US" sz="1800" dirty="0"/>
              <a:t>also </a:t>
            </a:r>
            <a:r>
              <a:rPr lang="en-US" sz="1800" u="sng" dirty="0"/>
              <a:t>non-deterministic </a:t>
            </a:r>
            <a:r>
              <a:rPr lang="en-US" sz="1800" u="sng" dirty="0" smtClean="0"/>
              <a:t>operations</a:t>
            </a:r>
            <a:r>
              <a:rPr lang="en-US" sz="1800" dirty="0" smtClean="0"/>
              <a:t> (ex: Color grading).</a:t>
            </a:r>
            <a:endParaRPr lang="en-US" sz="1800" dirty="0" smtClean="0"/>
          </a:p>
          <a:p>
            <a:pPr marL="0" lvl="1" indent="0" algn="just">
              <a:buNone/>
            </a:pPr>
            <a:endParaRPr lang="en-US" sz="1600" dirty="0" smtClean="0"/>
          </a:p>
          <a:p>
            <a:pPr marL="0" lvl="1" indent="0" algn="just">
              <a:buNone/>
            </a:pPr>
            <a:endParaRPr lang="en-US" sz="24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/>
              <a:t>Color Difference </a:t>
            </a:r>
            <a:r>
              <a:rPr lang="en-US" sz="2800" dirty="0" smtClean="0"/>
              <a:t>Predictor</a:t>
            </a:r>
            <a:r>
              <a:rPr lang="en-CA" sz="2800" dirty="0" smtClean="0"/>
              <a:t/>
            </a:r>
            <a:br>
              <a:rPr lang="en-CA" sz="2800" dirty="0" smtClean="0"/>
            </a:b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JCTVC-M0197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365013"/>
              </p:ext>
            </p:extLst>
          </p:nvPr>
        </p:nvGraphicFramePr>
        <p:xfrm>
          <a:off x="1115616" y="2492896"/>
          <a:ext cx="6716713" cy="370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Visio" r:id="rId3" imgW="9708390" imgH="5359700" progId="Visio.Drawing.11">
                  <p:embed/>
                </p:oleObj>
              </mc:Choice>
              <mc:Fallback>
                <p:oleObj name="Visio" r:id="rId3" imgW="9708390" imgH="5359700" progId="Visio.Drawing.11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2492896"/>
                        <a:ext cx="6716713" cy="370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09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764704"/>
            <a:ext cx="8001056" cy="5380650"/>
          </a:xfrm>
        </p:spPr>
        <p:txBody>
          <a:bodyPr>
            <a:normAutofit/>
          </a:bodyPr>
          <a:lstStyle/>
          <a:p>
            <a:pPr marL="0" lvl="1" indent="0" algn="just">
              <a:buNone/>
            </a:pPr>
            <a:r>
              <a:rPr lang="fr-FR" sz="1600" b="1" dirty="0" err="1" smtClean="0"/>
              <a:t>Advantages</a:t>
            </a:r>
            <a:endParaRPr lang="en-US" sz="1600" b="1" dirty="0" smtClean="0"/>
          </a:p>
          <a:p>
            <a:pPr lvl="1" algn="just"/>
            <a:r>
              <a:rPr lang="en-US" sz="1600" u="sng" dirty="0"/>
              <a:t>Many Color processing tools uses 3D LUTs</a:t>
            </a:r>
            <a:r>
              <a:rPr lang="en-US" sz="1600" dirty="0"/>
              <a:t> to represent and save their intermediate and final color grading operations. In these cases, the 3D LUT information can be made available to the encoder </a:t>
            </a:r>
            <a:r>
              <a:rPr lang="en-US" sz="1600" dirty="0" smtClean="0"/>
              <a:t>easily</a:t>
            </a:r>
          </a:p>
          <a:p>
            <a:pPr lvl="1" algn="just"/>
            <a:r>
              <a:rPr lang="en-US" sz="1600" u="sng" dirty="0" smtClean="0"/>
              <a:t>The 3D </a:t>
            </a:r>
            <a:r>
              <a:rPr lang="en-US" sz="1600" u="sng" dirty="0"/>
              <a:t>LUT </a:t>
            </a:r>
            <a:r>
              <a:rPr lang="en-US" sz="1600" u="sng" dirty="0" smtClean="0"/>
              <a:t>size</a:t>
            </a:r>
            <a:r>
              <a:rPr lang="en-US" sz="1600" dirty="0" smtClean="0"/>
              <a:t> (number </a:t>
            </a:r>
            <a:r>
              <a:rPr lang="en-US" sz="1600" dirty="0"/>
              <a:t>of vertices in one direction), </a:t>
            </a:r>
            <a:r>
              <a:rPr lang="en-US" sz="1600" u="sng" dirty="0"/>
              <a:t>is a parameter</a:t>
            </a:r>
            <a:r>
              <a:rPr lang="en-US" sz="1600" dirty="0"/>
              <a:t> read in the bit-stream. In that way, the encoder may choose the best trade-off between “Color Difference Predictor” module accuracy and encoding </a:t>
            </a:r>
            <a:r>
              <a:rPr lang="en-US" sz="1600" dirty="0" smtClean="0"/>
              <a:t>cost</a:t>
            </a:r>
          </a:p>
          <a:p>
            <a:pPr lvl="1" algn="just"/>
            <a:r>
              <a:rPr lang="en-US" sz="1600" dirty="0" smtClean="0"/>
              <a:t>3D </a:t>
            </a:r>
            <a:r>
              <a:rPr lang="en-US" sz="1600" dirty="0"/>
              <a:t>color LUT interpolation module for color conversion is </a:t>
            </a:r>
            <a:r>
              <a:rPr lang="en-US" sz="1600" u="sng" dirty="0"/>
              <a:t>implemented in many STBs and display devices</a:t>
            </a:r>
            <a:r>
              <a:rPr lang="en-US" sz="1600" dirty="0"/>
              <a:t> (graphics card). </a:t>
            </a:r>
            <a:endParaRPr lang="en-US" sz="1600" dirty="0" smtClean="0"/>
          </a:p>
          <a:p>
            <a:pPr lvl="1" algn="just"/>
            <a:r>
              <a:rPr lang="en-US" sz="1600" dirty="0" smtClean="0"/>
              <a:t>If size=1 (</a:t>
            </a:r>
            <a:r>
              <a:rPr lang="en-US" sz="1600" dirty="0"/>
              <a:t>one single octant with 8 vertices</a:t>
            </a:r>
            <a:r>
              <a:rPr lang="en-US" sz="1600" dirty="0" smtClean="0"/>
              <a:t>), and </a:t>
            </a:r>
            <a:r>
              <a:rPr lang="en-US" sz="1600" dirty="0"/>
              <a:t>the color components of the vertices are set appropriately (see 6-Annex</a:t>
            </a:r>
            <a:r>
              <a:rPr lang="en-US" sz="1600" dirty="0" smtClean="0"/>
              <a:t>), then </a:t>
            </a:r>
            <a:r>
              <a:rPr lang="en-US" sz="1600" dirty="0"/>
              <a:t>the </a:t>
            </a:r>
            <a:r>
              <a:rPr lang="en-US" sz="1600" u="sng" dirty="0"/>
              <a:t>3D LUT is equivalent to the Gain-Offset</a:t>
            </a:r>
            <a:r>
              <a:rPr lang="en-US" sz="1600" dirty="0"/>
              <a:t> model previously proposed in </a:t>
            </a:r>
            <a:r>
              <a:rPr lang="en-US" sz="1600" dirty="0" smtClean="0"/>
              <a:t>JCTVC-L0334.</a:t>
            </a:r>
          </a:p>
          <a:p>
            <a:pPr lvl="1" algn="just"/>
            <a:endParaRPr lang="en-US" sz="1600" dirty="0"/>
          </a:p>
          <a:p>
            <a:pPr lvl="1" algn="just"/>
            <a:endParaRPr lang="fr-FR" sz="1600" dirty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/>
          </a:p>
          <a:p>
            <a:pPr lvl="1" algn="just"/>
            <a:endParaRPr lang="en-US" sz="16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Color Difference </a:t>
            </a:r>
            <a:r>
              <a:rPr lang="en-US" sz="2800" dirty="0" smtClean="0"/>
              <a:t>Predictor: </a:t>
            </a:r>
            <a:r>
              <a:rPr lang="en-US" sz="2800" dirty="0"/>
              <a:t>3D </a:t>
            </a:r>
            <a:r>
              <a:rPr lang="en-US" sz="2800" dirty="0" smtClean="0"/>
              <a:t>Color </a:t>
            </a:r>
            <a:r>
              <a:rPr lang="en-US" sz="2800" dirty="0" smtClean="0"/>
              <a:t>LUT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JCTVC-M0197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270873"/>
            <a:ext cx="4860404" cy="218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47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 smtClean="0"/>
              <a:t>Test Material - Rec.709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JCTVC-N0163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90" y="1143794"/>
            <a:ext cx="4211960" cy="23692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689" y="1143794"/>
            <a:ext cx="4211960" cy="23692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90" y="3692649"/>
            <a:ext cx="4211960" cy="23692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689" y="3692649"/>
            <a:ext cx="4211960" cy="236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18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 smtClean="0"/>
              <a:t>Test Material – DCI P3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JCTVC-N0163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27" y="1143793"/>
            <a:ext cx="4215384" cy="23711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158" y="1143793"/>
            <a:ext cx="4215384" cy="23711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27" y="3691075"/>
            <a:ext cx="4215384" cy="23711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159" y="3694635"/>
            <a:ext cx="4215384" cy="237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39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1052736"/>
            <a:ext cx="8001056" cy="1008112"/>
          </a:xfrm>
        </p:spPr>
        <p:txBody>
          <a:bodyPr>
            <a:normAutofit/>
          </a:bodyPr>
          <a:lstStyle/>
          <a:p>
            <a:pPr lvl="1" algn="just"/>
            <a:r>
              <a:rPr lang="en-US" sz="1600" dirty="0" smtClean="0"/>
              <a:t>Use </a:t>
            </a:r>
            <a:r>
              <a:rPr lang="en-US" sz="1600" dirty="0" smtClean="0"/>
              <a:t>Color </a:t>
            </a:r>
            <a:r>
              <a:rPr lang="en-US" sz="1600" dirty="0" smtClean="0"/>
              <a:t>graded test sequences (8 bits)</a:t>
            </a:r>
            <a:endParaRPr lang="en-US" sz="1600" dirty="0" smtClean="0"/>
          </a:p>
          <a:p>
            <a:pPr lvl="1" algn="just"/>
            <a:endParaRPr lang="en-US" sz="1600" dirty="0"/>
          </a:p>
          <a:p>
            <a:pPr lvl="1" algn="just"/>
            <a:endParaRPr lang="fr-FR" sz="1600" dirty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/>
          </a:p>
          <a:p>
            <a:pPr lvl="1" algn="just"/>
            <a:endParaRPr lang="en-US" sz="16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Color Gamut Scalability </a:t>
            </a:r>
            <a:r>
              <a:rPr lang="en-US" sz="2800" dirty="0" smtClean="0"/>
              <a:t>Tests (8 bits)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JCTVC-M0197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459676"/>
              </p:ext>
            </p:extLst>
          </p:nvPr>
        </p:nvGraphicFramePr>
        <p:xfrm>
          <a:off x="1331640" y="2078285"/>
          <a:ext cx="6126162" cy="178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Document" r:id="rId3" imgW="6126876" imgH="1783436" progId="Word.Document.12">
                  <p:embed/>
                </p:oleObj>
              </mc:Choice>
              <mc:Fallback>
                <p:oleObj name="Document" r:id="rId3" imgW="6126876" imgH="17834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1640" y="2078285"/>
                        <a:ext cx="6126162" cy="178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938914"/>
              </p:ext>
            </p:extLst>
          </p:nvPr>
        </p:nvGraphicFramePr>
        <p:xfrm>
          <a:off x="1331640" y="3950493"/>
          <a:ext cx="6126162" cy="178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Document" r:id="rId5" imgW="6126876" imgH="1783436" progId="Word.Document.12">
                  <p:embed/>
                </p:oleObj>
              </mc:Choice>
              <mc:Fallback>
                <p:oleObj name="Document" r:id="rId5" imgW="6126876" imgH="17834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31640" y="3950493"/>
                        <a:ext cx="6126162" cy="178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09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1052736"/>
            <a:ext cx="8001056" cy="1008112"/>
          </a:xfrm>
        </p:spPr>
        <p:txBody>
          <a:bodyPr>
            <a:normAutofit/>
          </a:bodyPr>
          <a:lstStyle/>
          <a:p>
            <a:pPr lvl="1" algn="just"/>
            <a:r>
              <a:rPr lang="en-US" sz="1600" dirty="0" smtClean="0"/>
              <a:t>Use </a:t>
            </a:r>
            <a:r>
              <a:rPr lang="en-US" sz="1600" dirty="0" smtClean="0"/>
              <a:t>Color </a:t>
            </a:r>
            <a:r>
              <a:rPr lang="en-US" sz="1600" dirty="0" smtClean="0"/>
              <a:t>graded test sequences (10 bits)</a:t>
            </a:r>
            <a:endParaRPr lang="en-US" sz="1600" dirty="0" smtClean="0"/>
          </a:p>
          <a:p>
            <a:pPr lvl="1" algn="just"/>
            <a:endParaRPr lang="en-US" sz="1600" dirty="0"/>
          </a:p>
          <a:p>
            <a:pPr lvl="1" algn="just"/>
            <a:endParaRPr lang="fr-FR" sz="1600" dirty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/>
          </a:p>
          <a:p>
            <a:pPr lvl="1" algn="just"/>
            <a:endParaRPr lang="en-US" sz="16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Color Gamut Scalability </a:t>
            </a:r>
            <a:r>
              <a:rPr lang="en-US" sz="2800" dirty="0" smtClean="0"/>
              <a:t>Tests (10 bits)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JCTVC-M0197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25553"/>
              </p:ext>
            </p:extLst>
          </p:nvPr>
        </p:nvGraphicFramePr>
        <p:xfrm>
          <a:off x="1330411" y="3951718"/>
          <a:ext cx="6126162" cy="178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Document" r:id="rId3" imgW="6126876" imgH="1783436" progId="Word.Document.12">
                  <p:embed/>
                </p:oleObj>
              </mc:Choice>
              <mc:Fallback>
                <p:oleObj name="Document" r:id="rId3" imgW="6126876" imgH="17834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0411" y="3951718"/>
                        <a:ext cx="6126162" cy="178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36329"/>
              </p:ext>
            </p:extLst>
          </p:nvPr>
        </p:nvGraphicFramePr>
        <p:xfrm>
          <a:off x="1338513" y="2079510"/>
          <a:ext cx="6126162" cy="178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Document" r:id="rId5" imgW="6126876" imgH="1783436" progId="Word.Document.12">
                  <p:embed/>
                </p:oleObj>
              </mc:Choice>
              <mc:Fallback>
                <p:oleObj name="Document" r:id="rId5" imgW="6126876" imgH="17834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38513" y="2079510"/>
                        <a:ext cx="6126162" cy="178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067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1340768"/>
            <a:ext cx="8001056" cy="4804586"/>
          </a:xfrm>
        </p:spPr>
        <p:txBody>
          <a:bodyPr>
            <a:normAutofit/>
          </a:bodyPr>
          <a:lstStyle/>
          <a:p>
            <a:pPr lvl="1" algn="just"/>
            <a:r>
              <a:rPr lang="en-US" sz="1600" b="1" dirty="0" smtClean="0"/>
              <a:t>A </a:t>
            </a:r>
            <a:r>
              <a:rPr lang="en-US" sz="1600" b="1" dirty="0" smtClean="0"/>
              <a:t>generic model scalable </a:t>
            </a:r>
            <a:r>
              <a:rPr lang="en-US" sz="1600" b="1" dirty="0"/>
              <a:t>in complexity and </a:t>
            </a:r>
            <a:r>
              <a:rPr lang="en-US" sz="1600" b="1" dirty="0" smtClean="0"/>
              <a:t>in accuracy</a:t>
            </a:r>
            <a:r>
              <a:rPr lang="en-US" sz="1600" dirty="0" smtClean="0"/>
              <a:t>:</a:t>
            </a:r>
          </a:p>
          <a:p>
            <a:pPr lvl="2" algn="just"/>
            <a:r>
              <a:rPr lang="en-US" sz="1400" dirty="0" smtClean="0"/>
              <a:t>Allows addressing low complexity use cases (linear models)</a:t>
            </a:r>
          </a:p>
          <a:p>
            <a:pPr lvl="2" algn="just"/>
            <a:r>
              <a:rPr lang="en-US" sz="1400" dirty="0" smtClean="0"/>
              <a:t>Allows </a:t>
            </a:r>
            <a:r>
              <a:rPr lang="en-US" sz="1400" dirty="0"/>
              <a:t>addressing </a:t>
            </a:r>
            <a:r>
              <a:rPr lang="en-US" sz="1400" dirty="0" smtClean="0"/>
              <a:t>more </a:t>
            </a:r>
            <a:r>
              <a:rPr lang="en-US" sz="1400" dirty="0"/>
              <a:t>general use cases where the Color mapping function in between the </a:t>
            </a:r>
            <a:r>
              <a:rPr lang="en-US" sz="1400" dirty="0" smtClean="0"/>
              <a:t>BL and EL </a:t>
            </a:r>
            <a:r>
              <a:rPr lang="en-US" sz="1400" dirty="0" smtClean="0"/>
              <a:t>is more complex (non linear, clamping…)</a:t>
            </a:r>
            <a:endParaRPr lang="en-US" sz="1400" dirty="0" smtClean="0"/>
          </a:p>
          <a:p>
            <a:pPr lvl="1" algn="just"/>
            <a:endParaRPr lang="en-US" sz="1600" dirty="0" smtClean="0"/>
          </a:p>
          <a:p>
            <a:pPr lvl="1" algn="just"/>
            <a:r>
              <a:rPr lang="en-US" sz="1600" b="1" dirty="0" smtClean="0"/>
              <a:t>Propose to include CGS in </a:t>
            </a:r>
            <a:r>
              <a:rPr lang="en-US" sz="1600" b="1" dirty="0" smtClean="0"/>
              <a:t>SHM</a:t>
            </a:r>
          </a:p>
          <a:p>
            <a:pPr lvl="1" algn="just"/>
            <a:endParaRPr lang="en-US" sz="1600" b="1" dirty="0" smtClean="0"/>
          </a:p>
          <a:p>
            <a:pPr lvl="1" algn="just"/>
            <a:r>
              <a:rPr lang="en-US" sz="1600" dirty="0" smtClean="0"/>
              <a:t>Propose </a:t>
            </a:r>
            <a:r>
              <a:rPr lang="en-US" sz="1600" dirty="0"/>
              <a:t>JCT-VC to </a:t>
            </a:r>
            <a:r>
              <a:rPr lang="en-US" sz="1600" dirty="0" smtClean="0"/>
              <a:t>precise Color </a:t>
            </a:r>
            <a:r>
              <a:rPr lang="en-US" sz="1600" dirty="0"/>
              <a:t>Gamut Scalability inter-layer prediction </a:t>
            </a:r>
            <a:r>
              <a:rPr lang="en-US" sz="1600" dirty="0" smtClean="0"/>
              <a:t>test conditions</a:t>
            </a:r>
          </a:p>
          <a:p>
            <a:pPr lvl="2" algn="just"/>
            <a:r>
              <a:rPr lang="fr-FR" sz="1400" dirty="0" err="1" smtClean="0"/>
              <a:t>Define</a:t>
            </a:r>
            <a:r>
              <a:rPr lang="fr-FR" sz="1400" dirty="0" smtClean="0"/>
              <a:t> </a:t>
            </a:r>
            <a:r>
              <a:rPr lang="fr-FR" sz="1400" dirty="0" err="1" smtClean="0"/>
              <a:t>common</a:t>
            </a:r>
            <a:r>
              <a:rPr lang="fr-FR" sz="1400" dirty="0" smtClean="0"/>
              <a:t> CGS test content:</a:t>
            </a:r>
          </a:p>
          <a:p>
            <a:pPr lvl="3" algn="just"/>
            <a:r>
              <a:rPr lang="fr-FR" sz="1200" dirty="0" smtClean="0"/>
              <a:t>AHG14 </a:t>
            </a:r>
            <a:r>
              <a:rPr lang="fr-FR" sz="1200" dirty="0" err="1" smtClean="0"/>
              <a:t>Color-Graded</a:t>
            </a:r>
            <a:r>
              <a:rPr lang="fr-FR" sz="1200" dirty="0" smtClean="0"/>
              <a:t> </a:t>
            </a:r>
            <a:r>
              <a:rPr lang="fr-FR" sz="1200" dirty="0" err="1" smtClean="0"/>
              <a:t>sequences</a:t>
            </a:r>
            <a:r>
              <a:rPr lang="fr-FR" sz="1200" dirty="0" smtClean="0"/>
              <a:t> BT.709 vs BT.2020 (</a:t>
            </a:r>
            <a:r>
              <a:rPr lang="fr-FR" sz="1200" dirty="0" err="1" smtClean="0"/>
              <a:t>Color</a:t>
            </a:r>
            <a:r>
              <a:rPr lang="fr-FR" sz="1200" dirty="0" smtClean="0"/>
              <a:t> </a:t>
            </a:r>
            <a:r>
              <a:rPr lang="fr-FR" sz="1200" dirty="0" err="1" smtClean="0"/>
              <a:t>graded</a:t>
            </a:r>
            <a:r>
              <a:rPr lang="fr-FR" sz="1200" dirty="0" smtClean="0"/>
              <a:t> in P3)</a:t>
            </a:r>
          </a:p>
          <a:p>
            <a:pPr lvl="2" algn="just"/>
            <a:r>
              <a:rPr lang="fr-FR" sz="1400" dirty="0" smtClean="0"/>
              <a:t>Config </a:t>
            </a:r>
            <a:r>
              <a:rPr lang="fr-FR" sz="1400" dirty="0" err="1" smtClean="0"/>
              <a:t>parameters</a:t>
            </a:r>
            <a:r>
              <a:rPr lang="fr-FR" sz="1400" dirty="0" smtClean="0"/>
              <a:t> to </a:t>
            </a:r>
            <a:r>
              <a:rPr lang="fr-FR" sz="1400" dirty="0" err="1" smtClean="0"/>
              <a:t>be</a:t>
            </a:r>
            <a:r>
              <a:rPr lang="fr-FR" sz="1400" dirty="0" smtClean="0"/>
              <a:t> </a:t>
            </a:r>
            <a:r>
              <a:rPr lang="fr-FR" sz="1400" dirty="0" err="1" smtClean="0"/>
              <a:t>precised</a:t>
            </a:r>
            <a:r>
              <a:rPr lang="fr-FR" sz="1400" dirty="0" smtClean="0"/>
              <a:t>:</a:t>
            </a:r>
          </a:p>
          <a:p>
            <a:pPr lvl="3" algn="just"/>
            <a:r>
              <a:rPr lang="fr-FR" sz="1200" dirty="0" smtClean="0"/>
              <a:t>BL 8-bits, EL 8-bits</a:t>
            </a:r>
          </a:p>
          <a:p>
            <a:pPr lvl="3" algn="just"/>
            <a:r>
              <a:rPr lang="fr-FR" sz="1200" dirty="0" smtClean="0"/>
              <a:t>BL 8-bits, EL 10-bits</a:t>
            </a:r>
          </a:p>
          <a:p>
            <a:pPr lvl="3" algn="just"/>
            <a:r>
              <a:rPr lang="fr-FR" sz="1200" dirty="0" smtClean="0"/>
              <a:t>… </a:t>
            </a:r>
            <a:endParaRPr lang="en-US" sz="1200" dirty="0" smtClean="0"/>
          </a:p>
          <a:p>
            <a:pPr lvl="1" algn="just"/>
            <a:endParaRPr lang="fr-FR" sz="1600" dirty="0"/>
          </a:p>
          <a:p>
            <a:pPr lvl="1" algn="just"/>
            <a:endParaRPr lang="en-US" sz="1600" dirty="0"/>
          </a:p>
          <a:p>
            <a:pPr lvl="1" algn="just"/>
            <a:endParaRPr lang="fr-FR" sz="1600" dirty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 smtClean="0"/>
          </a:p>
          <a:p>
            <a:pPr lvl="1" algn="just"/>
            <a:endParaRPr lang="fr-FR" sz="1600" dirty="0"/>
          </a:p>
          <a:p>
            <a:pPr lvl="1" algn="just"/>
            <a:endParaRPr lang="en-US" sz="16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Conclusions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JCTVC-M0197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60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oloMaste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63B7A956D86C4F94FC78456ECBA529" ma:contentTypeVersion="4" ma:contentTypeDescription="Create a new document." ma:contentTypeScope="" ma:versionID="feb881ed392643bbe1959c8401076e60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74f6d32b71e6972e4ea9de1df9cac8f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11" nillable="true" ma:displayName="Scheduling Start Date" ma:internalName="PublishingStartDate">
      <xsd:simpleType>
        <xsd:restriction base="dms:Unknown"/>
      </xsd:simpleType>
    </xsd:element>
    <xsd:element name="PublishingExpirationDate" ma:index="12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B8AD66FA-6A2C-4062-A854-EED099ADF3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8908E5AF-894B-495B-853A-B3662D087A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EE5175-2181-455A-87ED-BAF5DE0D6D45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sharepoint/v3"/>
    <ds:schemaRef ds:uri="http://www.w3.org/XML/1998/namespace"/>
    <ds:schemaRef ds:uri="http://purl.org/dc/dcmitype/"/>
    <ds:schemaRef ds:uri="http://purl.org/dc/terms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0</TotalTime>
  <Words>421</Words>
  <Application>Microsoft Office PowerPoint</Application>
  <PresentationFormat>On-screen Show (4:3)</PresentationFormat>
  <Paragraphs>85</Paragraphs>
  <Slides>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technicoloMaster</vt:lpstr>
      <vt:lpstr>Visio</vt:lpstr>
      <vt:lpstr>Microsoft Word Document</vt:lpstr>
      <vt:lpstr>JCTVC-N0168 AHG14  Color Gamut Scalable Video Coding using 3D LUT New Results</vt:lpstr>
      <vt:lpstr>AHG14: Color Gamut Scalable</vt:lpstr>
      <vt:lpstr>Color Difference Predictor </vt:lpstr>
      <vt:lpstr>Color Difference Predictor: 3D Color LUT</vt:lpstr>
      <vt:lpstr>Test Material - Rec.709</vt:lpstr>
      <vt:lpstr>Test Material – DCI P3</vt:lpstr>
      <vt:lpstr>Color Gamut Scalability Tests (8 bits)</vt:lpstr>
      <vt:lpstr>Color Gamut Scalability Tests (10 bits)</vt:lpstr>
      <vt:lpstr>Conclusions</vt:lpstr>
    </vt:vector>
  </TitlesOfParts>
  <Company>THOMSON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Technicolor_template</dc:title>
  <dc:creator>lochone</dc:creator>
  <cp:lastModifiedBy>Bordes Philippe</cp:lastModifiedBy>
  <cp:revision>267</cp:revision>
  <dcterms:created xsi:type="dcterms:W3CDTF">2010-02-01T15:48:52Z</dcterms:created>
  <dcterms:modified xsi:type="dcterms:W3CDTF">2013-07-19T16:51:09Z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0x010100EA63B7A956D86C4F94FC78456ECBA529</vt:lpwstr>
  </property>
</Properties>
</file>