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278" r:id="rId5"/>
    <p:sldId id="284" r:id="rId6"/>
    <p:sldId id="285" r:id="rId7"/>
    <p:sldId id="286" r:id="rId8"/>
    <p:sldId id="287" r:id="rId9"/>
  </p:sldIdLst>
  <p:sldSz cx="9144000" cy="6858000" type="screen4x3"/>
  <p:notesSz cx="6735763" cy="9869488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  <a:srgbClr val="6699FF"/>
    <a:srgbClr val="66CCFF"/>
    <a:srgbClr val="00ADEA"/>
    <a:srgbClr val="DDCCD4"/>
    <a:srgbClr val="EFE7EB"/>
    <a:srgbClr val="5F5F5F"/>
    <a:srgbClr val="727D84"/>
    <a:srgbClr val="98A4AB"/>
    <a:srgbClr val="1111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08" autoAdjust="0"/>
    <p:restoredTop sz="90929"/>
  </p:normalViewPr>
  <p:slideViewPr>
    <p:cSldViewPr>
      <p:cViewPr varScale="1">
        <p:scale>
          <a:sx n="102" d="100"/>
          <a:sy n="102" d="100"/>
        </p:scale>
        <p:origin x="-894" y="-102"/>
      </p:cViewPr>
      <p:guideLst>
        <p:guide orient="horz" pos="4319"/>
        <p:guide orient="horz" pos="935"/>
        <p:guide orient="horz" pos="3793"/>
        <p:guide pos="5575"/>
        <p:guide pos="24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042" y="-78"/>
      </p:cViewPr>
      <p:guideLst>
        <p:guide orient="horz" pos="3109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890CE-DB31-463F-8028-A8E27987217A}" type="datetimeFigureOut">
              <a:rPr lang="fr-FR" smtClean="0"/>
              <a:pPr/>
              <a:t>19/07/2013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15373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1A5746-BE8F-4B23-9763-E87458FEFC54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46508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8831" cy="49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6932" y="0"/>
            <a:ext cx="2918831" cy="49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FR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0113" y="739775"/>
            <a:ext cx="4935537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8102" y="4688007"/>
            <a:ext cx="4939560" cy="4441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6014"/>
            <a:ext cx="2918831" cy="49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6932" y="9376014"/>
            <a:ext cx="2918831" cy="493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5FBAD0F-58A3-483C-A1FE-435E7D624862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94337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D1DB34-AEC4-4503-B4E0-35749FEEBC34}" type="slidenum">
              <a:rPr lang="fr-FR" smtClean="0"/>
              <a:pPr/>
              <a:t>1</a:t>
            </a:fld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625" y="71414"/>
            <a:ext cx="8791575" cy="1143000"/>
          </a:xfrm>
        </p:spPr>
        <p:txBody>
          <a:bodyPr tIns="0" bIns="0" anchor="b"/>
          <a:lstStyle>
            <a:lvl1pPr algn="r">
              <a:defRPr>
                <a:solidFill>
                  <a:srgbClr val="2A2A2A"/>
                </a:solidFill>
              </a:defRPr>
            </a:lvl1pPr>
          </a:lstStyle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625" y="1214414"/>
            <a:ext cx="8791575" cy="4572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 dirty="0" smtClean="0"/>
              <a:t>Click to edit subtitle</a:t>
            </a:r>
            <a:endParaRPr lang="en-US" noProof="0" dirty="0"/>
          </a:p>
        </p:txBody>
      </p:sp>
      <p:sp>
        <p:nvSpPr>
          <p:cNvPr id="27" name="Rectangle 7"/>
          <p:cNvSpPr>
            <a:spLocks noChangeArrowheads="1"/>
          </p:cNvSpPr>
          <p:nvPr userDrawn="1"/>
        </p:nvSpPr>
        <p:spPr bwMode="auto">
          <a:xfrm>
            <a:off x="0" y="1676401"/>
            <a:ext cx="9144000" cy="466715"/>
          </a:xfrm>
          <a:prstGeom prst="rect">
            <a:avLst/>
          </a:prstGeom>
          <a:solidFill>
            <a:srgbClr val="11111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 marL="266700" indent="-266700">
              <a:defRPr>
                <a:solidFill>
                  <a:srgbClr val="2A2A2A"/>
                </a:solidFill>
              </a:defRPr>
            </a:lvl2pPr>
            <a:lvl3pPr marL="542925" indent="-276225">
              <a:defRPr>
                <a:solidFill>
                  <a:srgbClr val="2A2A2A"/>
                </a:solidFill>
              </a:defRPr>
            </a:lvl3pPr>
            <a:lvl4pPr marL="809625" indent="-266700">
              <a:defRPr>
                <a:solidFill>
                  <a:srgbClr val="2A2A2A"/>
                </a:solidFill>
              </a:defRPr>
            </a:lvl4pPr>
            <a:lvl5pPr marL="1076325" indent="-266700">
              <a:defRPr>
                <a:solidFill>
                  <a:srgbClr val="2A2A2A"/>
                </a:solidFill>
              </a:defRPr>
            </a:lvl5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E270EAF-BFA1-4AD6-9D81-4359FAD1F312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381000" y="76200"/>
            <a:ext cx="8597900" cy="638156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7/19/2013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 userDrawn="1"/>
        </p:nvSpPr>
        <p:spPr>
          <a:xfrm>
            <a:off x="0" y="6357958"/>
            <a:ext cx="9144000" cy="500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0" y="1676401"/>
            <a:ext cx="9144000" cy="466715"/>
          </a:xfrm>
          <a:prstGeom prst="rect">
            <a:avLst/>
          </a:prstGeom>
          <a:solidFill>
            <a:srgbClr val="11111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r-FR"/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0" y="2143125"/>
            <a:ext cx="9144000" cy="3200400"/>
          </a:xfrm>
          <a:prstGeom prst="rect">
            <a:avLst/>
          </a:prstGeom>
          <a:solidFill>
            <a:srgbClr val="7B7B7B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noProof="0" dirty="0"/>
          </a:p>
        </p:txBody>
      </p:sp>
      <p:sp>
        <p:nvSpPr>
          <p:cNvPr id="32" name="Rectangle 31"/>
          <p:cNvSpPr/>
          <p:nvPr userDrawn="1"/>
        </p:nvSpPr>
        <p:spPr>
          <a:xfrm>
            <a:off x="0" y="1"/>
            <a:ext cx="9144000" cy="1428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Titre 38"/>
          <p:cNvSpPr>
            <a:spLocks noGrp="1"/>
          </p:cNvSpPr>
          <p:nvPr userDrawn="1">
            <p:ph type="title" hasCustomPrompt="1"/>
          </p:nvPr>
        </p:nvSpPr>
        <p:spPr>
          <a:xfrm>
            <a:off x="328581" y="2428875"/>
            <a:ext cx="8521731" cy="1143000"/>
          </a:xfrm>
        </p:spPr>
        <p:txBody>
          <a:bodyPr anchor="b" anchorCtr="0"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314324" y="3571890"/>
            <a:ext cx="8536309" cy="500052"/>
          </a:xfrm>
        </p:spPr>
        <p:txBody>
          <a:bodyPr/>
          <a:lstStyle>
            <a:lvl1pPr algn="r"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Click to edit subtitle</a:t>
            </a:r>
          </a:p>
        </p:txBody>
      </p:sp>
      <p:grpSp>
        <p:nvGrpSpPr>
          <p:cNvPr id="18" name="Group 9"/>
          <p:cNvGrpSpPr>
            <a:grpSpLocks/>
          </p:cNvGrpSpPr>
          <p:nvPr userDrawn="1"/>
        </p:nvGrpSpPr>
        <p:grpSpPr bwMode="auto">
          <a:xfrm>
            <a:off x="0" y="4843478"/>
            <a:ext cx="9144000" cy="2014539"/>
            <a:chOff x="0" y="3045"/>
            <a:chExt cx="5760" cy="1269"/>
          </a:xfrm>
        </p:grpSpPr>
        <p:sp>
          <p:nvSpPr>
            <p:cNvPr id="3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4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5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6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7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8" name="Rectangle 16"/>
            <p:cNvSpPr>
              <a:spLocks noChangeArrowheads="1"/>
            </p:cNvSpPr>
            <p:nvPr/>
          </p:nvSpPr>
          <p:spPr bwMode="auto">
            <a:xfrm>
              <a:off x="4937" y="3111"/>
              <a:ext cx="823" cy="120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7833" y="5723160"/>
            <a:ext cx="2212616" cy="84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381000" y="785794"/>
            <a:ext cx="4152900" cy="5214974"/>
          </a:xfrm>
        </p:spPr>
        <p:txBody>
          <a:bodyPr/>
          <a:lstStyle>
            <a:lvl1pPr>
              <a:defRPr sz="2200"/>
            </a:lvl1pPr>
            <a:lvl2pPr marL="266700" indent="-266700">
              <a:defRPr sz="2000"/>
            </a:lvl2pPr>
            <a:lvl3pPr marL="542925" indent="-276225">
              <a:defRPr sz="1800"/>
            </a:lvl3pPr>
            <a:lvl4pPr marL="809625" indent="-266700">
              <a:defRPr sz="1600"/>
            </a:lvl4pPr>
            <a:lvl5pPr marL="1076325" indent="-266700"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16CCD59-4062-48CE-A65F-00CB3BE5B2DE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9" name="Espace réservé du contenu 2"/>
          <p:cNvSpPr>
            <a:spLocks noGrp="1"/>
          </p:cNvSpPr>
          <p:nvPr>
            <p:ph sz="half" idx="11" hasCustomPrompt="1"/>
          </p:nvPr>
        </p:nvSpPr>
        <p:spPr>
          <a:xfrm>
            <a:off x="4826000" y="785794"/>
            <a:ext cx="4152900" cy="5214974"/>
          </a:xfrm>
        </p:spPr>
        <p:txBody>
          <a:bodyPr/>
          <a:lstStyle>
            <a:lvl1pPr>
              <a:defRPr sz="2200"/>
            </a:lvl1pPr>
            <a:lvl2pPr marL="266700" indent="-266700">
              <a:defRPr sz="2000"/>
            </a:lvl2pPr>
            <a:lvl3pPr marL="542925" indent="-276225">
              <a:defRPr sz="1800"/>
            </a:lvl3pPr>
            <a:lvl4pPr marL="809625" indent="-266700">
              <a:defRPr sz="1600"/>
            </a:lvl4pPr>
            <a:lvl5pPr marL="1076325" indent="-266700"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fr-FR" dirty="0" smtClean="0"/>
              <a:t>Second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2"/>
            <a:r>
              <a:rPr lang="fr-FR" dirty="0" err="1" smtClean="0"/>
              <a:t>Third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3"/>
            <a:r>
              <a:rPr lang="fr-FR" dirty="0" err="1" smtClean="0"/>
              <a:t>Fourth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fr-FR" dirty="0" smtClean="0"/>
          </a:p>
          <a:p>
            <a:pPr lvl="4"/>
            <a:r>
              <a:rPr lang="fr-FR" dirty="0" err="1" smtClean="0"/>
              <a:t>Fifth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fr-FR" dirty="0"/>
          </a:p>
        </p:txBody>
      </p:sp>
      <p:sp>
        <p:nvSpPr>
          <p:cNvPr id="7" name="Titre 1"/>
          <p:cNvSpPr>
            <a:spLocks noGrp="1"/>
          </p:cNvSpPr>
          <p:nvPr>
            <p:ph type="title" hasCustomPrompt="1"/>
          </p:nvPr>
        </p:nvSpPr>
        <p:spPr>
          <a:xfrm>
            <a:off x="381000" y="76200"/>
            <a:ext cx="8597900" cy="638156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8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7/19/2013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DBEBFAB-EF46-42A4-B2A0-EF472DEE164E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10" name="Titre 1"/>
          <p:cNvSpPr>
            <a:spLocks noGrp="1"/>
          </p:cNvSpPr>
          <p:nvPr>
            <p:ph type="title" hasCustomPrompt="1"/>
          </p:nvPr>
        </p:nvSpPr>
        <p:spPr>
          <a:xfrm>
            <a:off x="381000" y="76200"/>
            <a:ext cx="8597900" cy="638156"/>
          </a:xfrm>
        </p:spPr>
        <p:txBody>
          <a:bodyPr/>
          <a:lstStyle/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9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381000" y="785794"/>
            <a:ext cx="4152900" cy="5214974"/>
          </a:xfrm>
        </p:spPr>
        <p:txBody>
          <a:bodyPr/>
          <a:lstStyle>
            <a:lvl1pPr>
              <a:defRPr sz="2200"/>
            </a:lvl1pPr>
            <a:lvl2pPr marL="266700" indent="-266700">
              <a:defRPr sz="2000"/>
            </a:lvl2pPr>
            <a:lvl3pPr marL="542925" indent="-276225">
              <a:defRPr sz="1800"/>
            </a:lvl3pPr>
            <a:lvl4pPr marL="809625" indent="-266700">
              <a:defRPr sz="1600"/>
            </a:lvl4pPr>
            <a:lvl5pPr marL="1076325" indent="-266700"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11" name="Espace réservé du contenu 2"/>
          <p:cNvSpPr>
            <a:spLocks noGrp="1"/>
          </p:cNvSpPr>
          <p:nvPr>
            <p:ph sz="half" idx="11" hasCustomPrompt="1"/>
          </p:nvPr>
        </p:nvSpPr>
        <p:spPr>
          <a:xfrm>
            <a:off x="4826000" y="785794"/>
            <a:ext cx="4152900" cy="5214974"/>
          </a:xfrm>
        </p:spPr>
        <p:txBody>
          <a:bodyPr/>
          <a:lstStyle>
            <a:lvl1pPr>
              <a:defRPr sz="2200"/>
            </a:lvl1pPr>
            <a:lvl2pPr marL="266700" indent="-266700">
              <a:defRPr sz="2000"/>
            </a:lvl2pPr>
            <a:lvl3pPr marL="542925" indent="-276225">
              <a:defRPr sz="1800"/>
            </a:lvl3pPr>
            <a:lvl4pPr marL="809625" indent="-266700">
              <a:defRPr sz="1600"/>
            </a:lvl4pPr>
            <a:lvl5pPr marL="1076325" indent="-266700"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8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7/19/2013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89CD7BF-7996-4CFF-A357-CB4F255262C6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5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7/19/2013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DFA0E3F-A84F-4C38-B31C-F2180DBCA084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3" name="Rectangle 2"/>
          <p:cNvSpPr/>
          <p:nvPr userDrawn="1"/>
        </p:nvSpPr>
        <p:spPr>
          <a:xfrm>
            <a:off x="142844" y="1142984"/>
            <a:ext cx="8858312" cy="142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7/19/2013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81000" y="785793"/>
            <a:ext cx="8597900" cy="530068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F998826-A65D-4C0D-ADEB-E0949BA9C2D9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7" name="Titre 1"/>
          <p:cNvSpPr>
            <a:spLocks noGrp="1"/>
          </p:cNvSpPr>
          <p:nvPr>
            <p:ph type="title" hasCustomPrompt="1"/>
          </p:nvPr>
        </p:nvSpPr>
        <p:spPr>
          <a:xfrm>
            <a:off x="380999" y="76200"/>
            <a:ext cx="8583613" cy="638156"/>
          </a:xfrm>
        </p:spPr>
        <p:txBody>
          <a:bodyPr/>
          <a:lstStyle/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8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7/19/2013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. Texte et diagram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81000" y="76200"/>
            <a:ext cx="8458200" cy="638175"/>
          </a:xfrm>
        </p:spPr>
        <p:txBody>
          <a:bodyPr/>
          <a:lstStyle/>
          <a:p>
            <a:r>
              <a:rPr lang="en-US" noProof="0" dirty="0" smtClean="0"/>
              <a:t>Click to edit title</a:t>
            </a:r>
            <a:endParaRPr lang="en-US" noProof="0" dirty="0"/>
          </a:p>
        </p:txBody>
      </p:sp>
      <p:sp>
        <p:nvSpPr>
          <p:cNvPr id="4" name="Espace réservé du graphique 3"/>
          <p:cNvSpPr>
            <a:spLocks noGrp="1"/>
          </p:cNvSpPr>
          <p:nvPr>
            <p:ph type="chart" sz="half" idx="2"/>
          </p:nvPr>
        </p:nvSpPr>
        <p:spPr>
          <a:xfrm>
            <a:off x="4686300" y="781050"/>
            <a:ext cx="4152900" cy="5238750"/>
          </a:xfrm>
        </p:spPr>
        <p:txBody>
          <a:bodyPr>
            <a:normAutofit/>
          </a:bodyPr>
          <a:lstStyle/>
          <a:p>
            <a:r>
              <a:rPr lang="en-US" dirty="0" smtClean="0"/>
              <a:t>Click icon to add chart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0"/>
          </p:nvPr>
        </p:nvSpPr>
        <p:spPr>
          <a:xfrm>
            <a:off x="381000" y="6553200"/>
            <a:ext cx="295275" cy="152400"/>
          </a:xfrm>
        </p:spPr>
        <p:txBody>
          <a:bodyPr/>
          <a:lstStyle>
            <a:lvl1pPr>
              <a:defRPr/>
            </a:lvl1pPr>
          </a:lstStyle>
          <a:p>
            <a:fld id="{57C5AF71-8E3A-49A6-AB4B-BC4335BFE2F9}" type="slidenum">
              <a:rPr lang="en-US" noProof="0" smtClean="0"/>
              <a:pPr/>
              <a:t>‹#›</a:t>
            </a:fld>
            <a:endParaRPr lang="en-US" noProof="0"/>
          </a:p>
        </p:txBody>
      </p:sp>
      <p:sp>
        <p:nvSpPr>
          <p:cNvPr id="8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381000" y="781050"/>
            <a:ext cx="4152900" cy="5238750"/>
          </a:xfrm>
        </p:spPr>
        <p:txBody>
          <a:bodyPr>
            <a:normAutofit/>
          </a:bodyPr>
          <a:lstStyle>
            <a:lvl1pPr>
              <a:defRPr sz="2200"/>
            </a:lvl1pPr>
            <a:lvl2pPr marL="266700" indent="-266700">
              <a:defRPr sz="1800"/>
            </a:lvl2pPr>
            <a:lvl3pPr marL="542925" indent="-276225">
              <a:defRPr sz="1600"/>
            </a:lvl3pPr>
            <a:lvl4pPr marL="809625" indent="-266700">
              <a:defRPr sz="1400"/>
            </a:lvl4pPr>
            <a:lvl5pPr marL="1076325" indent="-266700"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10" name="Date Placeholder 11"/>
          <p:cNvSpPr>
            <a:spLocks noGrp="1"/>
          </p:cNvSpPr>
          <p:nvPr>
            <p:ph type="dt" sz="half" idx="11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7/19/2013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0999" y="76200"/>
            <a:ext cx="8583613" cy="638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dirty="0" smtClean="0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0999" y="785794"/>
            <a:ext cx="8583613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r-FR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6553200"/>
            <a:ext cx="2952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800">
                <a:latin typeface="Trebuchet MS" pitchFamily="34" charset="0"/>
              </a:defRPr>
            </a:lvl1pPr>
          </a:lstStyle>
          <a:p>
            <a:fld id="{BD3591A1-4D0D-4372-AF02-FD29A1B3AC5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cxnSp>
        <p:nvCxnSpPr>
          <p:cNvPr id="6" name="Connecteur droit 5"/>
          <p:cNvCxnSpPr/>
          <p:nvPr/>
        </p:nvCxnSpPr>
        <p:spPr>
          <a:xfrm>
            <a:off x="377033" y="714356"/>
            <a:ext cx="8583613" cy="1588"/>
          </a:xfrm>
          <a:prstGeom prst="line">
            <a:avLst/>
          </a:prstGeom>
          <a:ln w="19050">
            <a:solidFill>
              <a:srgbClr val="7B7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/>
          <p:cNvCxnSpPr/>
          <p:nvPr/>
        </p:nvCxnSpPr>
        <p:spPr>
          <a:xfrm flipV="1">
            <a:off x="377033" y="6518787"/>
            <a:ext cx="6933953" cy="0"/>
          </a:xfrm>
          <a:prstGeom prst="line">
            <a:avLst/>
          </a:prstGeom>
          <a:ln w="19050">
            <a:solidFill>
              <a:srgbClr val="7B7B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478927" y="6160542"/>
            <a:ext cx="1499447" cy="573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787" y="6540500"/>
            <a:ext cx="1214446" cy="2078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Trebuchet MS" pitchFamily="34" charset="0"/>
              </a:defRPr>
            </a:lvl1pPr>
          </a:lstStyle>
          <a:p>
            <a:fld id="{868BF4FB-D2DA-4968-8169-D8CB49D7FB91}" type="datetime1">
              <a:rPr lang="en-US" smtClean="0"/>
              <a:pPr/>
              <a:t>7/19/2013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7" r:id="rId8"/>
    <p:sldLayoutId id="2147483660" r:id="rId9"/>
  </p:sldLayoutIdLst>
  <p:hf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000">
          <a:solidFill>
            <a:srgbClr val="333333"/>
          </a:solidFill>
          <a:latin typeface="Trebuchet MS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algn="l" rtl="0" eaLnBrk="1" fontAlgn="base" hangingPunct="1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700" indent="-266700" algn="l" rtl="0" eaLnBrk="1" fontAlgn="base" hangingPunct="1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25" indent="-276225" algn="l" rtl="0" eaLnBrk="1" fontAlgn="base" hangingPunct="1">
        <a:spcBef>
          <a:spcPct val="30000"/>
        </a:spcBef>
        <a:spcAft>
          <a:spcPct val="0"/>
        </a:spcAft>
        <a:buClr>
          <a:schemeClr val="tx1">
            <a:lumMod val="60000"/>
            <a:lumOff val="40000"/>
          </a:schemeClr>
        </a:buClr>
        <a:buSzPct val="80000"/>
        <a:buFont typeface="Wingdings" pitchFamily="2" charset="2"/>
        <a:buChar char="n"/>
        <a:defRPr sz="1800">
          <a:solidFill>
            <a:srgbClr val="2A2A2A"/>
          </a:solidFill>
          <a:latin typeface="Trebuchet MS" pitchFamily="34" charset="0"/>
        </a:defRPr>
      </a:lvl3pPr>
      <a:lvl4pPr marL="809625" indent="-266700" algn="l" rtl="0" eaLnBrk="1" fontAlgn="base" hangingPunct="1">
        <a:spcBef>
          <a:spcPct val="30000"/>
        </a:spcBef>
        <a:spcAft>
          <a:spcPct val="0"/>
        </a:spcAft>
        <a:buClr>
          <a:schemeClr val="tx1">
            <a:lumMod val="40000"/>
            <a:lumOff val="60000"/>
          </a:schemeClr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25" indent="-266700" algn="l" rtl="0" eaLnBrk="1" fontAlgn="base" hangingPunct="1">
        <a:spcBef>
          <a:spcPct val="30000"/>
        </a:spcBef>
        <a:spcAft>
          <a:spcPct val="0"/>
        </a:spcAft>
        <a:buClr>
          <a:schemeClr val="tx1">
            <a:lumMod val="20000"/>
            <a:lumOff val="80000"/>
          </a:schemeClr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7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9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1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3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re 1"/>
          <p:cNvSpPr>
            <a:spLocks noGrp="1"/>
          </p:cNvSpPr>
          <p:nvPr>
            <p:ph type="title"/>
          </p:nvPr>
        </p:nvSpPr>
        <p:spPr>
          <a:xfrm>
            <a:off x="328613" y="2428875"/>
            <a:ext cx="85217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JCTVC-N0163</a:t>
            </a:r>
            <a:br>
              <a:rPr lang="en-US" dirty="0" smtClean="0"/>
            </a:br>
            <a:r>
              <a:rPr lang="en-US" dirty="0"/>
              <a:t>AHG14: Wide Color Gamut Test Material</a:t>
            </a:r>
            <a:endParaRPr lang="en-US" dirty="0" smtClean="0"/>
          </a:p>
        </p:txBody>
      </p:sp>
      <p:sp>
        <p:nvSpPr>
          <p:cNvPr id="5123" name="Espace réservé du texte 3"/>
          <p:cNvSpPr>
            <a:spLocks noGrp="1"/>
          </p:cNvSpPr>
          <p:nvPr>
            <p:ph type="body" sz="quarter" idx="11"/>
          </p:nvPr>
        </p:nvSpPr>
        <p:spPr>
          <a:xfrm>
            <a:off x="314325" y="3571875"/>
            <a:ext cx="8535988" cy="1076325"/>
          </a:xfrm>
        </p:spPr>
        <p:txBody>
          <a:bodyPr>
            <a:normAutofit/>
          </a:bodyPr>
          <a:lstStyle/>
          <a:p>
            <a:pPr marL="0" indent="0" eaLnBrk="1" hangingPunct="1">
              <a:defRPr/>
            </a:pPr>
            <a:r>
              <a:rPr lang="fr-FR" sz="3600" dirty="0" smtClean="0"/>
              <a:t> </a:t>
            </a:r>
            <a:r>
              <a:rPr lang="fr-FR" dirty="0" err="1" smtClean="0"/>
              <a:t>P.Bordes</a:t>
            </a:r>
            <a:endParaRPr lang="fr-FR" dirty="0" smtClean="0"/>
          </a:p>
          <a:p>
            <a:pPr marL="0" indent="0" eaLnBrk="1" hangingPunct="1">
              <a:defRPr/>
            </a:pPr>
            <a:endParaRPr lang="fr-FR" dirty="0" smtClean="0"/>
          </a:p>
        </p:txBody>
      </p:sp>
      <p:sp>
        <p:nvSpPr>
          <p:cNvPr id="4" name="Rectangle 3"/>
          <p:cNvSpPr/>
          <p:nvPr/>
        </p:nvSpPr>
        <p:spPr>
          <a:xfrm>
            <a:off x="1077238" y="5181913"/>
            <a:ext cx="78872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r" eaLnBrk="1" hangingPunct="1">
              <a:defRPr/>
            </a:pP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14</a:t>
            </a:r>
            <a:r>
              <a:rPr lang="en-US" baseline="30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th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 JCT-VC Meeting: Vienna, July 25- August 2</a:t>
            </a:r>
            <a:r>
              <a:rPr lang="en-US" baseline="30000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nd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+mj-lt"/>
              </a:rPr>
              <a:t>, 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71472" y="928670"/>
            <a:ext cx="8001056" cy="5236634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1800" dirty="0" smtClean="0"/>
              <a:t>Acquisition</a:t>
            </a:r>
            <a:endParaRPr lang="en-US" sz="1800" dirty="0"/>
          </a:p>
          <a:p>
            <a:pPr lvl="2"/>
            <a:r>
              <a:rPr lang="en-US" sz="1200" dirty="0"/>
              <a:t>Sony F65 cinema </a:t>
            </a:r>
            <a:r>
              <a:rPr lang="en-US" sz="1200" dirty="0" smtClean="0"/>
              <a:t>camera, 14-stop</a:t>
            </a:r>
            <a:endParaRPr lang="en-US" sz="1200" dirty="0"/>
          </a:p>
          <a:p>
            <a:pPr lvl="2"/>
            <a:r>
              <a:rPr lang="en-US" sz="1200" dirty="0"/>
              <a:t>Chose scene with Wide Color Gamut: Parakeets, saturated birthday clothes as well as flashy party items under RGB flashlights</a:t>
            </a:r>
          </a:p>
          <a:p>
            <a:pPr lvl="2"/>
            <a:r>
              <a:rPr lang="en-CA" sz="1200" dirty="0"/>
              <a:t>4K resolution, no gamma (linear-light domain), S-gamut, 50 or 59.94Hz</a:t>
            </a:r>
          </a:p>
          <a:p>
            <a:pPr marL="0" lvl="1" indent="0">
              <a:buNone/>
            </a:pPr>
            <a:r>
              <a:rPr lang="en-US" sz="1800" dirty="0"/>
              <a:t>Post-production</a:t>
            </a:r>
          </a:p>
          <a:p>
            <a:pPr marL="266700" lvl="2" indent="0">
              <a:buNone/>
            </a:pPr>
            <a:endParaRPr lang="en-US" sz="1200" i="1" dirty="0"/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sz="1800" dirty="0" smtClean="0"/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sz="1800" dirty="0" smtClean="0"/>
          </a:p>
          <a:p>
            <a:pPr marL="0" lvl="1" indent="0">
              <a:buNone/>
            </a:pPr>
            <a:r>
              <a:rPr lang="en-US" sz="1800" dirty="0" smtClean="0"/>
              <a:t>Color grading</a:t>
            </a:r>
          </a:p>
          <a:p>
            <a:pPr lvl="2"/>
            <a:r>
              <a:rPr lang="en-US" sz="1200" dirty="0"/>
              <a:t>DCI-P3 </a:t>
            </a:r>
            <a:r>
              <a:rPr lang="en-US" sz="1200" dirty="0" smtClean="0"/>
              <a:t>projector (Reference white D65, </a:t>
            </a:r>
            <a:r>
              <a:rPr lang="en-US" sz="1200" dirty="0"/>
              <a:t>unlike digital cinema that is normally </a:t>
            </a:r>
            <a:r>
              <a:rPr lang="en-US" sz="1200" dirty="0" smtClean="0"/>
              <a:t>D50).</a:t>
            </a:r>
          </a:p>
          <a:p>
            <a:pPr lvl="2"/>
            <a:r>
              <a:rPr lang="fr-FR" sz="1200" dirty="0" smtClean="0"/>
              <a:t>Rec.709 HDTV Display</a:t>
            </a:r>
          </a:p>
          <a:p>
            <a:pPr lvl="2"/>
            <a:r>
              <a:rPr lang="en-US" sz="1200" dirty="0" smtClean="0"/>
              <a:t>Colorist </a:t>
            </a:r>
            <a:r>
              <a:rPr lang="en-US" sz="1200" dirty="0"/>
              <a:t>took care of giving a natural looking style to graded content as well as creating out-of-gamut Rec.709 colors for the P3 graded </a:t>
            </a:r>
            <a:r>
              <a:rPr lang="en-US" sz="1200" dirty="0" smtClean="0"/>
              <a:t>contents</a:t>
            </a:r>
          </a:p>
          <a:p>
            <a:pPr lvl="2"/>
            <a:r>
              <a:rPr lang="en-US" sz="1200" dirty="0"/>
              <a:t>Colors and lightness are intentionally equally balanced between Rec.709 and DCI-P3 content to keep a consistent general Director’s artistic intent, however some items of interest may be more colorful or saturated</a:t>
            </a:r>
          </a:p>
          <a:p>
            <a:pPr marL="266700" lvl="2" indent="0">
              <a:buNone/>
            </a:pPr>
            <a:endParaRPr lang="en-US" sz="1200" i="1" dirty="0"/>
          </a:p>
          <a:p>
            <a:pPr marL="0" lvl="1" indent="0">
              <a:buNone/>
            </a:pPr>
            <a:endParaRPr lang="en-US" sz="1800" dirty="0"/>
          </a:p>
          <a:p>
            <a:pPr lvl="1"/>
            <a:endParaRPr lang="en-US" sz="1400" i="1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70EAF-BFA1-4AD6-9D81-4359FAD1F312}" type="slidenum">
              <a:rPr lang="fr-FR" smtClean="0"/>
              <a:pPr/>
              <a:t>2</a:t>
            </a:fld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n-CA" sz="2800" dirty="0" smtClean="0"/>
              <a:t>AHG14: </a:t>
            </a:r>
            <a:r>
              <a:rPr lang="en-US" sz="2800" dirty="0"/>
              <a:t>Wide Color Gamut Test Material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928688" y="6492875"/>
            <a:ext cx="2133600" cy="365125"/>
          </a:xfrm>
        </p:spPr>
        <p:txBody>
          <a:bodyPr/>
          <a:lstStyle/>
          <a:p>
            <a:r>
              <a:rPr lang="en-US" sz="1600" dirty="0" smtClean="0"/>
              <a:t>JCTVC-N0163</a:t>
            </a:r>
            <a:endParaRPr lang="en-US" sz="1600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41" name="Picture 17" descr="WholeWorflo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6752" y="2492896"/>
            <a:ext cx="594360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71472" y="928670"/>
            <a:ext cx="8001056" cy="5236634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fr-FR" sz="1800" dirty="0" smtClean="0"/>
              <a:t>Content </a:t>
            </a:r>
            <a:r>
              <a:rPr lang="fr-FR" sz="1800" dirty="0"/>
              <a:t>format adaptation for distribution </a:t>
            </a:r>
            <a:r>
              <a:rPr lang="fr-FR" sz="1800" dirty="0" smtClean="0"/>
              <a:t>codecs</a:t>
            </a:r>
          </a:p>
          <a:p>
            <a:pPr marL="0" lvl="1" indent="0">
              <a:buNone/>
            </a:pPr>
            <a:endParaRPr lang="fr-FR" sz="1800" dirty="0"/>
          </a:p>
          <a:p>
            <a:pPr marL="0" lvl="1" indent="0">
              <a:buNone/>
            </a:pPr>
            <a:endParaRPr lang="fr-FR" sz="1800" dirty="0" smtClean="0"/>
          </a:p>
          <a:p>
            <a:pPr marL="0" lvl="1" indent="0">
              <a:buNone/>
            </a:pPr>
            <a:endParaRPr lang="fr-FR" sz="1800" dirty="0"/>
          </a:p>
          <a:p>
            <a:pPr marL="0" lvl="1" indent="0">
              <a:buNone/>
            </a:pPr>
            <a:endParaRPr lang="fr-FR" sz="1800" dirty="0" smtClean="0"/>
          </a:p>
          <a:p>
            <a:pPr lvl="2"/>
            <a:r>
              <a:rPr lang="en-CA" dirty="0" smtClean="0"/>
              <a:t>R’G’B</a:t>
            </a:r>
            <a:r>
              <a:rPr lang="en-CA" dirty="0"/>
              <a:t>’ to </a:t>
            </a:r>
            <a:r>
              <a:rPr lang="en-CA" dirty="0" err="1"/>
              <a:t>Y’CbCr</a:t>
            </a:r>
            <a:r>
              <a:rPr lang="en-CA" dirty="0"/>
              <a:t> matrix </a:t>
            </a:r>
            <a:r>
              <a:rPr lang="en-CA" dirty="0" smtClean="0"/>
              <a:t>conversion:</a:t>
            </a:r>
          </a:p>
          <a:p>
            <a:pPr lvl="3"/>
            <a:r>
              <a:rPr lang="en-CA" dirty="0" smtClean="0"/>
              <a:t>Rec.709: </a:t>
            </a:r>
            <a:r>
              <a:rPr lang="en-US" dirty="0"/>
              <a:t>ITU-R Recommendation </a:t>
            </a:r>
            <a:r>
              <a:rPr lang="en-US" dirty="0" smtClean="0"/>
              <a:t>BT.709</a:t>
            </a:r>
          </a:p>
          <a:p>
            <a:pPr lvl="3"/>
            <a:r>
              <a:rPr lang="fr-FR" dirty="0" smtClean="0"/>
              <a:t>DCI-P3: </a:t>
            </a:r>
            <a:r>
              <a:rPr lang="en-CA" dirty="0"/>
              <a:t>SMPTE RP 177 2003 </a:t>
            </a:r>
            <a:r>
              <a:rPr lang="en-CA" dirty="0" smtClean="0"/>
              <a:t>guidelines</a:t>
            </a:r>
          </a:p>
          <a:p>
            <a:pPr lvl="2"/>
            <a:r>
              <a:rPr lang="en-CA" dirty="0" smtClean="0"/>
              <a:t>Down-sampling</a:t>
            </a:r>
          </a:p>
          <a:p>
            <a:pPr lvl="3"/>
            <a:r>
              <a:rPr lang="en-CA" dirty="0"/>
              <a:t>3840x2160 </a:t>
            </a:r>
            <a:r>
              <a:rPr lang="en-CA" dirty="0" smtClean="0"/>
              <a:t>=&gt;1920x1080 =&gt; </a:t>
            </a:r>
            <a:r>
              <a:rPr lang="en-CA" dirty="0"/>
              <a:t>1280x720 (</a:t>
            </a:r>
            <a:r>
              <a:rPr lang="en-CA" dirty="0" smtClean="0"/>
              <a:t>1.5x) </a:t>
            </a:r>
            <a:r>
              <a:rPr lang="en-CA" dirty="0"/>
              <a:t>and 960x540 (</a:t>
            </a:r>
            <a:r>
              <a:rPr lang="en-CA" dirty="0" smtClean="0"/>
              <a:t>2x)</a:t>
            </a:r>
          </a:p>
          <a:p>
            <a:pPr lvl="3"/>
            <a:r>
              <a:rPr lang="en-CA" dirty="0" smtClean="0"/>
              <a:t>Zero </a:t>
            </a:r>
            <a:r>
              <a:rPr lang="en-CA" dirty="0"/>
              <a:t>phase shift down-sampling filter </a:t>
            </a:r>
            <a:r>
              <a:rPr lang="en-CA" dirty="0" smtClean="0"/>
              <a:t>(SHVC </a:t>
            </a:r>
            <a:r>
              <a:rPr lang="en-CA" dirty="0" err="1"/>
              <a:t>CfP</a:t>
            </a:r>
            <a:r>
              <a:rPr lang="en-CA" dirty="0"/>
              <a:t> </a:t>
            </a:r>
            <a:r>
              <a:rPr lang="en-CA" dirty="0" smtClean="0"/>
              <a:t>sequences) with </a:t>
            </a:r>
            <a:r>
              <a:rPr lang="en-CA" dirty="0"/>
              <a:t>10-bit capabilities (kindly provided and updated by </a:t>
            </a:r>
            <a:r>
              <a:rPr lang="en-CA" dirty="0" err="1" smtClean="0"/>
              <a:t>InterDigital</a:t>
            </a:r>
            <a:r>
              <a:rPr lang="en-CA" dirty="0" smtClean="0"/>
              <a:t>)</a:t>
            </a:r>
          </a:p>
          <a:p>
            <a:pPr lvl="3"/>
            <a:r>
              <a:rPr lang="en-CA" dirty="0" smtClean="0"/>
              <a:t>8-bit </a:t>
            </a:r>
            <a:r>
              <a:rPr lang="en-CA" dirty="0"/>
              <a:t>content </a:t>
            </a:r>
            <a:r>
              <a:rPr lang="en-CA" dirty="0" smtClean="0"/>
              <a:t>generated </a:t>
            </a:r>
            <a:r>
              <a:rPr lang="en-CA" dirty="0"/>
              <a:t>from 10-bit </a:t>
            </a:r>
            <a:r>
              <a:rPr lang="en-CA" dirty="0" smtClean="0"/>
              <a:t>by </a:t>
            </a:r>
            <a:r>
              <a:rPr lang="en-CA" dirty="0"/>
              <a:t>adding an offset rounding then two right shifts</a:t>
            </a:r>
            <a:endParaRPr lang="en-US" dirty="0"/>
          </a:p>
          <a:p>
            <a:pPr marL="266700" lvl="2" indent="0">
              <a:buNone/>
            </a:pPr>
            <a:endParaRPr lang="en-US" sz="1200" i="1" dirty="0"/>
          </a:p>
          <a:p>
            <a:pPr marL="0" lvl="1" indent="0">
              <a:buNone/>
            </a:pPr>
            <a:endParaRPr lang="en-US" sz="1800" dirty="0"/>
          </a:p>
          <a:p>
            <a:pPr lvl="1"/>
            <a:endParaRPr lang="en-US" sz="1400" i="1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70EAF-BFA1-4AD6-9D81-4359FAD1F312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n-CA" sz="2800" dirty="0" smtClean="0"/>
              <a:t>AHG14: </a:t>
            </a:r>
            <a:r>
              <a:rPr lang="en-US" sz="2800" dirty="0"/>
              <a:t>Wide Color Gamut Test Material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928688" y="6492875"/>
            <a:ext cx="2133600" cy="365125"/>
          </a:xfrm>
        </p:spPr>
        <p:txBody>
          <a:bodyPr/>
          <a:lstStyle/>
          <a:p>
            <a:r>
              <a:rPr lang="en-US" sz="1600" dirty="0" smtClean="0"/>
              <a:t>JCTVC-N0163</a:t>
            </a:r>
            <a:endParaRPr lang="en-US" sz="1600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4" name="Picture 2" descr="DPX_2_YUV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84784"/>
            <a:ext cx="8892480" cy="1026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879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70EAF-BFA1-4AD6-9D81-4359FAD1F312}" type="slidenum">
              <a:rPr lang="fr-FR" smtClean="0"/>
              <a:pPr/>
              <a:t>4</a:t>
            </a:fld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n-US" sz="2800" dirty="0" smtClean="0"/>
              <a:t>Test Material - Rec.709</a:t>
            </a:r>
            <a:endParaRPr lang="en-US" sz="28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928688" y="6492875"/>
            <a:ext cx="2133600" cy="365125"/>
          </a:xfrm>
        </p:spPr>
        <p:txBody>
          <a:bodyPr/>
          <a:lstStyle/>
          <a:p>
            <a:r>
              <a:rPr lang="en-US" sz="1600" dirty="0" smtClean="0"/>
              <a:t>JCTVC-N0163</a:t>
            </a:r>
            <a:endParaRPr lang="en-US" sz="1600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90" y="1143794"/>
            <a:ext cx="4211960" cy="236922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8689" y="1143794"/>
            <a:ext cx="4211960" cy="236922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90" y="3692649"/>
            <a:ext cx="4211960" cy="236922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8689" y="3692649"/>
            <a:ext cx="4211960" cy="2369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233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70EAF-BFA1-4AD6-9D81-4359FAD1F312}" type="slidenum">
              <a:rPr lang="fr-FR" smtClean="0"/>
              <a:pPr/>
              <a:t>5</a:t>
            </a:fld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n-US" sz="2800" dirty="0" smtClean="0"/>
              <a:t>Test Material – DCI P3</a:t>
            </a:r>
            <a:endParaRPr lang="en-US" sz="28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928688" y="6492875"/>
            <a:ext cx="2133600" cy="365125"/>
          </a:xfrm>
        </p:spPr>
        <p:txBody>
          <a:bodyPr/>
          <a:lstStyle/>
          <a:p>
            <a:r>
              <a:rPr lang="en-US" sz="1600" dirty="0" smtClean="0"/>
              <a:t>JCTVC-N0163</a:t>
            </a:r>
            <a:endParaRPr lang="en-US" sz="1600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027" y="1143793"/>
            <a:ext cx="4215384" cy="237115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158" y="1143793"/>
            <a:ext cx="4215384" cy="237115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027" y="3691075"/>
            <a:ext cx="4215384" cy="237115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159" y="3694635"/>
            <a:ext cx="4215384" cy="2371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65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oloMaste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63B7A956D86C4F94FC78456ECBA529" ma:contentTypeVersion="4" ma:contentTypeDescription="Create a new document." ma:contentTypeScope="" ma:versionID="feb881ed392643bbe1959c8401076e60">
  <xsd:schema xmlns:xsd="http://www.w3.org/2001/XMLSchema" xmlns:p="http://schemas.microsoft.com/office/2006/metadata/properties" xmlns:ns1="http://schemas.microsoft.com/sharepoint/v3" targetNamespace="http://schemas.microsoft.com/office/2006/metadata/properties" ma:root="true" ma:fieldsID="74f6d32b71e6972e4ea9de1df9cac8f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11" nillable="true" ma:displayName="Scheduling Start Date" ma:internalName="PublishingStartDate">
      <xsd:simpleType>
        <xsd:restriction base="dms:Unknown"/>
      </xsd:simpleType>
    </xsd:element>
    <xsd:element name="PublishingExpirationDate" ma:index="12" nillable="true" ma:displayName="Scheduling End Dat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B8AD66FA-6A2C-4062-A854-EED099ADF3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8908E5AF-894B-495B-853A-B3662D087AC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CEE5175-2181-455A-87ED-BAF5DE0D6D45}">
  <ds:schemaRefs>
    <ds:schemaRef ds:uri="http://schemas.microsoft.com/office/2006/metadata/properties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0</TotalTime>
  <Words>240</Words>
  <Application>Microsoft Office PowerPoint</Application>
  <PresentationFormat>On-screen Show (4:3)</PresentationFormat>
  <Paragraphs>45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technicoloMaster</vt:lpstr>
      <vt:lpstr>JCTVC-N0163 AHG14: Wide Color Gamut Test Material</vt:lpstr>
      <vt:lpstr>AHG14: Wide Color Gamut Test Material</vt:lpstr>
      <vt:lpstr>AHG14: Wide Color Gamut Test Material</vt:lpstr>
      <vt:lpstr>Test Material - Rec.709</vt:lpstr>
      <vt:lpstr>Test Material – DCI P3</vt:lpstr>
    </vt:vector>
  </TitlesOfParts>
  <Company>THOMSON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Technicolor_template</dc:title>
  <dc:creator>lochone</dc:creator>
  <cp:lastModifiedBy>Bordes Philippe</cp:lastModifiedBy>
  <cp:revision>252</cp:revision>
  <dcterms:created xsi:type="dcterms:W3CDTF">2010-02-01T15:48:52Z</dcterms:created>
  <dcterms:modified xsi:type="dcterms:W3CDTF">2013-07-19T12:21:36Z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0x010100EA63B7A956D86C4F94FC78456ECBA529</vt:lpwstr>
  </property>
</Properties>
</file>