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9"/>
  </p:notesMasterIdLst>
  <p:sldIdLst>
    <p:sldId id="256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ssaf Menachem" initials="AM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D9FF"/>
    <a:srgbClr val="9966FF"/>
    <a:srgbClr val="FFCCFF"/>
    <a:srgbClr val="CCFF66"/>
    <a:srgbClr val="FFCC99"/>
    <a:srgbClr val="FAFFB3"/>
    <a:srgbClr val="FFFF9B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48" autoAdjust="0"/>
    <p:restoredTop sz="88272" autoAdjust="0"/>
  </p:normalViewPr>
  <p:slideViewPr>
    <p:cSldViewPr snapToGrid="0" snapToObjects="1">
      <p:cViewPr varScale="1">
        <p:scale>
          <a:sx n="78" d="100"/>
          <a:sy n="78" d="100"/>
        </p:scale>
        <p:origin x="-160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0" d="100"/>
          <a:sy n="80" d="100"/>
        </p:scale>
        <p:origin x="-205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3421753-2824-4731-A88B-C954161A6FDB}" type="datetimeFigureOut">
              <a:rPr lang="en-GB"/>
              <a:pPr>
                <a:defRPr/>
              </a:pPr>
              <a:t>18/04/2013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16C08ED-2DCB-4BBD-8117-152E139F56C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44002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18279D6-BE03-43F6-AF9C-4CAA6BE845CD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 smtClean="0"/>
              <a:t>Wade Wan,  Tim Hellman</a:t>
            </a:r>
          </a:p>
          <a:p>
            <a:pPr marL="171450" indent="-171450">
              <a:buFontTx/>
              <a:buChar char="-"/>
            </a:pPr>
            <a:r>
              <a:rPr lang="en-US" dirty="0" smtClean="0"/>
              <a:t>Assuming</a:t>
            </a:r>
            <a:r>
              <a:rPr lang="en-US" baseline="0" dirty="0" smtClean="0"/>
              <a:t> 10% is reached when a clip is coded using 32x32 CTBs (i.e. no split) comparing to all CTBs are 16x16.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6C08ED-2DCB-4BBD-8117-152E139F56C3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40227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6207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6207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pic>
        <p:nvPicPr>
          <p:cNvPr id="8" name="Picture 3" descr="C:\Users\Ian Davenport\Desktop\ppt assets\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88913"/>
            <a:ext cx="100806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V:\CSR\Artwork\Corporate Rebranding 2010-2011\CSR design pack\csr-spectrum-wav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38600"/>
            <a:ext cx="92170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0" y="6165304"/>
            <a:ext cx="9144000" cy="757238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>
              <a:defRPr/>
            </a:pPr>
            <a:endParaRPr lang="en-GB" dirty="0"/>
          </a:p>
        </p:txBody>
      </p:sp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616198" y="2166764"/>
            <a:ext cx="7772400" cy="504056"/>
          </a:xfrm>
        </p:spPr>
        <p:txBody>
          <a:bodyPr>
            <a:noAutofit/>
          </a:bodyPr>
          <a:lstStyle>
            <a:lvl1pPr algn="r">
              <a:defRPr sz="32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2635870" y="2772520"/>
            <a:ext cx="5752728" cy="360040"/>
          </a:xfrm>
        </p:spPr>
        <p:txBody>
          <a:bodyPr>
            <a:normAutofit/>
          </a:bodyPr>
          <a:lstStyle>
            <a:lvl1pPr marL="0" indent="0" algn="r">
              <a:buNone/>
              <a:defRPr sz="2000" b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15" name="Text Placeholder 16"/>
          <p:cNvSpPr>
            <a:spLocks noGrp="1"/>
          </p:cNvSpPr>
          <p:nvPr>
            <p:ph type="body" sz="quarter" idx="13"/>
          </p:nvPr>
        </p:nvSpPr>
        <p:spPr>
          <a:xfrm>
            <a:off x="5004048" y="3318892"/>
            <a:ext cx="3384550" cy="288032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57A3"/>
              </a:buClr>
              <a:buSzPct val="120000"/>
              <a:buFont typeface="Wingdings" pitchFamily="2" charset="2"/>
              <a:buNone/>
              <a:tabLst/>
              <a:defRPr sz="1400" b="1">
                <a:solidFill>
                  <a:srgbClr val="0070C0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18"/>
          <p:cNvSpPr>
            <a:spLocks noGrp="1"/>
          </p:cNvSpPr>
          <p:nvPr>
            <p:ph type="body" sz="quarter" idx="14"/>
          </p:nvPr>
        </p:nvSpPr>
        <p:spPr>
          <a:xfrm>
            <a:off x="5868144" y="3573016"/>
            <a:ext cx="2520454" cy="312418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57A3"/>
              </a:buClr>
              <a:buSzPct val="120000"/>
              <a:buFont typeface="Wingdings" pitchFamily="2" charset="2"/>
              <a:buNone/>
              <a:tabLst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Ian Davenport\Desktop\ppt assets\spectru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33600"/>
            <a:ext cx="9144000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Ian Davenport\Desktop\ppt assets\footer-gra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092824"/>
            <a:ext cx="914400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2924944"/>
            <a:ext cx="7772400" cy="576064"/>
          </a:xfrm>
        </p:spPr>
        <p:txBody>
          <a:bodyPr>
            <a:normAutofit/>
          </a:bodyPr>
          <a:lstStyle>
            <a:lvl1pPr algn="r">
              <a:defRPr sz="3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25552" y="3501008"/>
            <a:ext cx="5752728" cy="360040"/>
          </a:xfrm>
        </p:spPr>
        <p:txBody>
          <a:bodyPr>
            <a:normAutofit/>
          </a:bodyPr>
          <a:lstStyle>
            <a:lvl1pPr marL="0" indent="0" algn="r">
              <a:buNone/>
              <a:defRPr sz="2000" b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Page </a:t>
            </a:r>
            <a:fld id="{7631227C-E119-4E5A-B0E4-101F13AAE71C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2FCF6E48-59F6-460D-839B-4B38E364510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5" name="Rectangle 4"/>
          <p:cNvSpPr/>
          <p:nvPr userDrawn="1"/>
        </p:nvSpPr>
        <p:spPr>
          <a:xfrm>
            <a:off x="7403306" y="6362701"/>
            <a:ext cx="984820" cy="125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79512" y="836712"/>
            <a:ext cx="4176464" cy="5184576"/>
          </a:xfrm>
        </p:spPr>
        <p:txBody>
          <a:bodyPr/>
          <a:lstStyle>
            <a:lvl1pPr marL="0" indent="0">
              <a:buNone/>
              <a:defRPr sz="1800" b="1"/>
            </a:lvl1pPr>
            <a:lvl2pPr marL="268288" indent="-179388">
              <a:buClr>
                <a:srgbClr val="0057A3"/>
              </a:buClr>
              <a:buFont typeface="Wingdings" pitchFamily="2" charset="2"/>
              <a:buChar char="§"/>
              <a:tabLst>
                <a:tab pos="268288" algn="l"/>
              </a:tabLst>
              <a:defRPr sz="1600"/>
            </a:lvl2pPr>
            <a:lvl3pPr marL="538163" indent="-179388">
              <a:defRPr sz="1400">
                <a:solidFill>
                  <a:schemeClr val="bg1">
                    <a:lumMod val="50000"/>
                  </a:schemeClr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0"/>
          </p:nvPr>
        </p:nvSpPr>
        <p:spPr>
          <a:xfrm>
            <a:off x="4716016" y="836712"/>
            <a:ext cx="4176464" cy="5184576"/>
          </a:xfrm>
        </p:spPr>
        <p:txBody>
          <a:bodyPr/>
          <a:lstStyle>
            <a:lvl1pPr marL="0" indent="0">
              <a:buNone/>
              <a:defRPr sz="1800" b="1"/>
            </a:lvl1pPr>
            <a:lvl2pPr marL="268288" indent="-179388">
              <a:buClr>
                <a:srgbClr val="0057A3"/>
              </a:buClr>
              <a:buFont typeface="Wingdings" pitchFamily="2" charset="2"/>
              <a:buChar char="§"/>
              <a:tabLst>
                <a:tab pos="268288" algn="l"/>
              </a:tabLst>
              <a:defRPr sz="1600"/>
            </a:lvl2pPr>
            <a:lvl3pPr marL="538163" indent="-179388">
              <a:defRPr sz="1400">
                <a:solidFill>
                  <a:schemeClr val="bg1">
                    <a:lumMod val="50000"/>
                  </a:schemeClr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160A4972-9853-434F-99E0-1DA0457C5F3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7403306" y="6362701"/>
            <a:ext cx="984820" cy="125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bjec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96136" y="764704"/>
            <a:ext cx="3189040" cy="5184576"/>
          </a:xfrm>
        </p:spPr>
        <p:txBody>
          <a:bodyPr/>
          <a:lstStyle>
            <a:lvl1pPr marL="0" indent="0">
              <a:buNone/>
              <a:defRPr sz="1800" b="1"/>
            </a:lvl1pPr>
            <a:lvl2pPr marL="268288" indent="-179388">
              <a:buClr>
                <a:srgbClr val="0057A3"/>
              </a:buClr>
              <a:buFont typeface="Wingdings" pitchFamily="2" charset="2"/>
              <a:buChar char="§"/>
              <a:tabLst>
                <a:tab pos="268288" algn="l"/>
              </a:tabLst>
              <a:defRPr sz="1600"/>
            </a:lvl2pPr>
            <a:lvl3pPr marL="538163" indent="-179388">
              <a:defRPr sz="1400">
                <a:solidFill>
                  <a:schemeClr val="bg1">
                    <a:lumMod val="50000"/>
                  </a:schemeClr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3"/>
          </p:nvPr>
        </p:nvSpPr>
        <p:spPr>
          <a:xfrm>
            <a:off x="179512" y="764704"/>
            <a:ext cx="5544616" cy="5184576"/>
          </a:xfrm>
        </p:spPr>
        <p:txBody>
          <a:bodyPr/>
          <a:lstStyle>
            <a:lvl1pPr marL="0" indent="0">
              <a:buNone/>
              <a:defRPr sz="1800" b="1"/>
            </a:lvl1pPr>
            <a:lvl2pPr marL="268288" indent="-179388">
              <a:buClr>
                <a:srgbClr val="0057A3"/>
              </a:buClr>
              <a:buFont typeface="Wingdings" pitchFamily="2" charset="2"/>
              <a:buChar char="§"/>
              <a:tabLst>
                <a:tab pos="268288" algn="l"/>
              </a:tabLst>
              <a:defRPr sz="1600"/>
            </a:lvl2pPr>
            <a:lvl3pPr marL="538163" indent="-179388">
              <a:defRPr sz="1400">
                <a:solidFill>
                  <a:schemeClr val="bg1">
                    <a:lumMod val="50000"/>
                  </a:schemeClr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69C5B71A-7896-4196-B5BA-7E71092EAB6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7403306" y="6362701"/>
            <a:ext cx="984820" cy="125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E3338770-D0F8-4400-9E35-1072B080064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7403306" y="6362701"/>
            <a:ext cx="984820" cy="125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Ian Davenport\Desktop\ppt assets\header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1440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2" descr="C:\Users\Ian Davenport\Desktop\ppt assets\spectrum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154738"/>
            <a:ext cx="9144000" cy="70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179388" y="63500"/>
            <a:ext cx="8964612" cy="43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30188" y="765175"/>
            <a:ext cx="8518525" cy="525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48264" y="6624464"/>
            <a:ext cx="1439862" cy="1889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GB"/>
              <a:t>Page </a:t>
            </a:r>
            <a:fld id="{7631227C-E119-4E5A-B0E4-101F13AAE71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pic>
        <p:nvPicPr>
          <p:cNvPr id="1031" name="Picture 3" descr="C:\Users\Ian Davenport\Desktop\ppt assets\logo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459788" y="6345238"/>
            <a:ext cx="468312" cy="46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4823593" y="6309320"/>
            <a:ext cx="35648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00" kern="1200" dirty="0" smtClean="0">
                <a:solidFill>
                  <a:schemeClr val="bg1">
                    <a:lumMod val="65000"/>
                  </a:schemeClr>
                </a:solidFill>
                <a:latin typeface="Arial" charset="0"/>
                <a:ea typeface="+mn-ea"/>
                <a:cs typeface="Arial" charset="0"/>
              </a:rPr>
              <a:t>. Confidential</a:t>
            </a:r>
            <a:endParaRPr lang="en-GB" sz="900" dirty="0" smtClean="0">
              <a:solidFill>
                <a:schemeClr val="bg1">
                  <a:lumMod val="65000"/>
                </a:schemeClr>
              </a:solidFill>
              <a:latin typeface="+mn-lt"/>
              <a:cs typeface="+mn-cs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cs"/>
              </a:rPr>
              <a:t>© Cambridge </a:t>
            </a:r>
            <a:r>
              <a:rPr lang="en-GB" sz="900" dirty="0">
                <a:solidFill>
                  <a:schemeClr val="bg1">
                    <a:lumMod val="65000"/>
                  </a:schemeClr>
                </a:solidFill>
                <a:latin typeface="+mn-lt"/>
                <a:cs typeface="+mn-cs"/>
              </a:rPr>
              <a:t>Silicon Radio </a:t>
            </a:r>
            <a:r>
              <a:rPr lang="en-GB" sz="9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cs"/>
              </a:rPr>
              <a:t>Limited </a:t>
            </a:r>
            <a:r>
              <a:rPr lang="en-GB" sz="900" baseline="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cs"/>
              </a:rPr>
              <a:t> </a:t>
            </a:r>
            <a:r>
              <a:rPr lang="en-GB" sz="9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cs"/>
              </a:rPr>
              <a:t>2013</a:t>
            </a:r>
            <a:endParaRPr lang="en-GB" sz="900" dirty="0">
              <a:solidFill>
                <a:schemeClr val="bg1">
                  <a:lumMod val="65000"/>
                </a:schemeClr>
              </a:solidFill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88" r:id="rId3"/>
    <p:sldLayoutId id="2147483689" r:id="rId4"/>
    <p:sldLayoutId id="2147483690" r:id="rId5"/>
    <p:sldLayoutId id="2147483691" r:id="rId6"/>
  </p:sldLayoutIdLst>
  <p:transition>
    <p:fade/>
  </p:transition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19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bg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bg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bg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bg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bg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bg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bg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bg1"/>
          </a:solidFill>
          <a:latin typeface="Arial" charset="0"/>
        </a:defRPr>
      </a:lvl9pPr>
    </p:titleStyle>
    <p:bodyStyle>
      <a:lvl1pPr marL="268288" indent="-268288" algn="l" rtl="0" eaLnBrk="1" fontAlgn="base" hangingPunct="1">
        <a:spcBef>
          <a:spcPct val="20000"/>
        </a:spcBef>
        <a:spcAft>
          <a:spcPct val="0"/>
        </a:spcAft>
        <a:buClr>
          <a:srgbClr val="0057A3"/>
        </a:buClr>
        <a:buSzPct val="120000"/>
        <a:buFont typeface="Wingdings" pitchFamily="2" charset="2"/>
        <a:buChar char="§"/>
        <a:defRPr sz="2400" kern="1200">
          <a:solidFill>
            <a:srgbClr val="4F4F4F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666666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rgbClr val="666666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666666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66666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1628800"/>
            <a:ext cx="7772400" cy="1042020"/>
          </a:xfrm>
        </p:spPr>
        <p:txBody>
          <a:bodyPr/>
          <a:lstStyle/>
          <a:p>
            <a:pPr algn="l" eaLnBrk="1" hangingPunct="1">
              <a:defRPr/>
            </a:pPr>
            <a:r>
              <a:rPr lang="en-GB" sz="2800" dirty="0" smtClean="0"/>
              <a:t>REMOVING A LEVEL RESTRICTION ON CODING TREE BLOCK SIZE</a:t>
            </a:r>
            <a:endParaRPr lang="en-GB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780928"/>
            <a:ext cx="5752728" cy="360040"/>
          </a:xfrm>
        </p:spPr>
        <p:txBody>
          <a:bodyPr>
            <a:noAutofit/>
          </a:bodyPr>
          <a:lstStyle/>
          <a:p>
            <a:pPr algn="l" eaLnBrk="1" hangingPunct="1">
              <a:defRPr/>
            </a:pPr>
            <a:r>
              <a:rPr lang="en-GB" dirty="0" smtClean="0"/>
              <a:t>JCTVC-M0173</a:t>
            </a:r>
            <a:endParaRPr lang="en-GB" dirty="0"/>
          </a:p>
        </p:txBody>
      </p:sp>
      <p:sp>
        <p:nvSpPr>
          <p:cNvPr id="410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11560" y="3318892"/>
            <a:ext cx="6264696" cy="288032"/>
          </a:xfrm>
        </p:spPr>
        <p:txBody>
          <a:bodyPr/>
          <a:lstStyle/>
          <a:p>
            <a:pPr algn="l" fontAlgn="base">
              <a:spcAft>
                <a:spcPct val="0"/>
              </a:spcAft>
            </a:pPr>
            <a:r>
              <a:rPr lang="en-US" sz="1800" dirty="0" smtClean="0"/>
              <a:t>Eran Pinhasov, Shevach Riabtsev &amp; Assaf Menachem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603940" y="3672076"/>
            <a:ext cx="3888432" cy="312418"/>
          </a:xfrm>
        </p:spPr>
        <p:txBody>
          <a:bodyPr/>
          <a:lstStyle/>
          <a:p>
            <a:pPr algn="l">
              <a:defRPr/>
            </a:pPr>
            <a:r>
              <a:rPr lang="en-GB" sz="1600" dirty="0" smtClean="0"/>
              <a:t>13</a:t>
            </a:r>
            <a:r>
              <a:rPr lang="en-GB" sz="1600" baseline="30000" dirty="0" smtClean="0"/>
              <a:t>th</a:t>
            </a:r>
            <a:r>
              <a:rPr lang="en-GB" sz="1600" dirty="0" smtClean="0"/>
              <a:t> JCT-VC Meeting – Apr 2013</a:t>
            </a:r>
            <a:endParaRPr lang="en-GB" sz="16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0188" y="765175"/>
            <a:ext cx="8647112" cy="5256213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Current standard disallows 16x16 CTBs for level 5 and above</a:t>
            </a:r>
            <a:r>
              <a:rPr lang="en-US" dirty="0" smtClean="0"/>
              <a:t> (Annex A, section A.4.1)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>
                <a:solidFill>
                  <a:srgbClr val="C00000"/>
                </a:solidFill>
              </a:rPr>
              <a:t>This restriction was proposed in JCTVC-J0334,</a:t>
            </a:r>
            <a:br>
              <a:rPr lang="en-US" dirty="0" smtClean="0">
                <a:solidFill>
                  <a:srgbClr val="C00000"/>
                </a:solidFill>
              </a:rPr>
            </a:br>
            <a:r>
              <a:rPr lang="en-US" dirty="0" smtClean="0">
                <a:solidFill>
                  <a:srgbClr val="C00000"/>
                </a:solidFill>
              </a:rPr>
              <a:t>reporting 16x16 CTBs add overheads for decoders</a:t>
            </a:r>
          </a:p>
          <a:p>
            <a:pPr lvl="1"/>
            <a:r>
              <a:rPr lang="en-US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Up to 10% increase in worst-case decode time</a:t>
            </a:r>
          </a:p>
          <a:p>
            <a:pPr lvl="1"/>
            <a:r>
              <a:rPr lang="en-US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Add ~1KB storage for 4K wide video (for top-line SAO </a:t>
            </a:r>
            <a:r>
              <a:rPr lang="en-US" dirty="0" err="1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params</a:t>
            </a:r>
            <a:r>
              <a:rPr lang="en-US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)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C00000"/>
                </a:solidFill>
              </a:rPr>
              <a:t>However, this restriction imposes substantial complication and cost for encoders targeting HEVC 4K</a:t>
            </a:r>
          </a:p>
          <a:p>
            <a:pPr lvl="1"/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Especially for legacy AVC\H.264 encoders upgrading to </a:t>
            </a:r>
            <a:r>
              <a:rPr lang="en-US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HEVC, using 16x16 architectures</a:t>
            </a:r>
            <a:endParaRPr lang="en-US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Page </a:t>
            </a:r>
            <a:fld id="{2FCF6E48-59F6-460D-839B-4B38E3645109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1636731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CTB Size Restriction Impact on Encoders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0188" y="765175"/>
            <a:ext cx="8685212" cy="5256213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Breaks legacy 16x16 AVC\H.264 implementations</a:t>
            </a:r>
          </a:p>
          <a:p>
            <a:endParaRPr lang="en-US" sz="1400" dirty="0" smtClean="0"/>
          </a:p>
          <a:p>
            <a:r>
              <a:rPr lang="en-US" dirty="0" smtClean="0">
                <a:solidFill>
                  <a:srgbClr val="C00000"/>
                </a:solidFill>
              </a:rPr>
              <a:t>Increases cost of HW solutions</a:t>
            </a:r>
          </a:p>
          <a:p>
            <a:pPr lvl="1"/>
            <a:r>
              <a:rPr lang="en-US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Affects typical on-chip memories (sensitive to CTB size):</a:t>
            </a:r>
          </a:p>
          <a:p>
            <a:pPr lvl="2"/>
            <a:r>
              <a:rPr lang="en-US" sz="1800" dirty="0" smtClean="0">
                <a:solidFill>
                  <a:schemeClr val="bg1">
                    <a:lumMod val="50000"/>
                  </a:schemeClr>
                </a:solidFill>
              </a:rPr>
              <a:t>Target &amp; Reference image data</a:t>
            </a:r>
          </a:p>
          <a:p>
            <a:pPr lvl="2"/>
            <a:r>
              <a:rPr lang="en-US" sz="1800" dirty="0" smtClean="0">
                <a:solidFill>
                  <a:schemeClr val="bg1">
                    <a:lumMod val="50000"/>
                  </a:schemeClr>
                </a:solidFill>
              </a:rPr>
              <a:t>Buffers between pipeline stages </a:t>
            </a:r>
            <a:r>
              <a:rPr lang="en-US" sz="1600" dirty="0" smtClean="0">
                <a:solidFill>
                  <a:schemeClr val="bg1">
                    <a:lumMod val="50000"/>
                  </a:schemeClr>
                </a:solidFill>
              </a:rPr>
              <a:t>(coefficients, predictors, reconstructed and filtered data)</a:t>
            </a:r>
            <a:endParaRPr lang="en-US" sz="1800" dirty="0" smtClean="0">
              <a:solidFill>
                <a:schemeClr val="bg1">
                  <a:lumMod val="50000"/>
                </a:schemeClr>
              </a:solidFill>
            </a:endParaRPr>
          </a:p>
          <a:p>
            <a:pPr lvl="1"/>
            <a:r>
              <a:rPr lang="en-US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Usage of 32x32/64x64 CTBs increases memory by at least ~25KB/100KB compared 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to 16x16 CTB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(by analyzing a basic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pipelined encoder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architecture)</a:t>
            </a:r>
          </a:p>
          <a:p>
            <a:pPr lvl="1"/>
            <a:r>
              <a:rPr lang="en-US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Line-buffer &amp; memory increase in 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proprietary </a:t>
            </a:r>
            <a:r>
              <a:rPr lang="en-US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components such as:</a:t>
            </a:r>
          </a:p>
          <a:p>
            <a:pPr lvl="2"/>
            <a:r>
              <a:rPr lang="en-US" sz="1800" dirty="0" smtClean="0">
                <a:solidFill>
                  <a:schemeClr val="bg1">
                    <a:lumMod val="50000"/>
                  </a:schemeClr>
                </a:solidFill>
              </a:rPr>
              <a:t>Pre </a:t>
            </a:r>
            <a:r>
              <a:rPr lang="en-US" sz="1800" dirty="0">
                <a:solidFill>
                  <a:schemeClr val="bg1">
                    <a:lumMod val="50000"/>
                  </a:schemeClr>
                </a:solidFill>
              </a:rPr>
              <a:t>or post video processing (e.g. </a:t>
            </a:r>
            <a:r>
              <a:rPr lang="en-US" sz="1800" dirty="0" err="1">
                <a:solidFill>
                  <a:schemeClr val="bg1">
                    <a:lumMod val="50000"/>
                  </a:schemeClr>
                </a:solidFill>
              </a:rPr>
              <a:t>scaler</a:t>
            </a:r>
            <a:r>
              <a:rPr lang="en-US" sz="1800" dirty="0">
                <a:solidFill>
                  <a:schemeClr val="bg1">
                    <a:lumMod val="50000"/>
                  </a:schemeClr>
                </a:solidFill>
              </a:rPr>
              <a:t>, de-</a:t>
            </a:r>
            <a:r>
              <a:rPr lang="en-US" sz="1800" dirty="0" err="1">
                <a:solidFill>
                  <a:schemeClr val="bg1">
                    <a:lumMod val="50000"/>
                  </a:schemeClr>
                </a:solidFill>
              </a:rPr>
              <a:t>interlacer</a:t>
            </a:r>
            <a:r>
              <a:rPr lang="en-US" sz="1800" dirty="0">
                <a:solidFill>
                  <a:schemeClr val="bg1">
                    <a:lumMod val="50000"/>
                  </a:schemeClr>
                </a:solidFill>
              </a:rPr>
              <a:t>, image-enhancement etc</a:t>
            </a:r>
            <a:r>
              <a:rPr lang="en-US" sz="1800" dirty="0" smtClean="0">
                <a:solidFill>
                  <a:schemeClr val="bg1">
                    <a:lumMod val="50000"/>
                  </a:schemeClr>
                </a:solidFill>
              </a:rPr>
              <a:t>.)</a:t>
            </a:r>
          </a:p>
          <a:p>
            <a:pPr lvl="2"/>
            <a:r>
              <a:rPr lang="en-US" sz="1800" dirty="0" smtClean="0">
                <a:solidFill>
                  <a:schemeClr val="bg1">
                    <a:lumMod val="50000"/>
                  </a:schemeClr>
                </a:solidFill>
              </a:rPr>
              <a:t>Reference image cache or memories</a:t>
            </a:r>
          </a:p>
          <a:p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Page </a:t>
            </a:r>
            <a:fld id="{2FCF6E48-59F6-460D-839B-4B38E3645109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3911379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&amp; 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0188" y="765175"/>
            <a:ext cx="8685212" cy="5256213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CTB size restriction has significant impact on encoders</a:t>
            </a:r>
          </a:p>
          <a:p>
            <a:pPr lvl="1"/>
            <a:r>
              <a:rPr lang="en-US" dirty="0" smtClean="0"/>
              <a:t>Limits implementation flexibility</a:t>
            </a:r>
          </a:p>
          <a:p>
            <a:pPr lvl="1"/>
            <a:r>
              <a:rPr lang="en-US" dirty="0" smtClean="0"/>
              <a:t>Imposes complication and adds significant cost</a:t>
            </a:r>
          </a:p>
          <a:p>
            <a:pPr lvl="1"/>
            <a:r>
              <a:rPr lang="en-US" dirty="0" smtClean="0"/>
              <a:t>Breaks legacy AVC\H.264 16x16 based architecture</a:t>
            </a:r>
          </a:p>
          <a:p>
            <a:endParaRPr lang="en-US" sz="1400" dirty="0" smtClean="0"/>
          </a:p>
          <a:p>
            <a:r>
              <a:rPr lang="en-US" dirty="0" smtClean="0">
                <a:solidFill>
                  <a:srgbClr val="C00000"/>
                </a:solidFill>
              </a:rPr>
              <a:t>Recommending the removal of the CTB size limitation in Annex A, allowing 16x16 CTBs in all levels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Page </a:t>
            </a:r>
            <a:fld id="{2FCF6E48-59F6-460D-839B-4B38E3645109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7558610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Presentation2_amended-copyright_v2">
  <a:themeElements>
    <a:clrScheme name="CSR">
      <a:dk1>
        <a:srgbClr val="141414"/>
      </a:dk1>
      <a:lt1>
        <a:sysClr val="window" lastClr="FFFFFF"/>
      </a:lt1>
      <a:dk2>
        <a:srgbClr val="0057A3"/>
      </a:dk2>
      <a:lt2>
        <a:srgbClr val="B4B2B5"/>
      </a:lt2>
      <a:accent1>
        <a:srgbClr val="0057A3"/>
      </a:accent1>
      <a:accent2>
        <a:srgbClr val="B4B2B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504D"/>
      </a:hlink>
      <a:folHlink>
        <a:srgbClr val="800080"/>
      </a:folHlink>
    </a:clrScheme>
    <a:fontScheme name="Custom 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485F39616FE6944B67BFAE6769C5A54" ma:contentTypeVersion="1" ma:contentTypeDescription="Create a new document." ma:contentTypeScope="" ma:versionID="32f6e866313001f62c9e75d6a58027d5">
  <xsd:schema xmlns:xsd="http://www.w3.org/2001/XMLSchema" xmlns:p="http://schemas.microsoft.com/office/2006/metadata/properties" xmlns:ns1="http://schemas.microsoft.com/sharepoint/v3" targetNamespace="http://schemas.microsoft.com/office/2006/metadata/properties" ma:root="true" ma:fieldsID="ddb0c952b897a810c8a4e377cff6bff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A31694D8-34EB-4B0B-B07A-5A96A2832F02}">
  <ds:schemaRefs>
    <ds:schemaRef ds:uri="http://schemas.microsoft.com/sharepoint/v3"/>
    <ds:schemaRef ds:uri="http://schemas.microsoft.com/office/2006/documentManagement/types"/>
    <ds:schemaRef ds:uri="http://purl.org/dc/elements/1.1/"/>
    <ds:schemaRef ds:uri="http://purl.org/dc/terms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4B7C5A2-8415-45C5-A002-43DB0CF5A26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3C07C23-A84C-499C-9F2D-EC7C7A38BFA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Presentation2_amended-copyright_v2</Template>
  <TotalTime>3776</TotalTime>
  <Words>231</Words>
  <Application>Microsoft Office PowerPoint</Application>
  <PresentationFormat>On-screen Show (4:3)</PresentationFormat>
  <Paragraphs>38</Paragraphs>
  <Slides>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Presentation2_amended-copyright_v2</vt:lpstr>
      <vt:lpstr>REMOVING A LEVEL RESTRICTION ON CODING TREE BLOCK SIZE</vt:lpstr>
      <vt:lpstr>Background</vt:lpstr>
      <vt:lpstr>CTB Size Restriction Impact on Encoders</vt:lpstr>
      <vt:lpstr>Summary &amp; Proposal</vt:lpstr>
    </vt:vector>
  </TitlesOfParts>
  <Company>CSR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mc23</dc:creator>
  <cp:lastModifiedBy>Eran Pinhasov</cp:lastModifiedBy>
  <cp:revision>156</cp:revision>
  <dcterms:created xsi:type="dcterms:W3CDTF">2011-11-22T12:07:28Z</dcterms:created>
  <dcterms:modified xsi:type="dcterms:W3CDTF">2013-04-18T00:23:05Z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ublishingExpirationDate">
    <vt:lpwstr/>
  </property>
  <property fmtid="{D5CDD505-2E9C-101B-9397-08002B2CF9AE}" pid="3" name="PublishingStartDate">
    <vt:lpwstr/>
  </property>
  <property fmtid="{D5CDD505-2E9C-101B-9397-08002B2CF9AE}" pid="4" name="CogniDox_Author">
    <vt:lpwstr>Julie Minter</vt:lpwstr>
  </property>
  <property fmtid="{D5CDD505-2E9C-101B-9397-08002B2CF9AE}" pid="5" name="CogniDox_Issuer">
    <vt:lpwstr>Jessica Marlton (jlm)</vt:lpwstr>
  </property>
  <property fmtid="{D5CDD505-2E9C-101B-9397-08002B2CF9AE}" pid="6" name="CogniDox_IssueDate">
    <vt:lpwstr>04 Mar 2013</vt:lpwstr>
  </property>
  <property fmtid="{D5CDD505-2E9C-101B-9397-08002B2CF9AE}" pid="7" name="CogniDox_Partnum">
    <vt:lpwstr>CB-415075-FR</vt:lpwstr>
  </property>
  <property fmtid="{D5CDD505-2E9C-101B-9397-08002B2CF9AE}" pid="8" name="CogniDox_Version">
    <vt:lpwstr>7</vt:lpwstr>
  </property>
  <property fmtid="{D5CDD505-2E9C-101B-9397-08002B2CF9AE}" pid="9" name="CogniDoxKey_Value">
    <vt:lpwstr>m5CfYNHdlAIYyAWZmovb509EeTM</vt:lpwstr>
  </property>
  <property fmtid="{D5CDD505-2E9C-101B-9397-08002B2CF9AE}" pid="10" name="CogniDox_Title">
    <vt:lpwstr>2007 PowerPoint Presentation Template (CSR plc) (PowerPoint 2007)</vt:lpwstr>
  </property>
  <property fmtid="{D5CDD505-2E9C-101B-9397-08002B2CF9AE}" pid="11" name="CogniDox_Meta_Copy provided to Samsung (2012)">
    <vt:bool>false</vt:bool>
  </property>
  <property fmtid="{D5CDD505-2E9C-101B-9397-08002B2CF9AE}" pid="12" name="CogniDox_IssuerName">
    <vt:lpwstr>Jessica Marlton</vt:lpwstr>
  </property>
</Properties>
</file>