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8" r:id="rId2"/>
    <p:sldId id="373" r:id="rId3"/>
    <p:sldId id="389" r:id="rId4"/>
    <p:sldId id="403" r:id="rId5"/>
    <p:sldId id="393" r:id="rId6"/>
    <p:sldId id="400" r:id="rId7"/>
    <p:sldId id="410" r:id="rId8"/>
    <p:sldId id="409" r:id="rId9"/>
    <p:sldId id="404" r:id="rId10"/>
    <p:sldId id="405" r:id="rId11"/>
    <p:sldId id="406" r:id="rId12"/>
    <p:sldId id="407" r:id="rId13"/>
    <p:sldId id="408" r:id="rId14"/>
    <p:sldId id="411" r:id="rId15"/>
    <p:sldId id="369" r:id="rId16"/>
    <p:sldId id="263" r:id="rId17"/>
  </p:sldIdLst>
  <p:sldSz cx="10528300" cy="8001000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A7A7A7"/>
    <a:srgbClr val="5F5F5F"/>
    <a:srgbClr val="B2B2B2"/>
    <a:srgbClr val="BBE0E3"/>
    <a:srgbClr val="CC0000"/>
    <a:srgbClr val="DDDDD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59" autoAdjust="0"/>
    <p:restoredTop sz="96589" autoAdjust="0"/>
  </p:normalViewPr>
  <p:slideViewPr>
    <p:cSldViewPr>
      <p:cViewPr>
        <p:scale>
          <a:sx n="66" d="100"/>
          <a:sy n="66" d="100"/>
        </p:scale>
        <p:origin x="-72" y="462"/>
      </p:cViewPr>
      <p:guideLst>
        <p:guide orient="horz" pos="2520"/>
        <p:guide pos="33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32BDED3B-1DFA-4EA4-BBA4-2305F515F941}" type="datetime1">
              <a:rPr lang="zh-CN" altLang="en-US"/>
              <a:pPr>
                <a:defRPr/>
              </a:pPr>
              <a:t>2012-10-12</a:t>
            </a:fld>
            <a:endParaRPr lang="en-US" altLang="zh-CN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246AE127-614B-4C35-8EF6-587E8CB37C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7D591B14-FA3B-48B3-8211-A18E3E791357}" type="datetime1">
              <a:rPr lang="zh-CN" altLang="en-US"/>
              <a:pPr>
                <a:defRPr/>
              </a:pPr>
              <a:t>2012-10-12</a:t>
            </a:fld>
            <a:endParaRPr lang="en-US" altLang="zh-CN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25525" y="768350"/>
            <a:ext cx="504825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ea typeface="宋体" pitchFamily="2" charset="-122"/>
              </a:defRPr>
            </a:lvl1pPr>
          </a:lstStyle>
          <a:p>
            <a:pPr>
              <a:defRPr/>
            </a:pPr>
            <a:fld id="{F1480893-1918-4C56-BD1E-729E0DF54B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E8AF61-C190-422F-B65A-819A62839655}" type="datetime1">
              <a:rPr lang="zh-CN" altLang="en-US" smtClean="0">
                <a:ea typeface="宋体" charset="-122"/>
              </a:rPr>
              <a:pPr/>
              <a:t>2012-10-12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D71625-2865-408A-A501-DCEAFD8E42F2}" type="slidenum">
              <a:rPr lang="en-US" altLang="zh-CN" smtClean="0">
                <a:ea typeface="宋体" charset="-122"/>
              </a:rPr>
              <a:pPr/>
              <a:t>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88988" y="2486025"/>
            <a:ext cx="8950325" cy="1714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79563" y="4533900"/>
            <a:ext cx="7369175" cy="20447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A79D1C1E-3520-47C8-BE37-4E261ECD548C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8379676D-5462-449E-81E5-B9EAAC60F2E8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85100" y="320675"/>
            <a:ext cx="2352675" cy="6826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7075" y="320675"/>
            <a:ext cx="6905625" cy="6826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E5C3C8C4-888F-4AD8-B2C3-6269A7710CA9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7075" y="320675"/>
            <a:ext cx="9410700" cy="1333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7075" y="1866900"/>
            <a:ext cx="4629150" cy="5280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508625" y="1866900"/>
            <a:ext cx="4629150" cy="25638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5508625" y="4583113"/>
            <a:ext cx="4629150" cy="2563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F87CE730-3842-4164-9E0A-2D90538E813C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7075" y="320675"/>
            <a:ext cx="9410700" cy="13335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727075" y="1866900"/>
            <a:ext cx="9410700" cy="528002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14A8E915-6F0E-4F9D-8642-4DED38D78AEC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C14E007-68FC-4CCB-9677-149D7DD3C9D2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5141913"/>
            <a:ext cx="8948738" cy="158908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3390900"/>
            <a:ext cx="8948738" cy="17510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68EA57B4-EC37-46DB-A91C-F47364F1705D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7075" y="1866900"/>
            <a:ext cx="4629150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08625" y="1866900"/>
            <a:ext cx="4629150" cy="5280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394C14B4-5C5C-4DA4-998F-64934826B89D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050" y="320675"/>
            <a:ext cx="9474200" cy="1333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050" y="1790700"/>
            <a:ext cx="4651375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050" y="2536825"/>
            <a:ext cx="4651375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348288" y="1790700"/>
            <a:ext cx="4652962" cy="746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348288" y="2536825"/>
            <a:ext cx="4652962" cy="4610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39E34460-AE3B-49B0-9735-9E9F2FB2067D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EDCA0F1-B6EB-4869-BA78-5DAB1B0463B1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D6F366F9-DACB-45DF-83F2-F65CF2BC6C3D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7050" y="319088"/>
            <a:ext cx="3462338" cy="13557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6388" y="319088"/>
            <a:ext cx="5884862" cy="68278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7050" y="1674813"/>
            <a:ext cx="3462338" cy="547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57210CF6-FEBD-44FD-8636-5CBD6F6CA50B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3750" y="5600700"/>
            <a:ext cx="6316663" cy="6619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63750" y="714375"/>
            <a:ext cx="6316663" cy="4800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63750" y="6262688"/>
            <a:ext cx="6316663" cy="938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C41BDEDB-A5DE-4470-A15D-0610ACD00316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7" name="Picture 12" descr="海思-修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7326313"/>
            <a:ext cx="10528300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65" name="Object 41"/>
          <p:cNvGraphicFramePr>
            <a:graphicFrameLocks noChangeAspect="1"/>
          </p:cNvGraphicFramePr>
          <p:nvPr/>
        </p:nvGraphicFramePr>
        <p:xfrm>
          <a:off x="800100" y="7569200"/>
          <a:ext cx="1800225" cy="176213"/>
        </p:xfrm>
        <a:graphic>
          <a:graphicData uri="http://schemas.openxmlformats.org/presentationml/2006/ole">
            <p:oleObj spid="_x0000_s1065" name="CorelDRAW" r:id="rId17" imgW="13754520" imgH="1340640" progId="">
              <p:embed/>
            </p:oleObj>
          </a:graphicData>
        </a:graphic>
      </p:graphicFrame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-2224088" y="0"/>
            <a:ext cx="2095500" cy="874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defTabSz="1058863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defTabSz="1058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封面英文标题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:Arial 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:47pt 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黑色</a:t>
            </a:r>
            <a:r>
              <a:rPr lang="en-US" altLang="zh-CN" sz="1800" smtClean="0">
                <a:solidFill>
                  <a:schemeClr val="bg1"/>
                </a:solidFill>
              </a:rPr>
              <a:t>/</a:t>
            </a:r>
            <a:r>
              <a:rPr lang="zh-CN" altLang="en-US" sz="1800" smtClean="0">
                <a:solidFill>
                  <a:schemeClr val="bg1"/>
                </a:solidFill>
              </a:rPr>
              <a:t>反白</a:t>
            </a:r>
          </a:p>
          <a:p>
            <a:pPr>
              <a:defRPr/>
            </a:pPr>
            <a:endParaRPr lang="zh-CN" altLang="en-US" sz="180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封面中文标题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黑体 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:40-47pt 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黑色</a:t>
            </a:r>
            <a:r>
              <a:rPr lang="en-US" altLang="zh-CN" sz="1800" smtClean="0">
                <a:solidFill>
                  <a:schemeClr val="bg1"/>
                </a:solidFill>
              </a:rPr>
              <a:t>/</a:t>
            </a:r>
            <a:r>
              <a:rPr lang="zh-CN" altLang="en-US" sz="1800" smtClean="0">
                <a:solidFill>
                  <a:schemeClr val="bg1"/>
                </a:solidFill>
              </a:rPr>
              <a:t>反白</a:t>
            </a:r>
          </a:p>
          <a:p>
            <a:pPr>
              <a:defRPr/>
            </a:pPr>
            <a:endParaRPr lang="zh-CN" altLang="en-US" sz="1800" b="1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英文内页标题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:Arial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:30-35pt 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 R153 G0 B0</a:t>
            </a:r>
          </a:p>
          <a:p>
            <a:pPr>
              <a:defRPr/>
            </a:pPr>
            <a:endParaRPr lang="en-US" altLang="zh-CN" sz="180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英文内页正文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 Arial</a:t>
            </a:r>
            <a:r>
              <a:rPr lang="en-US" altLang="zh-CN" sz="1800" smtClean="0"/>
              <a:t> 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:18-24pt 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:R0 G0 B0</a:t>
            </a:r>
          </a:p>
          <a:p>
            <a:pPr>
              <a:defRPr/>
            </a:pPr>
            <a:endParaRPr lang="en-US" altLang="zh-CN" sz="1800" b="1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中文内页标题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黑体 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:35pt 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 R153 G0 B0</a:t>
            </a:r>
          </a:p>
          <a:p>
            <a:pPr>
              <a:defRPr/>
            </a:pPr>
            <a:endParaRPr lang="en-US" altLang="zh-CN" sz="180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800" b="1" smtClean="0">
                <a:solidFill>
                  <a:schemeClr val="bg1"/>
                </a:solidFill>
              </a:rPr>
              <a:t>中文内页正文</a:t>
            </a:r>
            <a:r>
              <a:rPr lang="en-US" altLang="zh-CN" sz="1800" b="1" smtClean="0">
                <a:solidFill>
                  <a:schemeClr val="bg1"/>
                </a:solidFill>
              </a:rPr>
              <a:t>:</a:t>
            </a:r>
            <a:endParaRPr lang="en-US" altLang="zh-CN" sz="180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字体</a:t>
            </a:r>
            <a:r>
              <a:rPr lang="en-US" altLang="zh-CN" sz="1800" smtClean="0">
                <a:solidFill>
                  <a:schemeClr val="bg1"/>
                </a:solidFill>
              </a:rPr>
              <a:t>:</a:t>
            </a:r>
            <a:r>
              <a:rPr lang="zh-CN" altLang="en-US" sz="1800" smtClean="0">
                <a:solidFill>
                  <a:schemeClr val="bg1"/>
                </a:solidFill>
              </a:rPr>
              <a:t>细黑体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大小</a:t>
            </a:r>
            <a:r>
              <a:rPr lang="en-US" altLang="zh-CN" sz="1800" smtClean="0">
                <a:solidFill>
                  <a:schemeClr val="bg1"/>
                </a:solidFill>
              </a:rPr>
              <a:t>:22-24pt  </a:t>
            </a:r>
          </a:p>
          <a:p>
            <a:pPr>
              <a:defRPr/>
            </a:pPr>
            <a:r>
              <a:rPr lang="zh-CN" altLang="en-US" sz="1800" smtClean="0">
                <a:solidFill>
                  <a:schemeClr val="bg1"/>
                </a:solidFill>
              </a:rPr>
              <a:t>颜色</a:t>
            </a:r>
            <a:r>
              <a:rPr lang="en-US" altLang="zh-CN" sz="1800" smtClean="0">
                <a:solidFill>
                  <a:schemeClr val="bg1"/>
                </a:solidFill>
              </a:rPr>
              <a:t>:R0 G0 B0</a:t>
            </a:r>
          </a:p>
          <a:p>
            <a:pPr>
              <a:defRPr/>
            </a:pPr>
            <a:endParaRPr lang="en-US" altLang="zh-CN" sz="180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800" smtClean="0">
              <a:solidFill>
                <a:schemeClr val="bg1"/>
              </a:solidFill>
            </a:endParaRPr>
          </a:p>
        </p:txBody>
      </p:sp>
      <p:pic>
        <p:nvPicPr>
          <p:cNvPr id="1069" name="Picture 11" descr="海思-修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8504238" y="7481888"/>
            <a:ext cx="17287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0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727075" y="320675"/>
            <a:ext cx="94107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71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7075" y="1866900"/>
            <a:ext cx="9410700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7" tIns="45708" rIns="91417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85000"/>
              </a:lnSpc>
              <a:defRPr sz="12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FBDEDF85-8960-4A86-8B0D-62A485959FA5}" type="slidenum">
              <a:rPr lang="de-DE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hf sldNum="0" hdr="0" ftr="0"/>
  <p:txStyles>
    <p:titleStyle>
      <a:lvl1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+mj-lt"/>
          <a:ea typeface="+mj-ea"/>
          <a:cs typeface="+mj-cs"/>
        </a:defRPr>
      </a:lvl1pPr>
      <a:lvl2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2pPr>
      <a:lvl3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3pPr>
      <a:lvl4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4pPr>
      <a:lvl5pPr algn="l" defTabSz="1058863" rtl="0" eaLnBrk="0" fontAlgn="base" hangingPunct="0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5pPr>
      <a:lvl6pPr marL="4572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6pPr>
      <a:lvl7pPr marL="9144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7pPr>
      <a:lvl8pPr marL="13716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8pPr>
      <a:lvl9pPr marL="1828800" algn="l" defTabSz="1058863" rtl="0" fontAlgn="base">
        <a:spcBef>
          <a:spcPct val="0"/>
        </a:spcBef>
        <a:spcAft>
          <a:spcPct val="0"/>
        </a:spcAft>
        <a:defRPr sz="3500">
          <a:solidFill>
            <a:srgbClr val="CC0000"/>
          </a:solidFill>
          <a:latin typeface="Arial" charset="0"/>
          <a:ea typeface="黑体" pitchFamily="2" charset="-122"/>
        </a:defRPr>
      </a:lvl9pPr>
    </p:titleStyle>
    <p:bodyStyle>
      <a:lvl1pPr marL="396875" indent="-396875" algn="l" defTabSz="10588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860425" indent="-331788" algn="l" defTabSz="10588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2pPr>
      <a:lvl3pPr marL="1323975" indent="-265113" algn="l" defTabSz="1058863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3pPr>
      <a:lvl4pPr marL="1852613" indent="-265113" algn="l" defTabSz="10588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4pPr>
      <a:lvl5pPr marL="2382838" indent="-265113" algn="l" defTabSz="105886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  <a:cs typeface="华文细黑"/>
        </a:defRPr>
      </a:lvl5pPr>
      <a:lvl6pPr marL="28400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6pPr>
      <a:lvl7pPr marL="32972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7pPr>
      <a:lvl8pPr marL="37544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8pPr>
      <a:lvl9pPr marL="4211638" indent="-265113" algn="l" defTabSz="10588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4" name="日期占位符 5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DD5A5A25-0DE7-4DE6-9EBE-0CA2FA3D3DD2}" type="slidenum">
              <a:rPr lang="de-DE" altLang="zh-CN" smtClean="0">
                <a:latin typeface="FrutigerNext LT Medium"/>
              </a:rPr>
              <a:pPr/>
              <a:t>1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095" name="Rectangle 39"/>
          <p:cNvSpPr>
            <a:spLocks noChangeArrowheads="1"/>
          </p:cNvSpPr>
          <p:nvPr/>
        </p:nvSpPr>
        <p:spPr bwMode="auto">
          <a:xfrm>
            <a:off x="0" y="0"/>
            <a:ext cx="10528300" cy="800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096" name="Picture 69" descr="海思-修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9213"/>
            <a:ext cx="10528300" cy="790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93" name="Object 4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73100" y="7331075"/>
          <a:ext cx="2447925" cy="149225"/>
        </p:xfrm>
        <a:graphic>
          <a:graphicData uri="http://schemas.openxmlformats.org/presentationml/2006/ole">
            <p:oleObj spid="_x0000_s2093" name="CorelDRAW" r:id="rId5" imgW="6604560" imgH="402120" progId="">
              <p:embed/>
            </p:oleObj>
          </a:graphicData>
        </a:graphic>
      </p:graphicFrame>
      <p:pic>
        <p:nvPicPr>
          <p:cNvPr id="2097" name="Picture 51" descr="海思-修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6538" y="7169150"/>
            <a:ext cx="1985962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8" name="Text Box 52"/>
          <p:cNvSpPr txBox="1">
            <a:spLocks noChangeArrowheads="1"/>
          </p:cNvSpPr>
          <p:nvPr/>
        </p:nvSpPr>
        <p:spPr bwMode="auto">
          <a:xfrm>
            <a:off x="7785100" y="5932488"/>
            <a:ext cx="2049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58863">
              <a:spcBef>
                <a:spcPct val="50000"/>
              </a:spcBef>
            </a:pPr>
            <a:r>
              <a:rPr lang="en-US" altLang="zh-CN" sz="1600" b="1"/>
              <a:t>www.hisilicon.com</a:t>
            </a:r>
          </a:p>
        </p:txBody>
      </p:sp>
      <p:sp>
        <p:nvSpPr>
          <p:cNvPr id="2099" name="Text Box 61"/>
          <p:cNvSpPr txBox="1">
            <a:spLocks noChangeArrowheads="1"/>
          </p:cNvSpPr>
          <p:nvPr/>
        </p:nvSpPr>
        <p:spPr bwMode="auto">
          <a:xfrm>
            <a:off x="5649913" y="615950"/>
            <a:ext cx="43211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58863">
              <a:spcBef>
                <a:spcPct val="50000"/>
              </a:spcBef>
            </a:pPr>
            <a:r>
              <a:rPr lang="en-US" altLang="zh-CN" sz="1900" b="1" i="1">
                <a:solidFill>
                  <a:schemeClr val="bg1"/>
                </a:solidFill>
                <a:latin typeface="Times New Roman" pitchFamily="18" charset="0"/>
              </a:rPr>
              <a:t>The Right silicon for your next BIG idea</a:t>
            </a:r>
          </a:p>
        </p:txBody>
      </p:sp>
      <p:pic>
        <p:nvPicPr>
          <p:cNvPr id="2100" name="Picture 65" descr="海思-修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59638" y="1238250"/>
            <a:ext cx="257016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Text Box 70"/>
          <p:cNvSpPr txBox="1">
            <a:spLocks noChangeArrowheads="1"/>
          </p:cNvSpPr>
          <p:nvPr/>
        </p:nvSpPr>
        <p:spPr bwMode="auto">
          <a:xfrm>
            <a:off x="3103563" y="2921000"/>
            <a:ext cx="6840537" cy="10731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lIns="0" tIns="216000" rIns="0" bIns="216000">
            <a:spAutoFit/>
          </a:bodyPr>
          <a:lstStyle/>
          <a:p>
            <a:pPr defTabSz="1058863">
              <a:defRPr/>
            </a:pPr>
            <a:r>
              <a:rPr lang="en-CA" altLang="zh-CN" b="1"/>
              <a:t>Compression performance comparison of HEVC with AVC at cfp target bitrates</a:t>
            </a:r>
            <a:endParaRPr lang="en-US" altLang="zh-CN"/>
          </a:p>
        </p:txBody>
      </p:sp>
      <p:sp>
        <p:nvSpPr>
          <p:cNvPr id="2102" name="Text Box 74"/>
          <p:cNvSpPr txBox="1">
            <a:spLocks noChangeArrowheads="1"/>
          </p:cNvSpPr>
          <p:nvPr/>
        </p:nvSpPr>
        <p:spPr bwMode="auto">
          <a:xfrm>
            <a:off x="3014663" y="4270375"/>
            <a:ext cx="5805487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12" rIns="91425" bIns="45712">
            <a:spAutoFit/>
          </a:bodyPr>
          <a:lstStyle/>
          <a:p>
            <a:pPr hangingPunct="0"/>
            <a:r>
              <a:rPr lang="en-CA" altLang="zh-CN"/>
              <a:t>Jianhua Zheng, Yongbing Lin, Xiaozhen Zheng</a:t>
            </a:r>
            <a:endParaRPr lang="zh-CN" altLang="zh-CN"/>
          </a:p>
        </p:txBody>
      </p:sp>
      <p:sp>
        <p:nvSpPr>
          <p:cNvPr id="2103" name="Text Box 52"/>
          <p:cNvSpPr txBox="1">
            <a:spLocks noChangeArrowheads="1"/>
          </p:cNvSpPr>
          <p:nvPr/>
        </p:nvSpPr>
        <p:spPr bwMode="auto">
          <a:xfrm>
            <a:off x="3035300" y="2619375"/>
            <a:ext cx="2049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58863">
              <a:spcBef>
                <a:spcPct val="50000"/>
              </a:spcBef>
            </a:pPr>
            <a:r>
              <a:rPr lang="en-US" altLang="zh-CN" sz="1600" b="1"/>
              <a:t>JCTVC-K0272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4FA9CC71-2ADC-4BDA-B67F-6335BB06C63A}" type="slidenum">
              <a:rPr lang="de-DE" altLang="zh-CN" sz="1200">
                <a:latin typeface="FrutigerNext LT Medium"/>
                <a:ea typeface="MS PGothic" pitchFamily="34" charset="-128"/>
              </a:rPr>
              <a:pPr eaLnBrk="0" hangingPunct="0">
                <a:lnSpc>
                  <a:spcPct val="85000"/>
                </a:lnSpc>
              </a:pPr>
              <a:t>10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Experimental results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379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380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3801" name="Rectangle 21"/>
          <p:cNvSpPr>
            <a:spLocks noChangeArrowheads="1"/>
          </p:cNvSpPr>
          <p:nvPr/>
        </p:nvSpPr>
        <p:spPr bwMode="auto">
          <a:xfrm>
            <a:off x="574675" y="1268413"/>
            <a:ext cx="89566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b="1"/>
              <a:t>Test1:  AVC v.s. HEVC, high bitrate range</a:t>
            </a:r>
          </a:p>
        </p:txBody>
      </p:sp>
      <p:graphicFrame>
        <p:nvGraphicFramePr>
          <p:cNvPr id="37146" name="Group 282"/>
          <p:cNvGraphicFramePr>
            <a:graphicFrameLocks noGrp="1"/>
          </p:cNvGraphicFramePr>
          <p:nvPr/>
        </p:nvGraphicFramePr>
        <p:xfrm>
          <a:off x="942975" y="1930400"/>
          <a:ext cx="7831138" cy="4365625"/>
        </p:xfrm>
        <a:graphic>
          <a:graphicData uri="http://schemas.openxmlformats.org/drawingml/2006/table">
            <a:tbl>
              <a:tblPr/>
              <a:tblGrid>
                <a:gridCol w="1868488"/>
                <a:gridCol w="1487487"/>
                <a:gridCol w="1487488"/>
                <a:gridCol w="1489075"/>
                <a:gridCol w="1498600"/>
              </a:tblGrid>
              <a:tr h="344488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Low delay P Main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Y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U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V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Average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A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B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-38.6%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-40.2%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-41.0%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C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-42.5%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-41.8%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-36.9%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D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-30.5%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-40.5%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-40.8%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-32.2%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-44.6%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-44.9%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-43.2%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F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-38.7%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-47.0%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-48.2%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-40.5%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Overall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-42.7%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-43.1%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-38.1%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-37.0%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-44.4%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-45.1%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Enc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132%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Dec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206%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73F9B722-A6F3-446D-A494-1C6746B8E28C}" type="slidenum">
              <a:rPr lang="de-DE" altLang="zh-CN" sz="1200">
                <a:latin typeface="FrutigerNext LT Medium"/>
                <a:ea typeface="MS PGothic" pitchFamily="34" charset="-128"/>
              </a:rPr>
              <a:pPr eaLnBrk="0" hangingPunct="0">
                <a:lnSpc>
                  <a:spcPct val="85000"/>
                </a:lnSpc>
              </a:pPr>
              <a:t>11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Experimental results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4823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4824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4825" name="Rectangle 21"/>
          <p:cNvSpPr>
            <a:spLocks noChangeArrowheads="1"/>
          </p:cNvSpPr>
          <p:nvPr/>
        </p:nvSpPr>
        <p:spPr bwMode="auto">
          <a:xfrm>
            <a:off x="574675" y="1268413"/>
            <a:ext cx="89566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b="1"/>
              <a:t>Test 2: AVC v.s. HEVC, low bitrate range</a:t>
            </a:r>
          </a:p>
        </p:txBody>
      </p:sp>
      <p:graphicFrame>
        <p:nvGraphicFramePr>
          <p:cNvPr id="38807" name="Group 919"/>
          <p:cNvGraphicFramePr>
            <a:graphicFrameLocks noGrp="1"/>
          </p:cNvGraphicFramePr>
          <p:nvPr/>
        </p:nvGraphicFramePr>
        <p:xfrm>
          <a:off x="1708150" y="2155825"/>
          <a:ext cx="7335838" cy="4679950"/>
        </p:xfrm>
        <a:graphic>
          <a:graphicData uri="http://schemas.openxmlformats.org/drawingml/2006/table">
            <a:tbl>
              <a:tblPr/>
              <a:tblGrid>
                <a:gridCol w="1749425"/>
                <a:gridCol w="1393825"/>
                <a:gridCol w="1393825"/>
                <a:gridCol w="1393825"/>
                <a:gridCol w="1404938"/>
              </a:tblGrid>
              <a:tr h="554038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Random Access Main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Y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U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V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Average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A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-45.7%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-27.8%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-29.9%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-46.5%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B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-40.8%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-34.6%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-33.0%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-39.9%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C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-32.0%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-37.0%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-37.3%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-33.0%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D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-28.1%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-30.7%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-32.8%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-28.9%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F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-29.8%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-42.7%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-43.0%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-32.3%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Overall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-34.6%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-35.1%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-36.3%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Enc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110%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Dec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181%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B10EA277-C32F-4173-AF8D-7F1484FCCD93}" type="slidenum">
              <a:rPr lang="de-DE" altLang="zh-CN" sz="1200">
                <a:latin typeface="FrutigerNext LT Medium"/>
                <a:ea typeface="MS PGothic" pitchFamily="34" charset="-128"/>
              </a:rPr>
              <a:pPr eaLnBrk="0" hangingPunct="0">
                <a:lnSpc>
                  <a:spcPct val="85000"/>
                </a:lnSpc>
              </a:pPr>
              <a:t>12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Experimental results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5847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5848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5849" name="Rectangle 21"/>
          <p:cNvSpPr>
            <a:spLocks noChangeArrowheads="1"/>
          </p:cNvSpPr>
          <p:nvPr/>
        </p:nvSpPr>
        <p:spPr bwMode="auto">
          <a:xfrm>
            <a:off x="574675" y="1268413"/>
            <a:ext cx="89566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b="1"/>
              <a:t>Test 2: AVC v.s. HEVC, low bitrate range</a:t>
            </a:r>
          </a:p>
        </p:txBody>
      </p:sp>
      <p:graphicFrame>
        <p:nvGraphicFramePr>
          <p:cNvPr id="39129" name="Group 217"/>
          <p:cNvGraphicFramePr>
            <a:graphicFrameLocks noGrp="1"/>
          </p:cNvGraphicFramePr>
          <p:nvPr/>
        </p:nvGraphicFramePr>
        <p:xfrm>
          <a:off x="1438275" y="2109788"/>
          <a:ext cx="7696200" cy="4860925"/>
        </p:xfrm>
        <a:graphic>
          <a:graphicData uri="http://schemas.openxmlformats.org/drawingml/2006/table">
            <a:tbl>
              <a:tblPr/>
              <a:tblGrid>
                <a:gridCol w="1835150"/>
                <a:gridCol w="1462088"/>
                <a:gridCol w="1463675"/>
                <a:gridCol w="1462087"/>
                <a:gridCol w="1473200"/>
              </a:tblGrid>
              <a:tr h="623888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Low delay B Main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Y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U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V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Average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A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B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-43.9%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-33.9%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-34.9%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C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-37.2%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-44.4%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-44.4%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-38.6%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D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-31.4%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-32.1%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-35.5%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-32.0%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-43.1%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-33.5%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-34.7%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-41.5%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F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-35.8%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-47.1%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-47.1%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-38.3%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Overall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-38.3%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-38.2%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-39.3%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-38.6%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Enc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77%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Dec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177%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9682C9F7-4C3C-442F-9341-465B9EC59D21}" type="slidenum">
              <a:rPr lang="de-DE" altLang="zh-CN" sz="1200">
                <a:latin typeface="FrutigerNext LT Medium"/>
                <a:ea typeface="MS PGothic" pitchFamily="34" charset="-128"/>
              </a:rPr>
              <a:pPr eaLnBrk="0" hangingPunct="0">
                <a:lnSpc>
                  <a:spcPct val="85000"/>
                </a:lnSpc>
              </a:pPr>
              <a:t>13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Experimental results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6871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6872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6873" name="Rectangle 21"/>
          <p:cNvSpPr>
            <a:spLocks noChangeArrowheads="1"/>
          </p:cNvSpPr>
          <p:nvPr/>
        </p:nvSpPr>
        <p:spPr bwMode="auto">
          <a:xfrm>
            <a:off x="574675" y="1268413"/>
            <a:ext cx="89566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b="1"/>
              <a:t>Test 2: AVC v.s. HEVC, low bitrate range</a:t>
            </a:r>
          </a:p>
        </p:txBody>
      </p:sp>
      <p:graphicFrame>
        <p:nvGraphicFramePr>
          <p:cNvPr id="40148" name="Group 212"/>
          <p:cNvGraphicFramePr>
            <a:graphicFrameLocks noGrp="1"/>
          </p:cNvGraphicFramePr>
          <p:nvPr/>
        </p:nvGraphicFramePr>
        <p:xfrm>
          <a:off x="1528763" y="1930400"/>
          <a:ext cx="7110412" cy="4814888"/>
        </p:xfrm>
        <a:graphic>
          <a:graphicData uri="http://schemas.openxmlformats.org/drawingml/2006/table">
            <a:tbl>
              <a:tblPr/>
              <a:tblGrid>
                <a:gridCol w="1695450"/>
                <a:gridCol w="1198562"/>
                <a:gridCol w="1196975"/>
                <a:gridCol w="1657350"/>
                <a:gridCol w="1362075"/>
              </a:tblGrid>
              <a:tr h="587375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Low delay P Main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Y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U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V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Average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A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B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-41.6%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-39.1%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-39.8%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-41.5%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C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-50.0%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-48.9%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D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-32.6%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-37.4%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-40.2%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-33.9%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-45.8%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-45.5%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-46.0%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-45.8%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F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-39.2%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-34.3%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-34.4%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Overall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-39.2%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-40.9%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-41.5%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-40.4%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Enc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124%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Dec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212%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60616AED-283A-474E-947F-F69FE88994DA}" type="slidenum">
              <a:rPr lang="de-DE" altLang="zh-CN" sz="1200">
                <a:latin typeface="FrutigerNext LT Medium"/>
                <a:ea typeface="MS PGothic" pitchFamily="34" charset="-128"/>
              </a:rPr>
              <a:pPr eaLnBrk="0" hangingPunct="0">
                <a:lnSpc>
                  <a:spcPct val="85000"/>
                </a:lnSpc>
              </a:pPr>
              <a:t>14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Experimental results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7895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7896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7897" name="Rectangle 21"/>
          <p:cNvSpPr>
            <a:spLocks noChangeArrowheads="1"/>
          </p:cNvSpPr>
          <p:nvPr/>
        </p:nvSpPr>
        <p:spPr bwMode="auto">
          <a:xfrm>
            <a:off x="574675" y="1268413"/>
            <a:ext cx="89566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b="1"/>
              <a:t>Summary results</a:t>
            </a:r>
          </a:p>
        </p:txBody>
      </p:sp>
      <p:graphicFrame>
        <p:nvGraphicFramePr>
          <p:cNvPr id="43261" name="Group 253"/>
          <p:cNvGraphicFramePr>
            <a:graphicFrameLocks noGrp="1"/>
          </p:cNvGraphicFramePr>
          <p:nvPr/>
        </p:nvGraphicFramePr>
        <p:xfrm>
          <a:off x="628650" y="2244725"/>
          <a:ext cx="8910638" cy="2860675"/>
        </p:xfrm>
        <a:graphic>
          <a:graphicData uri="http://schemas.openxmlformats.org/drawingml/2006/table">
            <a:tbl>
              <a:tblPr/>
              <a:tblGrid>
                <a:gridCol w="2400300"/>
                <a:gridCol w="969963"/>
                <a:gridCol w="968375"/>
                <a:gridCol w="1016000"/>
                <a:gridCol w="554037"/>
                <a:gridCol w="1062038"/>
                <a:gridCol w="1016000"/>
                <a:gridCol w="923925"/>
              </a:tblGrid>
              <a:tr h="541338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    AVC v.s. HEVC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  high bitrate range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low bitrate range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RA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LDB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LDP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RA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LDB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LDP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  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Avg. bitrate saving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34.7%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36.9%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38.1%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36.3%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38.6%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40.4%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  Encoding Time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118%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80%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132%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110%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77%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124%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  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Decoding Time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181%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180%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206%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181%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177% 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</a:rPr>
                        <a:t>212%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7D6B56E5-E492-4892-9A94-22A693477198}" type="slidenum">
              <a:rPr lang="de-DE" altLang="zh-CN" smtClean="0">
                <a:latin typeface="FrutigerNext LT Medium"/>
              </a:rPr>
              <a:pPr/>
              <a:t>15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979488"/>
          </a:xfrm>
        </p:spPr>
        <p:txBody>
          <a:bodyPr/>
          <a:lstStyle/>
          <a:p>
            <a:pPr eaLnBrk="1" hangingPunct="1"/>
            <a:r>
              <a:rPr lang="en-US" altLang="zh-CN" sz="3600" b="1" smtClean="0"/>
              <a:t>Conclusions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5264150" y="54403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8916" name="Rectangle 11"/>
          <p:cNvSpPr>
            <a:spLocks noChangeArrowheads="1"/>
          </p:cNvSpPr>
          <p:nvPr/>
        </p:nvSpPr>
        <p:spPr bwMode="auto">
          <a:xfrm>
            <a:off x="358775" y="1751013"/>
            <a:ext cx="9801225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CA" altLang="zh-CN" b="1"/>
              <a:t>For high bitrate range, HM8.0 achieves 34.7%, 36.9% and 38.1% bitrate saving for RA/LDB/LDP case, respectively.</a:t>
            </a:r>
          </a:p>
          <a:p>
            <a:pPr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CA" altLang="zh-CN" b="1"/>
              <a:t> For low bitrate range, HM8.0 achieves 36.3%, 38.6% and 40.4% bitrate saving for RA/LDB/LDP case, respectively.</a:t>
            </a:r>
          </a:p>
          <a:p>
            <a:pPr>
              <a:lnSpc>
                <a:spcPct val="140000"/>
              </a:lnSpc>
              <a:spcBef>
                <a:spcPct val="20000"/>
              </a:spcBef>
            </a:pPr>
            <a:endParaRPr lang="en-CA" altLang="zh-CN"/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b="1"/>
              <a:t>Recommendation:</a:t>
            </a:r>
            <a:endParaRPr lang="en-US" altLang="zh-CN" sz="2000" b="1">
              <a:ea typeface="黑体" pitchFamily="2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CA" altLang="zh-CN" b="1"/>
              <a:t>It is suggested to restrict the bitrates in common test condition, use individual QP points for each test material</a:t>
            </a:r>
            <a:r>
              <a:rPr lang="en-CA" altLang="zh-CN"/>
              <a:t> to </a:t>
            </a:r>
            <a:r>
              <a:rPr lang="en-CA" altLang="zh-CN" b="1"/>
              <a:t>substitute for the fixed QPs to evaluate coding performance within typical application bitrate range.</a:t>
            </a:r>
            <a:endParaRPr lang="zh-CN" altLang="zh-CN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870FCD65-3A1B-40A0-85CD-C360883B3A29}" type="slidenum">
              <a:rPr lang="de-DE" altLang="zh-CN" smtClean="0">
                <a:latin typeface="FrutigerNext LT Medium"/>
              </a:rPr>
              <a:pPr/>
              <a:t>16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39938" name="Rectangle 8"/>
          <p:cNvSpPr>
            <a:spLocks noChangeArrowheads="1"/>
          </p:cNvSpPr>
          <p:nvPr/>
        </p:nvSpPr>
        <p:spPr bwMode="auto">
          <a:xfrm>
            <a:off x="0" y="0"/>
            <a:ext cx="10528300" cy="8001000"/>
          </a:xfrm>
          <a:prstGeom prst="rect">
            <a:avLst/>
          </a:prstGeom>
          <a:solidFill>
            <a:srgbClr val="A7A7A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39" name="Text Box 6"/>
          <p:cNvSpPr txBox="1">
            <a:spLocks noChangeArrowheads="1"/>
          </p:cNvSpPr>
          <p:nvPr/>
        </p:nvSpPr>
        <p:spPr bwMode="auto">
          <a:xfrm>
            <a:off x="3824288" y="4721225"/>
            <a:ext cx="34559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58863">
              <a:spcBef>
                <a:spcPct val="50000"/>
              </a:spcBef>
            </a:pPr>
            <a:r>
              <a:rPr lang="en-US" altLang="zh-CN" sz="4400" b="1">
                <a:solidFill>
                  <a:schemeClr val="bg1"/>
                </a:solidFill>
              </a:rPr>
              <a:t>Thank you!</a:t>
            </a:r>
          </a:p>
        </p:txBody>
      </p:sp>
      <p:grpSp>
        <p:nvGrpSpPr>
          <p:cNvPr id="39940" name="Group 13"/>
          <p:cNvGrpSpPr>
            <a:grpSpLocks/>
          </p:cNvGrpSpPr>
          <p:nvPr/>
        </p:nvGrpSpPr>
        <p:grpSpPr bwMode="auto">
          <a:xfrm>
            <a:off x="3763963" y="2122488"/>
            <a:ext cx="3197225" cy="2443162"/>
            <a:chOff x="2371" y="1337"/>
            <a:chExt cx="2014" cy="1539"/>
          </a:xfrm>
        </p:grpSpPr>
        <p:pic>
          <p:nvPicPr>
            <p:cNvPr id="39942" name="Picture 12" descr="风车"/>
            <p:cNvPicPr>
              <a:picLocks noChangeAspect="1" noChangeArrowheads="1"/>
            </p:cNvPicPr>
            <p:nvPr/>
          </p:nvPicPr>
          <p:blipFill>
            <a:blip r:embed="rId2"/>
            <a:srcRect l="17908" t="40828"/>
            <a:stretch>
              <a:fillRect/>
            </a:stretch>
          </p:blipFill>
          <p:spPr bwMode="auto">
            <a:xfrm>
              <a:off x="2404" y="1369"/>
              <a:ext cx="1956" cy="1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3" name="Rectangle 9"/>
            <p:cNvSpPr>
              <a:spLocks noChangeArrowheads="1"/>
            </p:cNvSpPr>
            <p:nvPr/>
          </p:nvSpPr>
          <p:spPr bwMode="auto">
            <a:xfrm>
              <a:off x="2371" y="1337"/>
              <a:ext cx="2014" cy="153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941" name="Text Box 10"/>
          <p:cNvSpPr txBox="1">
            <a:spLocks noChangeArrowheads="1"/>
          </p:cNvSpPr>
          <p:nvPr/>
        </p:nvSpPr>
        <p:spPr bwMode="auto">
          <a:xfrm>
            <a:off x="4400550" y="5513388"/>
            <a:ext cx="2376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58863">
              <a:spcBef>
                <a:spcPct val="50000"/>
              </a:spcBef>
            </a:pPr>
            <a:r>
              <a:rPr lang="en-US" altLang="zh-CN" sz="1800">
                <a:solidFill>
                  <a:schemeClr val="bg1"/>
                </a:solidFill>
              </a:rPr>
              <a:t>www.hisilicon.com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96BFAD0D-BE43-4414-9702-B82DB11EC9DB}" type="slidenum">
              <a:rPr lang="de-DE" altLang="zh-CN" smtClean="0">
                <a:latin typeface="FrutigerNext LT Medium"/>
              </a:rPr>
              <a:pPr/>
              <a:t>2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8613"/>
            <a:ext cx="9475788" cy="133350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solidFill>
                  <a:schemeClr val="hlink"/>
                </a:solidFill>
              </a:rPr>
              <a:t>Outline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4200" y="1768475"/>
            <a:ext cx="9382125" cy="3887788"/>
          </a:xfrm>
        </p:spPr>
        <p:txBody>
          <a:bodyPr/>
          <a:lstStyle/>
          <a:p>
            <a:pPr eaLnBrk="1" hangingPunct="1"/>
            <a:r>
              <a:rPr lang="en-US" altLang="zh-CN" sz="2800" b="1" smtClean="0"/>
              <a:t>Summary of the contribution</a:t>
            </a:r>
          </a:p>
          <a:p>
            <a:pPr eaLnBrk="1" hangingPunct="1"/>
            <a:r>
              <a:rPr lang="en-US" altLang="zh-CN" sz="2800" b="1" smtClean="0"/>
              <a:t>Performance evaluation at cfp target rate points </a:t>
            </a:r>
          </a:p>
          <a:p>
            <a:pPr eaLnBrk="1" hangingPunct="1"/>
            <a:r>
              <a:rPr lang="en-US" altLang="zh-CN" sz="2800" b="1" smtClean="0"/>
              <a:t>Experimental Results</a:t>
            </a:r>
          </a:p>
          <a:p>
            <a:pPr eaLnBrk="1" hangingPunct="1"/>
            <a:r>
              <a:rPr lang="en-US" altLang="zh-CN" sz="2800" b="1" smtClean="0"/>
              <a:t>Conclusions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9B858DD2-4E64-437B-B3EB-1089B22969FF}" type="slidenum">
              <a:rPr lang="de-DE" altLang="zh-CN" smtClean="0">
                <a:latin typeface="FrutigerNext LT Medium"/>
              </a:rPr>
              <a:pPr/>
              <a:t>3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979488"/>
          </a:xfrm>
        </p:spPr>
        <p:txBody>
          <a:bodyPr/>
          <a:lstStyle/>
          <a:p>
            <a:pPr eaLnBrk="1" hangingPunct="1"/>
            <a:r>
              <a:rPr lang="en-US" altLang="zh-CN" sz="3600" b="1" smtClean="0"/>
              <a:t>Summary of the contribution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264150" y="54403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0" y="3900488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358775" y="1751013"/>
            <a:ext cx="9810750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marL="396875" indent="-396875" defTabSz="1058863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GB" altLang="zh-CN" b="1"/>
              <a:t>Previous contributions report the HEVC coding gain under four fixed QPs </a:t>
            </a:r>
            <a:r>
              <a:rPr lang="en-US" altLang="zh-CN" b="1"/>
              <a:t>22, 27, 32 and 37</a:t>
            </a:r>
            <a:r>
              <a:rPr lang="en-GB" altLang="zh-CN" b="1"/>
              <a:t>.  see </a:t>
            </a:r>
            <a:r>
              <a:rPr lang="en-US" altLang="zh-CN" b="1"/>
              <a:t>G399</a:t>
            </a:r>
            <a:r>
              <a:rPr lang="en-GB" altLang="zh-CN" b="1"/>
              <a:t>, H0360, I0409, J0236. However, it is observed that </a:t>
            </a:r>
            <a:r>
              <a:rPr lang="en-US" altLang="zh-CN" b="1"/>
              <a:t>bitrates of a lot of test points have exceed the target bitrate range in HEVC call for proposal.</a:t>
            </a:r>
            <a:r>
              <a:rPr lang="en-US" altLang="zh-CN"/>
              <a:t> </a:t>
            </a:r>
          </a:p>
          <a:p>
            <a:pPr marL="396875" indent="-396875" defTabSz="1058863"/>
            <a:r>
              <a:rPr lang="en-GB" altLang="zh-CN" b="1"/>
              <a:t>     e.g. </a:t>
            </a:r>
            <a:r>
              <a:rPr lang="en-US" altLang="zh-CN"/>
              <a:t>Nebuta in RA-Main case, bitrate reach up to 216M, </a:t>
            </a:r>
          </a:p>
          <a:p>
            <a:pPr marL="396875" indent="-396875" defTabSz="1058863"/>
            <a:r>
              <a:rPr lang="en-US" altLang="zh-CN"/>
              <a:t>            BQTerrace in LB-MAIN case, bitrate reach up to 52M</a:t>
            </a:r>
            <a:endParaRPr lang="en-GB" altLang="zh-CN" b="1"/>
          </a:p>
          <a:p>
            <a:pPr marL="396875" indent="-396875" defTabSz="1058863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CA" altLang="zh-CN" b="1"/>
              <a:t>This contribution provides the compression performance comparison of HEVC main profile and AVC high profile under the HEVC call for proposal target rate points.</a:t>
            </a:r>
          </a:p>
          <a:p>
            <a:pPr marL="396875" indent="-396875" defTabSz="1058863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2000" b="1"/>
              <a:t> </a:t>
            </a:r>
          </a:p>
          <a:p>
            <a:pPr marL="396875" indent="-396875" defTabSz="1058863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4E7D763D-160A-400F-963B-205BB370CB50}" type="slidenum">
              <a:rPr lang="de-DE" altLang="zh-CN" sz="1200">
                <a:latin typeface="FrutigerNext LT Medium"/>
                <a:ea typeface="MS PGothic" pitchFamily="34" charset="-128"/>
              </a:rPr>
              <a:pPr eaLnBrk="0" hangingPunct="0">
                <a:lnSpc>
                  <a:spcPct val="85000"/>
                </a:lnSpc>
              </a:pPr>
              <a:t>4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979488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Target rate points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264150" y="54403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0" y="3900488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3" name="Rectangle 11"/>
          <p:cNvSpPr>
            <a:spLocks noChangeArrowheads="1"/>
          </p:cNvSpPr>
          <p:nvPr/>
        </p:nvSpPr>
        <p:spPr bwMode="auto">
          <a:xfrm>
            <a:off x="314325" y="1390650"/>
            <a:ext cx="9810750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marL="396875" indent="-396875" defTabSz="1058863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US" altLang="zh-CN"/>
              <a:t> </a:t>
            </a:r>
            <a:r>
              <a:rPr lang="en-US" altLang="zh-CN" sz="1800" b="1"/>
              <a:t>Target rate points in HEVC call for proposal</a:t>
            </a:r>
            <a:r>
              <a:rPr lang="en-US" altLang="zh-CN"/>
              <a:t> N11113.</a:t>
            </a:r>
            <a:endParaRPr lang="en-US" altLang="zh-CN" sz="2000" b="1"/>
          </a:p>
          <a:p>
            <a:pPr marL="396875" indent="-396875" defTabSz="1058863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endParaRPr lang="en-US" altLang="zh-CN" sz="2400"/>
          </a:p>
        </p:txBody>
      </p:sp>
      <p:graphicFrame>
        <p:nvGraphicFramePr>
          <p:cNvPr id="35196" name="Group 380"/>
          <p:cNvGraphicFramePr>
            <a:graphicFrameLocks noGrp="1"/>
          </p:cNvGraphicFramePr>
          <p:nvPr/>
        </p:nvGraphicFramePr>
        <p:xfrm>
          <a:off x="1123950" y="2335213"/>
          <a:ext cx="7920038" cy="3946525"/>
        </p:xfrm>
        <a:graphic>
          <a:graphicData uri="http://schemas.openxmlformats.org/drawingml/2006/table">
            <a:tbl>
              <a:tblPr/>
              <a:tblGrid>
                <a:gridCol w="1606550"/>
                <a:gridCol w="1192213"/>
                <a:gridCol w="1233487"/>
                <a:gridCol w="1136650"/>
                <a:gridCol w="1281113"/>
                <a:gridCol w="1470025"/>
              </a:tblGrid>
              <a:tr h="301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Class 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Rate 1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Rate 2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Rate 3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Rate 4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Rate 5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A: 2560x1600p30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2.5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3.5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5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8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14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B1: 1080p24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1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1.6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2.5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4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6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B2: 1080p50-60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2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3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4.5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7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10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C: WVGAp30-60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384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512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768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1.2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2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D: WQVGAp30-60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256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384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512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850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1.5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E: 720p60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256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384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512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850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1.5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F: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256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384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512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850 kbit/s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GB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charset="-122"/>
                          <a:cs typeface="Times New Roman" pitchFamily="18" charset="0"/>
                        </a:rPr>
                        <a:t>1.5 Mbit/s</a:t>
                      </a:r>
                      <a:endParaRPr kumimoji="0" lang="en-GB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99" name="Rectangle 366"/>
          <p:cNvSpPr>
            <a:spLocks noChangeArrowheads="1"/>
          </p:cNvSpPr>
          <p:nvPr/>
        </p:nvSpPr>
        <p:spPr bwMode="auto">
          <a:xfrm>
            <a:off x="763588" y="1930400"/>
            <a:ext cx="7615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vl="1">
              <a:tabLst>
                <a:tab pos="228600" algn="l"/>
                <a:tab pos="266700" algn="l"/>
                <a:tab pos="457200" algn="l"/>
                <a:tab pos="685800" algn="l"/>
                <a:tab pos="914400" algn="l"/>
              </a:tabLst>
            </a:pPr>
            <a:r>
              <a:rPr lang="en-US" altLang="zh-CN" sz="1200" b="1"/>
              <a:t>- N11113, “Joint Call for Proposals on Video Compression Technology” January 2010, Kyoto, JP</a:t>
            </a:r>
          </a:p>
        </p:txBody>
      </p:sp>
      <p:sp>
        <p:nvSpPr>
          <p:cNvPr id="22600" name="Rectangle 367"/>
          <p:cNvSpPr>
            <a:spLocks noChangeArrowheads="1"/>
          </p:cNvSpPr>
          <p:nvPr/>
        </p:nvSpPr>
        <p:spPr bwMode="auto">
          <a:xfrm>
            <a:off x="628650" y="6521450"/>
            <a:ext cx="79644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buFontTx/>
              <a:buChar char="-"/>
              <a:tabLst>
                <a:tab pos="228600" algn="l"/>
                <a:tab pos="2667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/>
              <a:t>Low bitrate range: rate1-rate4</a:t>
            </a:r>
          </a:p>
          <a:p>
            <a:pPr lvl="1">
              <a:tabLst>
                <a:tab pos="228600" algn="l"/>
                <a:tab pos="266700" algn="l"/>
                <a:tab pos="457200" algn="l"/>
                <a:tab pos="685800" algn="l"/>
                <a:tab pos="914400" algn="l"/>
              </a:tabLst>
            </a:pPr>
            <a:r>
              <a:rPr lang="en-US" altLang="zh-CN" sz="1600"/>
              <a:t>-High bitrate range:  rate2-rate5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43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440894D8-0263-47F4-86CC-321CD87EA72E}" type="slidenum">
              <a:rPr lang="de-DE" altLang="zh-CN" smtClean="0">
                <a:latin typeface="FrutigerNext LT Medium"/>
              </a:rPr>
              <a:pPr/>
              <a:t>5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8944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Experiments</a:t>
            </a:r>
          </a:p>
        </p:txBody>
      </p:sp>
      <p:sp>
        <p:nvSpPr>
          <p:cNvPr id="28945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28946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28947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8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49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50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951" name="Rectangle 21"/>
          <p:cNvSpPr>
            <a:spLocks noChangeArrowheads="1"/>
          </p:cNvSpPr>
          <p:nvPr/>
        </p:nvSpPr>
        <p:spPr bwMode="auto">
          <a:xfrm>
            <a:off x="493713" y="1192213"/>
            <a:ext cx="8956675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sz="2000"/>
              <a:t>Test conditions,</a:t>
            </a:r>
          </a:p>
          <a:p>
            <a:pPr marL="342900" lvl="1" indent="-342900">
              <a:buFont typeface="Arial" charset="0"/>
              <a:buNone/>
            </a:pPr>
            <a:r>
              <a:rPr lang="en-US" altLang="zh-CN" sz="2000"/>
              <a:t>     -  AVC: </a:t>
            </a:r>
            <a:r>
              <a:rPr lang="en-CA" altLang="zh-CN" sz="2000"/>
              <a:t>JM18.4  HM-like configuration,</a:t>
            </a:r>
          </a:p>
          <a:p>
            <a:pPr marL="342900" lvl="1" indent="-342900">
              <a:buFont typeface="Arial" charset="0"/>
              <a:buNone/>
            </a:pPr>
            <a:r>
              <a:rPr lang="en-CA" altLang="zh-CN" sz="2000"/>
              <a:t>        HEVC: HM8.0</a:t>
            </a:r>
          </a:p>
          <a:p>
            <a:pPr marL="342900" lvl="1" indent="-342900">
              <a:buFont typeface="Arial" charset="0"/>
              <a:buNone/>
            </a:pPr>
            <a:endParaRPr lang="en-CA" altLang="zh-CN" sz="2000"/>
          </a:p>
          <a:p>
            <a:pPr marL="342900" lvl="1" indent="-342900">
              <a:buFont typeface="Arial" charset="0"/>
              <a:buNone/>
            </a:pPr>
            <a:r>
              <a:rPr lang="en-CA" altLang="zh-CN" sz="2000"/>
              <a:t>     - Performance is evaluated at high bitrate range and at low bitrate range.     </a:t>
            </a:r>
          </a:p>
          <a:p>
            <a:pPr marL="342900" lvl="1" indent="-342900">
              <a:buFont typeface="Arial" charset="0"/>
              <a:buNone/>
            </a:pPr>
            <a:r>
              <a:rPr lang="en-CA" altLang="zh-CN" sz="2000"/>
              <a:t>        </a:t>
            </a:r>
            <a:r>
              <a:rPr lang="en-CA" altLang="zh-CN"/>
              <a:t>high bitrate range:  </a:t>
            </a:r>
            <a:r>
              <a:rPr lang="en-CA" altLang="zh-CN" sz="2000"/>
              <a:t>from rate2 to rate5, </a:t>
            </a:r>
          </a:p>
          <a:p>
            <a:pPr marL="342900" lvl="1" indent="-342900">
              <a:buFont typeface="Arial" charset="0"/>
              <a:buNone/>
            </a:pPr>
            <a:r>
              <a:rPr lang="en-CA" altLang="zh-CN" sz="2000"/>
              <a:t>        low bitrate range:     from rate1 to rate4 </a:t>
            </a:r>
          </a:p>
          <a:p>
            <a:pPr marL="342900" lvl="1" indent="-342900">
              <a:buFont typeface="Arial" charset="0"/>
              <a:buNone/>
            </a:pPr>
            <a:endParaRPr lang="en-CA" altLang="zh-CN" sz="2000"/>
          </a:p>
          <a:p>
            <a:pPr marL="342900" lvl="1" indent="-342900">
              <a:buFont typeface="Arial" charset="0"/>
              <a:buNone/>
            </a:pPr>
            <a:r>
              <a:rPr lang="en-CA" altLang="zh-CN" sz="2000"/>
              <a:t>    -  Test QP points are selected individually for each test materials to meet the cfp target rates for RA/LDB/LDP case.</a:t>
            </a:r>
          </a:p>
          <a:p>
            <a:pPr marL="342900" lvl="1" indent="-342900">
              <a:buFont typeface="Arial" charset="0"/>
              <a:buNone/>
            </a:pPr>
            <a:endParaRPr lang="en-CA" altLang="zh-CN" sz="2000"/>
          </a:p>
          <a:p>
            <a:pPr marL="342900" lvl="1" indent="-342900">
              <a:buFont typeface="Arial" charset="0"/>
              <a:buNone/>
            </a:pPr>
            <a:r>
              <a:rPr lang="en-CA" altLang="zh-CN" sz="2000"/>
              <a:t>    -  </a:t>
            </a:r>
            <a:r>
              <a:rPr lang="en-US" altLang="zh-CN" sz="2000"/>
              <a:t>The average YUV PSNR was calculated as</a:t>
            </a:r>
            <a:endParaRPr lang="en-CA" altLang="zh-CN" sz="2000"/>
          </a:p>
          <a:p>
            <a:pPr marL="342900" lvl="1" indent="-342900">
              <a:buFont typeface="Arial" charset="0"/>
              <a:buNone/>
            </a:pPr>
            <a:endParaRPr lang="en-US" altLang="zh-CN" sz="2000"/>
          </a:p>
        </p:txBody>
      </p:sp>
      <p:sp>
        <p:nvSpPr>
          <p:cNvPr id="28952" name="Rectangle 269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28953" name="Rectangle 271"/>
          <p:cNvSpPr>
            <a:spLocks noChangeArrowheads="1"/>
          </p:cNvSpPr>
          <p:nvPr/>
        </p:nvSpPr>
        <p:spPr bwMode="auto">
          <a:xfrm>
            <a:off x="0" y="3890963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28942" name="Object 270"/>
          <p:cNvGraphicFramePr>
            <a:graphicFrameLocks noChangeAspect="1"/>
          </p:cNvGraphicFramePr>
          <p:nvPr/>
        </p:nvGraphicFramePr>
        <p:xfrm>
          <a:off x="989013" y="5035550"/>
          <a:ext cx="5849937" cy="465138"/>
        </p:xfrm>
        <a:graphic>
          <a:graphicData uri="http://schemas.openxmlformats.org/presentationml/2006/ole">
            <p:oleObj spid="_x0000_s28942" name="Equation" r:id="rId3" imgW="2400300" imgH="203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de-DE" altLang="zh-CN" smtClean="0">
              <a:latin typeface="FrutigerNext LT Medium"/>
            </a:endParaRPr>
          </a:p>
          <a:p>
            <a:r>
              <a:rPr lang="de-DE" altLang="zh-CN" smtClean="0">
                <a:latin typeface="FrutigerNext LT Medium"/>
              </a:rPr>
              <a:t>Page </a:t>
            </a:r>
            <a:fld id="{322F8AAB-A64B-4482-983B-E0B9AE50DF2C}" type="slidenum">
              <a:rPr lang="de-DE" altLang="zh-CN" smtClean="0">
                <a:latin typeface="FrutigerNext LT Medium"/>
              </a:rPr>
              <a:pPr/>
              <a:t>6</a:t>
            </a:fld>
            <a:endParaRPr lang="en-GB" altLang="zh-CN" smtClean="0">
              <a:latin typeface="FrutigerNext LT Medium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Experimental results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9703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9704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0536" name="Group 840"/>
          <p:cNvGraphicFramePr>
            <a:graphicFrameLocks noGrp="1"/>
          </p:cNvGraphicFramePr>
          <p:nvPr/>
        </p:nvGraphicFramePr>
        <p:xfrm>
          <a:off x="4003675" y="804863"/>
          <a:ext cx="6254750" cy="6858000"/>
        </p:xfrm>
        <a:graphic>
          <a:graphicData uri="http://schemas.openxmlformats.org/drawingml/2006/table">
            <a:tbl>
              <a:tblPr/>
              <a:tblGrid>
                <a:gridCol w="566738"/>
                <a:gridCol w="1460500"/>
                <a:gridCol w="1389062"/>
                <a:gridCol w="1404938"/>
                <a:gridCol w="1433512"/>
              </a:tblGrid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Class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Sequence name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Random access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Low-delayB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Low-delay P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Traffic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21,24,28,30,33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PeopleOnStreet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28,33,37,40,43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Nebuta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33,35,37,39,42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SteamLocomotive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23,26,29,31,34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Kimono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21,23,27,30,33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21,24,27,31,35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24,27,31,34,38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ParkScene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23,26,28,32,35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23,25,28,31,34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26,29,31,34,37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Cactus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24,26,29,32,35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24,26,29,32,34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27,29,32,35,38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BQTerrace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25,26,28,30,33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25,27,29,31,32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29,31,32,35,37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BasketballDrive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24,26,29,32,36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25,27,31,34,37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28,31,34,37,41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RaceHorses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27,30,34,36,39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27,31,34,36,39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31,34,37,40,42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BQMall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26,29,33,36,39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26,30,34,37,40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30,34,37,40,43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PartyScene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29,32,36,38,40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30,33,36,38,40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34,37,40,42,44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BasketballDrill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26,30,33,36,39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26,30,33,36,39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30,33,37,39,42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RaceHorses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20,24,28,30,33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21,25,28,30,33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24,28,32,34,36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BQSquare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22,25,28,30,32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24,27,29,31,33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28,31,34,35,37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BlowingBubbles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22,25,29,31,33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23,27,29,31,33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26,30,33,35,37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BasketballPass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22,26,29,32,35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23,27,30,33,36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26,30,34,36,39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FourPeople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23,27,31,33,37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26,30,34,36,40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Johnny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21,24,26,29,31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24,27,29,32,34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KristenAndSara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23,26,30,32,36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26,29,33,35,38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BaskeballDrillText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28,33,36,40,43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29,33,37,39,43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32,36,40,43,46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ChinaSpeed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31,35,39,41,44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31,35,38,40,43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35,39,42,44,46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SlideEditing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23,32,39,43,46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4,11,18,22,28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7,13,19,24,30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SlideShow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16,23,28,32,36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13,20,25,28,32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16,23,28,32,36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863" name="Rectangle 998"/>
          <p:cNvSpPr>
            <a:spLocks noChangeArrowheads="1"/>
          </p:cNvSpPr>
          <p:nvPr/>
        </p:nvSpPr>
        <p:spPr bwMode="auto">
          <a:xfrm>
            <a:off x="403225" y="1660525"/>
            <a:ext cx="333057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CA" altLang="zh-CN"/>
              <a:t>JM 18.4 test QP settings of Cfp target rate points individually for each test materialQP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5957718F-A258-4922-95CA-3648E8970B59}" type="slidenum">
              <a:rPr lang="de-DE" altLang="zh-CN" sz="1200">
                <a:latin typeface="FrutigerNext LT Medium"/>
                <a:ea typeface="MS PGothic" pitchFamily="34" charset="-128"/>
              </a:rPr>
              <a:pPr eaLnBrk="0" hangingPunct="0">
                <a:lnSpc>
                  <a:spcPct val="85000"/>
                </a:lnSpc>
              </a:pPr>
              <a:t>7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Experimental results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727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728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0729" name="Rectangle 168"/>
          <p:cNvSpPr>
            <a:spLocks noChangeArrowheads="1"/>
          </p:cNvSpPr>
          <p:nvPr/>
        </p:nvSpPr>
        <p:spPr bwMode="auto">
          <a:xfrm>
            <a:off x="403225" y="1660525"/>
            <a:ext cx="333057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CA" altLang="zh-CN"/>
              <a:t>HM8.0 test QP settings of Cfp target rate points individually for each test materialQP </a:t>
            </a:r>
            <a:endParaRPr lang="zh-CN" altLang="en-US"/>
          </a:p>
        </p:txBody>
      </p:sp>
      <p:graphicFrame>
        <p:nvGraphicFramePr>
          <p:cNvPr id="42984" name="Group 1000"/>
          <p:cNvGraphicFramePr>
            <a:graphicFrameLocks noGrp="1"/>
          </p:cNvGraphicFramePr>
          <p:nvPr/>
        </p:nvGraphicFramePr>
        <p:xfrm>
          <a:off x="3914775" y="714375"/>
          <a:ext cx="6256338" cy="6910388"/>
        </p:xfrm>
        <a:graphic>
          <a:graphicData uri="http://schemas.openxmlformats.org/drawingml/2006/table">
            <a:tbl>
              <a:tblPr/>
              <a:tblGrid>
                <a:gridCol w="600075"/>
                <a:gridCol w="1549400"/>
                <a:gridCol w="1471613"/>
                <a:gridCol w="1489075"/>
                <a:gridCol w="1146175"/>
              </a:tblGrid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Class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Sequence name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Random access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Low-delayB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Low-delay P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Traffic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22,25,27,30,32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PeopleOnStreet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28,32,36,39,42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Nebuta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34,36,38,40,41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SteamLocomotive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24,26,28,30,32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Kimono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21,23,26,29,32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21,24,27,30,33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21,24,27,30,33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ParkScene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24,26,28,32,35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23,26,28,31,34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24,26,29,31,34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Cactus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24,26,28,31,34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24,26,28,31,34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25,26,29,31,34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BQTerrace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26,27,29,31,33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26,27,29,30,32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27,28,29,31,33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BasketballDrive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24,26,29,31,34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25,27,30,32,35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25,27,30,33,36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RaceHorses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27,30,33,36,38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28,31,34,36,38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28,31,34,36,38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BQMall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26,30,33,36,38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26,30,33,36,38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27,30,33,36,39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PartyScene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30,33,36,39,41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30,33,36,38,40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31,34,36,38,40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BasketballDrill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26,29,32,36,38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26,29,32,35,38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26,30,33,36,38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RaceHorses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20,24,28,30,33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21,25,28,30,33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21,25,29,31,33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BQSquare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22,25,28,30,33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24,27,29,31,33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25,27,30,31,33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BlowingBubbles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23,26,30,32,34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23,27,30,32,34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24,27,30,32,34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BasketballPass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22,26,30,32,35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23,27,31,33,36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23,27,31,33,36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FourPeople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24,27,31,33,36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24,27,31,33,36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Johnny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23,25,27,28,30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23,25,27,28,30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KristenAndSara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23,27,29,31,34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23,26,29,31,34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BaskeballDrillText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28,32,36,39,42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28,32,36,38,41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29,33,36,39,42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ChinaSpeed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31,35,39,41,44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31,35,38,40,42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31,35,38,40,42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SlideEditing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20,30,39,43,46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4,9,15,19,26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4,9,15,19,26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SlideShow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15,22,27,30,35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13,19,25,28,32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13,20,25,28,32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38900E8F-4144-4599-B832-E171D2265415}" type="slidenum">
              <a:rPr lang="de-DE" altLang="zh-CN" sz="1200">
                <a:latin typeface="FrutigerNext LT Medium"/>
                <a:ea typeface="MS PGothic" pitchFamily="34" charset="-128"/>
              </a:rPr>
              <a:pPr eaLnBrk="0" hangingPunct="0">
                <a:lnSpc>
                  <a:spcPct val="85000"/>
                </a:lnSpc>
              </a:pPr>
              <a:t>8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Experimental results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1751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1752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1753" name="Rectangle 21"/>
          <p:cNvSpPr>
            <a:spLocks noChangeArrowheads="1"/>
          </p:cNvSpPr>
          <p:nvPr/>
        </p:nvSpPr>
        <p:spPr bwMode="auto">
          <a:xfrm>
            <a:off x="574675" y="1268413"/>
            <a:ext cx="89566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b="1"/>
              <a:t>Test1:  AVC v.s. HEVC, high bitrate range</a:t>
            </a:r>
          </a:p>
        </p:txBody>
      </p:sp>
      <p:graphicFrame>
        <p:nvGraphicFramePr>
          <p:cNvPr id="40971" name="Group 11"/>
          <p:cNvGraphicFramePr>
            <a:graphicFrameLocks noGrp="1"/>
          </p:cNvGraphicFramePr>
          <p:nvPr/>
        </p:nvGraphicFramePr>
        <p:xfrm>
          <a:off x="1258888" y="1974850"/>
          <a:ext cx="7785100" cy="4329113"/>
        </p:xfrm>
        <a:graphic>
          <a:graphicData uri="http://schemas.openxmlformats.org/drawingml/2006/table">
            <a:tbl>
              <a:tblPr/>
              <a:tblGrid>
                <a:gridCol w="1855787"/>
                <a:gridCol w="1481138"/>
                <a:gridCol w="1477962"/>
                <a:gridCol w="1479550"/>
                <a:gridCol w="1490663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Random Access Main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Y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U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V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Average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A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-41.4%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-43.6%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B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-36.4%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-34.4%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C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-30.9%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-31.5%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-31.1%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-31.1%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D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-27.3%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-31.5%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-32.2%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-28.2%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F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-30.6%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-33.1%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-35.3%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-31.5%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Overall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-34.4%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-34.8%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-35.3%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-34.7%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-34.3%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-35.0%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-35.1%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00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Enc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118%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Dec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181%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日期占位符 3"/>
          <p:cNvSpPr txBox="1">
            <a:spLocks noGrp="1"/>
          </p:cNvSpPr>
          <p:nvPr/>
        </p:nvSpPr>
        <p:spPr bwMode="auto">
          <a:xfrm>
            <a:off x="6919913" y="7467600"/>
            <a:ext cx="12334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endParaRPr lang="de-DE" altLang="zh-CN" sz="1200">
              <a:latin typeface="FrutigerNext LT Medium"/>
              <a:ea typeface="MS PGothic" pitchFamily="34" charset="-128"/>
            </a:endParaRPr>
          </a:p>
          <a:p>
            <a:pPr eaLnBrk="0" hangingPunct="0">
              <a:lnSpc>
                <a:spcPct val="85000"/>
              </a:lnSpc>
            </a:pPr>
            <a:r>
              <a:rPr lang="de-DE" altLang="zh-CN" sz="1200">
                <a:latin typeface="FrutigerNext LT Medium"/>
                <a:ea typeface="MS PGothic" pitchFamily="34" charset="-128"/>
              </a:rPr>
              <a:t>Page </a:t>
            </a:r>
            <a:fld id="{3EE6C0EE-8E2A-4211-902B-EF4F93236928}" type="slidenum">
              <a:rPr lang="de-DE" altLang="zh-CN" sz="1200">
                <a:latin typeface="FrutigerNext LT Medium"/>
                <a:ea typeface="MS PGothic" pitchFamily="34" charset="-128"/>
              </a:rPr>
              <a:pPr eaLnBrk="0" hangingPunct="0">
                <a:lnSpc>
                  <a:spcPct val="85000"/>
                </a:lnSpc>
              </a:pPr>
              <a:t>9</a:t>
            </a:fld>
            <a:endParaRPr lang="en-GB" altLang="zh-CN" sz="1200">
              <a:latin typeface="FrutigerNext LT Medium"/>
              <a:ea typeface="MS PGothic" pitchFamily="34" charset="-128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27075" y="320675"/>
            <a:ext cx="9410700" cy="754063"/>
          </a:xfrm>
        </p:spPr>
        <p:txBody>
          <a:bodyPr/>
          <a:lstStyle/>
          <a:p>
            <a:pPr eaLnBrk="1" hangingPunct="1"/>
            <a:r>
              <a:rPr lang="en-US" altLang="zh-CN" sz="3200" b="1" smtClean="0"/>
              <a:t>Experimental results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309563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33350"/>
            <a:endParaRPr lang="zh-CN" altLang="zh-CN" sz="180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4175125"/>
            <a:ext cx="387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1000">
                <a:cs typeface="Arial" charset="0"/>
              </a:rPr>
              <a:t>  </a:t>
            </a:r>
            <a:endParaRPr lang="en-US" altLang="zh-CN" sz="1800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238125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2775" name="Rectangle 24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2776" name="Rectangle 2"/>
          <p:cNvSpPr>
            <a:spLocks noChangeArrowheads="1"/>
          </p:cNvSpPr>
          <p:nvPr/>
        </p:nvSpPr>
        <p:spPr bwMode="auto">
          <a:xfrm>
            <a:off x="0" y="0"/>
            <a:ext cx="105283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2777" name="Rectangle 21"/>
          <p:cNvSpPr>
            <a:spLocks noChangeArrowheads="1"/>
          </p:cNvSpPr>
          <p:nvPr/>
        </p:nvSpPr>
        <p:spPr bwMode="auto">
          <a:xfrm>
            <a:off x="574675" y="1268413"/>
            <a:ext cx="89566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b="1"/>
              <a:t>Test1:  AVC v.s. HEVC, high bitrate range</a:t>
            </a:r>
          </a:p>
        </p:txBody>
      </p:sp>
      <p:graphicFrame>
        <p:nvGraphicFramePr>
          <p:cNvPr id="36129" name="Group 289"/>
          <p:cNvGraphicFramePr>
            <a:graphicFrameLocks noGrp="1"/>
          </p:cNvGraphicFramePr>
          <p:nvPr/>
        </p:nvGraphicFramePr>
        <p:xfrm>
          <a:off x="1214438" y="1974850"/>
          <a:ext cx="7424737" cy="4365625"/>
        </p:xfrm>
        <a:graphic>
          <a:graphicData uri="http://schemas.openxmlformats.org/drawingml/2006/table">
            <a:tbl>
              <a:tblPr/>
              <a:tblGrid>
                <a:gridCol w="1770062"/>
                <a:gridCol w="1411288"/>
                <a:gridCol w="1411287"/>
                <a:gridCol w="1409700"/>
                <a:gridCol w="1422400"/>
              </a:tblGrid>
              <a:tr h="349250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Low delay B Main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l" defTabSz="10588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黑体" pitchFamily="2" charset="-122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Y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U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V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Average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A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B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-35.0%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-35.2%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-41.0%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C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-37.4%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-36.9%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-35.5%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D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-30.8%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-33.5%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-34.7%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-31.3%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-42.1%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-31.6%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-32.0%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-40.3%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Class F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-35.2%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-39.6%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-42.1%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-36.4%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Overall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-37.0%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-35.6%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-36.4%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-36.9%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-37.0%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-35.5%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-36.3%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Enc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80%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Dec Time[%]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180%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Arial" charset="0"/>
                        </a:rPr>
                        <a:t>　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58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588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4310</TotalTime>
  <Words>1107</Words>
  <Application>Microsoft Office PowerPoint</Application>
  <PresentationFormat>自定义</PresentationFormat>
  <Paragraphs>708</Paragraphs>
  <Slides>16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黑体</vt:lpstr>
      <vt:lpstr>华文细黑</vt:lpstr>
      <vt:lpstr>FrutigerNext LT Medium</vt:lpstr>
      <vt:lpstr>MS PGothic</vt:lpstr>
      <vt:lpstr>Times New Roman</vt:lpstr>
      <vt:lpstr>Calibri</vt:lpstr>
      <vt:lpstr>默认设计模板</vt:lpstr>
      <vt:lpstr>CorelDRAW</vt:lpstr>
      <vt:lpstr>Equation</vt:lpstr>
      <vt:lpstr>幻灯片 1</vt:lpstr>
      <vt:lpstr>Outline</vt:lpstr>
      <vt:lpstr>Summary of the contribution</vt:lpstr>
      <vt:lpstr>Target rate points</vt:lpstr>
      <vt:lpstr>Experiments</vt:lpstr>
      <vt:lpstr>Experimental results</vt:lpstr>
      <vt:lpstr>Experimental results</vt:lpstr>
      <vt:lpstr>Experimental results</vt:lpstr>
      <vt:lpstr>Experimental results</vt:lpstr>
      <vt:lpstr>Experimental results</vt:lpstr>
      <vt:lpstr>Experimental results</vt:lpstr>
      <vt:lpstr>Experimental results</vt:lpstr>
      <vt:lpstr>Experimental results</vt:lpstr>
      <vt:lpstr>Experimental results</vt:lpstr>
      <vt:lpstr>Conclusions</vt:lpstr>
      <vt:lpstr>幻灯片 16</vt:lpstr>
    </vt:vector>
  </TitlesOfParts>
  <Company>Hisilicon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Macroblock-level Adaptive Frequency Weighting</dc:title>
  <dc:creator>Jianhua Zheng</dc:creator>
  <cp:lastModifiedBy>User</cp:lastModifiedBy>
  <cp:revision>244</cp:revision>
  <cp:lastPrinted>2011-11-22T12:03:15Z</cp:lastPrinted>
  <dcterms:created xsi:type="dcterms:W3CDTF">2006-12-04T08:10:34Z</dcterms:created>
  <dcterms:modified xsi:type="dcterms:W3CDTF">2012-10-11T23:47:44Z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1246144182</vt:lpwstr>
  </property>
</Properties>
</file>