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6" r:id="rId9"/>
    <p:sldId id="263" r:id="rId10"/>
    <p:sldId id="264" r:id="rId11"/>
    <p:sldId id="267" r:id="rId12"/>
    <p:sldId id="26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60000"/>
    <a:srgbClr val="CC0000"/>
    <a:srgbClr val="439539"/>
    <a:srgbClr val="556292"/>
    <a:srgbClr val="666666"/>
    <a:srgbClr val="00728F"/>
    <a:srgbClr val="B5121B"/>
    <a:srgbClr val="F0F0F0"/>
    <a:srgbClr val="E31B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32" autoAdjust="0"/>
    <p:restoredTop sz="85882" autoAdjust="0"/>
  </p:normalViewPr>
  <p:slideViewPr>
    <p:cSldViewPr snapToGrid="0">
      <p:cViewPr>
        <p:scale>
          <a:sx n="81" d="100"/>
          <a:sy n="81" d="100"/>
        </p:scale>
        <p:origin x="-1494" y="-78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909804F3-FED9-40FA-BD58-8E223195DA60}" type="datetimeFigureOut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B9972AB5-8F19-48F4-9D17-BC768E70E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1D36B5A-C951-473F-ACFD-3819964D3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36B5A-C951-473F-ACFD-3819964D357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5C5987-5E20-4E3A-BE10-919845E6CC16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4400A9-BA28-4074-82D6-F339256C6F5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>
              <a:solidFill>
                <a:srgbClr val="F0F0F0"/>
              </a:solidFill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6915 w 508"/>
                <a:gd name="T1" fmla="*/ 0 h 508"/>
                <a:gd name="T2" fmla="*/ 0 w 508"/>
                <a:gd name="T3" fmla="*/ 7145 h 508"/>
                <a:gd name="T4" fmla="*/ 6915 w 508"/>
                <a:gd name="T5" fmla="*/ 14252 h 508"/>
                <a:gd name="T6" fmla="*/ 13792 w 508"/>
                <a:gd name="T7" fmla="*/ 7145 h 508"/>
                <a:gd name="T8" fmla="*/ 6915 w 508"/>
                <a:gd name="T9" fmla="*/ 0 h 508"/>
                <a:gd name="T10" fmla="*/ 10845 w 508"/>
                <a:gd name="T11" fmla="*/ 10485 h 508"/>
                <a:gd name="T12" fmla="*/ 10051 w 508"/>
                <a:gd name="T13" fmla="*/ 8155 h 508"/>
                <a:gd name="T14" fmla="*/ 8766 w 508"/>
                <a:gd name="T15" fmla="*/ 7262 h 508"/>
                <a:gd name="T16" fmla="*/ 7557 w 508"/>
                <a:gd name="T17" fmla="*/ 8155 h 508"/>
                <a:gd name="T18" fmla="*/ 6915 w 508"/>
                <a:gd name="T19" fmla="*/ 9475 h 508"/>
                <a:gd name="T20" fmla="*/ 6235 w 508"/>
                <a:gd name="T21" fmla="*/ 8155 h 508"/>
                <a:gd name="T22" fmla="*/ 5026 w 508"/>
                <a:gd name="T23" fmla="*/ 7262 h 508"/>
                <a:gd name="T24" fmla="*/ 3741 w 508"/>
                <a:gd name="T25" fmla="*/ 8155 h 508"/>
                <a:gd name="T26" fmla="*/ 2909 w 508"/>
                <a:gd name="T27" fmla="*/ 10485 h 508"/>
                <a:gd name="T28" fmla="*/ 2456 w 508"/>
                <a:gd name="T29" fmla="*/ 10485 h 508"/>
                <a:gd name="T30" fmla="*/ 4950 w 508"/>
                <a:gd name="T31" fmla="*/ 2019 h 508"/>
                <a:gd name="T32" fmla="*/ 6877 w 508"/>
                <a:gd name="T33" fmla="*/ 8621 h 508"/>
                <a:gd name="T34" fmla="*/ 6915 w 508"/>
                <a:gd name="T35" fmla="*/ 8660 h 508"/>
                <a:gd name="T36" fmla="*/ 6915 w 508"/>
                <a:gd name="T37" fmla="*/ 8621 h 508"/>
                <a:gd name="T38" fmla="*/ 8842 w 508"/>
                <a:gd name="T39" fmla="*/ 2019 h 508"/>
                <a:gd name="T40" fmla="*/ 11336 w 508"/>
                <a:gd name="T41" fmla="*/ 10485 h 508"/>
                <a:gd name="T42" fmla="*/ 10845 w 508"/>
                <a:gd name="T43" fmla="*/ 10485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endParaRPr lang="en-US"/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800">
                <a:solidFill>
                  <a:schemeClr val="bg1"/>
                </a:solidFill>
              </a:rPr>
              <a:t>MOTOROLA and the Stylized M Logo are trademarks or registered trademarks of Motorola Trademark Holdings, LLC. All other trademarks are the property of their respective owners.  © 2011 Motorola Mobility, Inc.  All rights reserved.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rgbClr val="B5121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477838"/>
            <a:ext cx="8386762" cy="8286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77825" y="1782763"/>
            <a:ext cx="8386763" cy="39338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CD6AF-3ABE-4BCA-AE01-BD2C7E068D6D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F8169-7EFC-48DD-BC2C-589D1011B704}" type="datetime1">
              <a:rPr lang="zh-CN" altLang="en-US"/>
              <a:pPr>
                <a:defRPr/>
              </a:pPr>
              <a:t>2012/10/8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B8B8B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343B6B0-EBEE-4A44-8EC4-ED96B34E1E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C445F-DC9A-453A-80D1-164DEA618F79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A683F-A9C5-4021-BDB4-12411FA84888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_12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 b="1"/>
            </a:lvl1pPr>
            <a:lvl2pPr>
              <a:lnSpc>
                <a:spcPct val="100000"/>
              </a:lnSpc>
              <a:spcBef>
                <a:spcPts val="0"/>
              </a:spcBef>
              <a:defRPr sz="1200"/>
            </a:lvl2pPr>
            <a:lvl3pPr>
              <a:lnSpc>
                <a:spcPct val="100000"/>
              </a:lnSpc>
              <a:spcBef>
                <a:spcPts val="0"/>
              </a:spcBef>
              <a:defRPr sz="1200"/>
            </a:lvl3pPr>
            <a:lvl4pPr>
              <a:lnSpc>
                <a:spcPct val="100000"/>
              </a:lnSpc>
              <a:spcBef>
                <a:spcPts val="0"/>
              </a:spcBef>
              <a:defRPr sz="1200"/>
            </a:lvl4pPr>
            <a:lvl5pPr>
              <a:lnSpc>
                <a:spcPct val="10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23470-3925-432F-9DBC-CAEF2BBF4F9D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EF006-31C8-4006-9257-6BB5B4F0844E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Small Fo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1E4E5-BA0E-4368-871A-FF91026FBECE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_No Header_FreeFo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32157-900F-46CD-A122-0BD9EB901C24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4343F-BD7C-479B-892A-F65F4F46FC10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477838"/>
            <a:ext cx="8386762" cy="828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" y="1782763"/>
            <a:ext cx="8386763" cy="3933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39D0E-5CD3-4616-A295-A120250235ED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9"/>
          <p:cNvSpPr>
            <a:spLocks noChangeArrowheads="1"/>
          </p:cNvSpPr>
          <p:nvPr/>
        </p:nvSpPr>
        <p:spPr bwMode="auto">
          <a:xfrm>
            <a:off x="342900" y="57150"/>
            <a:ext cx="17478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/>
            <a:r>
              <a:rPr lang="en-US" sz="1000" b="1" dirty="0">
                <a:solidFill>
                  <a:srgbClr val="A6A6A6"/>
                </a:solidFill>
              </a:rPr>
              <a:t>Motorola Mobility</a:t>
            </a:r>
          </a:p>
        </p:txBody>
      </p:sp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2109788" y="57150"/>
            <a:ext cx="5392981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/>
            <a:r>
              <a:rPr lang="en-US" sz="1000" b="1" dirty="0" smtClean="0">
                <a:solidFill>
                  <a:srgbClr val="A6A6A6"/>
                </a:solidFill>
              </a:rPr>
              <a:t>On Coding Tree Unit Syntax and  Sequence  Parameter  Set RBSP syntax  </a:t>
            </a:r>
            <a:endParaRPr lang="en-US" sz="1000" b="1" dirty="0">
              <a:solidFill>
                <a:srgbClr val="00728F"/>
              </a:solidFill>
            </a:endParaRP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2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9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659813" y="339725"/>
            <a:ext cx="21431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fld id="{E0D3D219-D52C-4588-B476-7F3C9CD1426B}" type="slidenum">
              <a:rPr lang="en-US" sz="900" smtClean="0">
                <a:solidFill>
                  <a:srgbClr val="F60000"/>
                </a:solidFill>
              </a:rPr>
              <a:pPr>
                <a:spcBef>
                  <a:spcPct val="50000"/>
                </a:spcBef>
                <a:defRPr/>
              </a:pPr>
              <a:t>‹#›</a:t>
            </a:fld>
            <a:endParaRPr lang="en-US" sz="900" smtClean="0">
              <a:solidFill>
                <a:srgbClr val="F60000"/>
              </a:solidFill>
            </a:endParaRPr>
          </a:p>
        </p:txBody>
      </p:sp>
      <p:sp>
        <p:nvSpPr>
          <p:cNvPr id="1032" name="Rectangle 15"/>
          <p:cNvSpPr>
            <a:spLocks noChangeArrowheads="1"/>
          </p:cNvSpPr>
          <p:nvPr/>
        </p:nvSpPr>
        <p:spPr bwMode="auto">
          <a:xfrm>
            <a:off x="8202613" y="303213"/>
            <a:ext cx="419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/>
            <a:r>
              <a:rPr lang="en-US" sz="900">
                <a:solidFill>
                  <a:srgbClr val="F60000"/>
                </a:solidFill>
              </a:rPr>
              <a:t>Page</a:t>
            </a:r>
          </a:p>
        </p:txBody>
      </p:sp>
      <p:grpSp>
        <p:nvGrpSpPr>
          <p:cNvPr id="1033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36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103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6915 w 508"/>
                <a:gd name="T1" fmla="*/ 0 h 508"/>
                <a:gd name="T2" fmla="*/ 0 w 508"/>
                <a:gd name="T3" fmla="*/ 7145 h 508"/>
                <a:gd name="T4" fmla="*/ 6915 w 508"/>
                <a:gd name="T5" fmla="*/ 14252 h 508"/>
                <a:gd name="T6" fmla="*/ 13792 w 508"/>
                <a:gd name="T7" fmla="*/ 7145 h 508"/>
                <a:gd name="T8" fmla="*/ 6915 w 508"/>
                <a:gd name="T9" fmla="*/ 0 h 508"/>
                <a:gd name="T10" fmla="*/ 10845 w 508"/>
                <a:gd name="T11" fmla="*/ 10485 h 508"/>
                <a:gd name="T12" fmla="*/ 10051 w 508"/>
                <a:gd name="T13" fmla="*/ 8155 h 508"/>
                <a:gd name="T14" fmla="*/ 8766 w 508"/>
                <a:gd name="T15" fmla="*/ 7262 h 508"/>
                <a:gd name="T16" fmla="*/ 7557 w 508"/>
                <a:gd name="T17" fmla="*/ 8155 h 508"/>
                <a:gd name="T18" fmla="*/ 6915 w 508"/>
                <a:gd name="T19" fmla="*/ 9475 h 508"/>
                <a:gd name="T20" fmla="*/ 6235 w 508"/>
                <a:gd name="T21" fmla="*/ 8155 h 508"/>
                <a:gd name="T22" fmla="*/ 5026 w 508"/>
                <a:gd name="T23" fmla="*/ 7262 h 508"/>
                <a:gd name="T24" fmla="*/ 3741 w 508"/>
                <a:gd name="T25" fmla="*/ 8155 h 508"/>
                <a:gd name="T26" fmla="*/ 2909 w 508"/>
                <a:gd name="T27" fmla="*/ 10485 h 508"/>
                <a:gd name="T28" fmla="*/ 2456 w 508"/>
                <a:gd name="T29" fmla="*/ 10485 h 508"/>
                <a:gd name="T30" fmla="*/ 4950 w 508"/>
                <a:gd name="T31" fmla="*/ 2019 h 508"/>
                <a:gd name="T32" fmla="*/ 6877 w 508"/>
                <a:gd name="T33" fmla="*/ 8621 h 508"/>
                <a:gd name="T34" fmla="*/ 6915 w 508"/>
                <a:gd name="T35" fmla="*/ 8660 h 508"/>
                <a:gd name="T36" fmla="*/ 6915 w 508"/>
                <a:gd name="T37" fmla="*/ 8621 h 508"/>
                <a:gd name="T38" fmla="*/ 8842 w 508"/>
                <a:gd name="T39" fmla="*/ 2019 h 508"/>
                <a:gd name="T40" fmla="*/ 11336 w 508"/>
                <a:gd name="T41" fmla="*/ 10485 h 508"/>
                <a:gd name="T42" fmla="*/ 10845 w 508"/>
                <a:gd name="T43" fmla="*/ 10485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endParaRPr lang="en-US"/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fld id="{39A357CE-50F9-45EE-B939-093C45C3879D}" type="datetime1">
              <a:rPr lang="en-US"/>
              <a:pPr>
                <a:defRPr/>
              </a:pPr>
              <a:t>10/8/2012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50000"/>
            <a:ext cx="2895600" cy="2651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5" r:id="rId2"/>
    <p:sldLayoutId id="2147483766" r:id="rId3"/>
    <p:sldLayoutId id="2147483767" r:id="rId4"/>
    <p:sldLayoutId id="2147483772" r:id="rId5"/>
    <p:sldLayoutId id="2147483773" r:id="rId6"/>
    <p:sldLayoutId id="2147483774" r:id="rId7"/>
    <p:sldLayoutId id="2147483768" r:id="rId8"/>
    <p:sldLayoutId id="2147483769" r:id="rId9"/>
    <p:sldLayoutId id="2147483770" r:id="rId10"/>
    <p:sldLayoutId id="2147483775" r:id="rId11"/>
  </p:sldLayoutIdLst>
  <p:transition spd="med">
    <p:wipe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381000" y="420688"/>
            <a:ext cx="7772400" cy="1712912"/>
          </a:xfrm>
        </p:spPr>
        <p:txBody>
          <a:bodyPr/>
          <a:lstStyle/>
          <a:p>
            <a:r>
              <a:rPr lang="en-US" altLang="zh-CN" sz="3200" dirty="0" smtClean="0"/>
              <a:t>JCTVC-K0217 O</a:t>
            </a:r>
            <a:r>
              <a:rPr lang="en-US" sz="3200" dirty="0" smtClean="0"/>
              <a:t>n Coding Tree Unit Syntax and </a:t>
            </a:r>
            <a:r>
              <a:rPr lang="en-GB" sz="3200" dirty="0" smtClean="0"/>
              <a:t>Sequence parameter set RBSP syntax</a:t>
            </a:r>
            <a:endParaRPr lang="en-US" sz="3200" dirty="0" smtClean="0"/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288925" y="4300538"/>
            <a:ext cx="7829550" cy="1447800"/>
          </a:xfrm>
        </p:spPr>
        <p:txBody>
          <a:bodyPr/>
          <a:lstStyle/>
          <a:p>
            <a:pPr eaLnBrk="1" hangingPunct="1"/>
            <a:r>
              <a:rPr lang="en-US" sz="2800" dirty="0" err="1" smtClean="0"/>
              <a:t>Xue</a:t>
            </a:r>
            <a:r>
              <a:rPr lang="en-US" sz="2800" dirty="0" smtClean="0"/>
              <a:t> Fang and </a:t>
            </a:r>
            <a:r>
              <a:rPr lang="en-US" sz="2800" dirty="0" err="1" smtClean="0"/>
              <a:t>Limin</a:t>
            </a:r>
            <a:r>
              <a:rPr lang="en-US" sz="2800" dirty="0" smtClean="0"/>
              <a:t> Wang</a:t>
            </a:r>
          </a:p>
          <a:p>
            <a:pPr eaLnBrk="1" hangingPunct="1"/>
            <a:r>
              <a:rPr lang="en-US" sz="2800" dirty="0" smtClean="0"/>
              <a:t>Motorola Mobility                 </a:t>
            </a:r>
          </a:p>
          <a:p>
            <a:pPr eaLnBrk="1" hangingPunct="1"/>
            <a:r>
              <a:rPr lang="en-US" sz="2800" dirty="0" smtClean="0"/>
              <a:t>                                                   </a:t>
            </a:r>
            <a:endParaRPr lang="en-US" sz="2000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PCM parameters in </a:t>
            </a:r>
            <a:r>
              <a:rPr lang="en-GB" dirty="0" smtClean="0"/>
              <a:t>Sequence Parameter Set Proposal 2</a:t>
            </a:r>
            <a:endParaRPr lang="en-US" altLang="zh-CN" dirty="0" smtClean="0"/>
          </a:p>
        </p:txBody>
      </p:sp>
      <p:sp>
        <p:nvSpPr>
          <p:cNvPr id="7" name="Content Placeholder 8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4315802"/>
          </a:xfrm>
          <a:ln>
            <a:noFill/>
          </a:ln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log2_min_pcm_luma_coding_block_size_minus3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log2_diff_min_pcm_luma_coding_block_size = </a:t>
            </a:r>
            <a:r>
              <a:rPr lang="en-GB" dirty="0" smtClean="0"/>
              <a:t>Log2MinIPCMCUSize - Log2MinCbSize</a:t>
            </a:r>
            <a:endParaRPr lang="en-US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Save coding bits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r>
              <a:rPr lang="en-US" sz="1800" dirty="0" smtClean="0"/>
              <a:t>The </a:t>
            </a:r>
            <a:r>
              <a:rPr lang="en-GB" sz="1800" dirty="0" smtClean="0"/>
              <a:t>Log2MinIPCMCUSize is naturally bounded by Log2MinCbSize without semantic : </a:t>
            </a:r>
            <a:r>
              <a:rPr lang="en-US" dirty="0" smtClean="0">
                <a:solidFill>
                  <a:srgbClr val="F60000"/>
                </a:solidFill>
              </a:rPr>
              <a:t>“The variable Log2MinIpcmCbSizeY shall be in the range of Log2MinCbSizeY to Min( Log2CtbSizeY, 5 ), inclusive”.</a:t>
            </a:r>
            <a:endParaRPr lang="en-US" sz="1800" dirty="0" smtClean="0">
              <a:solidFill>
                <a:srgbClr val="F60000"/>
              </a:solidFill>
            </a:endParaRPr>
          </a:p>
          <a:p>
            <a:endParaRPr lang="en-US" sz="1800" dirty="0" smtClean="0"/>
          </a:p>
          <a:p>
            <a:endParaRPr lang="en-US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50986" y="3223847"/>
          <a:ext cx="7221414" cy="1616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030"/>
                <a:gridCol w="2403230"/>
                <a:gridCol w="2872154"/>
              </a:tblGrid>
              <a:tr h="5040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Log2MinCbSize</a:t>
                      </a:r>
                      <a:endParaRPr lang="en-US" sz="16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Log2MinIPCMCUSize</a:t>
                      </a:r>
                      <a:endParaRPr lang="en-US" sz="16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DiffLog2MinIPCMCUSize</a:t>
                      </a:r>
                      <a:endParaRPr lang="en-US" sz="1600" dirty="0" smtClean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3 (code 0)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3(0)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3(code 0)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4(code 1 )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4(1)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4(code 0)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5(code 2)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5(2)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5(code 0)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PCM parameters in </a:t>
            </a:r>
            <a:r>
              <a:rPr lang="en-GB" dirty="0" smtClean="0"/>
              <a:t>Sequence Parameter Set Proposal 2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10429" y="5017477"/>
            <a:ext cx="8386763" cy="961292"/>
          </a:xfrm>
        </p:spPr>
        <p:txBody>
          <a:bodyPr/>
          <a:lstStyle/>
          <a:p>
            <a:r>
              <a:rPr lang="en-US" sz="1600" b="1" dirty="0" smtClean="0"/>
              <a:t>log2_diff_min_pcm_luma_coding_block_size </a:t>
            </a:r>
            <a:r>
              <a:rPr lang="en-US" sz="1600" dirty="0" smtClean="0"/>
              <a:t>+  log2_min_luma_coding_block_size_minus3 + 3 specifies the minimum size of I_PCM coding blocks </a:t>
            </a:r>
            <a:r>
              <a:rPr lang="en-US" sz="1600" dirty="0" smtClean="0"/>
              <a:t>when </a:t>
            </a:r>
            <a:r>
              <a:rPr lang="en-US" sz="1600" dirty="0" err="1" smtClean="0"/>
              <a:t>pcm_enabled_flag</a:t>
            </a:r>
            <a:r>
              <a:rPr lang="en-US" sz="1600" dirty="0" smtClean="0"/>
              <a:t> </a:t>
            </a:r>
            <a:r>
              <a:rPr lang="en-US" sz="1600" dirty="0" smtClean="0"/>
              <a:t>equals </a:t>
            </a:r>
            <a:r>
              <a:rPr lang="en-US" sz="1600" dirty="0" smtClean="0"/>
              <a:t>to 1.</a:t>
            </a:r>
          </a:p>
          <a:p>
            <a:endParaRPr lang="en-US" dirty="0"/>
          </a:p>
        </p:txBody>
      </p:sp>
      <p:sp>
        <p:nvSpPr>
          <p:cNvPr id="18435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33B87B2-BB0C-47E4-B4CE-609D787FC50E}" type="datetime1">
              <a:rPr lang="zh-CN" altLang="en-US" smtClean="0"/>
              <a:pPr/>
              <a:t>2012/10/8</a:t>
            </a:fld>
            <a:endParaRPr lang="en-US" altLang="zh-CN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86154" y="1901270"/>
          <a:ext cx="7233138" cy="2682240"/>
        </p:xfrm>
        <a:graphic>
          <a:graphicData uri="http://schemas.openxmlformats.org/drawingml/2006/table">
            <a:tbl>
              <a:tblPr/>
              <a:tblGrid>
                <a:gridCol w="5978769"/>
                <a:gridCol w="1254369"/>
              </a:tblGrid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seq_parameter_set_rbsp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+mn-lt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6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......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log2_min_luma_coding_block_size_minus3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b="1" dirty="0" smtClean="0">
                          <a:latin typeface="+mn-lt"/>
                          <a:ea typeface="Malgun Gothic"/>
                          <a:cs typeface="Times New Roman"/>
                        </a:rPr>
                        <a:t>.....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+mn-lt"/>
                          <a:ea typeface="Malgun Gothic"/>
                        </a:rPr>
                        <a:t>ue(v)</a:t>
                      </a:r>
                      <a:endParaRPr lang="en-US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if(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pcm_enabled_flag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log2_diff_min_pcm_luma_coding_block_size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+mn-lt"/>
                          <a:ea typeface="Malgun Gothic"/>
                        </a:rPr>
                        <a:t>ue(v)</a:t>
                      </a:r>
                      <a:endParaRPr lang="en-US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latin typeface="+mn-lt"/>
                          <a:ea typeface="Malgun Gothic"/>
                          <a:cs typeface="Times New Roman"/>
                        </a:rPr>
                        <a:t>log2_diff_max_min_pcm_luma_coding_block_size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+mn-lt"/>
                          <a:ea typeface="Malgun Gothic"/>
                          <a:cs typeface="Times New Roman"/>
                        </a:rPr>
                        <a:t>	}</a:t>
                      </a:r>
                      <a:endParaRPr lang="en-US" sz="16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+mn-lt"/>
                          <a:ea typeface="Malgun Gothic"/>
                          <a:cs typeface="Times New Roman"/>
                        </a:rPr>
                        <a:t>	max_transform_hierarchy_depth_inter</a:t>
                      </a:r>
                      <a:endParaRPr lang="en-US" sz="16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+mn-lt"/>
                          <a:ea typeface="Malgun Gothic"/>
                          <a:cs typeface="Times New Roman"/>
                        </a:rPr>
                        <a:t>	max_transform_hierarchy_depth_intra</a:t>
                      </a:r>
                      <a:endParaRPr lang="en-US" sz="160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0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.....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Conclusion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77225" cy="4525963"/>
          </a:xfrm>
        </p:spPr>
        <p:txBody>
          <a:bodyPr/>
          <a:lstStyle/>
          <a:p>
            <a:pPr marL="223838" lvl="1" indent="-223838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Proposed fix on </a:t>
            </a:r>
            <a:r>
              <a:rPr lang="en-US" sz="2000" dirty="0" err="1" smtClean="0"/>
              <a:t>InverseRasterScan</a:t>
            </a:r>
            <a:r>
              <a:rPr lang="en-US" sz="2000" dirty="0" smtClean="0"/>
              <a:t> for Coding Tree Unit Syntax</a:t>
            </a:r>
          </a:p>
          <a:p>
            <a:pPr marL="223838" lvl="1" indent="-223838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Suggest group all the PCM parameters together</a:t>
            </a:r>
          </a:p>
          <a:p>
            <a:pPr marL="223838" lvl="1" indent="-223838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Change </a:t>
            </a:r>
            <a:r>
              <a:rPr lang="en-US" sz="2000" b="1" dirty="0" smtClean="0"/>
              <a:t>log2_min_pcm_luma_coding_block_size_minus3</a:t>
            </a:r>
            <a:r>
              <a:rPr lang="en-US" sz="2000" dirty="0" smtClean="0"/>
              <a:t> to </a:t>
            </a:r>
            <a:r>
              <a:rPr lang="en-US" sz="2000" b="1" dirty="0" smtClean="0"/>
              <a:t>log2_diff_min_pcm_luma_coding_block_size</a:t>
            </a:r>
            <a:endParaRPr lang="en-US" sz="2000" dirty="0" smtClean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sz="6600" b="1" dirty="0" smtClean="0"/>
              <a:t>        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lang="en-US" sz="6600" b="1" dirty="0" smtClean="0">
                <a:solidFill>
                  <a:srgbClr val="FF0000"/>
                </a:solidFill>
              </a:rPr>
              <a:t>         </a:t>
            </a:r>
            <a:r>
              <a:rPr lang="en-US" sz="6000" dirty="0" smtClean="0">
                <a:solidFill>
                  <a:srgbClr val="FF0000"/>
                </a:solidFill>
              </a:rPr>
              <a:t>Thank You !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19460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8341AF7-532E-4829-AD99-02F4A332CD87}" type="datetime1">
              <a:rPr lang="zh-CN" altLang="en-US" smtClean="0"/>
              <a:pPr/>
              <a:t>2012/10/8</a:t>
            </a:fld>
            <a:endParaRPr lang="en-US" altLang="zh-CN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/>
              <a:t>Summary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Proposals consisting of two parts</a:t>
            </a:r>
          </a:p>
          <a:p>
            <a:pPr eaLnBrk="1" hangingPunct="1"/>
            <a:r>
              <a:rPr lang="en-US" altLang="zh-CN" sz="2800" dirty="0" smtClean="0"/>
              <a:t>Part 1</a:t>
            </a:r>
          </a:p>
          <a:p>
            <a:pPr lvl="1" eaLnBrk="1" hangingPunct="1"/>
            <a:r>
              <a:rPr lang="en-US" sz="2400" dirty="0" smtClean="0"/>
              <a:t>Fix </a:t>
            </a:r>
            <a:r>
              <a:rPr lang="en-US" sz="2400" dirty="0" err="1" smtClean="0"/>
              <a:t>InverseRasterScan</a:t>
            </a:r>
            <a:r>
              <a:rPr lang="en-US" sz="2400" dirty="0" smtClean="0"/>
              <a:t> for Coding Tree Unit Syntax</a:t>
            </a:r>
          </a:p>
          <a:p>
            <a:pPr lvl="1" eaLnBrk="1" hangingPunct="1">
              <a:buNone/>
            </a:pPr>
            <a:r>
              <a:rPr lang="en-US" sz="2400" dirty="0" smtClean="0"/>
              <a:t> </a:t>
            </a:r>
          </a:p>
          <a:p>
            <a:pPr eaLnBrk="1" hangingPunct="1"/>
            <a:r>
              <a:rPr lang="en-US" altLang="zh-CN" sz="2800" dirty="0" smtClean="0"/>
              <a:t>Part 2</a:t>
            </a:r>
          </a:p>
          <a:p>
            <a:pPr lvl="1" eaLnBrk="1" hangingPunct="1"/>
            <a:r>
              <a:rPr lang="en-US" sz="2400" dirty="0" smtClean="0"/>
              <a:t>Clean up related to PCM parameters in </a:t>
            </a:r>
            <a:r>
              <a:rPr lang="en-GB" sz="2400" dirty="0" smtClean="0"/>
              <a:t>Sequence Parameter Set</a:t>
            </a:r>
            <a:endParaRPr lang="en-US" altLang="zh-CN" sz="2400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Part 1: Coding Tree Unit Syntax 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3537" y="5275384"/>
            <a:ext cx="8386763" cy="86750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( </a:t>
            </a:r>
            <a:r>
              <a:rPr lang="en-US" dirty="0" err="1" smtClean="0"/>
              <a:t>xCtb</a:t>
            </a:r>
            <a:r>
              <a:rPr lang="en-US" dirty="0" smtClean="0"/>
              <a:t>, </a:t>
            </a:r>
            <a:r>
              <a:rPr lang="en-US" dirty="0" err="1" smtClean="0"/>
              <a:t>yCtb</a:t>
            </a:r>
            <a:r>
              <a:rPr lang="en-US" dirty="0" smtClean="0"/>
              <a:t> ) top-left </a:t>
            </a:r>
            <a:r>
              <a:rPr lang="en-US" dirty="0" err="1" smtClean="0"/>
              <a:t>luma</a:t>
            </a:r>
            <a:r>
              <a:rPr lang="en-US" dirty="0" smtClean="0"/>
              <a:t> position for the coding tree unit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( </a:t>
            </a:r>
            <a:r>
              <a:rPr lang="en-US" dirty="0" err="1" smtClean="0"/>
              <a:t>xCtb</a:t>
            </a:r>
            <a:r>
              <a:rPr lang="en-US" dirty="0" smtClean="0"/>
              <a:t>, </a:t>
            </a:r>
            <a:r>
              <a:rPr lang="en-US" dirty="0" err="1" smtClean="0"/>
              <a:t>yCtb</a:t>
            </a:r>
            <a:r>
              <a:rPr lang="en-US" dirty="0" smtClean="0"/>
              <a:t> ) is calculated based on </a:t>
            </a:r>
            <a:r>
              <a:rPr lang="en-GB" i="1" dirty="0" err="1" smtClean="0">
                <a:latin typeface="Times New Roman"/>
                <a:ea typeface="Malgun Gothic"/>
                <a:cs typeface="Times New Roman"/>
              </a:rPr>
              <a:t>InverseRasterScan</a:t>
            </a:r>
            <a:r>
              <a:rPr lang="en-GB" i="1" dirty="0" smtClean="0">
                <a:latin typeface="Times New Roman"/>
                <a:ea typeface="Malgun Gothic"/>
                <a:cs typeface="Times New Roman"/>
              </a:rPr>
              <a:t>()</a:t>
            </a:r>
            <a:endParaRPr lang="en-US" i="1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74429" y="1570891"/>
          <a:ext cx="7971693" cy="3587265"/>
        </p:xfrm>
        <a:graphic>
          <a:graphicData uri="http://schemas.openxmlformats.org/drawingml/2006/table">
            <a:tbl>
              <a:tblPr/>
              <a:tblGrid>
                <a:gridCol w="6959414"/>
                <a:gridCol w="1012279"/>
              </a:tblGrid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coding_tree_unit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4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4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NumPCMBlock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InverseRasterScan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CtbSize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CtbSize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pic_width_in_luma_samples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0 )</a:t>
                      </a:r>
                      <a:endParaRPr lang="en-US" sz="14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InverseRasterScan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CtbSize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CtbSize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pic_width_in_luma_samples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1 )</a:t>
                      </a:r>
                      <a:endParaRPr lang="en-US" sz="14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4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Ctb</a:t>
                      </a:r>
                      <a:r>
                        <a:rPr lang="en-GB" sz="1600" kern="100" dirty="0" err="1">
                          <a:latin typeface="Times New Roman"/>
                          <a:ea typeface="PMingLiU"/>
                          <a:cs typeface="Times New Roman"/>
                        </a:rPr>
                        <a:t>AddrInSlice</a:t>
                      </a:r>
                      <a:r>
                        <a:rPr lang="en-GB" sz="1600" kern="100" dirty="0">
                          <a:latin typeface="Times New Roman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= </a:t>
                      </a:r>
                      <a:r>
                        <a:rPr lang="en-GB" sz="16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 − </a:t>
                      </a:r>
                      <a:r>
                        <a:rPr lang="en-GB" sz="16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slice_address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kern="100" dirty="0">
                          <a:latin typeface="Times New Roman"/>
                          <a:ea typeface="PMingLiU"/>
                          <a:cs typeface="Times New Roman"/>
                        </a:rPr>
                        <a:t>if( </a:t>
                      </a:r>
                      <a:r>
                        <a:rPr lang="en-GB" sz="1600" kern="100" dirty="0" err="1">
                          <a:latin typeface="Times New Roman"/>
                          <a:ea typeface="PMingLiU"/>
                          <a:cs typeface="Times New Roman"/>
                        </a:rPr>
                        <a:t>slice_sao_luma_flag</a:t>
                      </a:r>
                      <a:r>
                        <a:rPr lang="en-GB" sz="1600" kern="100" dirty="0">
                          <a:latin typeface="Times New Roman"/>
                          <a:ea typeface="PMingLiU"/>
                          <a:cs typeface="Times New Roman"/>
                        </a:rPr>
                        <a:t>  | |  </a:t>
                      </a:r>
                      <a:r>
                        <a:rPr lang="en-GB" sz="1600" kern="100" dirty="0" err="1">
                          <a:latin typeface="Times New Roman"/>
                          <a:ea typeface="PMingLiU"/>
                          <a:cs typeface="Times New Roman"/>
                        </a:rPr>
                        <a:t>slice_sao_chroma_flag</a:t>
                      </a:r>
                      <a:r>
                        <a:rPr lang="en-GB" sz="1600" kern="100" dirty="0">
                          <a:latin typeface="Times New Roman"/>
                          <a:ea typeface="PMingLiU"/>
                          <a:cs typeface="Times New Roman"/>
                        </a:rPr>
                        <a:t> )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kern="100" dirty="0" err="1">
                          <a:latin typeface="Times New Roman"/>
                          <a:ea typeface="PMingLiU"/>
                          <a:cs typeface="Times New Roman"/>
                        </a:rPr>
                        <a:t>sao</a:t>
                      </a: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 &gt;&gt; Log2CtbSizeY, </a:t>
                      </a:r>
                      <a:r>
                        <a:rPr lang="en-GB" sz="1600" kern="100" dirty="0" err="1">
                          <a:latin typeface="Times New Roman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kern="100" dirty="0">
                          <a:latin typeface="Times New Roman"/>
                          <a:ea typeface="Malgun Gothic"/>
                          <a:cs typeface="Times New Roman"/>
                        </a:rPr>
                        <a:t> &gt;&gt; Log2CtbSizeY )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coding_quadtree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, Log2CtbSizeY, 0 )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Part 1: Coding Tree Unit Syntax </a:t>
            </a:r>
            <a:endParaRPr lang="zh-CN" altLang="en-US" sz="3200" dirty="0" smtClean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480645" y="1477109"/>
            <a:ext cx="8370277" cy="4783014"/>
          </a:xfrm>
        </p:spPr>
        <p:txBody>
          <a:bodyPr/>
          <a:lstStyle/>
          <a:p>
            <a:pPr eaLnBrk="1" hangingPunct="1"/>
            <a:endParaRPr lang="en-US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en-US" dirty="0" smtClean="0">
                <a:solidFill>
                  <a:schemeClr val="tx1"/>
                </a:solidFill>
                <a:ea typeface="+mn-ea"/>
                <a:cs typeface="+mn-cs"/>
              </a:rPr>
              <a:t>  </a:t>
            </a:r>
            <a:r>
              <a:rPr lang="en-US" dirty="0" err="1" smtClean="0">
                <a:solidFill>
                  <a:schemeClr val="tx1"/>
                </a:solidFill>
                <a:ea typeface="+mn-ea"/>
                <a:cs typeface="+mn-cs"/>
              </a:rPr>
              <a:t>InverseRasterScan</a:t>
            </a:r>
            <a:r>
              <a:rPr lang="en-US" dirty="0" smtClean="0">
                <a:solidFill>
                  <a:schemeClr val="tx1"/>
                </a:solidFill>
                <a:ea typeface="+mn-ea"/>
                <a:cs typeface="+mn-cs"/>
              </a:rPr>
              <a:t>( a, b, c, d, e ) </a:t>
            </a:r>
            <a:r>
              <a:rPr lang="en-US" sz="1800" dirty="0" smtClean="0">
                <a:solidFill>
                  <a:schemeClr val="tx1"/>
                </a:solidFill>
                <a:ea typeface="+mn-ea"/>
                <a:cs typeface="+mn-cs"/>
              </a:rPr>
              <a:t>=</a:t>
            </a:r>
          </a:p>
          <a:p>
            <a:pPr eaLnBrk="1" hangingPunct="1">
              <a:buNone/>
            </a:pPr>
            <a:endParaRPr lang="en-US" sz="1800" dirty="0" smtClean="0"/>
          </a:p>
          <a:p>
            <a:pPr lvl="1" eaLnBrk="1" hangingPunct="1">
              <a:buNone/>
            </a:pPr>
            <a:r>
              <a:rPr lang="en-GB" sz="1600" dirty="0" err="1" smtClean="0">
                <a:ea typeface="Malgun Gothic"/>
                <a:cs typeface="Times New Roman"/>
              </a:rPr>
              <a:t>InverseRasterScan</a:t>
            </a:r>
            <a:r>
              <a:rPr lang="en-GB" sz="1600" dirty="0" smtClean="0">
                <a:ea typeface="Malgun Gothic"/>
                <a:cs typeface="Times New Roman"/>
              </a:rPr>
              <a:t>( </a:t>
            </a:r>
            <a:r>
              <a:rPr lang="en-GB" sz="1600" dirty="0" err="1" smtClean="0">
                <a:ea typeface="Malgun Gothic"/>
                <a:cs typeface="Times New Roman"/>
              </a:rPr>
              <a:t>CtbAddrRS</a:t>
            </a:r>
            <a:r>
              <a:rPr lang="en-GB" sz="1600" dirty="0" smtClean="0">
                <a:ea typeface="Malgun Gothic"/>
                <a:cs typeface="Times New Roman"/>
              </a:rPr>
              <a:t>, </a:t>
            </a:r>
            <a:r>
              <a:rPr lang="en-GB" sz="1600" dirty="0" err="1" smtClean="0">
                <a:ea typeface="Malgun Gothic"/>
                <a:cs typeface="Times New Roman"/>
              </a:rPr>
              <a:t>CtbSize</a:t>
            </a:r>
            <a:r>
              <a:rPr lang="en-GB" sz="1600" dirty="0" smtClean="0">
                <a:ea typeface="Malgun Gothic"/>
                <a:cs typeface="Times New Roman"/>
              </a:rPr>
              <a:t>, </a:t>
            </a:r>
            <a:r>
              <a:rPr lang="en-GB" sz="1600" dirty="0" err="1" smtClean="0">
                <a:ea typeface="Malgun Gothic"/>
                <a:cs typeface="Times New Roman"/>
              </a:rPr>
              <a:t>CtbSize</a:t>
            </a:r>
            <a:r>
              <a:rPr lang="en-GB" sz="1600" dirty="0" smtClean="0">
                <a:ea typeface="Malgun Gothic"/>
                <a:cs typeface="Times New Roman"/>
              </a:rPr>
              <a:t>, </a:t>
            </a:r>
            <a:r>
              <a:rPr lang="en-GB" sz="1600" dirty="0" err="1" smtClean="0">
                <a:ea typeface="Malgun Gothic"/>
                <a:cs typeface="Times New Roman"/>
              </a:rPr>
              <a:t>pic_width_in_luma_samples</a:t>
            </a:r>
            <a:r>
              <a:rPr lang="en-GB" sz="1600" dirty="0" smtClean="0">
                <a:ea typeface="Malgun Gothic"/>
                <a:cs typeface="Times New Roman"/>
              </a:rPr>
              <a:t>, 0/1 )</a:t>
            </a:r>
            <a:endParaRPr lang="en-US" sz="1600" dirty="0" smtClean="0">
              <a:ea typeface="+mn-ea"/>
              <a:cs typeface="+mn-cs"/>
            </a:endParaRPr>
          </a:p>
          <a:p>
            <a:pPr lvl="1" eaLnBrk="1" hangingPunct="1"/>
            <a:endParaRPr lang="en-US" sz="1600" dirty="0" smtClean="0">
              <a:cs typeface="+mn-cs"/>
            </a:endParaRPr>
          </a:p>
          <a:p>
            <a:pPr lvl="1" eaLnBrk="1" hangingPunct="1"/>
            <a:r>
              <a:rPr lang="en-US" sz="2000" dirty="0" smtClean="0">
                <a:solidFill>
                  <a:schemeClr val="tx1"/>
                </a:solidFill>
                <a:ea typeface="+mn-ea"/>
                <a:cs typeface="+mn-cs"/>
              </a:rPr>
              <a:t> Incorrect </a:t>
            </a:r>
            <a:r>
              <a:rPr lang="en-US" sz="2000" dirty="0" smtClean="0"/>
              <a:t>( </a:t>
            </a:r>
            <a:r>
              <a:rPr lang="en-US" sz="2000" dirty="0" err="1" smtClean="0"/>
              <a:t>xCtb</a:t>
            </a:r>
            <a:r>
              <a:rPr lang="en-US" sz="2000" dirty="0" smtClean="0"/>
              <a:t>, </a:t>
            </a:r>
            <a:r>
              <a:rPr lang="en-US" sz="2000" dirty="0" err="1" smtClean="0"/>
              <a:t>yCtb</a:t>
            </a:r>
            <a:r>
              <a:rPr lang="en-US" sz="2000" dirty="0" smtClean="0"/>
              <a:t> ) when </a:t>
            </a:r>
            <a:r>
              <a:rPr lang="en-GB" sz="2000" dirty="0" err="1" smtClean="0">
                <a:ea typeface="Malgun Gothic"/>
                <a:cs typeface="Times New Roman"/>
              </a:rPr>
              <a:t>pic_width_in_luma_samples</a:t>
            </a:r>
            <a:r>
              <a:rPr lang="en-GB" sz="2000" dirty="0" smtClean="0">
                <a:ea typeface="Malgun Gothic"/>
                <a:cs typeface="Times New Roman"/>
              </a:rPr>
              <a:t> is not </a:t>
            </a:r>
            <a:r>
              <a:rPr lang="en-US" sz="2000" dirty="0" smtClean="0"/>
              <a:t>dividable by </a:t>
            </a:r>
            <a:r>
              <a:rPr lang="en-GB" sz="2000" dirty="0" err="1" smtClean="0">
                <a:ea typeface="Malgun Gothic"/>
                <a:cs typeface="Times New Roman"/>
              </a:rPr>
              <a:t>CtbSize</a:t>
            </a:r>
            <a:endParaRPr lang="en-US" altLang="zh-CN" sz="2000" dirty="0" smtClean="0"/>
          </a:p>
          <a:p>
            <a:pPr lvl="1" eaLnBrk="1" hangingPunct="1">
              <a:buNone/>
            </a:pPr>
            <a:endParaRPr lang="en-US" altLang="zh-CN" sz="2000" dirty="0" smtClean="0"/>
          </a:p>
          <a:p>
            <a:pPr lvl="1" eaLnBrk="1" hangingPunct="1">
              <a:buNone/>
            </a:pPr>
            <a:r>
              <a:rPr lang="en-US" altLang="zh-CN" sz="2000" dirty="0" smtClean="0"/>
              <a:t>Example:  </a:t>
            </a:r>
            <a:r>
              <a:rPr lang="en-US" sz="2000" dirty="0" smtClean="0"/>
              <a:t>416x240 picture, </a:t>
            </a:r>
            <a:r>
              <a:rPr lang="en-US" sz="2000" dirty="0" err="1" smtClean="0"/>
              <a:t>CtbSize</a:t>
            </a:r>
            <a:r>
              <a:rPr lang="en-US" sz="2000" dirty="0" smtClean="0"/>
              <a:t> 64  =&gt; 7x4 CTU Array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                              </a:t>
            </a:r>
          </a:p>
          <a:p>
            <a:pPr lvl="1" eaLnBrk="1" hangingPunct="1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CtbAddrRS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6 </a:t>
            </a:r>
          </a:p>
          <a:p>
            <a:pPr lvl="1" eaLnBrk="1" hangingPunct="1"/>
            <a:r>
              <a:rPr lang="en-US" dirty="0" smtClean="0"/>
              <a:t>(</a:t>
            </a:r>
            <a:r>
              <a:rPr lang="en-US" dirty="0" err="1" smtClean="0"/>
              <a:t>xCtb</a:t>
            </a:r>
            <a:r>
              <a:rPr lang="en-US" dirty="0" smtClean="0"/>
              <a:t>, </a:t>
            </a:r>
            <a:r>
              <a:rPr lang="en-US" dirty="0" err="1" smtClean="0"/>
              <a:t>yCtb</a:t>
            </a:r>
            <a:r>
              <a:rPr lang="en-US" dirty="0" smtClean="0"/>
              <a:t>) =   (0,64)</a:t>
            </a:r>
          </a:p>
          <a:p>
            <a:pPr lvl="1" eaLnBrk="1" hangingPunct="1"/>
            <a:endParaRPr lang="en-US" dirty="0" smtClean="0"/>
          </a:p>
          <a:p>
            <a:pPr lvl="1" eaLnBrk="1" hangingPunct="1">
              <a:buNone/>
            </a:pPr>
            <a:r>
              <a:rPr lang="en-US" dirty="0" smtClean="0"/>
              <a:t> (6%(416/64))*64, 6/(416/64))*64)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55" name="Object 15"/>
          <p:cNvGraphicFramePr>
            <a:graphicFrameLocks noChangeAspect="1"/>
          </p:cNvGraphicFramePr>
          <p:nvPr/>
        </p:nvGraphicFramePr>
        <p:xfrm>
          <a:off x="4674334" y="1598001"/>
          <a:ext cx="3852863" cy="1000125"/>
        </p:xfrm>
        <a:graphic>
          <a:graphicData uri="http://schemas.openxmlformats.org/presentationml/2006/ole">
            <p:oleObj spid="_x0000_s10255" name="Equation" r:id="rId3" imgW="1777680" imgH="457200" progId="Equation.3">
              <p:embed/>
            </p:oleObj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853354" y="4771292"/>
          <a:ext cx="32004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33059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FFFF00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92198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FFFF00"/>
                          </a:solidFill>
                        </a:rPr>
                        <a:t>7</a:t>
                      </a:r>
                      <a:endParaRPr lang="en-US" sz="18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92198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92198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Part 1: Coding Tree Unit Syntax </a:t>
            </a:r>
            <a:endParaRPr lang="en-US" altLang="zh-CN" sz="3200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89547" y="1676400"/>
            <a:ext cx="8386763" cy="36341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Proposed Editorial Change: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75139" y="2157043"/>
          <a:ext cx="8370278" cy="2977668"/>
        </p:xfrm>
        <a:graphic>
          <a:graphicData uri="http://schemas.openxmlformats.org/drawingml/2006/table">
            <a:tbl>
              <a:tblPr/>
              <a:tblGrid>
                <a:gridCol w="7106390"/>
                <a:gridCol w="1263888"/>
              </a:tblGrid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coding_tree_unit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>
                          <a:latin typeface="+mn-lt"/>
                          <a:ea typeface="Malgun Gothic"/>
                        </a:rPr>
                        <a:t>Descriptor</a:t>
                      </a:r>
                      <a:endParaRPr lang="en-US" sz="1600" b="1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NumPCMBlock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 = (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 %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PicWidthInCtbsY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)&lt;&lt;</a:t>
                      </a:r>
                      <a:r>
                        <a:rPr lang="en-GB" sz="1600" kern="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 Log2CtbSizeY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 = (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 /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PicHeightInCtbsY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) &lt;&lt; </a:t>
                      </a:r>
                      <a:r>
                        <a:rPr lang="en-GB" sz="1600" kern="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Malgun Gothic"/>
                          <a:cs typeface="Times New Roman"/>
                        </a:rPr>
                        <a:t>Log2CtbSizeY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kern="100" dirty="0" err="1">
                          <a:latin typeface="+mn-lt"/>
                          <a:ea typeface="Malgun Gothic"/>
                          <a:cs typeface="Times New Roman"/>
                        </a:rPr>
                        <a:t>Ctb</a:t>
                      </a:r>
                      <a:r>
                        <a:rPr lang="en-GB" sz="1600" kern="100" dirty="0" err="1">
                          <a:latin typeface="+mn-lt"/>
                          <a:ea typeface="PMingLiU"/>
                          <a:cs typeface="Times New Roman"/>
                        </a:rPr>
                        <a:t>AddrInSlice</a:t>
                      </a:r>
                      <a:r>
                        <a:rPr lang="en-GB" sz="1600" kern="100" dirty="0">
                          <a:latin typeface="+mn-lt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= </a:t>
                      </a:r>
                      <a:r>
                        <a:rPr lang="en-GB" sz="1600" kern="100" dirty="0" err="1">
                          <a:latin typeface="+mn-lt"/>
                          <a:ea typeface="Malgun Gothic"/>
                          <a:cs typeface="Times New Roman"/>
                        </a:rPr>
                        <a:t>CtbAddrRS</a:t>
                      </a: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 − </a:t>
                      </a:r>
                      <a:r>
                        <a:rPr lang="en-GB" sz="1600" kern="100" dirty="0" err="1">
                          <a:latin typeface="+mn-lt"/>
                          <a:ea typeface="Malgun Gothic"/>
                          <a:cs typeface="Times New Roman"/>
                        </a:rPr>
                        <a:t>slice_address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kern="100" dirty="0">
                          <a:latin typeface="+mn-lt"/>
                          <a:ea typeface="PMingLiU"/>
                          <a:cs typeface="Times New Roman"/>
                        </a:rPr>
                        <a:t>if( </a:t>
                      </a:r>
                      <a:r>
                        <a:rPr lang="en-GB" sz="1600" kern="100" dirty="0" err="1">
                          <a:latin typeface="+mn-lt"/>
                          <a:ea typeface="PMingLiU"/>
                          <a:cs typeface="Times New Roman"/>
                        </a:rPr>
                        <a:t>slice_sao_luma_flag</a:t>
                      </a:r>
                      <a:r>
                        <a:rPr lang="en-GB" sz="1600" kern="100" dirty="0">
                          <a:latin typeface="+mn-lt"/>
                          <a:ea typeface="PMingLiU"/>
                          <a:cs typeface="Times New Roman"/>
                        </a:rPr>
                        <a:t>  | |  </a:t>
                      </a:r>
                      <a:r>
                        <a:rPr lang="en-GB" sz="1600" kern="100" dirty="0" err="1">
                          <a:latin typeface="+mn-lt"/>
                          <a:ea typeface="PMingLiU"/>
                          <a:cs typeface="Times New Roman"/>
                        </a:rPr>
                        <a:t>slice_sao_chroma_flag</a:t>
                      </a:r>
                      <a:r>
                        <a:rPr lang="en-GB" sz="1600" kern="100" dirty="0">
                          <a:latin typeface="+mn-lt"/>
                          <a:ea typeface="PMingLiU"/>
                          <a:cs typeface="Times New Roman"/>
                        </a:rPr>
                        <a:t> )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kern="100" dirty="0" err="1">
                          <a:latin typeface="+mn-lt"/>
                          <a:ea typeface="PMingLiU"/>
                          <a:cs typeface="Times New Roman"/>
                        </a:rPr>
                        <a:t>sao</a:t>
                      </a: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kern="100" dirty="0" err="1">
                          <a:latin typeface="+mn-lt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 &gt;&gt; Log2CtbSizeY, </a:t>
                      </a:r>
                      <a:r>
                        <a:rPr lang="en-GB" sz="1600" kern="100" dirty="0" err="1">
                          <a:latin typeface="+mn-lt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kern="100" dirty="0">
                          <a:latin typeface="+mn-lt"/>
                          <a:ea typeface="Malgun Gothic"/>
                          <a:cs typeface="Times New Roman"/>
                        </a:rPr>
                        <a:t> &gt;&gt; Log2CtbSizeY )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coding_quadtree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xCtb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yCtb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, Log2CtbSizeY, 0 )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}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 bwMode="auto">
          <a:xfrm>
            <a:off x="389546" y="5310555"/>
            <a:ext cx="8386763" cy="105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23838" lvl="0" indent="-223838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 err="1" smtClean="0"/>
              <a:t>PicWidthInCtbsY</a:t>
            </a:r>
            <a:r>
              <a:rPr lang="en-US" dirty="0" smtClean="0"/>
              <a:t>  = </a:t>
            </a:r>
            <a:r>
              <a:rPr lang="en-US" dirty="0"/>
              <a:t>Ceil( </a:t>
            </a:r>
            <a:r>
              <a:rPr lang="en-US" dirty="0" err="1" smtClean="0"/>
              <a:t>pic_width_in_luma_samples</a:t>
            </a:r>
            <a:r>
              <a:rPr lang="en-US" dirty="0"/>
              <a:t> ÷ </a:t>
            </a:r>
            <a:r>
              <a:rPr lang="en-US" dirty="0" err="1"/>
              <a:t>CtbSizeY</a:t>
            </a:r>
            <a:r>
              <a:rPr lang="en-US" dirty="0"/>
              <a:t> </a:t>
            </a:r>
            <a:r>
              <a:rPr lang="en-US" dirty="0" smtClean="0"/>
              <a:t>)       (7-20)</a:t>
            </a:r>
          </a:p>
          <a:p>
            <a:pPr marL="223838" lvl="0" indent="-223838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 err="1"/>
              <a:t>PicHeightInCtbsY</a:t>
            </a:r>
            <a:r>
              <a:rPr lang="en-US" dirty="0"/>
              <a:t> = Ceil( </a:t>
            </a:r>
            <a:r>
              <a:rPr lang="en-US" dirty="0" err="1"/>
              <a:t>pic_height_in_luma_samples</a:t>
            </a:r>
            <a:r>
              <a:rPr lang="en-US" dirty="0"/>
              <a:t> ÷ </a:t>
            </a:r>
            <a:r>
              <a:rPr lang="en-US" dirty="0" err="1"/>
              <a:t>CtbSizeY</a:t>
            </a:r>
            <a:r>
              <a:rPr lang="en-US" dirty="0"/>
              <a:t> </a:t>
            </a:r>
            <a:r>
              <a:rPr lang="en-US" dirty="0" smtClean="0"/>
              <a:t>)     (7-22)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PCM parameters in </a:t>
            </a:r>
            <a:r>
              <a:rPr lang="en-GB" dirty="0" smtClean="0"/>
              <a:t>Sequence Parameter Set</a:t>
            </a:r>
            <a:endParaRPr lang="en-US" dirty="0" smtClean="0"/>
          </a:p>
        </p:txBody>
      </p:sp>
      <p:sp>
        <p:nvSpPr>
          <p:cNvPr id="1229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72196C4-8799-4E65-B2C3-F07F2C1888EF}" type="datetime1">
              <a:rPr lang="en-US" smtClean="0"/>
              <a:pPr/>
              <a:t>10/8/2012</a:t>
            </a:fld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27537" y="1629517"/>
          <a:ext cx="7338647" cy="4632960"/>
        </p:xfrm>
        <a:graphic>
          <a:graphicData uri="http://schemas.openxmlformats.org/drawingml/2006/table">
            <a:tbl>
              <a:tblPr/>
              <a:tblGrid>
                <a:gridCol w="6211190"/>
                <a:gridCol w="1127457"/>
              </a:tblGrid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seq_parameter_set_rbsp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Malgun Gothic"/>
                          <a:cs typeface="Times New Roman"/>
                        </a:rPr>
                        <a:t>. . . . 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Malgun Gothic"/>
                          <a:cs typeface="Times New Roman"/>
                        </a:rPr>
                        <a:t>	bit_depth_chroma_minus8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b="1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pcm_enabled_flag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pcm_enabled_flag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pcm_sample_bit_depth_luma_minus1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pcm_sample_bit_depth_chroma_minus1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Malgun Gothic"/>
                          <a:cs typeface="Times New Roman"/>
                        </a:rPr>
                        <a:t>. . . . 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Malgun Gothic"/>
                          <a:cs typeface="Times New Roman"/>
                        </a:rPr>
                        <a:t>	log2_diff_max_min_transform_block_size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pcm_enabled_flag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log2_min_pcm_luma_coding_block_size_minus3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log2_diff_max_min_pcm_luma_coding_block_size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Malgun Gothic"/>
                          <a:cs typeface="Times New Roman"/>
                        </a:rPr>
                        <a:t>. . . .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Malgun Gothic"/>
                          <a:cs typeface="Times New Roman"/>
                        </a:rPr>
                        <a:t>	sample_adaptive_offset_enabled_flag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if( pcm_enabled_flag )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	pcm_loop_filter_disable_flag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92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Malgun Gothic"/>
                          <a:cs typeface="Times New Roman"/>
                        </a:rPr>
                        <a:t>. . . . 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417" name="Rectangle 1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Part 2: PCM parameters in </a:t>
            </a:r>
            <a:r>
              <a:rPr lang="en-GB" dirty="0" smtClean="0"/>
              <a:t>Sequence Parameter Set</a:t>
            </a:r>
            <a:endParaRPr lang="en-US" altLang="zh-CN" dirty="0" smtClean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399196" y="2051539"/>
            <a:ext cx="7525604" cy="1922583"/>
          </a:xfrm>
        </p:spPr>
        <p:txBody>
          <a:bodyPr/>
          <a:lstStyle/>
          <a:p>
            <a:pPr eaLnBrk="1" hangingPunct="1">
              <a:defRPr/>
            </a:pPr>
            <a:endParaRPr lang="en-US" altLang="zh-CN" sz="1600" dirty="0" smtClean="0"/>
          </a:p>
          <a:p>
            <a:pPr eaLnBrk="1" hangingPunct="1">
              <a:defRPr/>
            </a:pPr>
            <a:r>
              <a:rPr lang="en-US" altLang="zh-CN" dirty="0" smtClean="0"/>
              <a:t>PCM Parameters spread in three locations</a:t>
            </a:r>
          </a:p>
          <a:p>
            <a:pPr eaLnBrk="1" hangingPunct="1">
              <a:defRPr/>
            </a:pPr>
            <a:r>
              <a:rPr lang="en-US" altLang="zh-CN" dirty="0" smtClean="0"/>
              <a:t>Each PCM group need check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pcm_enabled_flag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on</a:t>
            </a:r>
          </a:p>
          <a:p>
            <a:pPr eaLnBrk="1" hangingPunct="1">
              <a:defRPr/>
            </a:pPr>
            <a:r>
              <a:rPr lang="en-US" dirty="0" smtClean="0"/>
              <a:t>Other parameters have no dependency on PCM parameters</a:t>
            </a:r>
          </a:p>
          <a:p>
            <a:pPr eaLnBrk="1" hangingPunct="1">
              <a:buNone/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defRPr/>
            </a:pPr>
            <a:endParaRPr lang="en-US" altLang="zh-CN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PCM parameters in </a:t>
            </a:r>
            <a:r>
              <a:rPr lang="en-GB" dirty="0" smtClean="0"/>
              <a:t>Sequence Parameter Set Proposal 1</a:t>
            </a:r>
            <a:endParaRPr lang="en-US" dirty="0" smtClean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71611" y="1781908"/>
            <a:ext cx="7570421" cy="386861"/>
          </a:xfrm>
        </p:spPr>
        <p:txBody>
          <a:bodyPr/>
          <a:lstStyle/>
          <a:p>
            <a:pPr marL="457200" indent="-457200">
              <a:buNone/>
            </a:pPr>
            <a:r>
              <a:rPr lang="en-US" dirty="0" smtClean="0"/>
              <a:t>Suggest group all the PCM parameters together 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800" dirty="0"/>
          </a:p>
        </p:txBody>
      </p:sp>
      <p:sp>
        <p:nvSpPr>
          <p:cNvPr id="15363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37F4B6B-09D6-4A6A-87E1-4AA75226459B}" type="datetime1">
              <a:rPr lang="en-US" smtClean="0"/>
              <a:pPr/>
              <a:t>10/8/2012</a:t>
            </a:fld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80646" y="2274276"/>
          <a:ext cx="7514492" cy="3856895"/>
        </p:xfrm>
        <a:graphic>
          <a:graphicData uri="http://schemas.openxmlformats.org/drawingml/2006/table">
            <a:tbl>
              <a:tblPr/>
              <a:tblGrid>
                <a:gridCol w="6412523"/>
                <a:gridCol w="1101969"/>
              </a:tblGrid>
              <a:tr h="2760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Times New Roman"/>
                          <a:ea typeface="Malgun Gothic"/>
                          <a:cs typeface="Times New Roman"/>
                        </a:rPr>
                        <a:t>seq_parameter_set_rbsp</a:t>
                      </a:r>
                      <a:r>
                        <a:rPr lang="en-GB" sz="1600" dirty="0">
                          <a:latin typeface="Times New Roman"/>
                          <a:ea typeface="Malgun Gothic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…..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b="1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pcm_enabled_flag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pcm_enabled_flag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pcm_sample_bit_depth_luma_minus1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pcm_sample_bit_depth_chroma_minus1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log2_min_pcm_luma_coding_block_size_minus3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log2_diff_max_min_pcm_luma_coding_block_size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6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 err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pcm_loop_filter_disable_flag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6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6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}</a:t>
                      </a:r>
                      <a:endParaRPr lang="en-US" sz="16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……..</a:t>
                      </a:r>
                      <a:endParaRPr lang="en-US" sz="16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PCM parameters in </a:t>
            </a:r>
            <a:r>
              <a:rPr lang="en-GB" dirty="0" smtClean="0"/>
              <a:t>Sequence Parameter Set</a:t>
            </a:r>
            <a:endParaRPr lang="zh-CN" altLang="en-US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1"/>
          </p:nvPr>
        </p:nvSpPr>
        <p:spPr>
          <a:xfrm>
            <a:off x="492369" y="4712676"/>
            <a:ext cx="7491045" cy="1688123"/>
          </a:xfrm>
        </p:spPr>
        <p:txBody>
          <a:bodyPr/>
          <a:lstStyle/>
          <a:p>
            <a:r>
              <a:rPr lang="en-GB" sz="1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log2_min_pcm_coding_block_size_minus3</a:t>
            </a:r>
            <a:r>
              <a:rPr lang="en-GB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+ 3 specifies the minimum size of I_PCM coding blocks.</a:t>
            </a:r>
            <a:endParaRPr lang="en-US" sz="1400" dirty="0" smtClean="0"/>
          </a:p>
          <a:p>
            <a:r>
              <a:rPr lang="en-GB" sz="14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The variable Log2MinIPCMCUSize is set equal to log2_min_pcm_coding_block_size_minus3 + 3. The variable Log2MinIPCMCUSize shall be in the range of Log2MinCbSize to Min( Log2CtbSizeY, 5 ), inclusive</a:t>
            </a:r>
            <a:r>
              <a:rPr lang="en-GB" sz="1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GB" sz="1400" dirty="0" smtClean="0"/>
              <a:t>Ticket 777 points to the defect when Log2MinIPCMCUSize = 6 is desired</a:t>
            </a:r>
            <a:endParaRPr lang="en-US" sz="1400" dirty="0" smtClean="0"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15817" y="1723291"/>
            <a:ext cx="7479322" cy="386863"/>
          </a:xfrm>
        </p:spPr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latin typeface="+mn-lt"/>
                <a:ea typeface="Malgun Gothic"/>
                <a:cs typeface="Times New Roman"/>
              </a:rPr>
              <a:t>log2_min_pcm_luma_coding_block_size_minu3 issue</a:t>
            </a:r>
            <a:endParaRPr lang="en-US" dirty="0" smtClean="0">
              <a:latin typeface="+mn-lt"/>
              <a:ea typeface="Malgun Gothic"/>
              <a:cs typeface="Times New Roman"/>
            </a:endParaRPr>
          </a:p>
          <a:p>
            <a:endParaRPr lang="en-US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27539" y="2227383"/>
          <a:ext cx="7432432" cy="2194560"/>
        </p:xfrm>
        <a:graphic>
          <a:graphicData uri="http://schemas.openxmlformats.org/drawingml/2006/table">
            <a:tbl>
              <a:tblPr/>
              <a:tblGrid>
                <a:gridCol w="6189785"/>
                <a:gridCol w="1242647"/>
              </a:tblGrid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seq_parameter_set_rbsp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+mn-lt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…..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log2_min_luma_coding_block_size_minus3</a:t>
                      </a:r>
                      <a:endParaRPr lang="en-US" sz="1600" dirty="0" smtClean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+mn-lt"/>
                          <a:ea typeface="Malgun Gothic"/>
                        </a:rPr>
                        <a:t>ue(v)</a:t>
                      </a:r>
                      <a:endParaRPr lang="en-US" sz="160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b="1" dirty="0" smtClean="0">
                          <a:latin typeface="+mn-lt"/>
                          <a:ea typeface="Malgun Gothic"/>
                          <a:cs typeface="Times New Roman"/>
                        </a:rPr>
                        <a:t>.....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latin typeface="+mn-lt"/>
                          <a:ea typeface="Malgun Gothic"/>
                        </a:rPr>
                        <a:t>.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if( </a:t>
                      </a:r>
                      <a:r>
                        <a:rPr lang="en-GB" sz="1600" dirty="0" err="1">
                          <a:latin typeface="+mn-lt"/>
                          <a:ea typeface="Malgun Gothic"/>
                          <a:cs typeface="Times New Roman"/>
                        </a:rPr>
                        <a:t>pcm_enabled_flag</a:t>
                      </a: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 ) {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 smtClean="0">
                          <a:solidFill>
                            <a:srgbClr val="FF0000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log2_min_pcm_luma_coding_block_size_minus3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600" b="1" dirty="0">
                          <a:latin typeface="+mn-lt"/>
                          <a:ea typeface="Malgun Gothic"/>
                          <a:cs typeface="Times New Roman"/>
                        </a:rPr>
                        <a:t>log2_diff_max_min_pcm_luma_coding_block_size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err="1">
                          <a:latin typeface="+mn-lt"/>
                          <a:ea typeface="Malgun Gothic"/>
                        </a:rPr>
                        <a:t>ue</a:t>
                      </a:r>
                      <a:r>
                        <a:rPr lang="en-GB" sz="1600" dirty="0">
                          <a:latin typeface="+mn-lt"/>
                          <a:ea typeface="Malgun Gothic"/>
                        </a:rPr>
                        <a:t>(v)</a:t>
                      </a:r>
                      <a:endParaRPr lang="en-US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+mn-lt"/>
                          <a:ea typeface="Malgun Gothic"/>
                          <a:cs typeface="Times New Roman"/>
                        </a:rPr>
                        <a:t>	}</a:t>
                      </a:r>
                      <a:endParaRPr lang="en-US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+mn-lt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+mn-lt"/>
                          <a:ea typeface="Malgun Gothic"/>
                          <a:cs typeface="Times New Roman"/>
                        </a:rPr>
                        <a:t>.....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7214</TotalTime>
  <Words>418</Words>
  <Application>Microsoft Office PowerPoint</Application>
  <PresentationFormat>On-screen Show (4:3)</PresentationFormat>
  <Paragraphs>183</Paragraphs>
  <Slides>12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Motorola Master Presentation</vt:lpstr>
      <vt:lpstr>Equation</vt:lpstr>
      <vt:lpstr>JCTVC-K0217 On Coding Tree Unit Syntax and Sequence parameter set RBSP syntax</vt:lpstr>
      <vt:lpstr>Summary</vt:lpstr>
      <vt:lpstr>Part 1: Coding Tree Unit Syntax </vt:lpstr>
      <vt:lpstr>Part 1: Coding Tree Unit Syntax </vt:lpstr>
      <vt:lpstr>Part 1: Coding Tree Unit Syntax </vt:lpstr>
      <vt:lpstr>Part 2: PCM parameters in Sequence Parameter Set</vt:lpstr>
      <vt:lpstr>Part 2: PCM parameters in Sequence Parameter Set</vt:lpstr>
      <vt:lpstr>Part 2: PCM parameters in Sequence Parameter Set Proposal 1</vt:lpstr>
      <vt:lpstr>Part 2: PCM parameters in Sequence Parameter Set</vt:lpstr>
      <vt:lpstr>Part 2: PCM parameters in Sequence Parameter Set Proposal 2</vt:lpstr>
      <vt:lpstr>Part 2: PCM parameters in Sequence Parameter Set Proposal 2</vt:lpstr>
      <vt:lpstr>Conclusion</vt:lpstr>
    </vt:vector>
  </TitlesOfParts>
  <Company>Fine Point Productions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exf001</cp:lastModifiedBy>
  <cp:revision>726</cp:revision>
  <dcterms:created xsi:type="dcterms:W3CDTF">2009-05-06T22:14:02Z</dcterms:created>
  <dcterms:modified xsi:type="dcterms:W3CDTF">2012-10-08T17:42:13Z</dcterms:modified>
</cp:coreProperties>
</file>