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3" r:id="rId2"/>
    <p:sldId id="264" r:id="rId3"/>
    <p:sldId id="265" r:id="rId4"/>
    <p:sldId id="266" r:id="rId5"/>
    <p:sldId id="267" r:id="rId6"/>
    <p:sldId id="268" r:id="rId7"/>
    <p:sldId id="269" r:id="rId8"/>
    <p:sldId id="270" r:id="rId9"/>
    <p:sldId id="271" r:id="rId10"/>
    <p:sldId id="272" r:id="rId11"/>
    <p:sldId id="273" r:id="rId12"/>
    <p:sldId id="274" r:id="rId13"/>
    <p:sldId id="275" r:id="rId14"/>
    <p:sldId id="276" r:id="rId15"/>
    <p:sldId id="277" r:id="rId16"/>
    <p:sldId id="281" r:id="rId17"/>
    <p:sldId id="278" r:id="rId18"/>
    <p:sldId id="279" r:id="rId19"/>
    <p:sldId id="280"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062"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isclaimer Slide">
    <p:spTree>
      <p:nvGrpSpPr>
        <p:cNvPr id="1" name=""/>
        <p:cNvGrpSpPr/>
        <p:nvPr/>
      </p:nvGrpSpPr>
      <p:grpSpPr>
        <a:xfrm>
          <a:off x="0" y="0"/>
          <a:ext cx="0" cy="0"/>
          <a:chOff x="0" y="0"/>
          <a:chExt cx="0" cy="0"/>
        </a:xfrm>
      </p:grpSpPr>
      <p:sp>
        <p:nvSpPr>
          <p:cNvPr id="4" name="Text Box 6"/>
          <p:cNvSpPr txBox="1">
            <a:spLocks noChangeArrowheads="1"/>
          </p:cNvSpPr>
          <p:nvPr/>
        </p:nvSpPr>
        <p:spPr bwMode="auto">
          <a:xfrm>
            <a:off x="188184" y="1389063"/>
            <a:ext cx="8782080" cy="1026563"/>
          </a:xfrm>
          <a:prstGeom prst="rect">
            <a:avLst/>
          </a:prstGeom>
          <a:noFill/>
          <a:ln w="9525">
            <a:noFill/>
            <a:miter lim="800000"/>
            <a:headEnd/>
            <a:tailEnd/>
          </a:ln>
          <a:effectLst/>
        </p:spPr>
        <p:txBody>
          <a:bodyPr wrap="square">
            <a:spAutoFit/>
          </a:bodyPr>
          <a:lstStyle/>
          <a:p>
            <a:pPr>
              <a:lnSpc>
                <a:spcPts val="2520"/>
              </a:lnSpc>
            </a:pPr>
            <a:r>
              <a:rPr lang="en-US" sz="1600" dirty="0" smtClean="0">
                <a:solidFill>
                  <a:schemeClr val="tx2"/>
                </a:solidFill>
              </a:rPr>
              <a:t>Nothing in these materials is an offer to sell any of the components or devices referenced herein. Certain components for use in the U.S. are available only through licensed suppliers.  Some components are not available for use in the U.S.</a:t>
            </a:r>
          </a:p>
        </p:txBody>
      </p:sp>
      <p:sp>
        <p:nvSpPr>
          <p:cNvPr id="5" name="Rectangle 2"/>
          <p:cNvSpPr>
            <a:spLocks noGrp="1" noChangeArrowheads="1"/>
          </p:cNvSpPr>
          <p:nvPr>
            <p:ph type="title" hasCustomPrompt="1"/>
          </p:nvPr>
        </p:nvSpPr>
        <p:spPr>
          <a:xfrm>
            <a:off x="176779" y="273050"/>
            <a:ext cx="8729663" cy="561975"/>
          </a:xfrm>
        </p:spPr>
        <p:txBody>
          <a:bodyPr/>
          <a:lstStyle>
            <a:lvl1pPr>
              <a:defRPr/>
            </a:lvl1pPr>
          </a:lstStyle>
          <a:p>
            <a:r>
              <a:rPr lang="en-US" dirty="0" smtClean="0"/>
              <a:t>Disclaimer</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Divider Slide">
    <p:spTree>
      <p:nvGrpSpPr>
        <p:cNvPr id="1" name=""/>
        <p:cNvGrpSpPr/>
        <p:nvPr/>
      </p:nvGrpSpPr>
      <p:grpSpPr>
        <a:xfrm>
          <a:off x="0" y="0"/>
          <a:ext cx="0" cy="0"/>
          <a:chOff x="0" y="0"/>
          <a:chExt cx="0" cy="0"/>
        </a:xfrm>
      </p:grpSpPr>
      <p:sp>
        <p:nvSpPr>
          <p:cNvPr id="3128" name="Rectangle 56"/>
          <p:cNvSpPr>
            <a:spLocks noChangeArrowheads="1"/>
          </p:cNvSpPr>
          <p:nvPr/>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a:p>
        </p:txBody>
      </p:sp>
      <p:pic>
        <p:nvPicPr>
          <p:cNvPr id="8" name="Picture 7" descr="Final_Divider.png"/>
          <p:cNvPicPr>
            <a:picLocks noChangeAspect="1"/>
          </p:cNvPicPr>
          <p:nvPr/>
        </p:nvPicPr>
        <p:blipFill>
          <a:blip r:embed="rId2" cstate="print"/>
          <a:stretch>
            <a:fillRect/>
          </a:stretch>
        </p:blipFill>
        <p:spPr>
          <a:xfrm>
            <a:off x="377" y="1143189"/>
            <a:ext cx="9143245" cy="4571622"/>
          </a:xfrm>
          <a:prstGeom prst="rect">
            <a:avLst/>
          </a:prstGeom>
        </p:spPr>
      </p:pic>
      <p:sp>
        <p:nvSpPr>
          <p:cNvPr id="7" name="Content Placeholder 2"/>
          <p:cNvSpPr>
            <a:spLocks noGrp="1"/>
          </p:cNvSpPr>
          <p:nvPr>
            <p:ph idx="1" hasCustomPrompt="1"/>
          </p:nvPr>
        </p:nvSpPr>
        <p:spPr>
          <a:xfrm>
            <a:off x="2438400" y="2057400"/>
            <a:ext cx="4800600" cy="1219200"/>
          </a:xfrm>
        </p:spPr>
        <p:txBody>
          <a:bodyPr/>
          <a:lstStyle>
            <a:lvl1pPr>
              <a:buClr>
                <a:schemeClr val="accent6"/>
              </a:buClr>
              <a:defRPr sz="2800"/>
            </a:lvl1pPr>
          </a:lstStyle>
          <a:p>
            <a:pPr eaLnBrk="1" hangingPunct="1">
              <a:buFont typeface="Wingdings" pitchFamily="1" charset="2"/>
              <a:buNone/>
            </a:pPr>
            <a:r>
              <a:rPr lang="en-US" dirty="0" smtClean="0">
                <a:solidFill>
                  <a:schemeClr val="bg1"/>
                </a:solidFill>
              </a:rPr>
              <a:t>Text</a:t>
            </a:r>
          </a:p>
        </p:txBody>
      </p:sp>
      <p:sp>
        <p:nvSpPr>
          <p:cNvPr id="20"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a:t>
            </a:r>
            <a:r>
              <a:rPr lang="en-US" sz="600" dirty="0" smtClean="0">
                <a:solidFill>
                  <a:schemeClr val="tx2"/>
                </a:solidFill>
              </a:rPr>
              <a:t>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p:nvPicPr>
        <p:blipFill>
          <a:blip r:embed="rId3" cstate="print">
            <a:lum bright="-100000"/>
          </a:blip>
          <a:srcRect/>
          <a:stretch>
            <a:fillRect/>
          </a:stretch>
        </p:blipFill>
        <p:spPr bwMode="auto">
          <a:xfrm>
            <a:off x="7790688" y="6451900"/>
            <a:ext cx="1216152" cy="338186"/>
          </a:xfrm>
          <a:prstGeom prst="rect">
            <a:avLst/>
          </a:prstGeom>
          <a:noFill/>
          <a:ln w="9525">
            <a:noFill/>
            <a:miter lim="800000"/>
            <a:headEnd/>
            <a:tailEnd/>
          </a:ln>
        </p:spPr>
      </p:pic>
      <p:pic>
        <p:nvPicPr>
          <p:cNvPr id="10" name="Picture 9" descr="RedefiningMobility_3.png"/>
          <p:cNvPicPr>
            <a:picLocks noChangeAspect="1"/>
          </p:cNvPicPr>
          <p:nvPr/>
        </p:nvPicPr>
        <p:blipFill>
          <a:blip r:embed="rId4" cstate="print"/>
          <a:stretch>
            <a:fillRect/>
          </a:stretch>
        </p:blipFill>
        <p:spPr>
          <a:xfrm>
            <a:off x="185619" y="6393484"/>
            <a:ext cx="2045517" cy="29821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635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958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6" name="Picture 5" descr="QCT_PPT_collage_7b.jpg"/>
          <p:cNvPicPr>
            <a:picLocks noChangeAspect="1"/>
          </p:cNvPicPr>
          <p:nvPr/>
        </p:nvPicPr>
        <p:blipFill>
          <a:blip r:embed="rId2" cstate="print"/>
          <a:stretch>
            <a:fillRect/>
          </a:stretch>
        </p:blipFill>
        <p:spPr>
          <a:xfrm>
            <a:off x="-1" y="78291"/>
            <a:ext cx="9144001" cy="4452890"/>
          </a:xfrm>
          <a:prstGeom prst="rect">
            <a:avLst/>
          </a:prstGeom>
        </p:spPr>
      </p:pic>
      <p:pic>
        <p:nvPicPr>
          <p:cNvPr id="9" name="Picture 8" descr="Stacked_Chips_022309.png"/>
          <p:cNvPicPr>
            <a:picLocks noChangeAspect="1"/>
          </p:cNvPicPr>
          <p:nvPr/>
        </p:nvPicPr>
        <p:blipFill>
          <a:blip r:embed="rId3" cstate="print"/>
          <a:stretch>
            <a:fillRect/>
          </a:stretch>
        </p:blipFill>
        <p:spPr>
          <a:xfrm>
            <a:off x="8124057" y="2945578"/>
            <a:ext cx="798210" cy="762025"/>
          </a:xfrm>
          <a:prstGeom prst="rect">
            <a:avLst/>
          </a:prstGeom>
        </p:spPr>
      </p:pic>
      <p:pic>
        <p:nvPicPr>
          <p:cNvPr id="10" name="Picture 9" descr="qlogo.eps"/>
          <p:cNvPicPr>
            <a:picLocks noChangeAspect="1"/>
          </p:cNvPicPr>
          <p:nvPr/>
        </p:nvPicPr>
        <p:blipFill>
          <a:blip r:embed="rId4" cstate="print"/>
          <a:stretch>
            <a:fillRect/>
          </a:stretch>
        </p:blipFill>
        <p:spPr>
          <a:xfrm>
            <a:off x="280962" y="3244230"/>
            <a:ext cx="1545840" cy="349364"/>
          </a:xfrm>
          <a:prstGeom prst="rect">
            <a:avLst/>
          </a:prstGeom>
        </p:spPr>
      </p:pic>
      <p:sp>
        <p:nvSpPr>
          <p:cNvPr id="12" name="Rectangle 11"/>
          <p:cNvSpPr/>
          <p:nvPr/>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4" name="TextBox 13"/>
          <p:cNvSpPr txBox="1"/>
          <p:nvPr/>
        </p:nvSpPr>
        <p:spPr>
          <a:xfrm>
            <a:off x="188183" y="201945"/>
            <a:ext cx="3140233" cy="215444"/>
          </a:xfrm>
          <a:prstGeom prst="rect">
            <a:avLst/>
          </a:prstGeom>
          <a:noFill/>
        </p:spPr>
        <p:txBody>
          <a:bodyPr wrap="square" anchor="b">
            <a:spAutoFit/>
          </a:bodyPr>
          <a:lstStyle/>
          <a:p>
            <a:pPr fontAlgn="auto">
              <a:spcBef>
                <a:spcPts val="0"/>
              </a:spcBef>
              <a:spcAft>
                <a:spcPts val="0"/>
              </a:spcAft>
              <a:defRPr/>
            </a:pPr>
            <a:r>
              <a:rPr lang="en-US" sz="800" b="1" u="none" kern="1200" spc="30" baseline="0" dirty="0" smtClean="0">
                <a:solidFill>
                  <a:schemeClr val="tx2"/>
                </a:solidFill>
                <a:latin typeface="Arial" charset="0"/>
                <a:ea typeface="+mn-ea"/>
                <a:cs typeface="Arial" charset="0"/>
              </a:rPr>
              <a:t>www.qualcomm.com/qct</a:t>
            </a:r>
            <a:endParaRPr lang="en-US" sz="800" b="1" u="none" spc="30" baseline="0" dirty="0">
              <a:solidFill>
                <a:schemeClr val="tx2"/>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sz="2800">
                <a:solidFill>
                  <a:srgbClr val="333333"/>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11" name="Picture 10" descr="RedefiningMobility_cover.png"/>
          <p:cNvPicPr>
            <a:picLocks noChangeAspect="1"/>
          </p:cNvPicPr>
          <p:nvPr/>
        </p:nvPicPr>
        <p:blipFill>
          <a:blip r:embed="rId5" cstate="print"/>
          <a:stretch>
            <a:fillRect/>
          </a:stretch>
        </p:blipFill>
        <p:spPr>
          <a:xfrm>
            <a:off x="5054768" y="3070129"/>
            <a:ext cx="3136731" cy="549371"/>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a:solidFill>
                <a:schemeClr val="lt1"/>
              </a:solidFill>
              <a:latin typeface="+mn-lt"/>
            </a:endParaRPr>
          </a:p>
        </p:txBody>
      </p:sp>
      <p:sp>
        <p:nvSpPr>
          <p:cNvPr id="1071" name="Rectangle 47"/>
          <p:cNvSpPr>
            <a:spLocks noGrp="1" noChangeArrowheads="1"/>
          </p:cNvSpPr>
          <p:nvPr>
            <p:ph type="title"/>
          </p:nvPr>
        </p:nvSpPr>
        <p:spPr bwMode="auto">
          <a:xfrm>
            <a:off x="176779" y="273050"/>
            <a:ext cx="8729663"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76" name="Rectangle 52"/>
          <p:cNvSpPr>
            <a:spLocks noGrp="1" noChangeArrowheads="1"/>
          </p:cNvSpPr>
          <p:nvPr>
            <p:ph type="body" idx="1"/>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a:t>
            </a:r>
            <a:r>
              <a:rPr lang="en-US" sz="600" dirty="0" smtClean="0">
                <a:solidFill>
                  <a:schemeClr val="bg1"/>
                </a:solidFill>
              </a:rPr>
              <a:t>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9" cstate="print"/>
          <a:srcRect/>
          <a:stretch>
            <a:fillRect/>
          </a:stretch>
        </p:blipFill>
        <p:spPr bwMode="auto">
          <a:xfrm>
            <a:off x="7790688" y="6451900"/>
            <a:ext cx="1216152" cy="338186"/>
          </a:xfrm>
          <a:prstGeom prst="rect">
            <a:avLst/>
          </a:prstGeom>
          <a:noFill/>
          <a:ln w="9525">
            <a:noFill/>
            <a:miter lim="800000"/>
            <a:headEnd/>
            <a:tailEnd/>
          </a:ln>
        </p:spPr>
      </p:pic>
      <p:pic>
        <p:nvPicPr>
          <p:cNvPr id="14" name="Picture 13" descr="RedefiningMobility_black.png"/>
          <p:cNvPicPr>
            <a:picLocks noChangeAspect="1"/>
          </p:cNvPicPr>
          <p:nvPr/>
        </p:nvPicPr>
        <p:blipFill>
          <a:blip r:embed="rId10" cstate="print"/>
          <a:stretch>
            <a:fillRect/>
          </a:stretch>
        </p:blipFill>
        <p:spPr>
          <a:xfrm>
            <a:off x="186482" y="6391656"/>
            <a:ext cx="2081230" cy="303423"/>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73038" indent="-173038"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460375" indent="-173038"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798513" indent="-223838"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0874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316038" indent="-114300"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l"/>
            <a:r>
              <a:rPr lang="fr-FR" b="1" dirty="0"/>
              <a:t>AHG6: </a:t>
            </a:r>
            <a:r>
              <a:rPr lang="fr-FR" b="1" dirty="0" err="1"/>
              <a:t>Comparison</a:t>
            </a:r>
            <a:r>
              <a:rPr lang="fr-FR" b="1" dirty="0"/>
              <a:t> of block </a:t>
            </a:r>
            <a:r>
              <a:rPr lang="fr-FR" b="1" dirty="0" err="1"/>
              <a:t>adatpive</a:t>
            </a:r>
            <a:r>
              <a:rPr lang="fr-FR" b="1" dirty="0"/>
              <a:t> (</a:t>
            </a:r>
            <a:r>
              <a:rPr lang="en-US" b="1" dirty="0"/>
              <a:t>BA) and region adaptive (RA) </a:t>
            </a:r>
            <a:r>
              <a:rPr lang="en-US" b="1" dirty="0" smtClean="0"/>
              <a:t>ALF (JCTVC-I0363)</a:t>
            </a:r>
            <a:endParaRPr lang="en-US" dirty="0"/>
          </a:p>
        </p:txBody>
      </p:sp>
    </p:spTree>
    <p:extLst>
      <p:ext uri="{BB962C8B-B14F-4D97-AF65-F5344CB8AC3E}">
        <p14:creationId xmlns:p14="http://schemas.microsoft.com/office/powerpoint/2010/main" val="31205776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Option 2 with RA</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5987" y="1824037"/>
            <a:ext cx="4772025" cy="3209925"/>
          </a:xfrm>
          <a:prstGeom prst="rect">
            <a:avLst/>
          </a:prstGeom>
        </p:spPr>
      </p:pic>
    </p:spTree>
    <p:extLst>
      <p:ext uri="{BB962C8B-B14F-4D97-AF65-F5344CB8AC3E}">
        <p14:creationId xmlns:p14="http://schemas.microsoft.com/office/powerpoint/2010/main" val="18510410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Option 2 with BA</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5987" y="1824037"/>
            <a:ext cx="4772025" cy="3209925"/>
          </a:xfrm>
          <a:prstGeom prst="rect">
            <a:avLst/>
          </a:prstGeom>
        </p:spPr>
      </p:pic>
    </p:spTree>
    <p:extLst>
      <p:ext uri="{BB962C8B-B14F-4D97-AF65-F5344CB8AC3E}">
        <p14:creationId xmlns:p14="http://schemas.microsoft.com/office/powerpoint/2010/main" val="18769249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Visual test of BA vs. RA (Test </a:t>
            </a:r>
            <a:r>
              <a:rPr kumimoji="1" lang="en-US" altLang="ja-JP" dirty="0" smtClean="0"/>
              <a:t>2)</a:t>
            </a:r>
            <a:endParaRPr kumimoji="1" lang="ja-JP" altLang="en-US" dirty="0"/>
          </a:p>
        </p:txBody>
      </p:sp>
      <p:sp>
        <p:nvSpPr>
          <p:cNvPr id="3" name="コンテンツ プレースホルダー 2"/>
          <p:cNvSpPr>
            <a:spLocks noGrp="1"/>
          </p:cNvSpPr>
          <p:nvPr>
            <p:ph idx="1"/>
          </p:nvPr>
        </p:nvSpPr>
        <p:spPr/>
        <p:txBody>
          <a:bodyPr>
            <a:normAutofit/>
          </a:bodyPr>
          <a:lstStyle/>
          <a:p>
            <a:r>
              <a:rPr lang="en-US" altLang="ja-JP" dirty="0" smtClean="0"/>
              <a:t>Basic condition</a:t>
            </a:r>
          </a:p>
          <a:p>
            <a:pPr lvl="1"/>
            <a:r>
              <a:rPr lang="en-US" altLang="ja-JP" dirty="0" err="1" smtClean="0"/>
              <a:t>A.PeopoleOnStreet</a:t>
            </a:r>
            <a:r>
              <a:rPr lang="en-US" altLang="ja-JP" dirty="0" smtClean="0"/>
              <a:t>, QP37, RA-HE10</a:t>
            </a:r>
          </a:p>
          <a:p>
            <a:r>
              <a:rPr lang="en-US" altLang="ja-JP" dirty="0" smtClean="0"/>
              <a:t>Comparison</a:t>
            </a:r>
          </a:p>
          <a:p>
            <a:pPr lvl="1"/>
            <a:r>
              <a:rPr kumimoji="1" lang="en-US" altLang="ja-JP" dirty="0" smtClean="0"/>
              <a:t>ALF OFF</a:t>
            </a:r>
          </a:p>
          <a:p>
            <a:pPr lvl="1"/>
            <a:r>
              <a:rPr lang="en-US" altLang="ja-JP" dirty="0" smtClean="0"/>
              <a:t>ALF ON  Option2 BA</a:t>
            </a:r>
          </a:p>
          <a:p>
            <a:pPr lvl="1"/>
            <a:r>
              <a:rPr lang="en-US" altLang="ja-JP" dirty="0" smtClean="0"/>
              <a:t>ALF </a:t>
            </a:r>
            <a:r>
              <a:rPr lang="en-US" altLang="ja-JP" dirty="0"/>
              <a:t>ON  Option2 </a:t>
            </a:r>
            <a:r>
              <a:rPr lang="en-US" altLang="ja-JP" dirty="0" smtClean="0"/>
              <a:t>RA</a:t>
            </a:r>
          </a:p>
          <a:p>
            <a:r>
              <a:rPr lang="en-US" altLang="ja-JP" dirty="0" smtClean="0"/>
              <a:t>Result</a:t>
            </a:r>
          </a:p>
          <a:p>
            <a:pPr lvl="1"/>
            <a:r>
              <a:rPr lang="en-US" altLang="ja-JP" dirty="0" smtClean="0"/>
              <a:t>ALF ON (BA and RA) is better visual quality than OFF.</a:t>
            </a:r>
          </a:p>
          <a:p>
            <a:pPr lvl="1"/>
            <a:r>
              <a:rPr lang="en-US" altLang="ja-JP" dirty="0" smtClean="0"/>
              <a:t>BA is better than RA because block noises around objects are removed.</a:t>
            </a:r>
          </a:p>
          <a:p>
            <a:pPr lvl="2"/>
            <a:r>
              <a:rPr lang="en-US" altLang="ja-JP" dirty="0" smtClean="0"/>
              <a:t> In RA, block noises often remains as ALF OFF.</a:t>
            </a:r>
            <a:endParaRPr lang="en-US" altLang="ja-JP" dirty="0"/>
          </a:p>
        </p:txBody>
      </p:sp>
      <p:sp>
        <p:nvSpPr>
          <p:cNvPr id="4" name="スライド番号プレースホルダー 3"/>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12</a:t>
            </a:fld>
            <a:endParaRPr kumimoji="1" lang="ja-JP" altLang="en-US"/>
          </a:p>
        </p:txBody>
      </p:sp>
    </p:spTree>
    <p:extLst>
      <p:ext uri="{BB962C8B-B14F-4D97-AF65-F5344CB8AC3E}">
        <p14:creationId xmlns:p14="http://schemas.microsoft.com/office/powerpoint/2010/main" val="12811703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0"/>
            <a:ext cx="8229600" cy="1143000"/>
          </a:xfrm>
        </p:spPr>
        <p:txBody>
          <a:bodyPr>
            <a:normAutofit/>
          </a:bodyPr>
          <a:lstStyle/>
          <a:p>
            <a:r>
              <a:rPr lang="en-US" altLang="ja-JP" dirty="0" smtClean="0"/>
              <a:t>ALF_OFF</a:t>
            </a:r>
            <a:endParaRPr kumimoji="1" lang="ja-JP" altLang="en-US" dirty="0"/>
          </a:p>
        </p:txBody>
      </p:sp>
      <p:sp>
        <p:nvSpPr>
          <p:cNvPr id="6" name="スライド番号プレースホルダー 5"/>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13</a:t>
            </a:fld>
            <a:endParaRPr kumimoji="1" lang="ja-JP" alt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0" y="1128712"/>
            <a:ext cx="5162550" cy="4600575"/>
          </a:xfrm>
          <a:prstGeom prst="rect">
            <a:avLst/>
          </a:prstGeom>
        </p:spPr>
      </p:pic>
    </p:spTree>
    <p:extLst>
      <p:ext uri="{BB962C8B-B14F-4D97-AF65-F5344CB8AC3E}">
        <p14:creationId xmlns:p14="http://schemas.microsoft.com/office/powerpoint/2010/main" val="20047553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0"/>
            <a:ext cx="8229600" cy="1143000"/>
          </a:xfrm>
        </p:spPr>
        <p:txBody>
          <a:bodyPr>
            <a:normAutofit/>
          </a:bodyPr>
          <a:lstStyle/>
          <a:p>
            <a:r>
              <a:rPr lang="en-US" altLang="ja-JP" dirty="0" smtClean="0"/>
              <a:t>Option2 BA</a:t>
            </a:r>
            <a:endParaRPr kumimoji="1" lang="ja-JP" altLang="en-US" dirty="0"/>
          </a:p>
        </p:txBody>
      </p:sp>
      <p:sp>
        <p:nvSpPr>
          <p:cNvPr id="6" name="スライド番号プレースホルダー 5"/>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14</a:t>
            </a:fld>
            <a:endParaRPr kumimoji="1" lang="ja-JP" alt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0" y="1123950"/>
            <a:ext cx="5238750" cy="4610100"/>
          </a:xfrm>
          <a:prstGeom prst="rect">
            <a:avLst/>
          </a:prstGeom>
        </p:spPr>
      </p:pic>
    </p:spTree>
    <p:extLst>
      <p:ext uri="{BB962C8B-B14F-4D97-AF65-F5344CB8AC3E}">
        <p14:creationId xmlns:p14="http://schemas.microsoft.com/office/powerpoint/2010/main" val="26198593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0" y="1128712"/>
            <a:ext cx="5181600" cy="4600575"/>
          </a:xfrm>
          <a:prstGeom prst="rect">
            <a:avLst/>
          </a:prstGeom>
        </p:spPr>
      </p:pic>
      <p:sp>
        <p:nvSpPr>
          <p:cNvPr id="2" name="タイトル 1"/>
          <p:cNvSpPr>
            <a:spLocks noGrp="1"/>
          </p:cNvSpPr>
          <p:nvPr>
            <p:ph type="title"/>
          </p:nvPr>
        </p:nvSpPr>
        <p:spPr>
          <a:xfrm>
            <a:off x="457200" y="0"/>
            <a:ext cx="8229600" cy="1143000"/>
          </a:xfrm>
        </p:spPr>
        <p:txBody>
          <a:bodyPr>
            <a:normAutofit/>
          </a:bodyPr>
          <a:lstStyle/>
          <a:p>
            <a:r>
              <a:rPr lang="en-US" altLang="ja-JP" dirty="0" smtClean="0"/>
              <a:t>Option2 RA</a:t>
            </a:r>
            <a:endParaRPr kumimoji="1" lang="ja-JP" altLang="en-US" dirty="0"/>
          </a:p>
        </p:txBody>
      </p:sp>
      <p:sp>
        <p:nvSpPr>
          <p:cNvPr id="5" name="円/楕円 4"/>
          <p:cNvSpPr/>
          <p:nvPr/>
        </p:nvSpPr>
        <p:spPr>
          <a:xfrm>
            <a:off x="2133600" y="5867400"/>
            <a:ext cx="432048" cy="432048"/>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2731007" y="5898758"/>
            <a:ext cx="3447610" cy="369332"/>
          </a:xfrm>
          <a:prstGeom prst="rect">
            <a:avLst/>
          </a:prstGeom>
          <a:noFill/>
        </p:spPr>
        <p:txBody>
          <a:bodyPr wrap="none" rtlCol="0">
            <a:spAutoFit/>
          </a:bodyPr>
          <a:lstStyle/>
          <a:p>
            <a:r>
              <a:rPr kumimoji="1" lang="en-US" altLang="ja-JP" dirty="0" smtClean="0"/>
              <a:t>Degradation point compared to BA</a:t>
            </a:r>
            <a:endParaRPr kumimoji="1" lang="ja-JP" altLang="en-US" dirty="0"/>
          </a:p>
        </p:txBody>
      </p:sp>
      <p:sp>
        <p:nvSpPr>
          <p:cNvPr id="9" name="円/楕円 8"/>
          <p:cNvSpPr/>
          <p:nvPr/>
        </p:nvSpPr>
        <p:spPr>
          <a:xfrm>
            <a:off x="3653408" y="4221088"/>
            <a:ext cx="432048" cy="432048"/>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p:nvSpPr>
        <p:spPr>
          <a:xfrm>
            <a:off x="2501280" y="4005064"/>
            <a:ext cx="432048" cy="432048"/>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p:nvSpPr>
        <p:spPr>
          <a:xfrm>
            <a:off x="4445496" y="5330542"/>
            <a:ext cx="432048" cy="432048"/>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p:nvSpPr>
        <p:spPr>
          <a:xfrm>
            <a:off x="2731304" y="2132856"/>
            <a:ext cx="432048" cy="432048"/>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p:nvSpPr>
        <p:spPr>
          <a:xfrm>
            <a:off x="3869432" y="3573016"/>
            <a:ext cx="432048" cy="432048"/>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3725416" y="2157760"/>
            <a:ext cx="432048" cy="432048"/>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a:off x="6605340" y="1844824"/>
            <a:ext cx="432048" cy="432048"/>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458740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Visual test of BA vs. RA (Test </a:t>
            </a:r>
            <a:r>
              <a:rPr kumimoji="1" lang="en-US" altLang="ja-JP" dirty="0"/>
              <a:t>3</a:t>
            </a:r>
            <a:r>
              <a:rPr kumimoji="1" lang="en-US" altLang="ja-JP" dirty="0" smtClean="0"/>
              <a:t>)</a:t>
            </a:r>
            <a:endParaRPr kumimoji="1" lang="ja-JP" altLang="en-US" dirty="0"/>
          </a:p>
        </p:txBody>
      </p:sp>
      <p:sp>
        <p:nvSpPr>
          <p:cNvPr id="3" name="コンテンツ プレースホルダー 2"/>
          <p:cNvSpPr>
            <a:spLocks noGrp="1"/>
          </p:cNvSpPr>
          <p:nvPr>
            <p:ph idx="1"/>
          </p:nvPr>
        </p:nvSpPr>
        <p:spPr/>
        <p:txBody>
          <a:bodyPr>
            <a:normAutofit/>
          </a:bodyPr>
          <a:lstStyle/>
          <a:p>
            <a:r>
              <a:rPr lang="en-US" altLang="ja-JP" dirty="0" smtClean="0"/>
              <a:t>Basic condition</a:t>
            </a:r>
          </a:p>
          <a:p>
            <a:pPr lvl="1"/>
            <a:r>
              <a:rPr lang="en-US" altLang="ja-JP" dirty="0" smtClean="0"/>
              <a:t>Kimono, QP42, LP-HE10</a:t>
            </a:r>
            <a:endParaRPr lang="en-US" altLang="ja-JP" dirty="0" smtClean="0"/>
          </a:p>
          <a:p>
            <a:r>
              <a:rPr lang="en-US" altLang="ja-JP" dirty="0" smtClean="0"/>
              <a:t>Comparison</a:t>
            </a:r>
          </a:p>
          <a:p>
            <a:pPr lvl="1"/>
            <a:r>
              <a:rPr kumimoji="1" lang="en-US" altLang="ja-JP" dirty="0" smtClean="0"/>
              <a:t>ALF OFF</a:t>
            </a:r>
          </a:p>
          <a:p>
            <a:pPr lvl="1"/>
            <a:r>
              <a:rPr lang="en-US" altLang="ja-JP" dirty="0" smtClean="0"/>
              <a:t>ALF ON  Option2 BA</a:t>
            </a:r>
          </a:p>
          <a:p>
            <a:pPr lvl="1"/>
            <a:r>
              <a:rPr lang="en-US" altLang="ja-JP" dirty="0" smtClean="0"/>
              <a:t>ALF </a:t>
            </a:r>
            <a:r>
              <a:rPr lang="en-US" altLang="ja-JP" dirty="0"/>
              <a:t>ON  Option2 </a:t>
            </a:r>
            <a:r>
              <a:rPr lang="en-US" altLang="ja-JP" dirty="0" smtClean="0"/>
              <a:t>RA</a:t>
            </a:r>
          </a:p>
          <a:p>
            <a:r>
              <a:rPr lang="en-US" altLang="ja-JP" dirty="0" smtClean="0"/>
              <a:t>Result</a:t>
            </a:r>
          </a:p>
          <a:p>
            <a:pPr lvl="1"/>
            <a:r>
              <a:rPr lang="en-US" altLang="ja-JP" dirty="0" smtClean="0"/>
              <a:t>ALF ON (BA and RA) is better visual quality than OFF.</a:t>
            </a:r>
          </a:p>
          <a:p>
            <a:pPr lvl="1"/>
            <a:r>
              <a:rPr lang="en-US" altLang="ja-JP" dirty="0" smtClean="0"/>
              <a:t>BA is better than RA because block noises around objects are removed.</a:t>
            </a:r>
          </a:p>
          <a:p>
            <a:pPr lvl="2"/>
            <a:r>
              <a:rPr lang="en-US" altLang="ja-JP" dirty="0" smtClean="0"/>
              <a:t> In RA, block noises often remains as ALF OFF.</a:t>
            </a:r>
            <a:endParaRPr lang="en-US" altLang="ja-JP" dirty="0"/>
          </a:p>
        </p:txBody>
      </p:sp>
      <p:sp>
        <p:nvSpPr>
          <p:cNvPr id="4" name="スライド番号プレースホルダー 3"/>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16</a:t>
            </a:fld>
            <a:endParaRPr kumimoji="1" lang="ja-JP" altLang="en-US"/>
          </a:p>
        </p:txBody>
      </p:sp>
    </p:spTree>
    <p:extLst>
      <p:ext uri="{BB962C8B-B14F-4D97-AF65-F5344CB8AC3E}">
        <p14:creationId xmlns:p14="http://schemas.microsoft.com/office/powerpoint/2010/main" val="26045842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0"/>
            <a:ext cx="8229600" cy="1143000"/>
          </a:xfrm>
        </p:spPr>
        <p:txBody>
          <a:bodyPr>
            <a:normAutofit/>
          </a:bodyPr>
          <a:lstStyle/>
          <a:p>
            <a:r>
              <a:rPr lang="en-US" altLang="ja-JP" dirty="0"/>
              <a:t>ALF_OFF</a:t>
            </a:r>
            <a:endParaRPr kumimoji="1" lang="ja-JP" altLang="en-US" dirty="0"/>
          </a:p>
        </p:txBody>
      </p:sp>
      <p:sp>
        <p:nvSpPr>
          <p:cNvPr id="6" name="スライド番号プレースホルダー 5"/>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17</a:t>
            </a:fld>
            <a:endParaRPr kumimoji="1" lang="ja-JP" alt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42584761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0"/>
            <a:ext cx="8229600" cy="1143000"/>
          </a:xfrm>
        </p:spPr>
        <p:txBody>
          <a:bodyPr>
            <a:normAutofit/>
          </a:bodyPr>
          <a:lstStyle/>
          <a:p>
            <a:r>
              <a:rPr lang="en-US" altLang="ja-JP" dirty="0"/>
              <a:t>Option2 BA</a:t>
            </a:r>
            <a:endParaRPr kumimoji="1" lang="ja-JP" altLang="en-US" dirty="0"/>
          </a:p>
        </p:txBody>
      </p:sp>
      <p:sp>
        <p:nvSpPr>
          <p:cNvPr id="6" name="スライド番号プレースホルダー 5"/>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18</a:t>
            </a:fld>
            <a:endParaRPr kumimoji="1" lang="ja-JP" alt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12983814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0"/>
            <a:ext cx="8229600" cy="1143000"/>
          </a:xfrm>
        </p:spPr>
        <p:txBody>
          <a:bodyPr>
            <a:normAutofit/>
          </a:bodyPr>
          <a:lstStyle/>
          <a:p>
            <a:r>
              <a:rPr lang="en-US" altLang="ja-JP" dirty="0"/>
              <a:t>Option2 </a:t>
            </a:r>
            <a:r>
              <a:rPr lang="en-US" altLang="ja-JP" dirty="0" smtClean="0"/>
              <a:t>RA</a:t>
            </a:r>
            <a:endParaRPr kumimoji="1" lang="ja-JP" altLang="en-US" dirty="0"/>
          </a:p>
        </p:txBody>
      </p:sp>
      <p:sp>
        <p:nvSpPr>
          <p:cNvPr id="6" name="スライド番号プレースホルダー 5"/>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19</a:t>
            </a:fld>
            <a:endParaRPr kumimoji="1" lang="ja-JP" alt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
        <p:nvSpPr>
          <p:cNvPr id="5" name="円/楕円 4"/>
          <p:cNvSpPr/>
          <p:nvPr/>
        </p:nvSpPr>
        <p:spPr>
          <a:xfrm>
            <a:off x="2920752" y="1447800"/>
            <a:ext cx="1879848" cy="1676400"/>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0327982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AHG6/CE2 activity on ALF</a:t>
            </a:r>
            <a:endParaRPr kumimoji="1" lang="ja-JP" altLang="en-US" dirty="0"/>
          </a:p>
        </p:txBody>
      </p:sp>
      <p:sp>
        <p:nvSpPr>
          <p:cNvPr id="3" name="コンテンツ プレースホルダー 2"/>
          <p:cNvSpPr>
            <a:spLocks noGrp="1"/>
          </p:cNvSpPr>
          <p:nvPr>
            <p:ph idx="1"/>
          </p:nvPr>
        </p:nvSpPr>
        <p:spPr/>
        <p:txBody>
          <a:bodyPr>
            <a:normAutofit/>
          </a:bodyPr>
          <a:lstStyle/>
          <a:p>
            <a:r>
              <a:rPr lang="en-US" altLang="ja-JP" dirty="0" smtClean="0"/>
              <a:t>Option 2 ALF </a:t>
            </a:r>
          </a:p>
          <a:p>
            <a:endParaRPr lang="en-US" altLang="ja-JP" dirty="0"/>
          </a:p>
          <a:p>
            <a:pPr lvl="1"/>
            <a:endParaRPr lang="en-US" altLang="ja-JP" dirty="0" smtClean="0"/>
          </a:p>
          <a:p>
            <a:pPr lvl="1"/>
            <a:endParaRPr lang="en-US" altLang="ja-JP" dirty="0" smtClean="0"/>
          </a:p>
          <a:p>
            <a:pPr lvl="1"/>
            <a:r>
              <a:rPr lang="en-US" altLang="ja-JP" dirty="0" smtClean="0"/>
              <a:t>Picture </a:t>
            </a:r>
            <a:r>
              <a:rPr lang="en-US" altLang="ja-JP" dirty="0" smtClean="0"/>
              <a:t>level coefficients in APS</a:t>
            </a:r>
          </a:p>
          <a:p>
            <a:pPr lvl="2"/>
            <a:r>
              <a:rPr lang="en-US" altLang="ja-JP" dirty="0" smtClean="0"/>
              <a:t>Using previous frame</a:t>
            </a:r>
          </a:p>
          <a:p>
            <a:pPr lvl="2"/>
            <a:r>
              <a:rPr lang="en-US" altLang="ja-JP" dirty="0" smtClean="0"/>
              <a:t>Block adaptive (BA) vs. region adaptive (RA) mode</a:t>
            </a:r>
          </a:p>
          <a:p>
            <a:pPr lvl="3"/>
            <a:r>
              <a:rPr lang="en-US" altLang="ja-JP" dirty="0" smtClean="0"/>
              <a:t>BA: 4x4 block based, direction and activity</a:t>
            </a:r>
          </a:p>
          <a:p>
            <a:pPr lvl="3"/>
            <a:r>
              <a:rPr lang="en-US" altLang="ja-JP" dirty="0" smtClean="0"/>
              <a:t>RA: divide picture into 16 regions</a:t>
            </a:r>
          </a:p>
          <a:p>
            <a:pPr lvl="1"/>
            <a:r>
              <a:rPr lang="en-US" altLang="ja-JP" dirty="0" smtClean="0"/>
              <a:t>LCU level on/off flag in Slice data</a:t>
            </a:r>
          </a:p>
          <a:p>
            <a:pPr lvl="1"/>
            <a:r>
              <a:rPr lang="en-US" altLang="ja-JP" dirty="0" smtClean="0"/>
              <a:t>Low delay application support</a:t>
            </a:r>
            <a:endParaRPr lang="en-US" altLang="ja-JP" dirty="0"/>
          </a:p>
        </p:txBody>
      </p:sp>
      <p:sp>
        <p:nvSpPr>
          <p:cNvPr id="4" name="スライド番号プレースホルダー 3"/>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2</a:t>
            </a:fld>
            <a:endParaRPr kumimoji="1" lang="ja-JP"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295400"/>
            <a:ext cx="627826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57314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Comparison of BA vs. RA</a:t>
            </a:r>
            <a:endParaRPr kumimoji="1" lang="ja-JP" altLang="en-US" dirty="0"/>
          </a:p>
        </p:txBody>
      </p:sp>
      <p:sp>
        <p:nvSpPr>
          <p:cNvPr id="3" name="コンテンツ プレースホルダー 2"/>
          <p:cNvSpPr>
            <a:spLocks noGrp="1"/>
          </p:cNvSpPr>
          <p:nvPr>
            <p:ph idx="1"/>
          </p:nvPr>
        </p:nvSpPr>
        <p:spPr/>
        <p:txBody>
          <a:bodyPr>
            <a:normAutofit/>
          </a:bodyPr>
          <a:lstStyle/>
          <a:p>
            <a:r>
              <a:rPr lang="en-US" altLang="ja-JP" dirty="0"/>
              <a:t>Block adaptive (BA</a:t>
            </a:r>
            <a:r>
              <a:rPr lang="en-US" altLang="ja-JP" dirty="0" smtClean="0"/>
              <a:t>)/ </a:t>
            </a:r>
            <a:r>
              <a:rPr lang="en-US" altLang="ja-JP" dirty="0"/>
              <a:t>region adaptive (RA) mode</a:t>
            </a:r>
          </a:p>
          <a:p>
            <a:pPr lvl="1"/>
            <a:r>
              <a:rPr lang="en-US" altLang="ja-JP" dirty="0"/>
              <a:t>BA: 4x4 block based, direction and activity</a:t>
            </a:r>
          </a:p>
          <a:p>
            <a:pPr lvl="1"/>
            <a:r>
              <a:rPr lang="en-US" altLang="ja-JP" dirty="0"/>
              <a:t>RA: divide picture into 16 regions</a:t>
            </a:r>
          </a:p>
          <a:p>
            <a:pPr lvl="0" hangingPunct="0"/>
            <a:endParaRPr lang="en-US" dirty="0" smtClean="0"/>
          </a:p>
          <a:p>
            <a:pPr lvl="0" hangingPunct="0"/>
            <a:r>
              <a:rPr lang="en-US" dirty="0" smtClean="0"/>
              <a:t>BA vs. RA</a:t>
            </a:r>
          </a:p>
          <a:p>
            <a:pPr lvl="1" hangingPunct="0"/>
            <a:r>
              <a:rPr lang="en-US" dirty="0" smtClean="0"/>
              <a:t>Difference </a:t>
            </a:r>
            <a:r>
              <a:rPr lang="en-US" dirty="0"/>
              <a:t>in coding </a:t>
            </a:r>
            <a:r>
              <a:rPr lang="en-US" dirty="0" smtClean="0"/>
              <a:t>performance </a:t>
            </a:r>
            <a:r>
              <a:rPr lang="en-US" dirty="0"/>
              <a:t>especially in Class A</a:t>
            </a:r>
          </a:p>
          <a:p>
            <a:pPr lvl="1" hangingPunct="0"/>
            <a:r>
              <a:rPr lang="en-US" dirty="0"/>
              <a:t>Subjective quality difference</a:t>
            </a:r>
          </a:p>
          <a:p>
            <a:pPr lvl="1" hangingPunct="0"/>
            <a:r>
              <a:rPr lang="en-US" dirty="0"/>
              <a:t>Complexity difference </a:t>
            </a:r>
          </a:p>
          <a:p>
            <a:pPr lvl="1" hangingPunct="0"/>
            <a:r>
              <a:rPr lang="en-US" dirty="0"/>
              <a:t>Coding performance of BA with smaller number of filters in </a:t>
            </a:r>
            <a:r>
              <a:rPr lang="en-US" dirty="0" smtClean="0"/>
              <a:t>BA</a:t>
            </a:r>
            <a:endParaRPr lang="en-US" dirty="0"/>
          </a:p>
        </p:txBody>
      </p:sp>
      <p:sp>
        <p:nvSpPr>
          <p:cNvPr id="4" name="スライド番号プレースホルダー 3"/>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3</a:t>
            </a:fld>
            <a:endParaRPr kumimoji="1" lang="ja-JP" altLang="en-US"/>
          </a:p>
        </p:txBody>
      </p:sp>
    </p:spTree>
    <p:extLst>
      <p:ext uri="{BB962C8B-B14F-4D97-AF65-F5344CB8AC3E}">
        <p14:creationId xmlns:p14="http://schemas.microsoft.com/office/powerpoint/2010/main" val="23496857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dirty="0" smtClean="0"/>
              <a:t>Coding performance </a:t>
            </a:r>
            <a:r>
              <a:rPr kumimoji="1" lang="en-US" altLang="ja-JP" dirty="0" smtClean="0"/>
              <a:t>difference</a:t>
            </a:r>
            <a:endParaRPr kumimoji="1" lang="ja-JP" altLang="en-US" dirty="0"/>
          </a:p>
        </p:txBody>
      </p:sp>
      <p:sp>
        <p:nvSpPr>
          <p:cNvPr id="3" name="コンテンツ プレースホルダー 2"/>
          <p:cNvSpPr>
            <a:spLocks noGrp="1"/>
          </p:cNvSpPr>
          <p:nvPr>
            <p:ph idx="1"/>
          </p:nvPr>
        </p:nvSpPr>
        <p:spPr/>
        <p:txBody>
          <a:bodyPr>
            <a:normAutofit/>
          </a:bodyPr>
          <a:lstStyle/>
          <a:p>
            <a:r>
              <a:rPr lang="en-US" altLang="ja-JP" sz="2400" dirty="0" smtClean="0"/>
              <a:t>BA vs. RA </a:t>
            </a:r>
            <a:r>
              <a:rPr lang="en-US" altLang="ja-JP" sz="2400" dirty="0" smtClean="0"/>
              <a:t>mode with 16 filters</a:t>
            </a:r>
          </a:p>
          <a:p>
            <a:endParaRPr lang="en-US" altLang="ja-JP" sz="2400" dirty="0"/>
          </a:p>
          <a:p>
            <a:endParaRPr lang="en-US" altLang="ja-JP" sz="2400" dirty="0" smtClean="0"/>
          </a:p>
          <a:p>
            <a:endParaRPr lang="en-US" altLang="ja-JP" sz="2400" dirty="0"/>
          </a:p>
          <a:p>
            <a:endParaRPr lang="en-US" altLang="ja-JP" sz="2400" dirty="0" smtClean="0"/>
          </a:p>
          <a:p>
            <a:pPr marL="173038" lvl="1">
              <a:buClr>
                <a:schemeClr val="accent2"/>
              </a:buClr>
            </a:pPr>
            <a:endParaRPr lang="en-US" altLang="ja-JP" sz="2400" dirty="0" smtClean="0"/>
          </a:p>
          <a:p>
            <a:pPr marL="173038" lvl="1">
              <a:buClr>
                <a:schemeClr val="accent2"/>
              </a:buClr>
            </a:pPr>
            <a:r>
              <a:rPr lang="en-US" altLang="ja-JP" sz="2400" dirty="0" smtClean="0"/>
              <a:t>RA </a:t>
            </a:r>
            <a:r>
              <a:rPr lang="en-US" altLang="ja-JP" sz="2400" dirty="0"/>
              <a:t>with 64 filters: no </a:t>
            </a:r>
            <a:r>
              <a:rPr lang="en-US" altLang="ja-JP" sz="2400" dirty="0" smtClean="0"/>
              <a:t>gain</a:t>
            </a:r>
            <a:endParaRPr lang="en-US" altLang="ja-JP" sz="2400" dirty="0" smtClean="0"/>
          </a:p>
          <a:p>
            <a:r>
              <a:rPr lang="en-US" altLang="ja-JP" sz="2600" dirty="0" smtClean="0"/>
              <a:t>BA </a:t>
            </a:r>
            <a:r>
              <a:rPr lang="en-US" altLang="ja-JP" sz="2600" dirty="0" smtClean="0"/>
              <a:t>with 8 filters (encoder only): no </a:t>
            </a:r>
            <a:r>
              <a:rPr lang="en-US" altLang="ja-JP" sz="2600" dirty="0" smtClean="0"/>
              <a:t>loss</a:t>
            </a:r>
          </a:p>
          <a:p>
            <a:r>
              <a:rPr lang="en-US" altLang="ja-JP" sz="2600" dirty="0" smtClean="0"/>
              <a:t>BA with 10 filters (normative): no loss</a:t>
            </a:r>
            <a:endParaRPr lang="en-US" altLang="ja-JP" sz="2600" dirty="0" smtClean="0"/>
          </a:p>
          <a:p>
            <a:endParaRPr lang="en-US" altLang="ja-JP" dirty="0"/>
          </a:p>
          <a:p>
            <a:endParaRPr lang="en-US" altLang="ja-JP" dirty="0" smtClean="0"/>
          </a:p>
          <a:p>
            <a:pPr marL="0" indent="0">
              <a:buNone/>
            </a:pPr>
            <a:endParaRPr lang="en-US" altLang="ja-JP" dirty="0"/>
          </a:p>
          <a:p>
            <a:endParaRPr lang="en-US" altLang="ja-JP" dirty="0"/>
          </a:p>
        </p:txBody>
      </p:sp>
      <p:sp>
        <p:nvSpPr>
          <p:cNvPr id="4" name="スライド番号プレースホルダー 3"/>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4</a:t>
            </a:fld>
            <a:endParaRPr kumimoji="1" lang="ja-JP" altLang="en-US" dirty="0"/>
          </a:p>
        </p:txBody>
      </p:sp>
      <p:graphicFrame>
        <p:nvGraphicFramePr>
          <p:cNvPr id="5" name="Table 4"/>
          <p:cNvGraphicFramePr>
            <a:graphicFrameLocks noGrp="1"/>
          </p:cNvGraphicFramePr>
          <p:nvPr>
            <p:extLst>
              <p:ext uri="{D42A27DB-BD31-4B8C-83A1-F6EECF244321}">
                <p14:modId xmlns:p14="http://schemas.microsoft.com/office/powerpoint/2010/main" val="2689751096"/>
              </p:ext>
            </p:extLst>
          </p:nvPr>
        </p:nvGraphicFramePr>
        <p:xfrm>
          <a:off x="609600" y="1447800"/>
          <a:ext cx="3733800" cy="1981198"/>
        </p:xfrm>
        <a:graphic>
          <a:graphicData uri="http://schemas.openxmlformats.org/drawingml/2006/table">
            <a:tbl>
              <a:tblPr>
                <a:tableStyleId>{5C22544A-7EE6-4342-B048-85BDC9FD1C3A}</a:tableStyleId>
              </a:tblPr>
              <a:tblGrid>
                <a:gridCol w="876441"/>
                <a:gridCol w="714137"/>
                <a:gridCol w="714137"/>
                <a:gridCol w="714137"/>
                <a:gridCol w="714948"/>
              </a:tblGrid>
              <a:tr h="205596">
                <a:tc gridSpan="5">
                  <a:txBody>
                    <a:bodyPr/>
                    <a:lstStyle/>
                    <a:p>
                      <a:pPr marL="0" marR="0" algn="ctr" fontAlgn="auto" hangingPunct="1">
                        <a:spcBef>
                          <a:spcPts val="600"/>
                        </a:spcBef>
                        <a:spcAft>
                          <a:spcPts val="600"/>
                        </a:spcAft>
                        <a:tabLst>
                          <a:tab pos="228600" algn="l"/>
                          <a:tab pos="457200" algn="l"/>
                          <a:tab pos="685800" algn="l"/>
                          <a:tab pos="914400" algn="l"/>
                          <a:tab pos="457200" algn="l"/>
                        </a:tabLst>
                      </a:pPr>
                      <a:r>
                        <a:rPr lang="en-US" sz="1100" dirty="0">
                          <a:effectLst/>
                        </a:rPr>
                        <a:t>Replace BA with RA</a:t>
                      </a:r>
                      <a:endParaRPr lang="en-US" sz="1100" dirty="0">
                        <a:effectLst/>
                        <a:latin typeface="Times New Roman"/>
                        <a:ea typeface="Batang"/>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86906">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 </a:t>
                      </a:r>
                      <a:endParaRPr lang="en-US" sz="11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AI10</a:t>
                      </a:r>
                      <a:endParaRPr lang="en-US" sz="11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RA10</a:t>
                      </a:r>
                      <a:endParaRPr lang="en-US" sz="11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LB10</a:t>
                      </a:r>
                      <a:endParaRPr lang="en-US" sz="11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LP10</a:t>
                      </a:r>
                      <a:endParaRPr lang="en-US" sz="1100">
                        <a:effectLst/>
                        <a:latin typeface="Times New Roman"/>
                        <a:ea typeface="Batang"/>
                      </a:endParaRPr>
                    </a:p>
                  </a:txBody>
                  <a:tcPr marL="68580" marR="68580" marT="0" marB="0" anchor="ctr"/>
                </a:tc>
              </a:tr>
              <a:tr h="198587">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Class A</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dirty="0">
                          <a:solidFill>
                            <a:srgbClr val="FF0000"/>
                          </a:solidFill>
                          <a:effectLst/>
                        </a:rPr>
                        <a:t>0.5%</a:t>
                      </a:r>
                      <a:endParaRPr lang="en-US" sz="1100" dirty="0">
                        <a:solidFill>
                          <a:srgbClr val="FF0000"/>
                        </a:solidFill>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dirty="0">
                          <a:solidFill>
                            <a:srgbClr val="FF0000"/>
                          </a:solidFill>
                          <a:effectLst/>
                        </a:rPr>
                        <a:t>0.9%</a:t>
                      </a:r>
                      <a:endParaRPr lang="en-US" sz="1100" dirty="0">
                        <a:solidFill>
                          <a:srgbClr val="FF0000"/>
                        </a:solidFill>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dirty="0">
                          <a:solidFill>
                            <a:srgbClr val="FF0000"/>
                          </a:solidFill>
                          <a:effectLst/>
                        </a:rPr>
                        <a:t>0.7%</a:t>
                      </a:r>
                      <a:endParaRPr lang="en-US" sz="1100" dirty="0">
                        <a:solidFill>
                          <a:srgbClr val="FF0000"/>
                        </a:solidFill>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dirty="0">
                          <a:solidFill>
                            <a:srgbClr val="FF0000"/>
                          </a:solidFill>
                          <a:effectLst/>
                        </a:rPr>
                        <a:t>1.0%</a:t>
                      </a:r>
                      <a:endParaRPr lang="en-US" sz="1100" dirty="0">
                        <a:solidFill>
                          <a:srgbClr val="FF0000"/>
                        </a:solidFill>
                        <a:effectLst/>
                        <a:latin typeface="Times New Roman"/>
                        <a:ea typeface="Batang"/>
                      </a:endParaRPr>
                    </a:p>
                  </a:txBody>
                  <a:tcPr marL="68580" marR="68580" marT="0" marB="0" anchor="ctr"/>
                </a:tc>
              </a:tr>
              <a:tr h="198587">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Class B</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0.2%</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0.4%</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0.1%</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0.4%</a:t>
                      </a:r>
                      <a:endParaRPr lang="en-US" sz="1100">
                        <a:effectLst/>
                        <a:latin typeface="Times New Roman"/>
                        <a:ea typeface="Batang"/>
                      </a:endParaRPr>
                    </a:p>
                  </a:txBody>
                  <a:tcPr marL="68580" marR="68580" marT="0" marB="0" anchor="b"/>
                </a:tc>
              </a:tr>
              <a:tr h="198587">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Class C</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0.1%</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0.1%</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0.0%</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0.2%</a:t>
                      </a:r>
                      <a:endParaRPr lang="en-US" sz="1100">
                        <a:effectLst/>
                        <a:latin typeface="Times New Roman"/>
                        <a:ea typeface="Batang"/>
                      </a:endParaRPr>
                    </a:p>
                  </a:txBody>
                  <a:tcPr marL="68580" marR="68580" marT="0" marB="0" anchor="b"/>
                </a:tc>
              </a:tr>
              <a:tr h="198587">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Class D</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0.1%</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0.0%</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0.1%</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0.1%</a:t>
                      </a:r>
                      <a:endParaRPr lang="en-US" sz="1100">
                        <a:effectLst/>
                        <a:latin typeface="Times New Roman"/>
                        <a:ea typeface="Batang"/>
                      </a:endParaRPr>
                    </a:p>
                  </a:txBody>
                  <a:tcPr marL="68580" marR="68580" marT="0" marB="0" anchor="b"/>
                </a:tc>
              </a:tr>
              <a:tr h="198587">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Class E</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0.2%</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 </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0.1%</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0.1%</a:t>
                      </a:r>
                      <a:endParaRPr lang="en-US" sz="1100">
                        <a:effectLst/>
                        <a:latin typeface="Times New Roman"/>
                        <a:ea typeface="Batang"/>
                      </a:endParaRPr>
                    </a:p>
                  </a:txBody>
                  <a:tcPr marL="68580" marR="68580" marT="0" marB="0" anchor="b"/>
                </a:tc>
              </a:tr>
              <a:tr h="198587">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Average</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0.2%</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0.4%</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0.1%</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0.2%</a:t>
                      </a:r>
                      <a:endParaRPr lang="en-US" sz="1100">
                        <a:effectLst/>
                        <a:latin typeface="Times New Roman"/>
                        <a:ea typeface="Batang"/>
                      </a:endParaRPr>
                    </a:p>
                  </a:txBody>
                  <a:tcPr marL="68580" marR="68580" marT="0" marB="0" anchor="b"/>
                </a:tc>
              </a:tr>
              <a:tr h="198587">
                <a:tc>
                  <a:txBody>
                    <a:bodyPr/>
                    <a:lstStyle/>
                    <a:p>
                      <a:pPr marL="0" marR="0" algn="ctr" hangingPunct="0">
                        <a:spcBef>
                          <a:spcPts val="0"/>
                        </a:spcBef>
                        <a:spcAft>
                          <a:spcPts val="0"/>
                        </a:spcAft>
                        <a:tabLst>
                          <a:tab pos="228600" algn="l"/>
                          <a:tab pos="457200" algn="l"/>
                          <a:tab pos="685800" algn="l"/>
                          <a:tab pos="914400" algn="l"/>
                        </a:tabLst>
                      </a:pPr>
                      <a:r>
                        <a:rPr lang="en-US" sz="1000">
                          <a:effectLst/>
                        </a:rPr>
                        <a:t>Enc Time</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100%</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100%</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100%</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100%</a:t>
                      </a:r>
                      <a:endParaRPr lang="en-US" sz="1100">
                        <a:effectLst/>
                        <a:latin typeface="Times New Roman"/>
                        <a:ea typeface="Batang"/>
                      </a:endParaRPr>
                    </a:p>
                  </a:txBody>
                  <a:tcPr marL="68580" marR="68580" marT="0" marB="0" anchor="ctr"/>
                </a:tc>
              </a:tr>
              <a:tr h="198587">
                <a:tc>
                  <a:txBody>
                    <a:bodyPr/>
                    <a:lstStyle/>
                    <a:p>
                      <a:pPr marL="0" marR="0" algn="ctr" hangingPunct="0">
                        <a:spcBef>
                          <a:spcPts val="0"/>
                        </a:spcBef>
                        <a:spcAft>
                          <a:spcPts val="0"/>
                        </a:spcAft>
                        <a:tabLst>
                          <a:tab pos="228600" algn="l"/>
                          <a:tab pos="457200" algn="l"/>
                          <a:tab pos="685800" algn="l"/>
                          <a:tab pos="914400" algn="l"/>
                        </a:tabLst>
                      </a:pPr>
                      <a:r>
                        <a:rPr lang="en-US" sz="1000">
                          <a:effectLst/>
                        </a:rPr>
                        <a:t>Dec Time</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99%</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98%</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99%</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dirty="0">
                          <a:effectLst/>
                        </a:rPr>
                        <a:t>100%</a:t>
                      </a:r>
                      <a:endParaRPr lang="en-US" sz="1100" dirty="0">
                        <a:effectLst/>
                        <a:latin typeface="Times New Roman"/>
                        <a:ea typeface="Batang"/>
                      </a:endParaRPr>
                    </a:p>
                  </a:txBody>
                  <a:tcPr marL="68580" marR="68580" marT="0" marB="0" anchor="ctr"/>
                </a:tc>
              </a:tr>
            </a:tbl>
          </a:graphicData>
        </a:graphic>
      </p:graphicFrame>
    </p:spTree>
    <p:extLst>
      <p:ext uri="{BB962C8B-B14F-4D97-AF65-F5344CB8AC3E}">
        <p14:creationId xmlns:p14="http://schemas.microsoft.com/office/powerpoint/2010/main" val="9914911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dirty="0" smtClean="0"/>
              <a:t>Complexity analysis</a:t>
            </a:r>
            <a:endParaRPr kumimoji="1" lang="ja-JP" altLang="en-US" dirty="0"/>
          </a:p>
        </p:txBody>
      </p:sp>
      <p:sp>
        <p:nvSpPr>
          <p:cNvPr id="3" name="コンテンツ プレースホルダー 2"/>
          <p:cNvSpPr>
            <a:spLocks noGrp="1"/>
          </p:cNvSpPr>
          <p:nvPr>
            <p:ph idx="1"/>
          </p:nvPr>
        </p:nvSpPr>
        <p:spPr/>
        <p:txBody>
          <a:bodyPr>
            <a:normAutofit fontScale="92500" lnSpcReduction="10000"/>
          </a:bodyPr>
          <a:lstStyle/>
          <a:p>
            <a:r>
              <a:rPr lang="en-US" altLang="ja-JP" sz="2400" dirty="0" smtClean="0"/>
              <a:t>Additional complexity of BA</a:t>
            </a:r>
          </a:p>
          <a:p>
            <a:pPr lvl="1" hangingPunct="0"/>
            <a:r>
              <a:rPr lang="en-CA" sz="2200" dirty="0" smtClean="0"/>
              <a:t>block </a:t>
            </a:r>
            <a:r>
              <a:rPr lang="en-CA" sz="2200" dirty="0"/>
              <a:t>activity </a:t>
            </a:r>
            <a:r>
              <a:rPr lang="en-CA" sz="2200" dirty="0" smtClean="0"/>
              <a:t>computation</a:t>
            </a:r>
            <a:endParaRPr lang="en-US" sz="2200" dirty="0"/>
          </a:p>
          <a:p>
            <a:pPr lvl="1" hangingPunct="0"/>
            <a:r>
              <a:rPr lang="en-CA" sz="2200" dirty="0" smtClean="0"/>
              <a:t>more </a:t>
            </a:r>
            <a:r>
              <a:rPr lang="en-CA" sz="2200" dirty="0"/>
              <a:t>filter storage (i.e., on chip cache) may be required due to faster filter </a:t>
            </a:r>
            <a:r>
              <a:rPr lang="en-CA" sz="2200" dirty="0" smtClean="0"/>
              <a:t>switching (up to 16 filters)</a:t>
            </a:r>
            <a:endParaRPr lang="en-US" sz="2200" dirty="0"/>
          </a:p>
          <a:p>
            <a:r>
              <a:rPr lang="en-US" altLang="ja-JP" sz="2400" dirty="0" smtClean="0"/>
              <a:t>Block activity computation</a:t>
            </a:r>
          </a:p>
          <a:p>
            <a:pPr lvl="1"/>
            <a:r>
              <a:rPr lang="en-US" altLang="ja-JP" sz="2000" dirty="0" smtClean="0"/>
              <a:t>For each 4x4 block,</a:t>
            </a:r>
          </a:p>
          <a:p>
            <a:pPr lvl="2"/>
            <a:r>
              <a:rPr lang="en-US" altLang="ja-JP" sz="1600" dirty="0" smtClean="0"/>
              <a:t>25 additions, 1 table look up</a:t>
            </a:r>
          </a:p>
          <a:p>
            <a:pPr lvl="1"/>
            <a:r>
              <a:rPr lang="en-US" altLang="ja-JP" sz="2000" dirty="0" smtClean="0"/>
              <a:t>1.56 additions/pixel</a:t>
            </a:r>
          </a:p>
          <a:p>
            <a:r>
              <a:rPr lang="en-US" altLang="ja-JP" sz="2400" dirty="0" smtClean="0"/>
              <a:t>Filter storage requirements</a:t>
            </a:r>
          </a:p>
          <a:p>
            <a:pPr lvl="1"/>
            <a:r>
              <a:rPr lang="en-US" altLang="ja-JP" sz="2000" dirty="0" smtClean="0"/>
              <a:t>RA </a:t>
            </a:r>
          </a:p>
          <a:p>
            <a:pPr lvl="2"/>
            <a:r>
              <a:rPr lang="en-US" altLang="ja-JP" sz="1600" dirty="0" smtClean="0"/>
              <a:t>16 filters (picture level filter loading)</a:t>
            </a:r>
          </a:p>
          <a:p>
            <a:pPr lvl="2"/>
            <a:r>
              <a:rPr lang="en-US" altLang="ja-JP" sz="1600" b="1" dirty="0" smtClean="0">
                <a:solidFill>
                  <a:srgbClr val="FF0000"/>
                </a:solidFill>
              </a:rPr>
              <a:t>8 filters (row by row filter loading is done)</a:t>
            </a:r>
          </a:p>
          <a:p>
            <a:pPr lvl="2"/>
            <a:r>
              <a:rPr lang="en-US" altLang="ja-JP" sz="1600" dirty="0" smtClean="0"/>
              <a:t>4 filters (LCU by LCU filter loading is done)</a:t>
            </a:r>
          </a:p>
          <a:p>
            <a:pPr lvl="1"/>
            <a:r>
              <a:rPr lang="en-US" altLang="ja-JP" sz="2000" dirty="0" smtClean="0"/>
              <a:t>BA</a:t>
            </a:r>
          </a:p>
          <a:p>
            <a:pPr lvl="2"/>
            <a:r>
              <a:rPr lang="en-US" altLang="ja-JP" sz="1600" b="1" dirty="0" smtClean="0">
                <a:solidFill>
                  <a:srgbClr val="FF0000"/>
                </a:solidFill>
              </a:rPr>
              <a:t>8 filters (picture level filter loading )</a:t>
            </a:r>
          </a:p>
          <a:p>
            <a:pPr lvl="2"/>
            <a:endParaRPr lang="en-US" altLang="ja-JP" sz="1600" dirty="0"/>
          </a:p>
          <a:p>
            <a:endParaRPr lang="en-US" altLang="ja-JP" sz="2400" dirty="0" smtClean="0"/>
          </a:p>
          <a:p>
            <a:endParaRPr lang="en-US" altLang="ja-JP" sz="2400" dirty="0"/>
          </a:p>
          <a:p>
            <a:endParaRPr lang="en-US" altLang="ja-JP" sz="2400" dirty="0" smtClean="0"/>
          </a:p>
          <a:p>
            <a:endParaRPr lang="en-US" altLang="ja-JP" dirty="0"/>
          </a:p>
          <a:p>
            <a:endParaRPr lang="en-US" altLang="ja-JP" dirty="0" smtClean="0"/>
          </a:p>
          <a:p>
            <a:pPr marL="0" indent="0">
              <a:buNone/>
            </a:pPr>
            <a:endParaRPr lang="en-US" altLang="ja-JP" dirty="0"/>
          </a:p>
          <a:p>
            <a:endParaRPr lang="en-US" altLang="ja-JP" dirty="0"/>
          </a:p>
        </p:txBody>
      </p:sp>
      <p:sp>
        <p:nvSpPr>
          <p:cNvPr id="4" name="スライド番号プレースホルダー 3"/>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5</a:t>
            </a:fld>
            <a:endParaRPr kumimoji="1" lang="ja-JP" altLang="en-US" dirty="0"/>
          </a:p>
        </p:txBody>
      </p:sp>
    </p:spTree>
    <p:extLst>
      <p:ext uri="{BB962C8B-B14F-4D97-AF65-F5344CB8AC3E}">
        <p14:creationId xmlns:p14="http://schemas.microsoft.com/office/powerpoint/2010/main" val="30708980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Visual test of BA vs. RA (Test 1)</a:t>
            </a:r>
            <a:endParaRPr kumimoji="1" lang="ja-JP" altLang="en-US" dirty="0"/>
          </a:p>
        </p:txBody>
      </p:sp>
      <p:sp>
        <p:nvSpPr>
          <p:cNvPr id="3" name="コンテンツ プレースホルダー 2"/>
          <p:cNvSpPr>
            <a:spLocks noGrp="1"/>
          </p:cNvSpPr>
          <p:nvPr>
            <p:ph idx="1"/>
          </p:nvPr>
        </p:nvSpPr>
        <p:spPr/>
        <p:txBody>
          <a:bodyPr>
            <a:normAutofit/>
          </a:bodyPr>
          <a:lstStyle/>
          <a:p>
            <a:r>
              <a:rPr lang="en-US" altLang="ja-JP" dirty="0" smtClean="0"/>
              <a:t>Basic condition</a:t>
            </a:r>
          </a:p>
          <a:p>
            <a:pPr lvl="1"/>
            <a:r>
              <a:rPr lang="en-US" altLang="ja-JP" dirty="0" smtClean="0"/>
              <a:t>Spine Calendar, QP37, LP-Main</a:t>
            </a:r>
          </a:p>
          <a:p>
            <a:r>
              <a:rPr lang="en-US" altLang="ja-JP" dirty="0" smtClean="0"/>
              <a:t>Comparison</a:t>
            </a:r>
          </a:p>
          <a:p>
            <a:pPr lvl="1"/>
            <a:r>
              <a:rPr lang="en-US" altLang="ja-JP" dirty="0" smtClean="0"/>
              <a:t>ALF ON  Option2 BA </a:t>
            </a:r>
          </a:p>
          <a:p>
            <a:pPr lvl="1"/>
            <a:r>
              <a:rPr lang="en-US" altLang="ja-JP" dirty="0" smtClean="0"/>
              <a:t>ALF </a:t>
            </a:r>
            <a:r>
              <a:rPr lang="en-US" altLang="ja-JP" dirty="0"/>
              <a:t>ON  Option2 </a:t>
            </a:r>
            <a:r>
              <a:rPr lang="en-US" altLang="ja-JP" dirty="0" smtClean="0"/>
              <a:t>RA </a:t>
            </a:r>
          </a:p>
          <a:p>
            <a:r>
              <a:rPr lang="en-US" altLang="ja-JP" dirty="0" smtClean="0"/>
              <a:t>Result</a:t>
            </a:r>
          </a:p>
          <a:p>
            <a:pPr lvl="1"/>
            <a:r>
              <a:rPr lang="en-US" altLang="ja-JP" dirty="0" smtClean="0"/>
              <a:t>ALF ON (BA and RA) is better visual quality than OFF.</a:t>
            </a:r>
          </a:p>
          <a:p>
            <a:pPr lvl="1"/>
            <a:r>
              <a:rPr lang="en-US" altLang="ja-JP" dirty="0" smtClean="0"/>
              <a:t>BA is better than RA because lines are preserved and ringing artifacts around lines are removed.</a:t>
            </a:r>
            <a:endParaRPr lang="en-US" altLang="ja-JP" dirty="0"/>
          </a:p>
        </p:txBody>
      </p:sp>
      <p:sp>
        <p:nvSpPr>
          <p:cNvPr id="4" name="スライド番号プレースホルダー 3"/>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6</a:t>
            </a:fld>
            <a:endParaRPr kumimoji="1" lang="ja-JP" altLang="en-US"/>
          </a:p>
        </p:txBody>
      </p:sp>
    </p:spTree>
    <p:extLst>
      <p:ext uri="{BB962C8B-B14F-4D97-AF65-F5344CB8AC3E}">
        <p14:creationId xmlns:p14="http://schemas.microsoft.com/office/powerpoint/2010/main" val="32390645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Option 2 OFF</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583"/>
            <a:ext cx="9144000" cy="5144834"/>
          </a:xfrm>
          <a:prstGeom prst="rect">
            <a:avLst/>
          </a:prstGeom>
        </p:spPr>
      </p:pic>
    </p:spTree>
    <p:extLst>
      <p:ext uri="{BB962C8B-B14F-4D97-AF65-F5344CB8AC3E}">
        <p14:creationId xmlns:p14="http://schemas.microsoft.com/office/powerpoint/2010/main" val="17302934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Option 2 BA</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48376"/>
            <a:ext cx="9144000" cy="5161248"/>
          </a:xfrm>
          <a:prstGeom prst="rect">
            <a:avLst/>
          </a:prstGeom>
        </p:spPr>
      </p:pic>
    </p:spTree>
    <p:extLst>
      <p:ext uri="{BB962C8B-B14F-4D97-AF65-F5344CB8AC3E}">
        <p14:creationId xmlns:p14="http://schemas.microsoft.com/office/powerpoint/2010/main" val="2991510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Option 2 RA</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45446"/>
            <a:ext cx="9144000" cy="5167108"/>
          </a:xfrm>
          <a:prstGeom prst="rect">
            <a:avLst/>
          </a:prstGeom>
        </p:spPr>
      </p:pic>
    </p:spTree>
    <p:extLst>
      <p:ext uri="{BB962C8B-B14F-4D97-AF65-F5344CB8AC3E}">
        <p14:creationId xmlns:p14="http://schemas.microsoft.com/office/powerpoint/2010/main" val="3739666028"/>
      </p:ext>
    </p:extLst>
  </p:cSld>
  <p:clrMapOvr>
    <a:masterClrMapping/>
  </p:clrMapOvr>
  <p:timing>
    <p:tnLst>
      <p:par>
        <p:cTn id="1" dur="indefinite" restart="never" nodeType="tmRoot"/>
      </p:par>
    </p:tnLst>
  </p:timing>
</p:sld>
</file>

<file path=ppt/theme/theme1.xml><?xml version="1.0" encoding="utf-8"?>
<a:theme xmlns:a="http://schemas.openxmlformats.org/drawingml/2006/main" name="QCT_2009_TEMPLATE_Confidential_052010">
  <a:themeElements>
    <a:clrScheme name="QCT 2009 Template">
      <a:dk1>
        <a:srgbClr val="000000"/>
      </a:dk1>
      <a:lt1>
        <a:srgbClr val="FFFFFF"/>
      </a:lt1>
      <a:dk2>
        <a:srgbClr val="636568"/>
      </a:dk2>
      <a:lt2>
        <a:srgbClr val="A8A9AC"/>
      </a:lt2>
      <a:accent1>
        <a:srgbClr val="5D6D93"/>
      </a:accent1>
      <a:accent2>
        <a:srgbClr val="911C1F"/>
      </a:accent2>
      <a:accent3>
        <a:srgbClr val="BFAC31"/>
      </a:accent3>
      <a:accent4>
        <a:srgbClr val="C45C04"/>
      </a:accent4>
      <a:accent5>
        <a:srgbClr val="5D8165"/>
      </a:accent5>
      <a:accent6>
        <a:srgbClr val="A8A9AC"/>
      </a:accent6>
      <a:hlink>
        <a:srgbClr val="636568"/>
      </a:hlink>
      <a:folHlink>
        <a:srgbClr val="4C5978"/>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QCT_TEMPLATE_Public_2010</Template>
  <TotalTime>881</TotalTime>
  <Words>592</Words>
  <Application>Microsoft Office PowerPoint</Application>
  <PresentationFormat>On-screen Show (4:3)</PresentationFormat>
  <Paragraphs>157</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QCT_2009_TEMPLATE_Confidential_052010</vt:lpstr>
      <vt:lpstr>AHG6: Comparison of block adatpive (BA) and region adaptive (RA) ALF (JCTVC-I0363)</vt:lpstr>
      <vt:lpstr>AHG6/CE2 activity on ALF</vt:lpstr>
      <vt:lpstr>Comparison of BA vs. RA</vt:lpstr>
      <vt:lpstr>Coding performance difference</vt:lpstr>
      <vt:lpstr>Complexity analysis</vt:lpstr>
      <vt:lpstr>Visual test of BA vs. RA (Test 1)</vt:lpstr>
      <vt:lpstr>Option 2 OFF</vt:lpstr>
      <vt:lpstr>Option 2 BA</vt:lpstr>
      <vt:lpstr>Option 2 RA</vt:lpstr>
      <vt:lpstr>Option 2 with RA</vt:lpstr>
      <vt:lpstr>Option 2 with BA</vt:lpstr>
      <vt:lpstr>Visual test of BA vs. RA (Test 2)</vt:lpstr>
      <vt:lpstr>ALF_OFF</vt:lpstr>
      <vt:lpstr>Option2 BA</vt:lpstr>
      <vt:lpstr>Option2 RA</vt:lpstr>
      <vt:lpstr>Visual test of BA vs. RA (Test 3)</vt:lpstr>
      <vt:lpstr>ALF_OFF</vt:lpstr>
      <vt:lpstr>Option2 BA</vt:lpstr>
      <vt:lpstr>Option2 RA</vt:lpstr>
    </vt:vector>
  </TitlesOfParts>
  <Company>Qualcomm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SIFO decoder complexity analysis</dc:title>
  <dc:creator>ichong</dc:creator>
  <cp:lastModifiedBy>ichong</cp:lastModifiedBy>
  <cp:revision>94</cp:revision>
  <dcterms:created xsi:type="dcterms:W3CDTF">2010-10-04T19:12:46Z</dcterms:created>
  <dcterms:modified xsi:type="dcterms:W3CDTF">2012-04-25T05:30:38Z</dcterms:modified>
</cp:coreProperties>
</file>