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5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610" r:id="rId2"/>
    <p:sldId id="786" r:id="rId3"/>
    <p:sldId id="791" r:id="rId4"/>
    <p:sldId id="787" r:id="rId5"/>
    <p:sldId id="792" r:id="rId6"/>
    <p:sldId id="793" r:id="rId7"/>
    <p:sldId id="790" r:id="rId8"/>
  </p:sldIdLst>
  <p:sldSz cx="9144000" cy="6858000" type="screen4x3"/>
  <p:notesSz cx="6858000" cy="9296400"/>
  <p:embeddedFontLst>
    <p:embeddedFont>
      <p:font typeface="Brush Script MT" pitchFamily="66" charset="0"/>
      <p:italic r:id="rId11"/>
    </p:embeddedFont>
    <p:embeddedFont>
      <p:font typeface="SimSun" pitchFamily="2" charset="-122"/>
      <p:regular r:id="rId12"/>
    </p:embeddedFont>
    <p:embeddedFont>
      <p:font typeface="Century Gothic" pitchFamily="34" charset="0"/>
      <p:regular r:id="rId13"/>
      <p:bold r:id="rId14"/>
      <p:italic r:id="rId15"/>
      <p:boldItalic r:id="rId16"/>
    </p:embeddedFont>
    <p:embeddedFont>
      <p:font typeface="HGP創英角ｺﾞｼｯｸUB" charset="-128"/>
      <p:regular r:id="rId17"/>
    </p:embeddedFont>
    <p:embeddedFont>
      <p:font typeface="Calibri" pitchFamily="34" charset="0"/>
      <p:regular r:id="rId18"/>
      <p:bold r:id="rId19"/>
      <p:italic r:id="rId20"/>
      <p:boldItalic r:id="rId21"/>
    </p:embeddedFont>
    <p:embeddedFont>
      <p:font typeface="Malgun Gothic" pitchFamily="34" charset="-127"/>
      <p:regular r:id="rId22"/>
      <p:bold r:id="rId23"/>
    </p:embeddedFont>
    <p:embeddedFont>
      <p:font typeface="Times" pitchFamily="18" charset="0"/>
      <p:regular r:id="rId24"/>
      <p:bold r:id="rId25"/>
      <p:italic r:id="rId26"/>
      <p:boldItalic r:id="rId27"/>
    </p:embeddedFont>
    <p:embeddedFont>
      <p:font typeface="Tahoma" pitchFamily="34" charset="0"/>
      <p:regular r:id="rId28"/>
      <p:bold r:id="rId29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00"/>
    <a:srgbClr val="000099"/>
    <a:srgbClr val="00B0F5"/>
    <a:srgbClr val="C00000"/>
    <a:srgbClr val="CC6600"/>
    <a:srgbClr val="FF9966"/>
    <a:srgbClr val="FFCC99"/>
    <a:srgbClr val="99CCFF"/>
    <a:srgbClr val="DEA900"/>
    <a:srgbClr val="FF505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957" autoAdjust="0"/>
    <p:restoredTop sz="95878" autoAdjust="0"/>
  </p:normalViewPr>
  <p:slideViewPr>
    <p:cSldViewPr>
      <p:cViewPr>
        <p:scale>
          <a:sx n="87" d="100"/>
          <a:sy n="87" d="100"/>
        </p:scale>
        <p:origin x="-702" y="738"/>
      </p:cViewPr>
      <p:guideLst>
        <p:guide orient="horz" pos="2496"/>
        <p:guide pos="81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52" y="-96"/>
      </p:cViewPr>
      <p:guideLst>
        <p:guide orient="horz" pos="2928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font" Target="fonts/font16.fntdata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font" Target="fonts/font15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font" Target="fonts/font1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font" Target="fonts/font18.fntdata"/><Relationship Id="rId10" Type="http://schemas.openxmlformats.org/officeDocument/2006/relationships/handoutMaster" Target="handoutMasters/handoutMaster1.xml"/><Relationship Id="rId19" Type="http://schemas.openxmlformats.org/officeDocument/2006/relationships/font" Target="fonts/font9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font" Target="fonts/font17.fntdata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5580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2" y="8831265"/>
            <a:ext cx="2972421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5580" y="8831265"/>
            <a:ext cx="2972421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fld id="{4FB2E958-B22A-4FFE-9C2F-0B33981F852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14721030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5580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712" y="4416427"/>
            <a:ext cx="5028579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8831265"/>
            <a:ext cx="2972421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5580" y="8831265"/>
            <a:ext cx="2972421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fld id="{4E4EB9C6-CAA3-4C6F-ACEE-21175F9156D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279019195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42162"/>
            <a:ext cx="7772400" cy="1446550"/>
          </a:xfrm>
        </p:spPr>
        <p:txBody>
          <a:bodyPr/>
          <a:lstStyle>
            <a:lvl1pPr>
              <a:defRPr sz="4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400800" y="6553200"/>
            <a:ext cx="15240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D87A77-87FD-4C0A-BBAD-8340E33A160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2D61B-1EC3-480B-A323-2ED816F1C7F3}" type="datetime1">
              <a:rPr lang="en-US"/>
              <a:pPr>
                <a:defRPr/>
              </a:pPr>
              <a:t>4/28/2012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D67927-EE31-4772-A5B2-614AF34C17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7034DA-F07E-431B-B012-00BE802C1757}" type="datetime1">
              <a:rPr lang="en-US"/>
              <a:pPr>
                <a:defRPr/>
              </a:pPr>
              <a:t>4/28/2012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EF67CD-EDB0-4F6E-B25C-802A36B1AD1D}" type="datetime1">
              <a:rPr lang="en-US"/>
              <a:pPr>
                <a:defRPr/>
              </a:pPr>
              <a:t>4/28/2012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-7938"/>
            <a:ext cx="1943100" cy="65611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-7938"/>
            <a:ext cx="5676900" cy="65611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C06DCD-260C-4407-8B9A-85E59EE893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88EB62-B8E6-4651-8C58-B4B23CFDDBD0}" type="datetime1">
              <a:rPr lang="en-US"/>
              <a:pPr>
                <a:defRPr/>
              </a:pPr>
              <a:t>4/28/2012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BE5E03-B9CD-4473-B2CD-FFB3FE1908D9}" type="datetime1">
              <a:rPr lang="en-US"/>
              <a:pPr>
                <a:defRPr/>
              </a:pPr>
              <a:t>4/28/2012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6F512-E44F-4B8B-AE78-ECC8873CA47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FCC9C7-163F-493F-8516-3263F49EFB87}" type="datetime1">
              <a:rPr lang="en-US"/>
              <a:pPr>
                <a:defRPr/>
              </a:pPr>
              <a:t>4/28/2012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A47E51-3F89-42A4-837F-42F9B13F88BB}" type="datetime1">
              <a:rPr lang="en-US"/>
              <a:pPr>
                <a:defRPr/>
              </a:pPr>
              <a:t>4/28/2012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C2A835-9928-41A2-BDD4-3D5156ECCF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697BC-F3E7-49D2-B9C3-576222EED270}" type="datetime1">
              <a:rPr lang="en-US"/>
              <a:pPr>
                <a:defRPr/>
              </a:pPr>
              <a:t>4/28/2012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A75EC-D73B-41F3-BAB8-7BB76060A28A}" type="datetime1">
              <a:rPr lang="en-US"/>
              <a:pPr>
                <a:defRPr/>
              </a:pPr>
              <a:t>4/28/2012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066800"/>
            <a:ext cx="38100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66800"/>
            <a:ext cx="38100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B3616-B7C2-4F70-817A-760B27A1EC5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051FED-FD7A-43E6-877B-B7435F7224C4}" type="datetime1">
              <a:rPr lang="en-US"/>
              <a:pPr>
                <a:defRPr/>
              </a:pPr>
              <a:t>4/28/2012</a:t>
            </a:fld>
            <a:endParaRPr lang="en-US" altLang="zh-CN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D11A60-ED6A-43CD-B35C-036B8434A263}" type="datetime1">
              <a:rPr lang="en-US"/>
              <a:pPr>
                <a:defRPr/>
              </a:pPr>
              <a:t>4/28/2012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26052-D9C0-4713-B743-94286532811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6CF221-E419-42CD-B0B0-166501054280}" type="datetime1">
              <a:rPr lang="en-US"/>
              <a:pPr>
                <a:defRPr/>
              </a:pPr>
              <a:t>4/28/2012</a:t>
            </a:fld>
            <a:endParaRPr lang="en-US" altLang="zh-CN"/>
          </a:p>
        </p:txBody>
      </p:sp>
      <p:sp>
        <p:nvSpPr>
          <p:cNvPr id="10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399DD-D3C5-4E4E-B763-1056F74392AB}" type="datetime1">
              <a:rPr lang="en-US"/>
              <a:pPr>
                <a:defRPr/>
              </a:pPr>
              <a:t>4/28/2012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2EBCED-98E8-4442-846C-FC76F46F16C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23583-B0AF-4A43-8A13-7E5D38907A87}" type="datetime1">
              <a:rPr lang="en-US"/>
              <a:pPr>
                <a:defRPr/>
              </a:pPr>
              <a:t>4/28/2012</a:t>
            </a:fld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ED762A-6166-4C37-A941-27EB5144F8D0}" type="datetime1">
              <a:rPr lang="en-US"/>
              <a:pPr>
                <a:defRPr/>
              </a:pPr>
              <a:t>4/28/2012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010400" y="6553200"/>
            <a:ext cx="16764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A50A37-81EF-4D3B-9702-4FA57AD69CD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8C0B68-2B81-4191-B2C7-E5B440433DC8}" type="datetime1">
              <a:rPr lang="en-US"/>
              <a:pPr>
                <a:defRPr/>
              </a:pPr>
              <a:t>4/28/2012</a:t>
            </a:fld>
            <a:endParaRPr lang="en-US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19668E-8512-467B-B2D2-F66B8350CF16}" type="datetime1">
              <a:rPr lang="en-US"/>
              <a:pPr>
                <a:defRPr/>
              </a:pPr>
              <a:t>4/28/2012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9C1F8-2E1E-4095-ABE5-F02A723B694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05FDDB-1FCF-4613-BFCF-582BE83B0E34}" type="datetime1">
              <a:rPr lang="en-US"/>
              <a:pPr>
                <a:defRPr/>
              </a:pPr>
              <a:t>4/28/2012</a:t>
            </a:fld>
            <a:endParaRPr lang="en-US" altLang="zh-CN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7A7308-AE29-4AD1-B346-75E3B76A0A52}" type="datetime1">
              <a:rPr lang="en-US"/>
              <a:pPr>
                <a:defRPr/>
              </a:pPr>
              <a:t>4/28/2012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428AFF-7D78-435F-AD95-0532BE1A9A57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A5AD43-C397-4104-AC88-48CCB486FB70}" type="datetime1">
              <a:rPr lang="en-US"/>
              <a:pPr>
                <a:defRPr/>
              </a:pPr>
              <a:t>4/28/2012</a:t>
            </a:fld>
            <a:endParaRPr lang="en-US" altLang="zh-CN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FE86B2-64D8-409F-9113-718511DE37B9}" type="datetime1">
              <a:rPr lang="en-US"/>
              <a:pPr>
                <a:defRPr/>
              </a:pPr>
              <a:t>4/28/2012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 descr="d_3_4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381000"/>
            <a:ext cx="8534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zh-CN" dirty="0" smtClean="0"/>
              <a:t> ____ __ ____  _____ _____ _____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381000"/>
            <a:ext cx="8534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zh-CN" dirty="0" smtClean="0"/>
              <a:t>Click to edit Master title style</a:t>
            </a: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066800"/>
            <a:ext cx="85344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467600" y="6553200"/>
            <a:ext cx="167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bg1"/>
                </a:solidFill>
                <a:latin typeface="Brush Script MT" pitchFamily="66" charset="0"/>
                <a:ea typeface="宋体" pitchFamily="2" charset="-122"/>
                <a:cs typeface="Times New Roman" pitchFamily="18" charset="0"/>
              </a:defRPr>
            </a:lvl1pPr>
          </a:lstStyle>
          <a:p>
            <a:pPr>
              <a:defRPr/>
            </a:pPr>
            <a:fld id="{0FF53AA4-3B65-41B4-87EC-235824301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76600" y="6553200"/>
            <a:ext cx="2895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Brush Script MT" pitchFamily="66" charset="0"/>
                <a:ea typeface="SimSun" pitchFamily="2" charset="-122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5532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Brush Script MT" pitchFamily="66" charset="0"/>
                <a:ea typeface="SimSun" pitchFamily="2" charset="-122"/>
                <a:cs typeface="Times New Roman" pitchFamily="18" charset="0"/>
              </a:defRPr>
            </a:lvl1pPr>
          </a:lstStyle>
          <a:p>
            <a:pPr>
              <a:defRPr/>
            </a:pPr>
            <a:fld id="{781E00A9-A92B-407B-87FB-9FF4660851CC}" type="datetime1">
              <a:rPr lang="en-US"/>
              <a:pPr>
                <a:defRPr/>
              </a:pPr>
              <a:t>4/28/2012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5532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Brush Script MT" pitchFamily="66" charset="0"/>
                <a:ea typeface="SimSun" pitchFamily="2" charset="-122"/>
                <a:cs typeface="Times New Roman" pitchFamily="18" charset="0"/>
              </a:defRPr>
            </a:lvl1pPr>
          </a:lstStyle>
          <a:p>
            <a:pPr>
              <a:defRPr/>
            </a:pPr>
            <a:fld id="{D82C6D3D-3535-41AA-AAF4-0864B230E71B}" type="datetime1">
              <a:rPr lang="en-US"/>
              <a:pPr>
                <a:defRPr/>
              </a:pPr>
              <a:t>4/28/2012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Century Gothic" pitchFamily="34" charset="0"/>
          <a:ea typeface="+mj-ea"/>
          <a:cs typeface="HGP創英角ｺﾞｼｯｸUB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Century Gothic" pitchFamily="34" charset="0"/>
          <a:ea typeface="HGP創英角ｺﾞｼｯｸUB"/>
          <a:cs typeface="HGP創英角ｺﾞｼｯｸUB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Century Gothic" pitchFamily="34" charset="0"/>
          <a:ea typeface="HGP創英角ｺﾞｼｯｸUB"/>
          <a:cs typeface="HGP創英角ｺﾞｼｯｸUB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Century Gothic" pitchFamily="34" charset="0"/>
          <a:ea typeface="HGP創英角ｺﾞｼｯｸUB"/>
          <a:cs typeface="HGP創英角ｺﾞｼｯｸUB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Century Gothic" pitchFamily="34" charset="0"/>
          <a:ea typeface="HGP創英角ｺﾞｼｯｸUB"/>
          <a:cs typeface="HGP創英角ｺﾞｼｯｸUB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accent2"/>
          </a:solidFill>
          <a:latin typeface="Calibri" pitchFamily="34" charset="0"/>
          <a:ea typeface="+mn-ea"/>
          <a:cs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Calibri" pitchFamily="34" charset="0"/>
          <a:ea typeface="HGP創英角ｺﾞｼｯｸUB"/>
          <a:cs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996633"/>
          </a:solidFill>
          <a:latin typeface="Calibri" pitchFamily="34" charset="0"/>
          <a:ea typeface="HGP創英角ｺﾞｼｯｸUB"/>
          <a:cs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rgbClr val="CC0066"/>
          </a:solidFill>
          <a:latin typeface="Calibri" pitchFamily="34" charset="0"/>
          <a:ea typeface="HGP創英角ｺﾞｼｯｸUB"/>
          <a:cs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rgbClr val="008000"/>
          </a:solidFill>
          <a:latin typeface="Calibri" pitchFamily="34" charset="0"/>
          <a:ea typeface="HGP創英角ｺﾞｼｯｸUB"/>
          <a:cs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391400" y="6553200"/>
            <a:ext cx="1524000" cy="304800"/>
          </a:xfrm>
          <a:noFill/>
        </p:spPr>
        <p:txBody>
          <a:bodyPr/>
          <a:lstStyle/>
          <a:p>
            <a:fld id="{BA990385-194C-4337-B482-A0BD3498B741}" type="slidenum">
              <a:rPr lang="zh-CN" altLang="en-US" smtClean="0">
                <a:ea typeface="SimSun" pitchFamily="2" charset="-122"/>
              </a:rPr>
              <a:pPr/>
              <a:t>1</a:t>
            </a:fld>
            <a:endParaRPr lang="en-US" altLang="zh-CN" dirty="0" smtClean="0">
              <a:ea typeface="SimSun" pitchFamily="2" charset="-122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533400" y="1992869"/>
            <a:ext cx="77724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400" kern="0" dirty="0" smtClean="0">
                <a:solidFill>
                  <a:srgbClr val="CC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  <a:ea typeface="+mj-ea"/>
              </a:rPr>
              <a:t>Extension of HEVC VUI Syntax Structure</a:t>
            </a:r>
            <a:endParaRPr kumimoji="0" lang="en-US" sz="44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Century Gothic" pitchFamily="34" charset="0"/>
              <a:ea typeface="+mj-ea"/>
              <a:cs typeface="HGP創英角ｺﾞｼｯｸUB"/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 bwMode="auto">
          <a:xfrm>
            <a:off x="1219200" y="4191000"/>
            <a:ext cx="6705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Munsi Haque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April 17, 2012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8534400" cy="584775"/>
          </a:xfrm>
        </p:spPr>
        <p:txBody>
          <a:bodyPr/>
          <a:lstStyle/>
          <a:p>
            <a:r>
              <a:rPr lang="en-US" sz="3200" dirty="0" smtClean="0"/>
              <a:t>On VUI Extension - Proposal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305800" cy="4572000"/>
          </a:xfrm>
        </p:spPr>
        <p:txBody>
          <a:bodyPr/>
          <a:lstStyle/>
          <a:p>
            <a:r>
              <a:rPr lang="en-US" sz="2000" dirty="0" smtClean="0"/>
              <a:t>Motivation</a:t>
            </a:r>
          </a:p>
          <a:p>
            <a:pPr lvl="1"/>
            <a:r>
              <a:rPr lang="en-US" sz="1800" dirty="0" smtClean="0"/>
              <a:t>High level syntax merging for the “base” HEVC VUI parameters to include its future extensions for Scalability, Multi-view Coding and others</a:t>
            </a:r>
          </a:p>
          <a:p>
            <a:pPr lvl="1"/>
            <a:r>
              <a:rPr lang="en-US" sz="1800" dirty="0" smtClean="0"/>
              <a:t>As “base” VUI syntaxes are borrowed from AVC, SVC and MVC VUI extension parameters are also considered for this extension </a:t>
            </a:r>
          </a:p>
          <a:p>
            <a:pPr lvl="1"/>
            <a:r>
              <a:rPr lang="en-US" sz="1800" dirty="0" smtClean="0"/>
              <a:t>Efficient VUI syntax structure design in a unified fashion </a:t>
            </a:r>
          </a:p>
          <a:p>
            <a:endParaRPr lang="en-US" sz="2000" dirty="0" smtClean="0"/>
          </a:p>
          <a:p>
            <a:r>
              <a:rPr lang="en-US" sz="2000" dirty="0" smtClean="0"/>
              <a:t>Highlights in Extension VUI parameters</a:t>
            </a:r>
          </a:p>
          <a:p>
            <a:pPr lvl="1"/>
            <a:r>
              <a:rPr lang="en-CA" sz="1800" dirty="0" smtClean="0"/>
              <a:t>A </a:t>
            </a:r>
            <a:r>
              <a:rPr lang="en-CA" sz="1800" b="1" dirty="0" smtClean="0"/>
              <a:t>Generic </a:t>
            </a:r>
            <a:r>
              <a:rPr lang="en-CA" sz="1800" dirty="0" smtClean="0"/>
              <a:t>type of extension to include HEVC VUI-extension parameters</a:t>
            </a:r>
          </a:p>
          <a:p>
            <a:pPr lvl="1"/>
            <a:r>
              <a:rPr lang="en-CA" sz="1800" dirty="0" smtClean="0"/>
              <a:t>A single1-bit-flag to differentiate the extension part from “base”</a:t>
            </a:r>
          </a:p>
          <a:p>
            <a:pPr lvl="1"/>
            <a:r>
              <a:rPr lang="en-CA" sz="1800" b="1" i="1" dirty="0" smtClean="0"/>
              <a:t>Address various combinations of scalability and multi-view coding </a:t>
            </a:r>
            <a:endParaRPr lang="en-CA" sz="1400" b="1" i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315200" y="6553200"/>
            <a:ext cx="1676400" cy="304800"/>
          </a:xfrm>
        </p:spPr>
        <p:txBody>
          <a:bodyPr/>
          <a:lstStyle/>
          <a:p>
            <a:pPr>
              <a:defRPr/>
            </a:pPr>
            <a:fld id="{1CA6F512-E44F-4B8B-AE78-ECC8873CA479}" type="slidenum">
              <a:rPr lang="zh-CN" altLang="en-US" smtClean="0"/>
              <a:pPr>
                <a:defRPr/>
              </a:pPr>
              <a:t>2</a:t>
            </a:fld>
            <a:endParaRPr lang="en-US" altLang="zh-CN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534400" cy="646113"/>
          </a:xfrm>
        </p:spPr>
        <p:txBody>
          <a:bodyPr/>
          <a:lstStyle/>
          <a:p>
            <a:r>
              <a:rPr lang="en-US" dirty="0" smtClean="0"/>
              <a:t>Current HEVC VUI (CD)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2EBCED-98E8-4442-846C-FC76F46F16C3}" type="slidenum">
              <a:rPr lang="zh-CN" altLang="en-US" smtClean="0"/>
              <a:pPr>
                <a:defRPr/>
              </a:pPr>
              <a:t>3</a:t>
            </a:fld>
            <a:endParaRPr lang="en-US" altLang="zh-CN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066800" y="990608"/>
          <a:ext cx="6934200" cy="4800598"/>
        </p:xfrm>
        <a:graphic>
          <a:graphicData uri="http://schemas.openxmlformats.org/drawingml/2006/table">
            <a:tbl>
              <a:tblPr/>
              <a:tblGrid>
                <a:gridCol w="5913089"/>
                <a:gridCol w="1021111"/>
              </a:tblGrid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timing_info_present_flag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u(1)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0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if( timing_info_present_flag ) {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highlight>
                          <a:srgbClr val="FFFF00"/>
                        </a:highlight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num_units_in_tick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u(32)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time_scale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u(32)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fixed_pic_rate_flag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u(1)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0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}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highlight>
                          <a:srgbClr val="FFFF00"/>
                        </a:highlight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nal_hrd_parameters_present_flag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u(1)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if( nal_hrd_parameters_present_flag )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highlight>
                          <a:srgbClr val="FFFF00"/>
                        </a:highlight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hrd_parameters( )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highlight>
                          <a:srgbClr val="FFFF00"/>
                        </a:highlight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vcl_hrd_parameters_present_flag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u(1)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if( vcl_hrd_parameters_present_flag )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highlight>
                          <a:srgbClr val="FFFF00"/>
                        </a:highlight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hrd_parameters( )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highlight>
                          <a:srgbClr val="FFFF00"/>
                        </a:highlight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0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if( nal_hrd_parameters_present_flag  | |  vcl_hrd_parameters_present_flag )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highlight>
                          <a:srgbClr val="FFFF00"/>
                        </a:highlight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low_delay_hrd_flag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u(1)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bitstream_restriction_flag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u(1)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00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if( bitstream_restriction_flag ) {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highlight>
                          <a:srgbClr val="00FFFF"/>
                        </a:highlight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motion_vectors_over_pic_boundaries_flag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1">
                          <a:latin typeface="Times New Roman"/>
                          <a:ea typeface="Malgun Gothic"/>
                        </a:rPr>
                        <a:t>u(1)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max_bytes_per_pic_denom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1">
                          <a:latin typeface="Times New Roman"/>
                          <a:ea typeface="Malgun Gothic"/>
                        </a:rPr>
                        <a:t>ue(v)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max_bits_per_mincu_denom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1">
                          <a:latin typeface="Times New Roman"/>
                          <a:ea typeface="Malgun Gothic"/>
                        </a:rPr>
                        <a:t>ue(v)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log2_max_mv_length_horizontal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1">
                          <a:latin typeface="Times New Roman"/>
                          <a:ea typeface="Malgun Gothic"/>
                        </a:rPr>
                        <a:t>ue(v)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log2_max_mv_length_vertical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1">
                          <a:latin typeface="Times New Roman"/>
                          <a:ea typeface="Malgun Gothic"/>
                        </a:rPr>
                        <a:t>ue(v)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}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7003"/>
            <a:ext cx="8534400" cy="954107"/>
          </a:xfrm>
        </p:spPr>
        <p:txBody>
          <a:bodyPr/>
          <a:lstStyle/>
          <a:p>
            <a:r>
              <a:rPr lang="en-US" sz="2800" dirty="0" smtClean="0"/>
              <a:t>Comparison between HEVC VUI &amp; AVC-SVC and MVC VUI-extension parameters</a:t>
            </a:r>
            <a:endParaRPr lang="en-US" sz="28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2EBCED-98E8-4442-846C-FC76F46F16C3}" type="slidenum">
              <a:rPr lang="zh-CN" altLang="en-US" smtClean="0"/>
              <a:pPr>
                <a:defRPr/>
              </a:pPr>
              <a:t>4</a:t>
            </a:fld>
            <a:endParaRPr lang="en-US" altLang="zh-CN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52401" y="1295406"/>
          <a:ext cx="8763000" cy="4959873"/>
        </p:xfrm>
        <a:graphic>
          <a:graphicData uri="http://schemas.openxmlformats.org/drawingml/2006/table">
            <a:tbl>
              <a:tblPr/>
              <a:tblGrid>
                <a:gridCol w="738536"/>
                <a:gridCol w="1786397"/>
                <a:gridCol w="2376407"/>
                <a:gridCol w="2426343"/>
                <a:gridCol w="1435317"/>
              </a:tblGrid>
              <a:tr h="270421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Comparison between HEVC VUI &amp; AVC-SVC and MVC VUI-extension parameters  (Annexes E,  G.14, H.14) 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917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On Syntaxes</a:t>
                      </a:r>
                    </a:p>
                  </a:txBody>
                  <a:tcPr marL="4932" marR="4932" marT="49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HEVC</a:t>
                      </a:r>
                    </a:p>
                  </a:txBody>
                  <a:tcPr marL="4932" marR="4932" marT="49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SVC</a:t>
                      </a:r>
                    </a:p>
                  </a:txBody>
                  <a:tcPr marL="4932" marR="4932" marT="49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MVC</a:t>
                      </a:r>
                    </a:p>
                  </a:txBody>
                  <a:tcPr marL="4932" marR="4932" marT="49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Comment</a:t>
                      </a:r>
                    </a:p>
                  </a:txBody>
                  <a:tcPr marL="4932" marR="4932" marT="49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4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Additional syntax</a:t>
                      </a:r>
                    </a:p>
                  </a:txBody>
                  <a:tcPr marL="4932" marR="4932" marT="49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x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B050"/>
                          </a:solidFill>
                          <a:latin typeface="Calibri"/>
                        </a:rPr>
                        <a:t>vui_ext_num_entries_minus1 : </a:t>
                      </a:r>
                      <a:r>
                        <a:rPr lang="en-US" sz="1000" b="0" i="0" u="none" strike="noStrike" dirty="0" err="1" smtClean="0">
                          <a:solidFill>
                            <a:srgbClr val="00B050"/>
                          </a:solidFill>
                          <a:latin typeface="Calibri"/>
                        </a:rPr>
                        <a:t>ue</a:t>
                      </a:r>
                      <a:r>
                        <a:rPr lang="en-US" sz="1000" b="0" i="0" u="none" strike="noStrike" dirty="0" smtClean="0">
                          <a:solidFill>
                            <a:srgbClr val="00B050"/>
                          </a:solidFill>
                          <a:latin typeface="Calibri"/>
                        </a:rPr>
                        <a:t>(v)</a:t>
                      </a:r>
                      <a:endParaRPr lang="en-US" sz="1000" b="0" i="0" u="none" strike="noStrike" dirty="0">
                        <a:solidFill>
                          <a:srgbClr val="00B050"/>
                        </a:solidFill>
                        <a:latin typeface="Calibri"/>
                      </a:endParaRP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B050"/>
                          </a:solidFill>
                          <a:latin typeface="Calibri"/>
                        </a:rPr>
                        <a:t>vui_mvc_num_ops_minus1 : </a:t>
                      </a:r>
                      <a:r>
                        <a:rPr lang="en-US" sz="1000" b="0" i="0" u="none" strike="noStrike" dirty="0" err="1" smtClean="0">
                          <a:solidFill>
                            <a:srgbClr val="00B050"/>
                          </a:solidFill>
                          <a:latin typeface="Calibri"/>
                        </a:rPr>
                        <a:t>ue</a:t>
                      </a:r>
                      <a:r>
                        <a:rPr lang="en-US" sz="1000" b="0" i="0" u="none" strike="noStrike" dirty="0" smtClean="0">
                          <a:solidFill>
                            <a:srgbClr val="00B050"/>
                          </a:solidFill>
                          <a:latin typeface="Calibri"/>
                        </a:rPr>
                        <a:t>(v)</a:t>
                      </a:r>
                      <a:endParaRPr lang="en-US" sz="1000" b="0" i="0" u="none" strike="noStrike" dirty="0">
                        <a:solidFill>
                          <a:srgbClr val="00B050"/>
                        </a:solidFill>
                        <a:latin typeface="Calibri"/>
                      </a:endParaRP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# of iterations</a:t>
                      </a:r>
                    </a:p>
                  </a:txBody>
                  <a:tcPr marL="4932" marR="4932" marT="49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Iterative Loop, i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 = 0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= 0 to vui_ext_num_entries_minus1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 = 0 to vui_mvc_num_ops_minus1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New syntaxes 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x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dirty="0" err="1" smtClean="0">
                          <a:solidFill>
                            <a:srgbClr val="00B050"/>
                          </a:solidFill>
                          <a:latin typeface="Calibri"/>
                        </a:rPr>
                        <a:t>vui_ext_temporal_id</a:t>
                      </a:r>
                      <a:r>
                        <a:rPr lang="en-US" sz="1000" b="0" i="0" u="none" strike="noStrike" dirty="0" smtClean="0">
                          <a:solidFill>
                            <a:srgbClr val="00B05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 smtClean="0">
                          <a:solidFill>
                            <a:srgbClr val="00B05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 smtClean="0">
                          <a:solidFill>
                            <a:srgbClr val="00B050"/>
                          </a:solidFill>
                          <a:latin typeface="Calibri"/>
                        </a:rPr>
                        <a:t> ] : u(3)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B050"/>
                          </a:solidFill>
                          <a:latin typeface="Calibri"/>
                        </a:rPr>
                        <a:t>vui_mvc_temporal_id</a:t>
                      </a: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00B05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 ] : u(3)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x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vui_ext_dependency_id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] : u(3)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vui_mvc_num_target_output_views_minus1[ </a:t>
                      </a:r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] : </a:t>
                      </a:r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ue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(v)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# of next syntax view_id in MVC case</a:t>
                      </a:r>
                    </a:p>
                  </a:txBody>
                  <a:tcPr marL="4932" marR="4932" marT="49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106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x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vui_ext_quality_id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] : u(4)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vui_mvc_view_id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][ j ] : </a:t>
                      </a:r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ue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(v)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j=0 to vui_mvc_num_target_output_views_minus1[ </a:t>
                      </a:r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] 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Common syntaxes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timing_info_present_flag</a:t>
                      </a:r>
                      <a:endParaRPr lang="en-US" sz="1000" b="0" i="0" u="none" strike="noStrike" dirty="0">
                        <a:solidFill>
                          <a:srgbClr val="C00000"/>
                        </a:solidFill>
                        <a:latin typeface="Calibri"/>
                      </a:endParaRP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vui_ext_timing_info_present_flag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 ]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vui_mvc_timing_info_present_flag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 ]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B050"/>
                          </a:solidFill>
                          <a:latin typeface="Calibri"/>
                        </a:rPr>
                        <a:t>num_units_in_tick</a:t>
                      </a:r>
                      <a:endParaRPr lang="en-US" sz="1000" b="0" i="0" u="none" strike="noStrike" dirty="0">
                        <a:solidFill>
                          <a:srgbClr val="00B050"/>
                        </a:solidFill>
                        <a:latin typeface="Calibri"/>
                      </a:endParaRP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B050"/>
                          </a:solidFill>
                          <a:latin typeface="Calibri"/>
                        </a:rPr>
                        <a:t>vui_ext_num_units_in_tick</a:t>
                      </a: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00B05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 ]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B050"/>
                          </a:solidFill>
                          <a:latin typeface="Calibri"/>
                        </a:rPr>
                        <a:t>vui_mvc_num_units_in_tick</a:t>
                      </a: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00B05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 ]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B050"/>
                          </a:solidFill>
                          <a:latin typeface="Calibri"/>
                        </a:rPr>
                        <a:t>time_scale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B050"/>
                          </a:solidFill>
                          <a:latin typeface="Calibri"/>
                        </a:rPr>
                        <a:t>vui_ext_time_scale</a:t>
                      </a: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00B05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 ]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B050"/>
                          </a:solidFill>
                          <a:latin typeface="Calibri"/>
                        </a:rPr>
                        <a:t>vui_mvc_time_scale</a:t>
                      </a: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00B05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 ]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fixed_frame_rate_flag</a:t>
                      </a:r>
                      <a:endParaRPr lang="en-US" sz="1000" b="0" i="0" u="none" strike="noStrike" dirty="0">
                        <a:solidFill>
                          <a:srgbClr val="C00000"/>
                        </a:solidFill>
                        <a:latin typeface="Calibri"/>
                      </a:endParaRP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vui_ext_fixed_frame_rate_flag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 ]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vui_mvc_fixed_frame_rate_flag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 ]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For HEVC, frame-&gt;</a:t>
                      </a:r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pic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nal_hrd_parameters_present_flag</a:t>
                      </a:r>
                      <a:endParaRPr lang="en-US" sz="1000" b="0" i="0" u="none" strike="noStrike" dirty="0">
                        <a:solidFill>
                          <a:srgbClr val="C00000"/>
                        </a:solidFill>
                        <a:latin typeface="Calibri"/>
                      </a:endParaRP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vui_ext_nal_hrd_parameters_present_flag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 ] 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vui_mvc_nal_hrd_parameters_present_flag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 ] 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C00000"/>
                          </a:solidFill>
                          <a:latin typeface="Calibri"/>
                        </a:rPr>
                        <a:t>vcl_hrd_parameters_present_flag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C00000"/>
                          </a:solidFill>
                          <a:latin typeface="Calibri"/>
                        </a:rPr>
                        <a:t>vui_ext_vcl_hrd_parameters_present_flag[ i ] 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vui_mvc_vcl_hrd_parameters_present_flag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 ] 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C00000"/>
                          </a:solidFill>
                          <a:latin typeface="Calibri"/>
                        </a:rPr>
                        <a:t>low_delay_hrd_flag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C00000"/>
                          </a:solidFill>
                          <a:latin typeface="Calibri"/>
                        </a:rPr>
                        <a:t>vui_ext_low_delay_hrd_flag[ i ]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vui_mvc_low_delay_hrd_flag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 ]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C00000"/>
                          </a:solidFill>
                          <a:latin typeface="Calibri"/>
                        </a:rPr>
                        <a:t>pic_struct_present_flag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C00000"/>
                          </a:solidFill>
                          <a:latin typeface="Calibri"/>
                        </a:rPr>
                        <a:t>vui_ext_pic_struct_present_flag[ i ] 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vui_mvc_pic_struct_present_flag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 ] 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For HEVC, discard this syntax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9687"/>
            <a:ext cx="8534400" cy="646113"/>
          </a:xfrm>
        </p:spPr>
        <p:txBody>
          <a:bodyPr/>
          <a:lstStyle/>
          <a:p>
            <a:r>
              <a:rPr lang="en-US" dirty="0" smtClean="0"/>
              <a:t>New HEVC VUI with Extensions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2EBCED-98E8-4442-846C-FC76F46F16C3}" type="slidenum">
              <a:rPr lang="zh-CN" altLang="en-US" smtClean="0"/>
              <a:pPr>
                <a:defRPr/>
              </a:pPr>
              <a:t>5</a:t>
            </a:fld>
            <a:endParaRPr lang="en-US" altLang="zh-CN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914400" y="609600"/>
          <a:ext cx="7543800" cy="5915590"/>
        </p:xfrm>
        <a:graphic>
          <a:graphicData uri="http://schemas.openxmlformats.org/drawingml/2006/table">
            <a:tbl>
              <a:tblPr/>
              <a:tblGrid>
                <a:gridCol w="6883226"/>
                <a:gridCol w="660574"/>
              </a:tblGrid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 dirty="0"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000" b="1" dirty="0" err="1">
                          <a:latin typeface="Times New Roman"/>
                          <a:ea typeface="Malgun Gothic"/>
                          <a:cs typeface="Times New Roman"/>
                        </a:rPr>
                        <a:t>vui_flags_byte</a:t>
                      </a:r>
                      <a:r>
                        <a:rPr lang="en-GB" sz="1000" b="1" dirty="0">
                          <a:latin typeface="Times New Roman"/>
                          <a:ea typeface="Malgun Gothic"/>
                          <a:cs typeface="Times New Roman"/>
                        </a:rPr>
                        <a:t>[0]</a:t>
                      </a:r>
                      <a:endParaRPr lang="en-US" sz="10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</a:rPr>
                        <a:t>u(8)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     if((vui_flags_byte[0] &amp; 0x1) == 0)    // no vui_extension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           </a:t>
                      </a: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vui_num_entries = 1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     else     // vui_extensions 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          vui_num_entries  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</a:rPr>
                        <a:t>ue(v)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     for (i=0; i&lt; vui_num_entries; i++) {  // iterative loop starts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           if((vui_flags_byte[i] &amp; 0x01) &gt; 0)   {  // vui_extensions - ID cases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       vui_ temporal_id[</a:t>
                      </a: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 i </a:t>
                      </a: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]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</a:rPr>
                        <a:t>u(3)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                if( i &gt;0) </a:t>
                      </a: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vui_flags_byte[i]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</a:rPr>
                        <a:t>u(8)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                if((vui_flags_byte[i] &amp; 0x06) == 0x02)  {   // Scalable video only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             vui_dependency_id[</a:t>
                      </a: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 i </a:t>
                      </a: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]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</a:rPr>
                        <a:t>u(3)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             vui_quality_id[</a:t>
                      </a: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 i </a:t>
                      </a: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]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</a:rPr>
                        <a:t>u(4)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                }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                if((vui_flags_byte[i] &amp; 0x06) == 0x04)   {   // Multi-view video only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             vui_ num_target_output_views_minus1[</a:t>
                      </a: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 i </a:t>
                      </a: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]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</a:rPr>
                        <a:t>ue(v)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             </a:t>
                      </a: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for( j = 0; j &lt;= vui_num_target_output_views_minus1[ i ]; j++ ) 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</a:rPr>
                        <a:t> 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	              vui_view_id[</a:t>
                      </a: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 i </a:t>
                      </a: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][</a:t>
                      </a: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 j </a:t>
                      </a: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]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</a:rPr>
                        <a:t>ue(v)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                 }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                if((vui_flags_byte[i] &amp; 0x06) == 0x06)   {   // 3DV: Combined MVC/SVC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                         &lt;&lt;  Undefined &gt;&gt;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                 }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           }  // end of vui-extension - ID cases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           if((vui_flags_byte[i] &amp; 0x08) &gt; 0) {   // timing_info_present_flag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</a:rPr>
                        <a:t>u(3)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	    vui_num_units_in_tick[</a:t>
                      </a: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 i </a:t>
                      </a: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]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</a:rPr>
                        <a:t>u(32)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	    vui_time_scale[</a:t>
                      </a: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 i </a:t>
                      </a: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]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</a:rPr>
                        <a:t>u(32)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          }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 </a:t>
                      </a: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if((vui_flags_byte[i] &amp; 0x20) &gt; 0)   // nal_hrd_parameters_present_flag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	   </a:t>
                      </a: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hrd_parameters( )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 </a:t>
                      </a: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if((vui_flags_byte[i] &amp; 0x40) &gt; 0)   // vcl_hrd_parameters_present_flag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	   </a:t>
                      </a: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hrd_parameters( )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     }   // iterative loop ends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79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00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if((vui_flags_byte[0] &amp; 0x05) == 0x04) {   // bitstream_restriction_flag: Base only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 motion_vectors_over_pic_boundaries_flag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1">
                          <a:latin typeface="Times New Roman"/>
                          <a:ea typeface="Malgun Gothic"/>
                        </a:rPr>
                        <a:t>u(1)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 max_bytes_per_pic_denom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1">
                          <a:latin typeface="Times New Roman"/>
                          <a:ea typeface="Malgun Gothic"/>
                        </a:rPr>
                        <a:t>ue(v)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 max_bits_per_mincu_denom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1">
                          <a:latin typeface="Times New Roman"/>
                          <a:ea typeface="Malgun Gothic"/>
                        </a:rPr>
                        <a:t>ue(v)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 log2_max_mv_length_horizontal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1">
                          <a:latin typeface="Times New Roman"/>
                          <a:ea typeface="Malgun Gothic"/>
                        </a:rPr>
                        <a:t>ue(v)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 log2_max_mv_length_vertical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1">
                          <a:latin typeface="Times New Roman"/>
                          <a:ea typeface="Malgun Gothic"/>
                        </a:rPr>
                        <a:t>ue(v)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 dirty="0"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000" dirty="0">
                          <a:latin typeface="Times New Roman"/>
                          <a:ea typeface="Malgun Gothic"/>
                          <a:cs typeface="Times New Roman"/>
                        </a:rPr>
                        <a:t>}</a:t>
                      </a:r>
                      <a:endParaRPr lang="en-US" sz="10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 dirty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534400" cy="646113"/>
          </a:xfrm>
        </p:spPr>
        <p:txBody>
          <a:bodyPr/>
          <a:lstStyle/>
          <a:p>
            <a:r>
              <a:rPr lang="en-US" dirty="0" smtClean="0"/>
              <a:t>Addition of a new syntax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762000"/>
            <a:ext cx="8686800" cy="5486400"/>
          </a:xfrm>
        </p:spPr>
        <p:txBody>
          <a:bodyPr/>
          <a:lstStyle/>
          <a:p>
            <a:r>
              <a:rPr lang="en-US" sz="2000" dirty="0" err="1" smtClean="0"/>
              <a:t>vui_flags_byte</a:t>
            </a:r>
            <a:r>
              <a:rPr lang="en-US" sz="2000" dirty="0" smtClean="0"/>
              <a:t>[</a:t>
            </a:r>
            <a:r>
              <a:rPr lang="en-US" sz="2000" dirty="0" err="1" smtClean="0"/>
              <a:t>i</a:t>
            </a:r>
            <a:r>
              <a:rPr lang="en-US" sz="2000" dirty="0" smtClean="0"/>
              <a:t>], a 1-byte long syntax parameter</a:t>
            </a:r>
          </a:p>
          <a:p>
            <a:pPr lvl="1"/>
            <a:r>
              <a:rPr lang="en-US" sz="1800" dirty="0" smtClean="0"/>
              <a:t>Combines common flags in HEVC VUI and its possible extensions</a:t>
            </a:r>
          </a:p>
          <a:p>
            <a:pPr lvl="1"/>
            <a:r>
              <a:rPr lang="en-US" sz="1800" dirty="0" smtClean="0"/>
              <a:t>One 1-bit flag (</a:t>
            </a:r>
            <a:r>
              <a:rPr lang="en-US" sz="1800" dirty="0" err="1" smtClean="0"/>
              <a:t>vui_ext_flag</a:t>
            </a:r>
            <a:r>
              <a:rPr lang="en-US" sz="1800" dirty="0" smtClean="0"/>
              <a:t>) to differentiate: 0 (base), 1 (extension)</a:t>
            </a:r>
          </a:p>
          <a:p>
            <a:pPr lvl="1"/>
            <a:r>
              <a:rPr lang="en-US" sz="1800" dirty="0" smtClean="0"/>
              <a:t>Distribution of other 7-bits</a:t>
            </a:r>
          </a:p>
          <a:p>
            <a:pPr lvl="2"/>
            <a:r>
              <a:rPr lang="en-US" sz="1600" dirty="0" smtClean="0"/>
              <a:t>For “base”</a:t>
            </a:r>
          </a:p>
          <a:p>
            <a:pPr lvl="3"/>
            <a:r>
              <a:rPr lang="en-US" sz="1400" dirty="0" smtClean="0"/>
              <a:t>5 bits for common 1-bit flags</a:t>
            </a:r>
          </a:p>
          <a:p>
            <a:pPr lvl="3"/>
            <a:r>
              <a:rPr lang="en-US" sz="1400" dirty="0" smtClean="0"/>
              <a:t>1-bit for “</a:t>
            </a:r>
            <a:r>
              <a:rPr lang="en-US" sz="1400" dirty="0" err="1" smtClean="0"/>
              <a:t>bitstream_restriction_flag</a:t>
            </a:r>
            <a:r>
              <a:rPr lang="en-US" sz="1400" dirty="0" smtClean="0"/>
              <a:t>”</a:t>
            </a:r>
          </a:p>
          <a:p>
            <a:pPr lvl="3"/>
            <a:r>
              <a:rPr lang="en-US" sz="1400" dirty="0" smtClean="0"/>
              <a:t>1-bit “reserved”</a:t>
            </a:r>
          </a:p>
          <a:p>
            <a:pPr lvl="2"/>
            <a:r>
              <a:rPr lang="en-US" sz="1600" dirty="0" smtClean="0"/>
              <a:t>For “extension”</a:t>
            </a:r>
          </a:p>
          <a:p>
            <a:pPr lvl="3"/>
            <a:r>
              <a:rPr lang="en-US" sz="1400" dirty="0" smtClean="0"/>
              <a:t>2-bits (vui_ext_flags2bits) for “extension-types” (Scalability, MVC, 3DV, etc.)</a:t>
            </a:r>
          </a:p>
          <a:p>
            <a:pPr lvl="3"/>
            <a:r>
              <a:rPr lang="en-US" sz="1400" dirty="0" smtClean="0"/>
              <a:t>5-bits for common 1-bit flags</a:t>
            </a:r>
          </a:p>
          <a:p>
            <a:pPr lvl="1"/>
            <a:r>
              <a:rPr lang="en-US" sz="1800" dirty="0" err="1" smtClean="0"/>
              <a:t>vui_flags_byte</a:t>
            </a:r>
            <a:r>
              <a:rPr lang="en-US" sz="1800" dirty="0" smtClean="0"/>
              <a:t>[</a:t>
            </a:r>
            <a:r>
              <a:rPr lang="en-US" sz="1800" dirty="0" err="1" smtClean="0"/>
              <a:t>i</a:t>
            </a:r>
            <a:r>
              <a:rPr lang="en-US" sz="1800" dirty="0" smtClean="0"/>
              <a:t>], an Array?</a:t>
            </a:r>
          </a:p>
          <a:p>
            <a:pPr lvl="2"/>
            <a:r>
              <a:rPr lang="en-US" sz="1600" dirty="0" smtClean="0"/>
              <a:t>For “base”, a single parameter (</a:t>
            </a:r>
            <a:r>
              <a:rPr lang="en-US" sz="1600" dirty="0" err="1" smtClean="0"/>
              <a:t>i</a:t>
            </a:r>
            <a:r>
              <a:rPr lang="en-US" sz="1600" dirty="0" smtClean="0"/>
              <a:t>=0)</a:t>
            </a:r>
          </a:p>
          <a:p>
            <a:pPr lvl="2"/>
            <a:r>
              <a:rPr lang="en-US" sz="1600" dirty="0" smtClean="0"/>
              <a:t>For “extension”, an array (</a:t>
            </a:r>
            <a:r>
              <a:rPr lang="en-US" sz="1600" dirty="0" err="1" smtClean="0"/>
              <a:t>i</a:t>
            </a:r>
            <a:r>
              <a:rPr lang="en-US" sz="1600" dirty="0" smtClean="0"/>
              <a:t> = 0 to vui_num_entries-1)</a:t>
            </a:r>
          </a:p>
          <a:p>
            <a:pPr lvl="3"/>
            <a:r>
              <a:rPr lang="en-US" sz="1200" dirty="0" smtClean="0"/>
              <a:t>1st choice for 2-bits of vui_ext_flags2bits</a:t>
            </a:r>
          </a:p>
          <a:p>
            <a:pPr lvl="4"/>
            <a:r>
              <a:rPr lang="en-US" sz="1050" dirty="0" smtClean="0"/>
              <a:t>For 1</a:t>
            </a:r>
            <a:r>
              <a:rPr lang="en-US" sz="1050" baseline="30000" dirty="0" smtClean="0"/>
              <a:t>st</a:t>
            </a:r>
            <a:r>
              <a:rPr lang="en-US" sz="1050" dirty="0" smtClean="0"/>
              <a:t> element (</a:t>
            </a:r>
            <a:r>
              <a:rPr lang="en-US" sz="1050" dirty="0" err="1" smtClean="0"/>
              <a:t>i</a:t>
            </a:r>
            <a:r>
              <a:rPr lang="en-US" sz="1050" dirty="0" smtClean="0"/>
              <a:t>=0), may be enough for “extension-types”</a:t>
            </a:r>
          </a:p>
          <a:p>
            <a:pPr lvl="4"/>
            <a:r>
              <a:rPr lang="en-US" sz="1050" dirty="0" smtClean="0"/>
              <a:t>For other elements (</a:t>
            </a:r>
            <a:r>
              <a:rPr lang="en-US" sz="1050" dirty="0" err="1" smtClean="0"/>
              <a:t>i</a:t>
            </a:r>
            <a:r>
              <a:rPr lang="en-US" sz="1050" dirty="0" smtClean="0"/>
              <a:t>=1 to vui_num_entries-1), can be “reserved”</a:t>
            </a:r>
          </a:p>
          <a:p>
            <a:pPr lvl="4"/>
            <a:r>
              <a:rPr lang="en-US" sz="1050" dirty="0" smtClean="0"/>
              <a:t>For simplified choice, same values for all elements</a:t>
            </a:r>
          </a:p>
          <a:p>
            <a:pPr lvl="3"/>
            <a:r>
              <a:rPr lang="en-US" sz="1200" dirty="0" smtClean="0"/>
              <a:t>Other choice for2-bits of vui_ext_flags2bits</a:t>
            </a:r>
          </a:p>
          <a:p>
            <a:pPr lvl="4"/>
            <a:r>
              <a:rPr lang="en-US" sz="1050" dirty="0" smtClean="0"/>
              <a:t>Allow varied “extension types”  or “combinations” from one iteration to next for VUI-parameters  extension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CA6F512-E44F-4B8B-AE78-ECC8873CA479}" type="slidenum">
              <a:rPr lang="zh-CN" altLang="en-US" smtClean="0"/>
              <a:pPr>
                <a:defRPr/>
              </a:pPr>
              <a:t>6</a:t>
            </a:fld>
            <a:endParaRPr lang="en-US" altLang="zh-CN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57889"/>
            <a:ext cx="8839200" cy="830997"/>
          </a:xfrm>
        </p:spPr>
        <p:txBody>
          <a:bodyPr/>
          <a:lstStyle/>
          <a:p>
            <a:r>
              <a:rPr lang="en-US" sz="2400" dirty="0" err="1" smtClean="0"/>
              <a:t>vui_flags_byte</a:t>
            </a:r>
            <a:r>
              <a:rPr lang="en-US" sz="2400" dirty="0" smtClean="0"/>
              <a:t> Example : VUI flags Grouping &amp; Extension hooks</a:t>
            </a:r>
            <a:endParaRPr lang="en-US" sz="2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2EBCED-98E8-4442-846C-FC76F46F16C3}" type="slidenum">
              <a:rPr lang="zh-CN" altLang="en-US" smtClean="0"/>
              <a:pPr>
                <a:defRPr/>
              </a:pPr>
              <a:t>7</a:t>
            </a:fld>
            <a:endParaRPr lang="en-US" altLang="zh-CN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524000" y="1143000"/>
          <a:ext cx="5953125" cy="3618865"/>
        </p:xfrm>
        <a:graphic>
          <a:graphicData uri="http://schemas.openxmlformats.org/drawingml/2006/table">
            <a:tbl>
              <a:tblPr/>
              <a:tblGrid>
                <a:gridCol w="867860"/>
                <a:gridCol w="1371307"/>
                <a:gridCol w="1314170"/>
                <a:gridCol w="1314170"/>
                <a:gridCol w="1085618"/>
              </a:tblGrid>
              <a:tr h="40957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vui_flags_byte</a:t>
                      </a:r>
                      <a:r>
                        <a:rPr lang="en-US" sz="9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[</a:t>
                      </a:r>
                      <a:r>
                        <a:rPr lang="en-US" sz="9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i</a:t>
                      </a:r>
                      <a:r>
                        <a:rPr lang="en-US" sz="9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], </a:t>
                      </a:r>
                      <a:r>
                        <a:rPr lang="en-US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p=assigned bit</a:t>
                      </a:r>
                      <a:endParaRPr lang="en-US" sz="11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HEVC (Base)</a:t>
                      </a: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, i=0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HEVC (Scalability Extension)</a:t>
                      </a: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, i=0 to </a:t>
                      </a:r>
                      <a:r>
                        <a:rPr lang="en-US" sz="1100">
                          <a:latin typeface="Times New Roman"/>
                          <a:ea typeface="Times New Roman"/>
                        </a:rPr>
                        <a:t>vui_num_entries-1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HEVC (Multi-view Extension)</a:t>
                      </a: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, i=0 to </a:t>
                      </a:r>
                      <a:r>
                        <a:rPr lang="en-US" sz="1100">
                          <a:latin typeface="Times New Roman"/>
                          <a:ea typeface="Times New Roman"/>
                        </a:rPr>
                        <a:t>vui_num_entries-1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Conditional logics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9083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0000 000p</a:t>
                      </a:r>
                      <a:endParaRPr lang="en-US" sz="11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vui_ext_flag (p=0)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vui_ext_flag (p=1)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vui_ext_flag (p=1)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(vui_flags_byte &amp; 0x01) &gt; 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0000 00p0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reserved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vui_ext_flag2bits - 1st bit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vui_ext_flag2bits - 1st bit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(vui_flags_byte &amp; 0x02) &gt; 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25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0000 0p00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bitstream_restriction_flag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vui_ext_flag2bits - 2nd bit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vui_ext_flag2bits - 2nd bit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Base: (vui_flags_byte &amp; 0x05) == 0x04;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Ext: (vui_flags_byte &amp; 0x04) == 0x04;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0000 p000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timing_info_present_flag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timing_info_present_flag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timing_info_present_flag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(vui_flags_byte &amp; 0x08) &gt; 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000p 0000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fixed_pic_rate_flag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fixed_pic_rate_flag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fixed_pic_rate_flag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(vui_flags_byte &amp; 0x18) == 0x18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00p0 0000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nal_hrd_parameters_present_flag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nal_hrd_parameters_present_flag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nal_hrd_parameters_present_flag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(vui_flags_byte &amp; 0x20) &gt; 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0p00 0000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vcl_hrd_parameters_present _flag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vcl_hrd_parameters_present _flag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vcl_hrd_parameters_present _flag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(vui_flags_byte &amp; 0x40) &gt; 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p000 0000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pic_struct_present_flag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pic_struct_present_flag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pic_struct_present_flag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(vui_flags_byte &amp; 0x80) &gt; 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325">
                <a:tc>
                  <a:txBody>
                    <a:bodyPr/>
                    <a:lstStyle/>
                    <a:p>
                      <a:endParaRPr lang="en-US" sz="1000">
                        <a:latin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low_delay_hrd_flag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low_delay_hrd_flag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low_delay_hrd_flag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en-US" sz="9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vui_flags_byte</a:t>
                      </a:r>
                      <a:r>
                        <a:rPr lang="en-US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&amp; 0x60) &gt; 0</a:t>
                      </a:r>
                      <a:endParaRPr lang="en-US" sz="11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524000" y="4953000"/>
          <a:ext cx="6095999" cy="1209625"/>
        </p:xfrm>
        <a:graphic>
          <a:graphicData uri="http://schemas.openxmlformats.org/drawingml/2006/table">
            <a:tbl>
              <a:tblPr/>
              <a:tblGrid>
                <a:gridCol w="917928"/>
                <a:gridCol w="868787"/>
                <a:gridCol w="1956818"/>
                <a:gridCol w="2352466"/>
              </a:tblGrid>
              <a:tr h="189004">
                <a:tc gridSpan="4"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An interim parameter, </a:t>
                      </a:r>
                      <a:r>
                        <a:rPr lang="en-US" sz="1100" b="1" i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vui_ext_flag2bits 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= ((</a:t>
                      </a:r>
                      <a:r>
                        <a:rPr lang="en-US" sz="11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vui_flags_byte</a:t>
                      </a: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&gt;&gt; 1) &amp; 0x03</a:t>
                      </a:r>
                      <a:r>
                        <a:rPr lang="en-US" sz="11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), not a syntax parameter</a:t>
                      </a:r>
                      <a:endParaRPr lang="en-US" sz="1100" dirty="0">
                        <a:latin typeface="Times New Roman"/>
                        <a:ea typeface="Times New Roman"/>
                      </a:endParaRPr>
                    </a:p>
                  </a:txBody>
                  <a:tcPr marL="68041" marR="6804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000" dirty="0">
                        <a:latin typeface="Times New Roman"/>
                      </a:endParaRPr>
                    </a:p>
                  </a:txBody>
                  <a:tcPr marL="68041" marR="6804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004">
                <a:tc grid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vui_ext_flag2bits</a:t>
                      </a:r>
                      <a:endParaRPr lang="en-US" sz="1100" i="1" dirty="0">
                        <a:latin typeface="Times New Roman"/>
                        <a:ea typeface="Times New Roman"/>
                      </a:endParaRPr>
                    </a:p>
                  </a:txBody>
                  <a:tcPr marL="68041" marR="680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HEVC Extension type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041" marR="680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Conditional logics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041" marR="680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00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041" marR="680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041" marR="680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reserved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041" marR="680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(vui_flags_byte &amp; 0x06) == 0x00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041" marR="680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60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041" marR="680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041" marR="680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svc extension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041" marR="680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(vui_flags_byte &amp; 0x06) == 0x02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041" marR="680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00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041" marR="680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041" marR="680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mvc extension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041" marR="680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(vui_flags_byte &amp; 0x06) == 0x04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041" marR="680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00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041" marR="680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041" marR="680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combined svc &amp; mvc (3DV)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041" marR="680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en-US" sz="11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vui_flags_byte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&amp; 0x06) == 0x06</a:t>
                      </a:r>
                      <a:endParaRPr lang="en-US" sz="1100" dirty="0">
                        <a:latin typeface="Times New Roman"/>
                        <a:ea typeface="Times New Roman"/>
                      </a:endParaRPr>
                    </a:p>
                  </a:txBody>
                  <a:tcPr marL="68041" marR="680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199394</TotalTime>
  <Words>927</Words>
  <Application>Microsoft Office PowerPoint</Application>
  <PresentationFormat>On-screen Show (4:3)</PresentationFormat>
  <Paragraphs>276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Arial</vt:lpstr>
      <vt:lpstr>Brush Script MT</vt:lpstr>
      <vt:lpstr>SimSun</vt:lpstr>
      <vt:lpstr>Times New Roman</vt:lpstr>
      <vt:lpstr>Century Gothic</vt:lpstr>
      <vt:lpstr>HGP創英角ｺﾞｼｯｸUB</vt:lpstr>
      <vt:lpstr>Calibri</vt:lpstr>
      <vt:lpstr>Malgun Gothic</vt:lpstr>
      <vt:lpstr>Times</vt:lpstr>
      <vt:lpstr>Tahoma</vt:lpstr>
      <vt:lpstr>Default Design</vt:lpstr>
      <vt:lpstr>Slide 1</vt:lpstr>
      <vt:lpstr>On VUI Extension - Proposal</vt:lpstr>
      <vt:lpstr>Current HEVC VUI (CD)</vt:lpstr>
      <vt:lpstr>Comparison between HEVC VUI &amp; AVC-SVC and MVC VUI-extension parameters</vt:lpstr>
      <vt:lpstr>New HEVC VUI with Extensions</vt:lpstr>
      <vt:lpstr>Addition of a new syntax</vt:lpstr>
      <vt:lpstr>vui_flags_byte Example : VUI flags Grouping &amp; Extension hooks</vt:lpstr>
    </vt:vector>
  </TitlesOfParts>
  <Company>Sony Electronics, Inc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Mohammad Gharavi</dc:creator>
  <cp:lastModifiedBy>munsi</cp:lastModifiedBy>
  <cp:revision>7024</cp:revision>
  <dcterms:created xsi:type="dcterms:W3CDTF">2006-02-22T01:05:12Z</dcterms:created>
  <dcterms:modified xsi:type="dcterms:W3CDTF">2012-04-28T12:48:40Z</dcterms:modified>
</cp:coreProperties>
</file>