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605" r:id="rId1"/>
  </p:sldMasterIdLst>
  <p:notesMasterIdLst>
    <p:notesMasterId r:id="rId10"/>
  </p:notesMasterIdLst>
  <p:handoutMasterIdLst>
    <p:handoutMasterId r:id="rId11"/>
  </p:handoutMasterIdLst>
  <p:sldIdLst>
    <p:sldId id="515" r:id="rId2"/>
    <p:sldId id="552" r:id="rId3"/>
    <p:sldId id="553" r:id="rId4"/>
    <p:sldId id="554" r:id="rId5"/>
    <p:sldId id="557" r:id="rId6"/>
    <p:sldId id="558" r:id="rId7"/>
    <p:sldId id="556" r:id="rId8"/>
    <p:sldId id="551" r:id="rId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kim" initials="y" lastIdx="1" clrIdx="0"/>
  <p:cmAuthor id="1" name="alberto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ACC5DE"/>
    <a:srgbClr val="00D200"/>
    <a:srgbClr val="4070A0"/>
    <a:srgbClr val="F3F9FA"/>
    <a:srgbClr val="003366"/>
    <a:srgbClr val="FF9900"/>
    <a:srgbClr val="456A1C"/>
    <a:srgbClr val="6C9200"/>
    <a:srgbClr val="4F84B9"/>
    <a:srgbClr val="C9D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9" autoAdjust="0"/>
    <p:restoredTop sz="94681" autoAdjust="0"/>
  </p:normalViewPr>
  <p:slideViewPr>
    <p:cSldViewPr snapToGrid="0">
      <p:cViewPr>
        <p:scale>
          <a:sx n="70" d="100"/>
          <a:sy n="70" d="100"/>
        </p:scale>
        <p:origin x="-828" y="-204"/>
      </p:cViewPr>
      <p:guideLst>
        <p:guide orient="horz" pos="1104"/>
        <p:guide orient="horz" pos="3648"/>
        <p:guide pos="2880"/>
      </p:guideLst>
    </p:cSldViewPr>
  </p:slideViewPr>
  <p:outlineViewPr>
    <p:cViewPr>
      <p:scale>
        <a:sx n="33" d="100"/>
        <a:sy n="33" d="100"/>
      </p:scale>
      <p:origin x="0" y="182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2772" y="-10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t" anchorCtr="0" compatLnSpc="1">
            <a:prstTxWarp prst="textNoShape">
              <a:avLst/>
            </a:prstTxWarp>
          </a:bodyPr>
          <a:lstStyle>
            <a:lvl1pPr defTabSz="972996" eaLnBrk="0" hangingPunct="0">
              <a:defRPr sz="12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1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t" anchorCtr="0" compatLnSpc="1">
            <a:prstTxWarp prst="textNoShape">
              <a:avLst/>
            </a:prstTxWarp>
          </a:bodyPr>
          <a:lstStyle>
            <a:lvl1pPr algn="r" defTabSz="972996" eaLnBrk="0" hangingPunct="0">
              <a:defRPr sz="12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2018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b" anchorCtr="0" compatLnSpc="1">
            <a:prstTxWarp prst="textNoShape">
              <a:avLst/>
            </a:prstTxWarp>
          </a:bodyPr>
          <a:lstStyle>
            <a:lvl1pPr defTabSz="972996" eaLnBrk="0" hangingPunct="0">
              <a:defRPr sz="12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b" anchorCtr="0" compatLnSpc="1">
            <a:prstTxWarp prst="textNoShape">
              <a:avLst/>
            </a:prstTxWarp>
          </a:bodyPr>
          <a:lstStyle>
            <a:lvl1pPr algn="r" defTabSz="972996" eaLnBrk="0" hangingPunct="0">
              <a:defRPr sz="12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8A0038C-02B1-4BEC-BC65-1E7249011F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459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t" anchorCtr="0" compatLnSpc="1">
            <a:prstTxWarp prst="textNoShape">
              <a:avLst/>
            </a:prstTxWarp>
          </a:bodyPr>
          <a:lstStyle>
            <a:lvl1pPr defTabSz="972996" eaLnBrk="0" hangingPunct="0">
              <a:defRPr sz="11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1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t" anchorCtr="0" compatLnSpc="1">
            <a:prstTxWarp prst="textNoShape">
              <a:avLst/>
            </a:prstTxWarp>
          </a:bodyPr>
          <a:lstStyle>
            <a:lvl1pPr algn="r" defTabSz="972996" eaLnBrk="0" hangingPunct="0">
              <a:defRPr sz="11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819275" y="619125"/>
            <a:ext cx="3609975" cy="2708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49239" y="3459163"/>
            <a:ext cx="6846887" cy="542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18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b" anchorCtr="0" compatLnSpc="1">
            <a:prstTxWarp prst="textNoShape">
              <a:avLst/>
            </a:prstTxWarp>
          </a:bodyPr>
          <a:lstStyle>
            <a:lvl1pPr defTabSz="972996" eaLnBrk="0" hangingPunct="0">
              <a:defRPr sz="11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494" tIns="48747" rIns="97494" bIns="48747" numCol="1" anchor="b" anchorCtr="0" compatLnSpc="1">
            <a:prstTxWarp prst="textNoShape">
              <a:avLst/>
            </a:prstTxWarp>
          </a:bodyPr>
          <a:lstStyle>
            <a:lvl1pPr algn="r" defTabSz="972996" eaLnBrk="0" hangingPunct="0">
              <a:defRPr sz="1100" b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A9CA102B-60A0-4095-989D-6364DBEA82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413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742950" indent="-285750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1143000" indent="-228600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600200" indent="-228600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2057400" indent="-228600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gradien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68600"/>
            <a:ext cx="9144000" cy="4089400"/>
          </a:xfrm>
          <a:prstGeom prst="rect">
            <a:avLst/>
          </a:prstGeom>
          <a:noFill/>
        </p:spPr>
      </p:pic>
      <p:pic>
        <p:nvPicPr>
          <p:cNvPr id="3084" name="Picture 12" descr="cloud"/>
          <p:cNvPicPr>
            <a:picLocks noChangeAspect="1" noChangeArrowheads="1"/>
          </p:cNvPicPr>
          <p:nvPr userDrawn="1"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1527175"/>
          </a:xfrm>
          <a:prstGeom prst="rect">
            <a:avLst/>
          </a:prstGeom>
          <a:noFill/>
        </p:spPr>
      </p:pic>
      <p:pic>
        <p:nvPicPr>
          <p:cNvPr id="3079" name="Picture 7" descr="imgbann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0"/>
            <a:ext cx="9144000" cy="1241425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200400"/>
            <a:ext cx="7772400" cy="838200"/>
          </a:xfrm>
        </p:spPr>
        <p:txBody>
          <a:bodyPr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191000"/>
            <a:ext cx="6400800" cy="609600"/>
          </a:xfrm>
        </p:spPr>
        <p:txBody>
          <a:bodyPr/>
          <a:lstStyle>
            <a:lvl1pPr marL="0" indent="0">
              <a:buFont typeface="Wingdings" pitchFamily="96" charset="2"/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3" name="Picture 11" descr="CAV-logo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471488"/>
            <a:ext cx="3200400" cy="595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28600"/>
            <a:ext cx="21717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3627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spcBef>
                <a:spcPts val="0"/>
              </a:spcBef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gray">
          <a:xfrm>
            <a:off x="2492375" y="6491288"/>
            <a:ext cx="2217738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</a:t>
            </a:r>
          </a:p>
        </p:txBody>
      </p:sp>
      <p:pic>
        <p:nvPicPr>
          <p:cNvPr id="7" name="Picture 19" descr="CaviumBG_2_v6_no log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28600" y="5715000"/>
            <a:ext cx="19050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pitchFamily="2" charset="2"/>
              <a:buChar char="§"/>
              <a:defRPr/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63500" y="6472238"/>
            <a:ext cx="385763" cy="222250"/>
          </a:xfrm>
          <a:prstGeom prst="rect">
            <a:avLst/>
          </a:prstGeom>
          <a:ln/>
        </p:spPr>
        <p:txBody>
          <a:bodyPr/>
          <a:lstStyle/>
          <a:p>
            <a:pPr>
              <a:defRPr/>
            </a:pPr>
            <a:fld id="{5D6AB5D2-E5C6-4B1E-90EA-6963F4F4E0A4}" type="slidenum">
              <a:rPr lang="en-US">
                <a:solidFill>
                  <a:schemeClr val="bg1"/>
                </a:solidFill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757488" y="6465888"/>
            <a:ext cx="3148012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3038" indent="-173038">
              <a:lnSpc>
                <a:spcPct val="95000"/>
              </a:lnSpc>
              <a:spcAft>
                <a:spcPct val="20000"/>
              </a:spcAft>
              <a:buClr>
                <a:schemeClr val="accent1"/>
              </a:buClr>
              <a:buSzPct val="125000"/>
              <a:buFont typeface="Wingdings" charset="2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MS PGothic" pitchFamily="34" charset="-128"/>
              </a:rPr>
              <a:t>Cavium Networks Confidential &amp; Proprietary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45169" y="1497013"/>
            <a:ext cx="8521032" cy="4454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3863" y="-152400"/>
            <a:ext cx="84915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267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267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6200" y="6477000"/>
            <a:ext cx="41910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Cavium Networks Proprietary and Confidential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bottom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0" y="6367463"/>
            <a:ext cx="9144000" cy="49053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5307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19200"/>
            <a:ext cx="868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51838" y="6513513"/>
            <a:ext cx="5730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Page </a:t>
            </a:r>
            <a:fld id="{A79A390D-0070-407E-A2C7-2693A4C72F27}" type="slidenum">
              <a:rPr lang="en-US" sz="800">
                <a:solidFill>
                  <a:schemeClr val="bg1"/>
                </a:solidFill>
              </a:rPr>
              <a:pPr algn="r"/>
              <a:t>‹#›</a:t>
            </a:fld>
            <a:endParaRPr lang="en-US" sz="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6" r:id="rId1"/>
    <p:sldLayoutId id="2147484607" r:id="rId2"/>
    <p:sldLayoutId id="2147484608" r:id="rId3"/>
    <p:sldLayoutId id="2147484609" r:id="rId4"/>
    <p:sldLayoutId id="2147484610" r:id="rId5"/>
    <p:sldLayoutId id="2147484611" r:id="rId6"/>
    <p:sldLayoutId id="2147484612" r:id="rId7"/>
    <p:sldLayoutId id="2147484613" r:id="rId8"/>
    <p:sldLayoutId id="2147484614" r:id="rId9"/>
    <p:sldLayoutId id="2147484615" r:id="rId10"/>
    <p:sldLayoutId id="2147484616" r:id="rId11"/>
    <p:sldLayoutId id="2147484617" r:id="rId12"/>
    <p:sldLayoutId id="2147484618" r:id="rId13"/>
    <p:sldLayoutId id="2147484620" r:id="rId14"/>
    <p:sldLayoutId id="2147484621" r:id="rId15"/>
    <p:sldLayoutId id="2147484622" r:id="rId16"/>
    <p:sldLayoutId id="2147484623" r:id="rId17"/>
    <p:sldLayoutId id="2147484625" r:id="rId18"/>
    <p:sldLayoutId id="2147484626" r:id="rId19"/>
    <p:sldLayoutId id="2147484627" r:id="rId20"/>
    <p:sldLayoutId id="2147484628" r:id="rId21"/>
    <p:sldLayoutId id="2147484629" r:id="rId22"/>
    <p:sldLayoutId id="2147484630" r:id="rId23"/>
    <p:sldLayoutId id="2147484631" r:id="rId24"/>
    <p:sldLayoutId id="2147484632" r:id="rId25"/>
    <p:sldLayoutId id="2147484633" r:id="rId26"/>
    <p:sldLayoutId id="2147484634" r:id="rId27"/>
    <p:sldLayoutId id="2147484635" r:id="rId28"/>
    <p:sldLayoutId id="2147484636" r:id="rId29"/>
    <p:sldLayoutId id="2147484637" r:id="rId3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rgbClr val="003399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3E82"/>
          </a:solidFill>
          <a:latin typeface="Arial" charset="0"/>
          <a:ea typeface="ＭＳ Ｐゴシック" pitchFamily="96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E82"/>
        </a:buClr>
        <a:buFont typeface="Wingdings" pitchFamily="96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685800" y="3302758"/>
            <a:ext cx="7772400" cy="1682710"/>
          </a:xfrm>
        </p:spPr>
        <p:txBody>
          <a:bodyPr/>
          <a:lstStyle/>
          <a:p>
            <a:pPr algn="ctr"/>
            <a:r>
              <a:rPr lang="en-US" dirty="0">
                <a:ea typeface="ＭＳ Ｐゴシック" pitchFamily="50" charset="-128"/>
              </a:rPr>
              <a:t>Complexity analysis of  high throughput CABAC Entropy codecs </a:t>
            </a:r>
            <a:r>
              <a:rPr lang="en-US" dirty="0" smtClean="0">
                <a:ea typeface="ＭＳ Ｐゴシック" pitchFamily="50" charset="-128"/>
              </a:rPr>
              <a:t/>
            </a:r>
            <a:br>
              <a:rPr lang="en-US" dirty="0" smtClean="0">
                <a:ea typeface="ＭＳ Ｐゴシック" pitchFamily="50" charset="-128"/>
              </a:rPr>
            </a:br>
            <a:r>
              <a:rPr lang="en-US" dirty="0" smtClean="0">
                <a:ea typeface="ＭＳ Ｐゴシック" pitchFamily="50" charset="-128"/>
              </a:rPr>
              <a:t/>
            </a:r>
            <a:br>
              <a:rPr lang="en-US" dirty="0" smtClean="0">
                <a:ea typeface="ＭＳ Ｐゴシック" pitchFamily="50" charset="-128"/>
              </a:rPr>
            </a:br>
            <a:r>
              <a:rPr lang="en-US" sz="2800" dirty="0" smtClean="0"/>
              <a:t>JCTVC-</a:t>
            </a:r>
            <a:r>
              <a:rPr lang="en-US" sz="2800" dirty="0"/>
              <a:t>H0489</a:t>
            </a:r>
            <a:r>
              <a:rPr lang="en-US" sz="2800" dirty="0" smtClean="0"/>
              <a:t> </a:t>
            </a:r>
            <a:endParaRPr lang="en-US" sz="2800" dirty="0" smtClean="0">
              <a:ea typeface="ＭＳ Ｐゴシック" pitchFamily="50" charset="-128"/>
            </a:endParaRPr>
          </a:p>
        </p:txBody>
      </p:sp>
      <p:sp>
        <p:nvSpPr>
          <p:cNvPr id="7171" name="Text Placeholder 2"/>
          <p:cNvSpPr>
            <a:spLocks noGrp="1"/>
          </p:cNvSpPr>
          <p:nvPr>
            <p:ph type="subTitle" idx="1"/>
          </p:nvPr>
        </p:nvSpPr>
        <p:spPr>
          <a:xfrm>
            <a:off x="0" y="5256474"/>
            <a:ext cx="9144000" cy="609600"/>
          </a:xfrm>
        </p:spPr>
        <p:txBody>
          <a:bodyPr anchor="t"/>
          <a:lstStyle/>
          <a:p>
            <a:pPr algn="ctr" hangingPunct="0"/>
            <a:r>
              <a:rPr lang="es-ES_tradnl" sz="2000" dirty="0"/>
              <a:t>Alberto Dueñas, Prashant Arora , Oscar Patino and Francisco Javier Roncero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551" y="813130"/>
            <a:ext cx="8676861" cy="5369118"/>
          </a:xfrm>
        </p:spPr>
        <p:txBody>
          <a:bodyPr/>
          <a:lstStyle/>
          <a:p>
            <a:pPr hangingPunct="0"/>
            <a:r>
              <a:rPr lang="en-US" dirty="0"/>
              <a:t>The need for a high throughput CABAC entropy codec scheme was identified at the 7th JCT-VC meeting</a:t>
            </a:r>
          </a:p>
          <a:p>
            <a:pPr hangingPunct="0"/>
            <a:r>
              <a:rPr lang="en-US" dirty="0" smtClean="0"/>
              <a:t>It </a:t>
            </a:r>
            <a:r>
              <a:rPr lang="en-US" dirty="0"/>
              <a:t>has been traditionally challenging to identify a reliable method </a:t>
            </a:r>
            <a:r>
              <a:rPr lang="en-US" dirty="0" smtClean="0"/>
              <a:t>to </a:t>
            </a:r>
            <a:r>
              <a:rPr lang="en-US" dirty="0"/>
              <a:t>analyze the </a:t>
            </a:r>
            <a:r>
              <a:rPr lang="en-US" dirty="0" smtClean="0"/>
              <a:t>implementation complexity</a:t>
            </a:r>
          </a:p>
          <a:p>
            <a:pPr hangingPunct="0"/>
            <a:r>
              <a:rPr lang="en-US" dirty="0"/>
              <a:t>This contribution outlines a method that analyzes the implementation complexity of different entropy codec </a:t>
            </a:r>
            <a:r>
              <a:rPr lang="en-US" dirty="0" smtClean="0"/>
              <a:t>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 create a </a:t>
            </a:r>
            <a:r>
              <a:rPr lang="en-US" dirty="0"/>
              <a:t>method to analyze the implementation complexity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03082"/>
            <a:ext cx="8676861" cy="5369118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reliable scheme to analyze the implementation complexity of different entropy codec methods needs to focus on the worst case </a:t>
            </a:r>
            <a:r>
              <a:rPr lang="en-US" dirty="0" smtClean="0"/>
              <a:t>scenarios</a:t>
            </a:r>
          </a:p>
          <a:p>
            <a:r>
              <a:rPr lang="en-US" dirty="0" smtClean="0"/>
              <a:t>An </a:t>
            </a:r>
            <a:r>
              <a:rPr lang="en-US" dirty="0"/>
              <a:t>implementation of an entropy codec method will need to operate satisfactory in all </a:t>
            </a:r>
            <a:r>
              <a:rPr lang="en-US" dirty="0" smtClean="0"/>
              <a:t>cases</a:t>
            </a:r>
          </a:p>
          <a:p>
            <a:r>
              <a:rPr lang="en-US" dirty="0"/>
              <a:t>Current common conditions and software reference </a:t>
            </a:r>
            <a:r>
              <a:rPr lang="en-US" dirty="0" smtClean="0"/>
              <a:t>configurations </a:t>
            </a:r>
            <a:r>
              <a:rPr lang="en-US" dirty="0"/>
              <a:t>may </a:t>
            </a:r>
            <a:r>
              <a:rPr lang="en-US" dirty="0" smtClean="0"/>
              <a:t>suitable to </a:t>
            </a:r>
            <a:r>
              <a:rPr lang="en-US" dirty="0"/>
              <a:t>analyze the implementation complexity </a:t>
            </a:r>
            <a:r>
              <a:rPr lang="en-US" dirty="0" smtClean="0"/>
              <a:t>of different entropy codec methods 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4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analysis of HM5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3191"/>
            <a:ext cx="8676861" cy="5509009"/>
          </a:xfrm>
        </p:spPr>
        <p:txBody>
          <a:bodyPr/>
          <a:lstStyle/>
          <a:p>
            <a:r>
              <a:rPr lang="en-US" sz="2400" dirty="0" smtClean="0"/>
              <a:t>In the current design the syntax elements of a residual block are as follows: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These syntax elements will be the most commonly used in the worst case scenarios</a:t>
            </a:r>
          </a:p>
          <a:p>
            <a:r>
              <a:rPr lang="en-US" sz="2400" dirty="0" smtClean="0"/>
              <a:t>The highlighted ones use coded bins. The </a:t>
            </a:r>
            <a:r>
              <a:rPr lang="en-US" sz="2400" dirty="0" err="1" smtClean="0"/>
              <a:t>coeff_abs_level</a:t>
            </a:r>
            <a:r>
              <a:rPr lang="en-US" sz="2400" dirty="0" smtClean="0"/>
              <a:t> has two codec bins and one codec bin per coefficient for </a:t>
            </a:r>
            <a:r>
              <a:rPr lang="en-US" sz="2400" dirty="0" err="1" smtClean="0"/>
              <a:t>significant_coeff_flag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This indicates that the worst case scenarios for the current WD5 entropy codec method happens when we have 3 coded bins per coefficient </a:t>
            </a:r>
            <a:endParaRPr lang="en-US" sz="2400" b="1" dirty="0" smtClean="0"/>
          </a:p>
          <a:p>
            <a:pPr marL="457200" lvl="1" indent="0">
              <a:buNone/>
            </a:pPr>
            <a:endParaRPr lang="en-US" sz="20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53449"/>
              </p:ext>
            </p:extLst>
          </p:nvPr>
        </p:nvGraphicFramePr>
        <p:xfrm>
          <a:off x="3233284" y="1126504"/>
          <a:ext cx="2516658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2491258"/>
                <a:gridCol w="25400"/>
              </a:tblGrid>
              <a:tr h="91440">
                <a:tc row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last_significant_coeff_x</a:t>
                      </a:r>
                      <a:r>
                        <a:rPr lang="en-GB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en-GB" sz="11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last_significant_coeff_y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row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b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significant_coeff_flag</a:t>
                      </a:r>
                      <a:endParaRPr lang="en-US" sz="11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row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b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coeff_abs_level_greater1_flag</a:t>
                      </a:r>
                      <a:endParaRPr lang="en-US" sz="11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row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coeff_abs_level_greater2_flag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smtClean="0">
                          <a:effectLst/>
                          <a:latin typeface="Times New Roman"/>
                          <a:ea typeface="Times New Roman"/>
                        </a:rPr>
                        <a:t>coeff_abs_level_minus3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dirty="0" err="1" smtClean="0">
                          <a:effectLst/>
                          <a:latin typeface="Times New Roman"/>
                          <a:ea typeface="Times New Roman"/>
                        </a:rPr>
                        <a:t>coeff_sign_flag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72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the analysis </a:t>
            </a:r>
            <a:r>
              <a:rPr lang="en-US" dirty="0" smtClean="0"/>
              <a:t>of HM5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3191"/>
            <a:ext cx="8676861" cy="5509009"/>
          </a:xfrm>
        </p:spPr>
        <p:txBody>
          <a:bodyPr/>
          <a:lstStyle/>
          <a:p>
            <a:pPr hangingPunct="0"/>
            <a:r>
              <a:rPr lang="en-US" dirty="0"/>
              <a:t>The following assumptions have been used in this analysis:</a:t>
            </a:r>
          </a:p>
          <a:p>
            <a:pPr lvl="1" hangingPunct="0"/>
            <a:r>
              <a:rPr lang="en-US" dirty="0"/>
              <a:t>Traditionally there are 1.5 bins per coded </a:t>
            </a:r>
            <a:r>
              <a:rPr lang="en-US" dirty="0" smtClean="0"/>
              <a:t>bit</a:t>
            </a:r>
            <a:endParaRPr lang="en-US" dirty="0"/>
          </a:p>
          <a:p>
            <a:pPr lvl="1" hangingPunct="0"/>
            <a:r>
              <a:rPr lang="en-US" dirty="0"/>
              <a:t>Traditionally 1 bin can be processed per clock cycle on the decoding </a:t>
            </a:r>
            <a:r>
              <a:rPr lang="en-US" dirty="0" smtClean="0"/>
              <a:t>process</a:t>
            </a:r>
            <a:endParaRPr lang="en-US" dirty="0"/>
          </a:p>
          <a:p>
            <a:pPr lvl="1" hangingPunct="0"/>
            <a:r>
              <a:rPr lang="en-US" dirty="0"/>
              <a:t>16x16 TU size is used for </a:t>
            </a:r>
            <a:r>
              <a:rPr lang="en-US" dirty="0" smtClean="0"/>
              <a:t>simplification</a:t>
            </a:r>
            <a:endParaRPr lang="en-US" dirty="0"/>
          </a:p>
          <a:p>
            <a:pPr lvl="1" hangingPunct="0"/>
            <a:r>
              <a:rPr lang="en-US" dirty="0"/>
              <a:t>4:2:0 Chrominance format is used, therefore 1.5 coefficients per </a:t>
            </a:r>
            <a:r>
              <a:rPr lang="en-US" dirty="0" smtClean="0"/>
              <a:t>pixel</a:t>
            </a:r>
          </a:p>
          <a:p>
            <a:pPr lvl="1" hangingPunct="0"/>
            <a:r>
              <a:rPr lang="en-US" dirty="0" smtClean="0"/>
              <a:t>A </a:t>
            </a:r>
            <a:r>
              <a:rPr lang="en-US" dirty="0"/>
              <a:t>video sequence with 1200</a:t>
            </a:r>
            <a:r>
              <a:rPr lang="en-GB" dirty="0"/>
              <a:t>*</a:t>
            </a:r>
            <a:r>
              <a:rPr lang="en-US" dirty="0"/>
              <a:t>1920 </a:t>
            </a:r>
            <a:r>
              <a:rPr lang="en-US" dirty="0" smtClean="0"/>
              <a:t>resolution is </a:t>
            </a:r>
            <a:r>
              <a:rPr lang="en-US" dirty="0"/>
              <a:t>used for </a:t>
            </a:r>
            <a:r>
              <a:rPr lang="en-US" dirty="0" smtClean="0"/>
              <a:t>simplification</a:t>
            </a:r>
            <a:endParaRPr lang="en-US" dirty="0"/>
          </a:p>
          <a:p>
            <a:pPr marL="457200" lvl="1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7428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the analysis </a:t>
            </a:r>
            <a:r>
              <a:rPr lang="en-US" dirty="0" smtClean="0"/>
              <a:t>of HM5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3191"/>
            <a:ext cx="8676861" cy="5509009"/>
          </a:xfrm>
        </p:spPr>
        <p:txBody>
          <a:bodyPr/>
          <a:lstStyle/>
          <a:p>
            <a:r>
              <a:rPr lang="en-US" sz="2000" dirty="0" smtClean="0"/>
              <a:t>The </a:t>
            </a:r>
            <a:r>
              <a:rPr lang="en-US" sz="2000" dirty="0"/>
              <a:t>worst case for </a:t>
            </a:r>
            <a:r>
              <a:rPr lang="en-US" sz="2000" dirty="0" smtClean="0"/>
              <a:t>1920 by 1200 high </a:t>
            </a:r>
            <a:r>
              <a:rPr lang="en-US" sz="2000" dirty="0"/>
              <a:t>resolution sequence </a:t>
            </a:r>
            <a:r>
              <a:rPr lang="en-US" sz="2000" dirty="0" smtClean="0"/>
              <a:t>is </a:t>
            </a:r>
            <a:r>
              <a:rPr lang="en-US" sz="2000" dirty="0"/>
              <a:t>622 </a:t>
            </a:r>
            <a:r>
              <a:rPr lang="en-US" sz="2000" dirty="0" smtClean="0"/>
              <a:t>080 </a:t>
            </a:r>
            <a:r>
              <a:rPr lang="en-US" sz="2000" dirty="0"/>
              <a:t>000 bins per </a:t>
            </a:r>
            <a:r>
              <a:rPr lang="en-US" sz="2000" dirty="0" smtClean="0"/>
              <a:t>second</a:t>
            </a:r>
          </a:p>
          <a:p>
            <a:pPr lvl="1"/>
            <a:r>
              <a:rPr lang="en-US" sz="1600" dirty="0"/>
              <a:t>3</a:t>
            </a:r>
            <a:r>
              <a:rPr lang="en-GB" sz="1600" dirty="0"/>
              <a:t>*</a:t>
            </a:r>
            <a:r>
              <a:rPr lang="en-US" sz="1600" dirty="0"/>
              <a:t>16</a:t>
            </a:r>
            <a:r>
              <a:rPr lang="en-GB" sz="1600" dirty="0"/>
              <a:t>*</a:t>
            </a:r>
            <a:r>
              <a:rPr lang="en-US" sz="1600" dirty="0" smtClean="0"/>
              <a:t>16*1.5*9000*60 = </a:t>
            </a:r>
            <a:r>
              <a:rPr lang="en-US" sz="1600" dirty="0"/>
              <a:t>622 080 000</a:t>
            </a:r>
            <a:r>
              <a:rPr lang="en-US" sz="1600" dirty="0" smtClean="0"/>
              <a:t> bins </a:t>
            </a:r>
            <a:r>
              <a:rPr lang="en-US" sz="1600" dirty="0"/>
              <a:t>per </a:t>
            </a:r>
            <a:r>
              <a:rPr lang="en-US" sz="1600" dirty="0" smtClean="0"/>
              <a:t>second</a:t>
            </a:r>
          </a:p>
          <a:p>
            <a:r>
              <a:rPr lang="en-US" sz="2000" dirty="0"/>
              <a:t>Using our assumption of 1.5 bins per processed bit </a:t>
            </a: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any bit rate that is lower than 414.7 megabits per second, </a:t>
            </a:r>
            <a:r>
              <a:rPr lang="en-US" sz="2000" dirty="0" smtClean="0"/>
              <a:t>all the </a:t>
            </a:r>
            <a:r>
              <a:rPr lang="en-US" sz="2000" dirty="0"/>
              <a:t>coefficient bins </a:t>
            </a:r>
            <a:r>
              <a:rPr lang="en-US" sz="2000" dirty="0" smtClean="0"/>
              <a:t>could actually be codec </a:t>
            </a:r>
            <a:r>
              <a:rPr lang="en-US" sz="2000" dirty="0"/>
              <a:t>bins and no by-pass bins are </a:t>
            </a:r>
            <a:r>
              <a:rPr lang="en-US" sz="2000" dirty="0" smtClean="0"/>
              <a:t>used</a:t>
            </a:r>
          </a:p>
          <a:p>
            <a:r>
              <a:rPr lang="en-US" sz="2000" dirty="0"/>
              <a:t>We use the assumption that </a:t>
            </a:r>
            <a:r>
              <a:rPr lang="en-US" sz="2000" dirty="0" smtClean="0"/>
              <a:t>1 coded </a:t>
            </a:r>
            <a:r>
              <a:rPr lang="en-US" sz="2000" dirty="0"/>
              <a:t>bin can be processed per cycle on the decoding </a:t>
            </a:r>
            <a:r>
              <a:rPr lang="en-US" sz="2000" dirty="0" smtClean="0"/>
              <a:t>process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current entropy codec </a:t>
            </a:r>
            <a:r>
              <a:rPr lang="en-US" sz="2000" dirty="0" smtClean="0"/>
              <a:t>method </a:t>
            </a:r>
            <a:r>
              <a:rPr lang="en-US" sz="2000" dirty="0"/>
              <a:t>on the worst case scenarios under analysis for bit rates below 414.7 megabits per second will need 1.5 cycles per bit </a:t>
            </a:r>
            <a:endParaRPr lang="en-US" sz="2000" dirty="0" smtClean="0"/>
          </a:p>
          <a:p>
            <a:r>
              <a:rPr lang="en-US" sz="2000" dirty="0"/>
              <a:t>At the worst case bit-rate </a:t>
            </a:r>
            <a:r>
              <a:rPr lang="en-US" sz="2000" b="1" dirty="0"/>
              <a:t>of 414.7 Mbps, </a:t>
            </a:r>
            <a:r>
              <a:rPr lang="en-US" sz="2000" dirty="0"/>
              <a:t>this implies a clock frequency of 622 </a:t>
            </a:r>
            <a:r>
              <a:rPr lang="en-US" sz="2000" dirty="0" smtClean="0"/>
              <a:t>MHz, </a:t>
            </a:r>
            <a:r>
              <a:rPr lang="en-US" sz="2000" dirty="0"/>
              <a:t>that is </a:t>
            </a:r>
            <a:r>
              <a:rPr lang="en-US" sz="2000" b="1" dirty="0"/>
              <a:t>1.5 cycle per bit </a:t>
            </a:r>
            <a:endParaRPr lang="en-US" sz="2000" b="1" dirty="0" smtClean="0"/>
          </a:p>
          <a:p>
            <a:r>
              <a:rPr lang="en-US" sz="2000" dirty="0"/>
              <a:t>A</a:t>
            </a:r>
            <a:r>
              <a:rPr lang="en-US" sz="2000" dirty="0" smtClean="0"/>
              <a:t>t </a:t>
            </a:r>
            <a:r>
              <a:rPr lang="en-US" sz="2000" dirty="0"/>
              <a:t>a nominal frequency of 250 MHz, the maximum bitrate would be limited to 166 </a:t>
            </a:r>
            <a:r>
              <a:rPr lang="en-US" sz="2000" dirty="0" smtClean="0"/>
              <a:t>Mbps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178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0"/>
            <a:r>
              <a:rPr lang="x-none"/>
              <a:t>Conclusions and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72756"/>
            <a:ext cx="8676861" cy="5599444"/>
          </a:xfrm>
        </p:spPr>
        <p:txBody>
          <a:bodyPr/>
          <a:lstStyle/>
          <a:p>
            <a:r>
              <a:rPr lang="en-US" sz="2800" dirty="0"/>
              <a:t>It is </a:t>
            </a:r>
            <a:r>
              <a:rPr lang="en-US" sz="2800" dirty="0" smtClean="0"/>
              <a:t>most important </a:t>
            </a:r>
            <a:r>
              <a:rPr lang="en-US" sz="2800" dirty="0"/>
              <a:t>to take into account the worst case </a:t>
            </a:r>
            <a:r>
              <a:rPr lang="en-US" sz="2800" dirty="0" smtClean="0"/>
              <a:t>scenario</a:t>
            </a:r>
          </a:p>
          <a:p>
            <a:r>
              <a:rPr lang="en-US" sz="2800" dirty="0"/>
              <a:t>This contribution suggests the need to create a reliable </a:t>
            </a:r>
            <a:r>
              <a:rPr lang="en-US" sz="2800" dirty="0" smtClean="0"/>
              <a:t>methodology</a:t>
            </a:r>
          </a:p>
          <a:p>
            <a:r>
              <a:rPr lang="en-US" sz="2800" dirty="0"/>
              <a:t>This contribution recommends enhancing the common conditions and software reference configurations </a:t>
            </a:r>
            <a:endParaRPr lang="en-US" sz="2800" dirty="0" smtClean="0"/>
          </a:p>
          <a:p>
            <a:r>
              <a:rPr lang="en-US" sz="2800" dirty="0"/>
              <a:t>This contribution suggests the creation of a breakout group (BoG) in order to discuss technical analysis of the complexity of different high throughput CABAC Entropy codec 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2055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50" charset="-128"/>
              </a:rPr>
              <a:t>Thank You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9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9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33248</TotalTime>
  <Words>514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Complexity analysis of  high throughput CABAC Entropy codecs   JCTVC-H0489 </vt:lpstr>
      <vt:lpstr>Background</vt:lpstr>
      <vt:lpstr>Steps to create a method to analyze the implementation complexity </vt:lpstr>
      <vt:lpstr>Example: analysis of HM5</vt:lpstr>
      <vt:lpstr>Example of the analysis of HM5 (2)</vt:lpstr>
      <vt:lpstr>Example of the analysis of HM5 (3)</vt:lpstr>
      <vt:lpstr>Conclusions and recommendations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Cavium Networks PureVu Video Processors   Product Overview     Cavium Networks Proprietary &amp; Confidential</dc:title>
  <dc:creator>Duenas, Alberto</dc:creator>
  <cp:lastModifiedBy>Duenas, Alberto</cp:lastModifiedBy>
  <cp:revision>856</cp:revision>
  <cp:lastPrinted>2011-09-22T16:26:28Z</cp:lastPrinted>
  <dcterms:modified xsi:type="dcterms:W3CDTF">2012-02-02T00:59:24Z</dcterms:modified>
</cp:coreProperties>
</file>