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9"/>
  </p:notesMasterIdLst>
  <p:sldIdLst>
    <p:sldId id="256" r:id="rId2"/>
    <p:sldId id="262" r:id="rId3"/>
    <p:sldId id="263" r:id="rId4"/>
    <p:sldId id="268" r:id="rId5"/>
    <p:sldId id="269" r:id="rId6"/>
    <p:sldId id="270" r:id="rId7"/>
    <p:sldId id="271" r:id="rId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5899" autoAdjust="0"/>
  </p:normalViewPr>
  <p:slideViewPr>
    <p:cSldViewPr>
      <p:cViewPr varScale="1">
        <p:scale>
          <a:sx n="47" d="100"/>
          <a:sy n="47" d="100"/>
        </p:scale>
        <p:origin x="-5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0" d="100"/>
          <a:sy n="100" d="100"/>
        </p:scale>
        <p:origin x="-3600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594D85-0362-44BA-8149-E3EEE625996A}" type="datetimeFigureOut">
              <a:rPr lang="ko-KR" altLang="en-US" smtClean="0"/>
              <a:pPr/>
              <a:t>2011-11-23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279CF4-D85D-46EF-B710-D0F94BF2252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1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3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4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5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6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7</a:t>
            </a:fld>
            <a:endParaRPr lang="ko-KR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2011-11-23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2011-11-23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2011-11-23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2011-11-23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 smtClean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矩形 6"/>
          <p:cNvSpPr/>
          <p:nvPr userDrawn="1"/>
        </p:nvSpPr>
        <p:spPr>
          <a:xfrm>
            <a:off x="3929058" y="6357958"/>
            <a:ext cx="11063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2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JCTVC-G463</a:t>
            </a:r>
            <a:endParaRPr lang="ko-KR" altLang="en-US" sz="12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8" name="Picture 1" descr="D:\My Doc\바탕화면\images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6286520"/>
            <a:ext cx="1491078" cy="40851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2011-11-23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2011-11-23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2011-11-23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2011-11-23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2011-11-23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2011-11-23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2011-11-23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961AC9-3269-4BB4-B09E-2D2CCFB14A5D}" type="datetimeFigureOut">
              <a:rPr lang="ko-KR" altLang="en-US" smtClean="0"/>
              <a:pPr/>
              <a:t>2011-11-23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773235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altLang="ko-KR" b="1" dirty="0" smtClean="0"/>
              <a:t>Block-based filter adaptation with intra prediction mode and CU depth information</a:t>
            </a:r>
            <a:endParaRPr lang="ko-KR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678726"/>
            <a:ext cx="6400800" cy="614370"/>
          </a:xfrm>
        </p:spPr>
        <p:txBody>
          <a:bodyPr>
            <a:normAutofit/>
          </a:bodyPr>
          <a:lstStyle/>
          <a:p>
            <a:r>
              <a:rPr lang="en-US" altLang="ko-KR" sz="2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JCTVC-G463</a:t>
            </a:r>
          </a:p>
        </p:txBody>
      </p:sp>
      <p:sp>
        <p:nvSpPr>
          <p:cNvPr id="4" name="부제목 2"/>
          <p:cNvSpPr txBox="1">
            <a:spLocks/>
          </p:cNvSpPr>
          <p:nvPr/>
        </p:nvSpPr>
        <p:spPr>
          <a:xfrm>
            <a:off x="2000232" y="4603509"/>
            <a:ext cx="6400800" cy="12017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Shiqi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Wang</a:t>
            </a:r>
          </a:p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ko-KR" sz="1400" dirty="0" err="1" smtClean="0">
                <a:solidFill>
                  <a:schemeClr val="tx1">
                    <a:tint val="75000"/>
                  </a:schemeClr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Siwei</a:t>
            </a:r>
            <a:r>
              <a:rPr lang="en-US" altLang="ko-KR" sz="1400" dirty="0" smtClean="0">
                <a:solidFill>
                  <a:schemeClr val="tx1">
                    <a:tint val="75000"/>
                  </a:schemeClr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ma</a:t>
            </a:r>
          </a:p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Jie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kumimoji="0" lang="en-US" altLang="ko-KR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Jia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ko-KR" sz="1400" dirty="0" err="1" smtClean="0">
                <a:solidFill>
                  <a:schemeClr val="tx1">
                    <a:tint val="75000"/>
                  </a:schemeClr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Joonyoung</a:t>
            </a:r>
            <a:r>
              <a:rPr lang="en-US" altLang="ko-KR" sz="1400" dirty="0" smtClean="0">
                <a:solidFill>
                  <a:schemeClr val="tx1">
                    <a:tint val="75000"/>
                  </a:schemeClr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Park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pic>
        <p:nvPicPr>
          <p:cNvPr id="14337" name="Picture 1" descr="D:\My Doc\바탕화면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5589240"/>
            <a:ext cx="2571768" cy="704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Summary</a:t>
            </a:r>
            <a:endParaRPr lang="ko-KR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Simplification of filter adaptation in BA-ALF for intra slices</a:t>
            </a:r>
          </a:p>
          <a:p>
            <a:r>
              <a:rPr lang="en-US" altLang="ko-KR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Intra prediction modes, CU depth information and PU sizes are used instead of calculating directional and </a:t>
            </a:r>
            <a:r>
              <a:rPr lang="en-US" altLang="ko-KR" sz="20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Laplacian</a:t>
            </a:r>
            <a:r>
              <a:rPr lang="en-US" altLang="ko-KR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features</a:t>
            </a:r>
          </a:p>
          <a:p>
            <a:r>
              <a:rPr lang="en-US" altLang="ko-KR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Reduction on the # of operations for each 4x4 block</a:t>
            </a:r>
          </a:p>
          <a:p>
            <a:pPr lvl="1"/>
            <a:r>
              <a:rPr lang="en-US" altLang="ko-KR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48 </a:t>
            </a:r>
            <a:r>
              <a:rPr lang="en-US" altLang="ko-KR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  <a:sym typeface="Wingdings" pitchFamily="2" charset="2"/>
              </a:rPr>
              <a:t> 3</a:t>
            </a:r>
          </a:p>
          <a:p>
            <a:r>
              <a:rPr lang="en-US" altLang="ko-KR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  <a:sym typeface="Wingdings" pitchFamily="2" charset="2"/>
              </a:rPr>
              <a:t>Performance (All-Intra High Efficiency)</a:t>
            </a:r>
          </a:p>
          <a:p>
            <a:pPr lvl="1"/>
            <a:r>
              <a:rPr lang="en-US" altLang="ko-KR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Decoding time reduction : 2% (3% is reported from cross check)</a:t>
            </a:r>
          </a:p>
          <a:p>
            <a:pPr lvl="1"/>
            <a:r>
              <a:rPr lang="en-US" altLang="ko-KR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0.1% BD loss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BA Filter adaptation in HM 4.0</a:t>
            </a:r>
            <a:endParaRPr lang="ko-KR" altLang="en-US" dirty="0"/>
          </a:p>
        </p:txBody>
      </p:sp>
      <p:pic>
        <p:nvPicPr>
          <p:cNvPr id="1026" name="Object 1"/>
          <p:cNvPicPr>
            <a:picLocks noChangeArrowheads="1"/>
          </p:cNvPicPr>
          <p:nvPr/>
        </p:nvPicPr>
        <p:blipFill>
          <a:blip r:embed="rId4" cstate="print"/>
          <a:srcRect l="-5852" t="-6516" b="-610"/>
          <a:stretch>
            <a:fillRect/>
          </a:stretch>
        </p:blipFill>
        <p:spPr bwMode="auto">
          <a:xfrm>
            <a:off x="1371296" y="1714488"/>
            <a:ext cx="242889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25"/>
          <p:cNvSpPr>
            <a:spLocks noChangeArrowheads="1"/>
          </p:cNvSpPr>
          <p:nvPr/>
        </p:nvSpPr>
        <p:spPr bwMode="auto">
          <a:xfrm>
            <a:off x="4085940" y="2000240"/>
            <a:ext cx="4649787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5pPr>
            <a:lvl6pPr marL="22860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6pPr>
            <a:lvl7pPr marL="27432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7pPr>
            <a:lvl8pPr marL="32004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8pPr>
            <a:lvl9pPr marL="36576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9pPr>
          </a:lstStyle>
          <a:p>
            <a:pPr hangingPunct="0"/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H(</a:t>
            </a:r>
            <a:r>
              <a:rPr lang="en-US" altLang="zh-CN" sz="1800" i="1" dirty="0" err="1">
                <a:latin typeface="Arial" charset="0"/>
                <a:ea typeface="Arial Unicode MS" pitchFamily="34" charset="-122"/>
                <a:cs typeface="Arial" charset="0"/>
              </a:rPr>
              <a:t>i,j</a:t>
            </a:r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) = abs ( X(</a:t>
            </a:r>
            <a:r>
              <a:rPr lang="en-US" altLang="zh-CN" sz="1800" i="1" dirty="0" err="1">
                <a:latin typeface="Arial" charset="0"/>
                <a:ea typeface="Arial Unicode MS" pitchFamily="34" charset="-122"/>
                <a:cs typeface="Arial" charset="0"/>
              </a:rPr>
              <a:t>i,j</a:t>
            </a:r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)&lt;&lt;1 - X(i,j-1) - X(i,j+1) )</a:t>
            </a:r>
          </a:p>
          <a:p>
            <a:pPr hangingPunct="0"/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V(</a:t>
            </a:r>
            <a:r>
              <a:rPr lang="en-US" altLang="zh-CN" sz="1800" i="1" dirty="0" err="1">
                <a:latin typeface="Arial" charset="0"/>
                <a:ea typeface="Arial Unicode MS" pitchFamily="34" charset="-122"/>
                <a:cs typeface="Arial" charset="0"/>
              </a:rPr>
              <a:t>i,j</a:t>
            </a:r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) = abs ( X(</a:t>
            </a:r>
            <a:r>
              <a:rPr lang="en-US" altLang="zh-CN" sz="1800" i="1" dirty="0" err="1">
                <a:latin typeface="Arial" charset="0"/>
                <a:ea typeface="Arial Unicode MS" pitchFamily="34" charset="-122"/>
                <a:cs typeface="Arial" charset="0"/>
              </a:rPr>
              <a:t>i,j</a:t>
            </a:r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)&lt;&lt;1 - X(i-1,j) - X(i+1,j) )       </a:t>
            </a:r>
          </a:p>
          <a:p>
            <a:pPr hangingPunct="0"/>
            <a:endParaRPr lang="en-US" altLang="zh-CN" sz="1800" i="1" dirty="0">
              <a:latin typeface="Arial" charset="0"/>
              <a:ea typeface="Arial Unicode MS" pitchFamily="34" charset="-122"/>
              <a:cs typeface="Arial" charset="0"/>
            </a:endParaRPr>
          </a:p>
          <a:p>
            <a:pPr hangingPunct="0"/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H’</a:t>
            </a:r>
            <a:r>
              <a:rPr lang="en-US" altLang="zh-CN" sz="1800" i="1" baseline="-25000" dirty="0">
                <a:latin typeface="Arial" charset="0"/>
                <a:ea typeface="Arial Unicode MS" pitchFamily="34" charset="-122"/>
                <a:cs typeface="Arial" charset="0"/>
              </a:rPr>
              <a:t>B</a:t>
            </a:r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 = ∑</a:t>
            </a:r>
            <a:r>
              <a:rPr lang="en-US" altLang="zh-CN" sz="1800" i="1" baseline="-25000" dirty="0" err="1">
                <a:latin typeface="Arial" charset="0"/>
                <a:ea typeface="Arial Unicode MS" pitchFamily="34" charset="-122"/>
                <a:cs typeface="Arial" charset="0"/>
              </a:rPr>
              <a:t>i</a:t>
            </a:r>
            <a:r>
              <a:rPr lang="en-US" altLang="zh-CN" sz="1800" i="1" baseline="-25000" dirty="0">
                <a:latin typeface="Arial" charset="0"/>
                <a:ea typeface="Arial Unicode MS" pitchFamily="34" charset="-122"/>
                <a:cs typeface="Arial" charset="0"/>
              </a:rPr>
              <a:t>=0,2</a:t>
            </a:r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 ∑</a:t>
            </a:r>
            <a:r>
              <a:rPr lang="en-US" altLang="zh-CN" sz="1800" i="1" baseline="-25000" dirty="0">
                <a:latin typeface="Arial" charset="0"/>
                <a:ea typeface="Arial Unicode MS" pitchFamily="34" charset="-122"/>
                <a:cs typeface="Arial" charset="0"/>
              </a:rPr>
              <a:t>j=0,2</a:t>
            </a:r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 H(</a:t>
            </a:r>
            <a:r>
              <a:rPr lang="en-US" altLang="zh-CN" sz="1800" i="1" dirty="0" err="1">
                <a:latin typeface="Arial" charset="0"/>
                <a:ea typeface="Arial Unicode MS" pitchFamily="34" charset="-122"/>
                <a:cs typeface="Arial" charset="0"/>
              </a:rPr>
              <a:t>i,j</a:t>
            </a:r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)	</a:t>
            </a:r>
          </a:p>
          <a:p>
            <a:pPr hangingPunct="0"/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V’</a:t>
            </a:r>
            <a:r>
              <a:rPr lang="en-US" altLang="zh-CN" sz="1800" i="1" baseline="-25000" dirty="0">
                <a:latin typeface="Arial" charset="0"/>
                <a:ea typeface="Arial Unicode MS" pitchFamily="34" charset="-122"/>
                <a:cs typeface="Arial" charset="0"/>
              </a:rPr>
              <a:t>B </a:t>
            </a:r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= ∑</a:t>
            </a:r>
            <a:r>
              <a:rPr lang="en-US" altLang="zh-CN" sz="1800" i="1" baseline="-25000" dirty="0" err="1">
                <a:latin typeface="Arial" charset="0"/>
                <a:ea typeface="Arial Unicode MS" pitchFamily="34" charset="-122"/>
                <a:cs typeface="Arial" charset="0"/>
              </a:rPr>
              <a:t>i</a:t>
            </a:r>
            <a:r>
              <a:rPr lang="en-US" altLang="zh-CN" sz="1800" i="1" baseline="-25000" dirty="0">
                <a:latin typeface="Arial" charset="0"/>
                <a:ea typeface="Arial Unicode MS" pitchFamily="34" charset="-122"/>
                <a:cs typeface="Arial" charset="0"/>
              </a:rPr>
              <a:t>=0,2</a:t>
            </a:r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 ∑</a:t>
            </a:r>
            <a:r>
              <a:rPr lang="en-US" altLang="zh-CN" sz="1800" i="1" baseline="-25000" dirty="0">
                <a:latin typeface="Arial" charset="0"/>
                <a:ea typeface="Arial Unicode MS" pitchFamily="34" charset="-122"/>
                <a:cs typeface="Arial" charset="0"/>
              </a:rPr>
              <a:t>j=0,2</a:t>
            </a:r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 V(</a:t>
            </a:r>
            <a:r>
              <a:rPr lang="en-US" altLang="zh-CN" sz="1800" i="1" dirty="0" err="1">
                <a:latin typeface="Arial" charset="0"/>
                <a:ea typeface="Arial Unicode MS" pitchFamily="34" charset="-122"/>
                <a:cs typeface="Arial" charset="0"/>
              </a:rPr>
              <a:t>i,j</a:t>
            </a:r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)	</a:t>
            </a:r>
          </a:p>
          <a:p>
            <a:pPr hangingPunct="0"/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L’</a:t>
            </a:r>
            <a:r>
              <a:rPr lang="en-US" altLang="zh-CN" sz="1800" i="1" baseline="-25000" dirty="0">
                <a:latin typeface="Arial" charset="0"/>
                <a:ea typeface="Arial Unicode MS" pitchFamily="34" charset="-122"/>
                <a:cs typeface="Arial" charset="0"/>
              </a:rPr>
              <a:t>B</a:t>
            </a:r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 = H’</a:t>
            </a:r>
            <a:r>
              <a:rPr lang="en-US" altLang="zh-CN" sz="1800" i="1" baseline="-25000" dirty="0">
                <a:latin typeface="Arial" charset="0"/>
                <a:ea typeface="Arial Unicode MS" pitchFamily="34" charset="-122"/>
                <a:cs typeface="Arial" charset="0"/>
              </a:rPr>
              <a:t>B</a:t>
            </a:r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 + V’</a:t>
            </a:r>
            <a:r>
              <a:rPr lang="en-US" altLang="zh-CN" sz="1800" i="1" baseline="-25000" dirty="0">
                <a:latin typeface="Arial" charset="0"/>
                <a:ea typeface="Arial Unicode MS" pitchFamily="34" charset="-122"/>
                <a:cs typeface="Arial" charset="0"/>
              </a:rPr>
              <a:t>B		</a:t>
            </a:r>
            <a:endParaRPr lang="en-US" altLang="zh-CN" sz="1800" i="1" dirty="0">
              <a:latin typeface="Arial" charset="0"/>
              <a:ea typeface="Arial Unicode MS" pitchFamily="34" charset="-122"/>
              <a:cs typeface="Arial" charset="0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2651916" y="4071942"/>
            <a:ext cx="61436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i="1" dirty="0" err="1" smtClean="0"/>
              <a:t>avgVar</a:t>
            </a:r>
            <a:r>
              <a:rPr lang="en-GB" altLang="ko-KR" dirty="0" smtClean="0"/>
              <a:t> = max{ 15, (</a:t>
            </a:r>
            <a:r>
              <a:rPr lang="en-US" altLang="ko-KR" i="1" dirty="0" smtClean="0"/>
              <a:t>L</a:t>
            </a:r>
            <a:r>
              <a:rPr lang="en-US" altLang="ko-KR" i="1" baseline="-25000" dirty="0" smtClean="0"/>
              <a:t>B</a:t>
            </a:r>
            <a:r>
              <a:rPr lang="en-GB" altLang="ko-KR" dirty="0" smtClean="0"/>
              <a:t> * 1024) &gt;&gt; (3 + </a:t>
            </a:r>
            <a:r>
              <a:rPr lang="en-GB" altLang="ko-KR" dirty="0" err="1" smtClean="0"/>
              <a:t>BitDepthY</a:t>
            </a:r>
            <a:r>
              <a:rPr lang="en-GB" altLang="ko-KR" dirty="0" smtClean="0"/>
              <a:t>) }</a:t>
            </a:r>
            <a:endParaRPr lang="ko-KR" altLang="en-US" dirty="0"/>
          </a:p>
        </p:txBody>
      </p:sp>
      <p:graphicFrame>
        <p:nvGraphicFramePr>
          <p:cNvPr id="9" name="표 8"/>
          <p:cNvGraphicFramePr>
            <a:graphicFrameLocks noGrp="1"/>
          </p:cNvGraphicFramePr>
          <p:nvPr/>
        </p:nvGraphicFramePr>
        <p:xfrm>
          <a:off x="2008974" y="4929198"/>
          <a:ext cx="6791874" cy="937856"/>
        </p:xfrm>
        <a:graphic>
          <a:graphicData uri="http://schemas.openxmlformats.org/drawingml/2006/table">
            <a:tbl>
              <a:tblPr/>
              <a:tblGrid>
                <a:gridCol w="465666"/>
                <a:gridCol w="395388"/>
                <a:gridCol w="395388"/>
                <a:gridCol w="395388"/>
                <a:gridCol w="395388"/>
                <a:gridCol w="395388"/>
                <a:gridCol w="395388"/>
                <a:gridCol w="395388"/>
                <a:gridCol w="395388"/>
                <a:gridCol w="395388"/>
                <a:gridCol w="395388"/>
                <a:gridCol w="395388"/>
                <a:gridCol w="395388"/>
                <a:gridCol w="395388"/>
                <a:gridCol w="395388"/>
                <a:gridCol w="395388"/>
                <a:gridCol w="395388"/>
              </a:tblGrid>
              <a:tr h="206336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200" b="1" i="1" kern="100" dirty="0" err="1">
                          <a:latin typeface="Times New Roman"/>
                          <a:ea typeface="MS Mincho"/>
                          <a:cs typeface="Times New Roman"/>
                        </a:rPr>
                        <a:t>avgVar</a:t>
                      </a:r>
                      <a:endParaRPr lang="ko-KR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354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 dirty="0">
                          <a:latin typeface="Times New Roman"/>
                          <a:ea typeface="MS Mincho"/>
                          <a:cs typeface="Times New Roman"/>
                        </a:rPr>
                        <a:t>0</a:t>
                      </a:r>
                      <a:endParaRPr lang="ko-KR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1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2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3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4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5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6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7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8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9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10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11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12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13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14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15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i="1" kern="100" dirty="0">
                          <a:latin typeface="Times New Roman"/>
                          <a:ea typeface="MS Mincho"/>
                          <a:cs typeface="Times New Roman"/>
                        </a:rPr>
                        <a:t>dir </a:t>
                      </a:r>
                      <a:r>
                        <a:rPr lang="en-US" sz="1200" b="1" kern="100" dirty="0">
                          <a:latin typeface="Times New Roman"/>
                          <a:ea typeface="MS Mincho"/>
                          <a:cs typeface="Times New Roman"/>
                        </a:rPr>
                        <a:t>0</a:t>
                      </a:r>
                      <a:endParaRPr lang="ko-KR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0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1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2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2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2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3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3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3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3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3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4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4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4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4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4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4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70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i="1" kern="100" dirty="0">
                          <a:latin typeface="Times New Roman"/>
                          <a:ea typeface="MS Mincho"/>
                          <a:cs typeface="Times New Roman"/>
                        </a:rPr>
                        <a:t>dir </a:t>
                      </a:r>
                      <a:r>
                        <a:rPr lang="en-US" sz="1200" b="1" kern="100" dirty="0">
                          <a:latin typeface="Times New Roman"/>
                          <a:ea typeface="MS Mincho"/>
                          <a:cs typeface="Times New Roman"/>
                        </a:rPr>
                        <a:t>1</a:t>
                      </a:r>
                      <a:endParaRPr lang="ko-KR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5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6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7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7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7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8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8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8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8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8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9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9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9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9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9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9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i="1" kern="100" dirty="0">
                          <a:latin typeface="Times New Roman"/>
                          <a:ea typeface="MS Mincho"/>
                          <a:cs typeface="Times New Roman"/>
                        </a:rPr>
                        <a:t>dir </a:t>
                      </a:r>
                      <a:r>
                        <a:rPr lang="en-US" sz="1200" b="1" kern="100" dirty="0">
                          <a:latin typeface="Times New Roman"/>
                          <a:ea typeface="MS Mincho"/>
                          <a:cs typeface="Times New Roman"/>
                        </a:rPr>
                        <a:t>2</a:t>
                      </a:r>
                      <a:endParaRPr lang="ko-KR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10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11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12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12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12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13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latin typeface="Times New Roman"/>
                          <a:ea typeface="MS Mincho"/>
                          <a:cs typeface="Times New Roman"/>
                        </a:rPr>
                        <a:t>13</a:t>
                      </a:r>
                      <a:endParaRPr lang="ko-KR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latin typeface="Times New Roman"/>
                          <a:ea typeface="MS Mincho"/>
                          <a:cs typeface="Times New Roman"/>
                        </a:rPr>
                        <a:t>13</a:t>
                      </a:r>
                      <a:endParaRPr lang="ko-KR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13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13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14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14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14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14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14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latin typeface="Times New Roman"/>
                          <a:ea typeface="MS Mincho"/>
                          <a:cs typeface="Times New Roman"/>
                        </a:rPr>
                        <a:t>14</a:t>
                      </a:r>
                      <a:endParaRPr lang="ko-KR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개체 10"/>
          <p:cNvGraphicFramePr>
            <a:graphicFrameLocks noChangeAspect="1"/>
          </p:cNvGraphicFramePr>
          <p:nvPr/>
        </p:nvGraphicFramePr>
        <p:xfrm>
          <a:off x="0" y="4071942"/>
          <a:ext cx="2071669" cy="1026668"/>
        </p:xfrm>
        <a:graphic>
          <a:graphicData uri="http://schemas.openxmlformats.org/presentationml/2006/ole">
            <p:oleObj spid="_x0000_s5122" name="수식" r:id="rId5" imgW="1434960" imgH="711000" progId="Equation.3">
              <p:embed/>
            </p:oleObj>
          </a:graphicData>
        </a:graphic>
      </p:graphicFrame>
      <p:sp>
        <p:nvSpPr>
          <p:cNvPr id="17" name="굽은 화살표 16"/>
          <p:cNvSpPr/>
          <p:nvPr/>
        </p:nvSpPr>
        <p:spPr>
          <a:xfrm flipV="1">
            <a:off x="1080280" y="5214950"/>
            <a:ext cx="813816" cy="428628"/>
          </a:xfrm>
          <a:prstGeom prst="bentArrow">
            <a:avLst>
              <a:gd name="adj1" fmla="val 20872"/>
              <a:gd name="adj2" fmla="val 14947"/>
              <a:gd name="adj3" fmla="val 21614"/>
              <a:gd name="adj4" fmla="val 2719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8" name="아래쪽 화살표 17"/>
          <p:cNvSpPr/>
          <p:nvPr/>
        </p:nvSpPr>
        <p:spPr>
          <a:xfrm>
            <a:off x="5295122" y="4500570"/>
            <a:ext cx="500066" cy="357190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모서리가 둥근 직사각형 18"/>
          <p:cNvSpPr/>
          <p:nvPr/>
        </p:nvSpPr>
        <p:spPr>
          <a:xfrm>
            <a:off x="2533554" y="5315263"/>
            <a:ext cx="6215106" cy="571504"/>
          </a:xfrm>
          <a:prstGeom prst="roundRect">
            <a:avLst/>
          </a:prstGeom>
          <a:noFill/>
          <a:ln w="34925">
            <a:solidFill>
              <a:srgbClr val="FF0000"/>
            </a:solidFill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7800716" y="5857892"/>
            <a:ext cx="1430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Filter Index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21" name="내용 개체 틀 2"/>
          <p:cNvSpPr txBox="1">
            <a:spLocks/>
          </p:cNvSpPr>
          <p:nvPr/>
        </p:nvSpPr>
        <p:spPr>
          <a:xfrm>
            <a:off x="285720" y="1000108"/>
            <a:ext cx="8572560" cy="9286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ko-KR" sz="2000" dirty="0" smtClean="0"/>
              <a:t>Filter indexes are obtained from</a:t>
            </a:r>
            <a:endParaRPr kumimoji="0" lang="en-US" altLang="ko-K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00100" lvl="1" indent="-342900">
              <a:spcBef>
                <a:spcPct val="20000"/>
              </a:spcBef>
              <a:buFontTx/>
              <a:buChar char="-"/>
            </a:pPr>
            <a:r>
              <a:rPr lang="en-US" altLang="ko-KR" sz="2000" dirty="0" smtClean="0"/>
              <a:t>Directional and </a:t>
            </a:r>
            <a:r>
              <a:rPr lang="en-US" altLang="ko-KR" sz="2000" dirty="0" err="1" smtClean="0"/>
              <a:t>Laplacian</a:t>
            </a:r>
            <a:r>
              <a:rPr lang="en-US" altLang="ko-KR" sz="2000" dirty="0" smtClean="0"/>
              <a:t> features of sub-sampled pixel positions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Proposed BA Filter Adaptation</a:t>
            </a:r>
            <a:endParaRPr lang="ko-KR" altLang="en-US" dirty="0"/>
          </a:p>
        </p:txBody>
      </p:sp>
      <p:graphicFrame>
        <p:nvGraphicFramePr>
          <p:cNvPr id="4" name="내용 개체 틀 3"/>
          <p:cNvGraphicFramePr>
            <a:graphicFrameLocks noGrp="1"/>
          </p:cNvGraphicFramePr>
          <p:nvPr>
            <p:ph idx="1"/>
          </p:nvPr>
        </p:nvGraphicFramePr>
        <p:xfrm>
          <a:off x="656916" y="3631172"/>
          <a:ext cx="3286148" cy="1785952"/>
        </p:xfrm>
        <a:graphic>
          <a:graphicData uri="http://schemas.openxmlformats.org/drawingml/2006/table">
            <a:tbl>
              <a:tblPr/>
              <a:tblGrid>
                <a:gridCol w="1643074"/>
                <a:gridCol w="1643074"/>
              </a:tblGrid>
              <a:tr h="51027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 dirty="0">
                          <a:latin typeface="Times New Roman"/>
                          <a:ea typeface="MS Mincho"/>
                          <a:cs typeface="Times New Roman"/>
                        </a:rPr>
                        <a:t>Logical </a:t>
                      </a:r>
                      <a:r>
                        <a:rPr lang="en-US" sz="1600" kern="100" dirty="0" smtClean="0">
                          <a:latin typeface="Times New Roman"/>
                          <a:ea typeface="MS Mincho"/>
                          <a:cs typeface="Times New Roman"/>
                        </a:rPr>
                        <a:t>prediction </a:t>
                      </a:r>
                      <a:r>
                        <a:rPr lang="en-US" sz="1600" kern="100" dirty="0">
                          <a:latin typeface="Times New Roman"/>
                          <a:ea typeface="MS Mincho"/>
                          <a:cs typeface="Times New Roman"/>
                        </a:rPr>
                        <a:t>modes 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kern="100" dirty="0" smtClean="0">
                          <a:latin typeface="Times New Roman"/>
                          <a:ea typeface="宋体"/>
                          <a:cs typeface="Times New Roman"/>
                        </a:rPr>
                        <a:t>Filter Group</a:t>
                      </a:r>
                      <a:r>
                        <a:rPr lang="en-US" altLang="ko-KR" sz="1600" kern="100" dirty="0" smtClean="0">
                          <a:latin typeface="Times New Roman"/>
                          <a:ea typeface="MS Mincho"/>
                          <a:cs typeface="Times New Roman"/>
                        </a:rPr>
                        <a:t> </a:t>
                      </a:r>
                      <a:endParaRPr lang="en-US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13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 dirty="0">
                          <a:latin typeface="Times New Roman"/>
                          <a:ea typeface="MS Mincho"/>
                          <a:cs typeface="Times New Roman"/>
                        </a:rPr>
                        <a:t>DC, Plan</a:t>
                      </a:r>
                      <a:r>
                        <a:rPr lang="en-US" sz="1600" kern="100" dirty="0">
                          <a:latin typeface="Times New Roman"/>
                          <a:ea typeface="宋体"/>
                          <a:cs typeface="Times New Roman"/>
                        </a:rPr>
                        <a:t>ar</a:t>
                      </a:r>
                      <a:r>
                        <a:rPr lang="en-US" sz="1600" kern="100" dirty="0">
                          <a:latin typeface="Times New Roman"/>
                          <a:ea typeface="MS Mincho"/>
                          <a:cs typeface="Times New Roman"/>
                        </a:rPr>
                        <a:t> 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 dirty="0" smtClean="0">
                          <a:latin typeface="Times New Roman"/>
                          <a:ea typeface="MS Mincho"/>
                          <a:cs typeface="Times New Roman"/>
                        </a:rPr>
                        <a:t>0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13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 dirty="0">
                          <a:latin typeface="Times New Roman"/>
                          <a:ea typeface="MS Mincho"/>
                          <a:cs typeface="Times New Roman"/>
                        </a:rPr>
                        <a:t>10~17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 dirty="0" smtClean="0">
                          <a:latin typeface="Times New Roman"/>
                          <a:ea typeface="MS Mincho"/>
                          <a:cs typeface="Times New Roman"/>
                        </a:rPr>
                        <a:t>3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13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 dirty="0">
                          <a:latin typeface="Times New Roman"/>
                          <a:ea typeface="MS Mincho"/>
                          <a:cs typeface="Times New Roman"/>
                        </a:rPr>
                        <a:t>1~9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 dirty="0" smtClean="0">
                          <a:latin typeface="Times New Roman"/>
                          <a:ea typeface="MS Mincho"/>
                          <a:cs typeface="Times New Roman"/>
                        </a:rPr>
                        <a:t>6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13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 dirty="0">
                          <a:latin typeface="Times New Roman"/>
                          <a:ea typeface="MS Mincho"/>
                          <a:cs typeface="Times New Roman"/>
                        </a:rPr>
                        <a:t>18~24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 dirty="0" smtClean="0">
                          <a:latin typeface="Times New Roman"/>
                          <a:ea typeface="MS Mincho"/>
                          <a:cs typeface="Times New Roman"/>
                        </a:rPr>
                        <a:t>9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13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 dirty="0">
                          <a:latin typeface="Times New Roman"/>
                          <a:ea typeface="MS Mincho"/>
                          <a:cs typeface="Times New Roman"/>
                        </a:rPr>
                        <a:t>25~33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 dirty="0" smtClean="0">
                          <a:latin typeface="Times New Roman"/>
                          <a:ea typeface="MS Mincho"/>
                          <a:cs typeface="Times New Roman"/>
                        </a:rPr>
                        <a:t>12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074" name="Object 134"/>
          <p:cNvGraphicFramePr>
            <a:graphicFrameLocks noChangeAspect="1"/>
          </p:cNvGraphicFramePr>
          <p:nvPr/>
        </p:nvGraphicFramePr>
        <p:xfrm>
          <a:off x="5090358" y="2000240"/>
          <a:ext cx="2333641" cy="1000132"/>
        </p:xfrm>
        <a:graphic>
          <a:graphicData uri="http://schemas.openxmlformats.org/presentationml/2006/ole">
            <p:oleObj spid="_x0000_s3074" name="Equation" r:id="rId4" imgW="1663700" imgH="711200" progId="">
              <p:embed/>
            </p:oleObj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/>
        </p:nvGraphicFramePr>
        <p:xfrm>
          <a:off x="4943196" y="3631172"/>
          <a:ext cx="3429000" cy="1773555"/>
        </p:xfrm>
        <a:graphic>
          <a:graphicData uri="http://schemas.openxmlformats.org/drawingml/2006/table">
            <a:tbl>
              <a:tblPr/>
              <a:tblGrid>
                <a:gridCol w="685800"/>
                <a:gridCol w="685800"/>
                <a:gridCol w="685800"/>
                <a:gridCol w="685800"/>
                <a:gridCol w="685800"/>
              </a:tblGrid>
              <a:tr h="209550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Class(L)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9550"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Filter </a:t>
                      </a:r>
                      <a:b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</a:b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Group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0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1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2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1" i="0" u="none" strike="noStrike" dirty="0" smtClean="0">
                          <a:solidFill>
                            <a:srgbClr val="000000"/>
                          </a:solidFill>
                          <a:latin typeface="맑은 고딕"/>
                        </a:rPr>
                        <a:t>3</a:t>
                      </a:r>
                      <a:endParaRPr lang="en-US" altLang="ko-KR" sz="1600" b="1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5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4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3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1" i="0" u="none" strike="noStrike" dirty="0" smtClean="0">
                          <a:solidFill>
                            <a:srgbClr val="000000"/>
                          </a:solidFill>
                          <a:latin typeface="맑은 고딕"/>
                        </a:rPr>
                        <a:t>6</a:t>
                      </a:r>
                      <a:endParaRPr lang="en-US" altLang="ko-KR" sz="1600" b="1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6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7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8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1" i="0" u="none" strike="noStrike" dirty="0" smtClean="0">
                          <a:solidFill>
                            <a:srgbClr val="000000"/>
                          </a:solidFill>
                          <a:latin typeface="맑은 고딕"/>
                        </a:rPr>
                        <a:t>9</a:t>
                      </a:r>
                      <a:endParaRPr lang="en-US" altLang="ko-KR" sz="1600" b="1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11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10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9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1" i="0" u="none" strike="noStrike" dirty="0" smtClean="0">
                          <a:solidFill>
                            <a:srgbClr val="000000"/>
                          </a:solidFill>
                          <a:latin typeface="맑은 고딕"/>
                        </a:rPr>
                        <a:t>12</a:t>
                      </a:r>
                      <a:endParaRPr lang="en-US" altLang="ko-KR" sz="1600" b="1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12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13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14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개체 10"/>
          <p:cNvGraphicFramePr>
            <a:graphicFrameLocks noChangeAspect="1"/>
          </p:cNvGraphicFramePr>
          <p:nvPr/>
        </p:nvGraphicFramePr>
        <p:xfrm>
          <a:off x="5090358" y="1643050"/>
          <a:ext cx="3910798" cy="285745"/>
        </p:xfrm>
        <a:graphic>
          <a:graphicData uri="http://schemas.openxmlformats.org/presentationml/2006/ole">
            <p:oleObj spid="_x0000_s3076" name="수식" r:id="rId5" imgW="2743200" imgH="203040" progId="Equation.3">
              <p:embed/>
            </p:oleObj>
          </a:graphicData>
        </a:graphic>
      </p:graphicFrame>
      <p:sp>
        <p:nvSpPr>
          <p:cNvPr id="12" name="아래쪽 화살표 11"/>
          <p:cNvSpPr/>
          <p:nvPr/>
        </p:nvSpPr>
        <p:spPr>
          <a:xfrm>
            <a:off x="6514832" y="3131106"/>
            <a:ext cx="500066" cy="357190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아래쪽 화살표 12"/>
          <p:cNvSpPr/>
          <p:nvPr/>
        </p:nvSpPr>
        <p:spPr>
          <a:xfrm rot="16200000">
            <a:off x="4228816" y="4488428"/>
            <a:ext cx="500066" cy="357190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6762084" y="4144927"/>
            <a:ext cx="1619761" cy="1285883"/>
          </a:xfrm>
          <a:prstGeom prst="roundRect">
            <a:avLst/>
          </a:prstGeom>
          <a:noFill/>
          <a:ln w="34925">
            <a:solidFill>
              <a:srgbClr val="FF0000"/>
            </a:solidFill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7514964" y="5417122"/>
            <a:ext cx="1430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Filter Index</a:t>
            </a:r>
            <a:endParaRPr lang="ko-KR" altLang="en-US" b="1" dirty="0" smtClean="0">
              <a:solidFill>
                <a:srgbClr val="FF0000"/>
              </a:solidFill>
            </a:endParaRPr>
          </a:p>
        </p:txBody>
      </p:sp>
      <p:sp>
        <p:nvSpPr>
          <p:cNvPr id="17" name="내용 개체 틀 2"/>
          <p:cNvSpPr txBox="1">
            <a:spLocks/>
          </p:cNvSpPr>
          <p:nvPr/>
        </p:nvSpPr>
        <p:spPr>
          <a:xfrm>
            <a:off x="500034" y="1142984"/>
            <a:ext cx="4572032" cy="12144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ko-KR" sz="2000" dirty="0" smtClean="0"/>
              <a:t>Filter indexes are obtained from</a:t>
            </a:r>
            <a:endParaRPr kumimoji="0" lang="en-US" altLang="ko-K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00100" lvl="1" indent="-342900">
              <a:spcBef>
                <a:spcPct val="20000"/>
              </a:spcBef>
              <a:buFontTx/>
              <a:buChar char="-"/>
            </a:pPr>
            <a:r>
              <a:rPr lang="en-US" altLang="ko-KR" sz="2000" dirty="0" smtClean="0"/>
              <a:t>CU depth and PU size</a:t>
            </a:r>
          </a:p>
          <a:p>
            <a:pPr marL="800100" lvl="1" indent="-342900">
              <a:spcBef>
                <a:spcPct val="20000"/>
              </a:spcBef>
              <a:buFontTx/>
              <a:buChar char="-"/>
            </a:pPr>
            <a:r>
              <a:rPr lang="en-US" altLang="ko-KR" sz="2000" dirty="0" smtClean="0"/>
              <a:t>intra prediction modes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Complexity analysis</a:t>
            </a:r>
            <a:endParaRPr lang="ko-KR" altLang="en-US" dirty="0"/>
          </a:p>
        </p:txBody>
      </p:sp>
      <p:graphicFrame>
        <p:nvGraphicFramePr>
          <p:cNvPr id="12" name="표 11"/>
          <p:cNvGraphicFramePr>
            <a:graphicFrameLocks noGrp="1"/>
          </p:cNvGraphicFramePr>
          <p:nvPr/>
        </p:nvGraphicFramePr>
        <p:xfrm>
          <a:off x="214283" y="1857364"/>
          <a:ext cx="8572557" cy="3747435"/>
        </p:xfrm>
        <a:graphic>
          <a:graphicData uri="http://schemas.openxmlformats.org/drawingml/2006/table">
            <a:tbl>
              <a:tblPr/>
              <a:tblGrid>
                <a:gridCol w="928693"/>
                <a:gridCol w="1071570"/>
                <a:gridCol w="1428760"/>
                <a:gridCol w="1127968"/>
                <a:gridCol w="1338522"/>
                <a:gridCol w="1338522"/>
                <a:gridCol w="1338522"/>
              </a:tblGrid>
              <a:tr h="17646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H(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i,j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) and V(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I,j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)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H'B and V'B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L'B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Filt_Num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 calc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Total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63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Operation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Addition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16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6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3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26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6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Shift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4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5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10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6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Comparison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4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4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6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Absolute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8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8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6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LUT access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 (size 16)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63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6463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6463">
                <a:tc>
                  <a:txBody>
                    <a:bodyPr/>
                    <a:lstStyle/>
                    <a:p>
                      <a:pPr algn="l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92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Prediction mode </a:t>
                      </a:r>
                      <a:b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</a:b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Grouping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L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class(L)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Filt_Num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 calc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Total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63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Operation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Addition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400" b="0" i="0" u="none" strike="sngStrike" dirty="0">
                        <a:solidFill>
                          <a:srgbClr val="000000"/>
                        </a:solidFill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 smtClean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</a:t>
                      </a:r>
                      <a:endParaRPr lang="en-US" altLang="ko-KR" sz="1400" b="0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 smtClean="0">
                          <a:solidFill>
                            <a:schemeClr val="tx1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</a:t>
                      </a:r>
                      <a:endParaRPr lang="en-US" altLang="ko-KR" sz="1400" b="0" i="0" u="none" strike="noStrike" dirty="0">
                        <a:solidFill>
                          <a:schemeClr val="tx1"/>
                        </a:solidFill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6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Shift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400" b="0" i="0" u="none" strike="sngStrike" dirty="0">
                        <a:solidFill>
                          <a:srgbClr val="000000"/>
                        </a:solidFill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6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Comparison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 smtClean="0">
                          <a:solidFill>
                            <a:schemeClr val="tx1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2</a:t>
                      </a:r>
                      <a:endParaRPr lang="ko-KR" altLang="en-US" sz="1400" b="0" i="0" u="none" strike="noStrike" dirty="0">
                        <a:solidFill>
                          <a:schemeClr val="tx1"/>
                        </a:solidFill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6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Absolute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6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LUT access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 (size 35)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 smtClean="0">
                          <a:solidFill>
                            <a:schemeClr val="tx1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1(size 5)</a:t>
                      </a: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 (size 5)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 smtClean="0">
                          <a:solidFill>
                            <a:schemeClr val="tx1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1(size 5)</a:t>
                      </a:r>
                      <a:r>
                        <a:rPr lang="ko-KR" altLang="en-US" sz="1400" b="0" i="0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 smtClean="0">
                          <a:solidFill>
                            <a:schemeClr val="tx1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4</a:t>
                      </a:r>
                      <a:endParaRPr lang="en-US" altLang="ko-KR" sz="1400" b="0" i="0" u="none" strike="noStrike" dirty="0">
                        <a:solidFill>
                          <a:schemeClr val="tx1"/>
                        </a:solidFill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286248" y="3357562"/>
            <a:ext cx="48543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b="1" dirty="0" smtClean="0">
                <a:solidFill>
                  <a:srgbClr val="FF0000"/>
                </a:solidFill>
              </a:rPr>
              <a:t>48 operations and 1 LUT access</a:t>
            </a:r>
            <a:endParaRPr lang="ko-KR" altLang="en-US" sz="24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42582" y="5572140"/>
            <a:ext cx="46939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b="1" dirty="0" smtClean="0">
                <a:solidFill>
                  <a:srgbClr val="FF0000"/>
                </a:solidFill>
              </a:rPr>
              <a:t>3 operations and 4</a:t>
            </a:r>
            <a:r>
              <a:rPr lang="en-US" altLang="ko-KR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altLang="ko-KR" sz="2400" b="1" dirty="0" smtClean="0">
                <a:solidFill>
                  <a:srgbClr val="FF0000"/>
                </a:solidFill>
              </a:rPr>
              <a:t>LUT access</a:t>
            </a:r>
            <a:endParaRPr lang="ko-KR" altLang="en-US" sz="24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0034" y="1428736"/>
            <a:ext cx="14526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smtClean="0"/>
              <a:t>&lt;HM 4.0&gt;</a:t>
            </a:r>
            <a:endParaRPr lang="ko-KR" altLang="en-US" sz="20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00034" y="3643314"/>
            <a:ext cx="17078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smtClean="0"/>
              <a:t>&lt;Proposed&gt;</a:t>
            </a:r>
            <a:endParaRPr lang="ko-KR" altLang="en-US" sz="2000" b="1" dirty="0"/>
          </a:p>
        </p:txBody>
      </p:sp>
      <p:sp>
        <p:nvSpPr>
          <p:cNvPr id="18" name="내용 개체 틀 2"/>
          <p:cNvSpPr txBox="1">
            <a:spLocks/>
          </p:cNvSpPr>
          <p:nvPr/>
        </p:nvSpPr>
        <p:spPr>
          <a:xfrm>
            <a:off x="285720" y="1000108"/>
            <a:ext cx="8572560" cy="9286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ko-KR" sz="2000" dirty="0" smtClean="0"/>
              <a:t>For derivation of filter indexes,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Experimental Results</a:t>
            </a:r>
            <a:endParaRPr lang="ko-KR" altLang="en-US" dirty="0"/>
          </a:p>
        </p:txBody>
      </p:sp>
      <p:graphicFrame>
        <p:nvGraphicFramePr>
          <p:cNvPr id="9" name="표 8"/>
          <p:cNvGraphicFramePr>
            <a:graphicFrameLocks noGrp="1"/>
          </p:cNvGraphicFramePr>
          <p:nvPr/>
        </p:nvGraphicFramePr>
        <p:xfrm>
          <a:off x="391400" y="1196752"/>
          <a:ext cx="4357718" cy="2190750"/>
        </p:xfrm>
        <a:graphic>
          <a:graphicData uri="http://schemas.openxmlformats.org/drawingml/2006/table">
            <a:tbl>
              <a:tblPr/>
              <a:tblGrid>
                <a:gridCol w="1177169"/>
                <a:gridCol w="1064245"/>
                <a:gridCol w="1064245"/>
                <a:gridCol w="1052059"/>
              </a:tblGrid>
              <a:tr h="170815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ko-KR" sz="1400" dirty="0">
                          <a:latin typeface="Arial"/>
                          <a:ea typeface="Gulim"/>
                          <a:cs typeface="Arial"/>
                        </a:rPr>
                        <a:t>　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latin typeface="Arial"/>
                          <a:ea typeface="宋体"/>
                        </a:rPr>
                        <a:t>Intra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7081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latin typeface="Arial"/>
                          <a:ea typeface="Gulim"/>
                        </a:rPr>
                        <a:t>Y BD-rate</a:t>
                      </a:r>
                      <a:endParaRPr lang="zh-CN" sz="180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latin typeface="Arial"/>
                          <a:ea typeface="Gulim"/>
                        </a:rPr>
                        <a:t>U BD-rate</a:t>
                      </a:r>
                      <a:endParaRPr lang="zh-CN" sz="180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latin typeface="Arial"/>
                          <a:ea typeface="Gulim"/>
                        </a:rPr>
                        <a:t>V BD-rate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29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latin typeface="Arial"/>
                          <a:ea typeface="Gulim"/>
                        </a:rPr>
                        <a:t>Class A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0.26%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0.03%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0.03%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29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latin typeface="Arial"/>
                          <a:ea typeface="Gulim"/>
                        </a:rPr>
                        <a:t>Class B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0.10%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29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latin typeface="Arial"/>
                          <a:ea typeface="Gulim"/>
                        </a:rPr>
                        <a:t>Class C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0.07%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0.03%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0.04%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29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latin typeface="Arial"/>
                          <a:ea typeface="Gulim"/>
                        </a:rPr>
                        <a:t>Class D</a:t>
                      </a:r>
                      <a:endParaRPr lang="zh-CN" sz="180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0.05%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29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latin typeface="Arial"/>
                          <a:ea typeface="宋体"/>
                        </a:rPr>
                        <a:t>Class E</a:t>
                      </a:r>
                      <a:endParaRPr lang="zh-CN" sz="180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0.13%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-0.01%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81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latin typeface="Arial"/>
                          <a:ea typeface="Gulim"/>
                        </a:rPr>
                        <a:t>All</a:t>
                      </a:r>
                      <a:endParaRPr lang="zh-CN" sz="180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0.12%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81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latin typeface="Arial"/>
                          <a:ea typeface="Gulim"/>
                        </a:rPr>
                        <a:t>Enc</a:t>
                      </a:r>
                      <a:r>
                        <a:rPr lang="en-US" sz="1400">
                          <a:latin typeface="Arial"/>
                          <a:ea typeface="宋体"/>
                        </a:rPr>
                        <a:t> </a:t>
                      </a:r>
                      <a:r>
                        <a:rPr lang="en-US" sz="1400">
                          <a:latin typeface="Arial"/>
                          <a:ea typeface="Gulim"/>
                        </a:rPr>
                        <a:t>(%)</a:t>
                      </a:r>
                      <a:endParaRPr lang="zh-CN" sz="180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ko-KR" sz="1400" smtClean="0">
                          <a:latin typeface="Arial"/>
                          <a:ea typeface="Gulim"/>
                          <a:cs typeface="Arial"/>
                        </a:rPr>
                        <a:t>100%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7081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latin typeface="Arial"/>
                          <a:ea typeface="Gulim"/>
                        </a:rPr>
                        <a:t>Dec</a:t>
                      </a:r>
                      <a:r>
                        <a:rPr lang="en-US" sz="1400" dirty="0">
                          <a:latin typeface="Arial"/>
                          <a:ea typeface="宋体"/>
                        </a:rPr>
                        <a:t> </a:t>
                      </a:r>
                      <a:r>
                        <a:rPr lang="en-US" sz="1400" dirty="0">
                          <a:latin typeface="Arial"/>
                          <a:ea typeface="Gulim"/>
                        </a:rPr>
                        <a:t>(%)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>
                        <a:latin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latin typeface="Arial"/>
                          <a:ea typeface="宋体"/>
                        </a:rPr>
                        <a:t>98</a:t>
                      </a:r>
                      <a:r>
                        <a:rPr lang="en-US" sz="1400" dirty="0" smtClean="0">
                          <a:latin typeface="Arial"/>
                          <a:ea typeface="宋体"/>
                        </a:rPr>
                        <a:t>%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 dirty="0">
                        <a:latin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749086" y="2673122"/>
            <a:ext cx="41806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Anchor : HM 4.0 (with RD-cost advantage on RA)</a:t>
            </a:r>
          </a:p>
          <a:p>
            <a:r>
              <a:rPr lang="en-US" altLang="ko-KR" sz="1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Tested : Proposed w/o RD-cost advantage on RA</a:t>
            </a:r>
            <a:endParaRPr lang="ko-KR" altLang="en-US" sz="14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91880" y="3429000"/>
            <a:ext cx="47307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97% </a:t>
            </a:r>
            <a:r>
              <a:rPr lang="en-US" altLang="ko-KR" sz="14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dec</a:t>
            </a:r>
            <a:r>
              <a:rPr lang="en-US" altLang="ko-KR" sz="1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time from the </a:t>
            </a:r>
            <a:r>
              <a:rPr lang="en-US" altLang="ko-KR" sz="14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crosschecker</a:t>
            </a:r>
            <a:r>
              <a:rPr lang="en-US" altLang="ko-KR" sz="1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(JCTVC-F835, Intel)</a:t>
            </a:r>
            <a:endParaRPr lang="ko-KR" altLang="en-US" sz="14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395536" y="3861048"/>
          <a:ext cx="4357718" cy="2312670"/>
        </p:xfrm>
        <a:graphic>
          <a:graphicData uri="http://schemas.openxmlformats.org/drawingml/2006/table">
            <a:tbl>
              <a:tblPr/>
              <a:tblGrid>
                <a:gridCol w="1177169"/>
                <a:gridCol w="1064245"/>
                <a:gridCol w="1064245"/>
                <a:gridCol w="1052059"/>
              </a:tblGrid>
              <a:tr h="170815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ko-KR" sz="1400" dirty="0">
                          <a:latin typeface="Arial"/>
                          <a:ea typeface="Gulim"/>
                          <a:cs typeface="Arial"/>
                        </a:rPr>
                        <a:t>　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latin typeface="Arial"/>
                          <a:ea typeface="宋体"/>
                        </a:rPr>
                        <a:t>Intra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7081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latin typeface="Arial"/>
                          <a:ea typeface="Gulim"/>
                        </a:rPr>
                        <a:t>Y BD-rate</a:t>
                      </a:r>
                      <a:endParaRPr lang="zh-CN" sz="180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latin typeface="Arial"/>
                          <a:ea typeface="Gulim"/>
                        </a:rPr>
                        <a:t>U BD-rate</a:t>
                      </a:r>
                      <a:endParaRPr lang="zh-CN" sz="180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latin typeface="Arial"/>
                          <a:ea typeface="Gulim"/>
                        </a:rPr>
                        <a:t>V BD-rate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29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latin typeface="Arial"/>
                          <a:ea typeface="Gulim"/>
                        </a:rPr>
                        <a:t>Class A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Arial"/>
                        </a:rPr>
                        <a:t>0.22%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Arial"/>
                        </a:rPr>
                        <a:t>0.03%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Arial"/>
                        </a:rPr>
                        <a:t>0.02%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29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latin typeface="Arial"/>
                          <a:ea typeface="Gulim"/>
                        </a:rPr>
                        <a:t>Class B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Arial"/>
                        </a:rPr>
                        <a:t>0.14%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Arial"/>
                        </a:rPr>
                        <a:t>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Arial"/>
                        </a:rPr>
                        <a:t>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29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latin typeface="Arial"/>
                          <a:ea typeface="Gulim"/>
                        </a:rPr>
                        <a:t>Class C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Arial"/>
                        </a:rPr>
                        <a:t>0.07%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Arial"/>
                        </a:rPr>
                        <a:t>0.03%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Arial"/>
                        </a:rPr>
                        <a:t>0.04%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29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latin typeface="Arial"/>
                          <a:ea typeface="Gulim"/>
                        </a:rPr>
                        <a:t>Class D</a:t>
                      </a:r>
                      <a:endParaRPr lang="zh-CN" sz="180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Arial"/>
                        </a:rPr>
                        <a:t>0.06%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Arial"/>
                        </a:rPr>
                        <a:t>-0.05%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Arial"/>
                        </a:rPr>
                        <a:t>-0.04%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29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latin typeface="Arial"/>
                          <a:ea typeface="宋体"/>
                        </a:rPr>
                        <a:t>Class E</a:t>
                      </a:r>
                      <a:endParaRPr lang="zh-CN" sz="180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Arial"/>
                        </a:rPr>
                        <a:t>0.17%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Arial"/>
                        </a:rPr>
                        <a:t>-0.03%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Arial"/>
                        </a:rPr>
                        <a:t>-0.03%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81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latin typeface="Arial"/>
                          <a:ea typeface="Gulim"/>
                        </a:rPr>
                        <a:t>All</a:t>
                      </a:r>
                      <a:endParaRPr lang="zh-CN" sz="180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Arial"/>
                        </a:rPr>
                        <a:t>0.13%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81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800" dirty="0" smtClean="0">
                          <a:latin typeface="Times New Roman"/>
                          <a:ea typeface="MS Mincho"/>
                        </a:rPr>
                        <a:t>Enc(%)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endParaRPr lang="en-US" altLang="zh-CN" sz="1400" kern="1200" dirty="0" smtClean="0">
                        <a:solidFill>
                          <a:schemeClr val="tx1"/>
                        </a:solidFill>
                        <a:latin typeface="Arial"/>
                        <a:ea typeface="Gulim"/>
                        <a:cs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Arial"/>
                        </a:rPr>
                        <a:t>100%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endParaRPr lang="en-US" altLang="zh-CN" sz="1400" kern="1200" dirty="0" smtClean="0">
                        <a:solidFill>
                          <a:schemeClr val="tx1"/>
                        </a:solidFill>
                        <a:latin typeface="Arial"/>
                        <a:ea typeface="Gulim"/>
                        <a:cs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81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800" dirty="0" smtClean="0">
                          <a:latin typeface="Times New Roman"/>
                          <a:ea typeface="MS Mincho"/>
                        </a:rPr>
                        <a:t>Dec(%)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endParaRPr lang="en-US" altLang="zh-CN" sz="1400" kern="1200" dirty="0" smtClean="0">
                        <a:solidFill>
                          <a:schemeClr val="tx1"/>
                        </a:solidFill>
                        <a:latin typeface="Arial"/>
                        <a:ea typeface="Gulim"/>
                        <a:cs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Arial"/>
                        </a:rPr>
                        <a:t>97%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endParaRPr lang="en-US" altLang="zh-CN" sz="1400" kern="1200" dirty="0" smtClean="0">
                        <a:solidFill>
                          <a:schemeClr val="tx1"/>
                        </a:solidFill>
                        <a:latin typeface="Arial"/>
                        <a:ea typeface="Gulim"/>
                        <a:cs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788024" y="5661248"/>
            <a:ext cx="41056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Anchor : HM 4.0 w/o RD-cost advantage on RA</a:t>
            </a:r>
            <a:endParaRPr lang="ko-KR" altLang="en-US" sz="14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r>
              <a:rPr lang="en-US" altLang="ko-KR" sz="1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Tested : Proposed w/o RD-cost advantage on RA</a:t>
            </a:r>
            <a:endParaRPr lang="ko-KR" altLang="en-US" sz="14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ko-KR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This contribution proposes a simplified block-based filter adaption method which reduces operations of the block classification from 48 to 3 for intra slice. </a:t>
            </a:r>
          </a:p>
          <a:p>
            <a:pPr algn="just"/>
            <a:r>
              <a:rPr lang="en-US" altLang="ko-KR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proposed method reports 2~3% decoding time reduction with 0.1% BD-rate loss for All intra HE case compared with HM 4.0. Meanwhile, no syntax change is required.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2444</TotalTime>
  <Words>638</Words>
  <Application>Microsoft Office PowerPoint</Application>
  <PresentationFormat>화면 슬라이드 쇼(4:3)</PresentationFormat>
  <Paragraphs>298</Paragraphs>
  <Slides>7</Slides>
  <Notes>7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2</vt:i4>
      </vt:variant>
      <vt:variant>
        <vt:lpstr>슬라이드 제목</vt:lpstr>
      </vt:variant>
      <vt:variant>
        <vt:i4>7</vt:i4>
      </vt:variant>
    </vt:vector>
  </HeadingPairs>
  <TitlesOfParts>
    <vt:vector size="10" baseType="lpstr">
      <vt:lpstr>Office 테마</vt:lpstr>
      <vt:lpstr>수식</vt:lpstr>
      <vt:lpstr>Equation</vt:lpstr>
      <vt:lpstr>Block-based filter adaptation with intra prediction mode and CU depth information</vt:lpstr>
      <vt:lpstr>Summary</vt:lpstr>
      <vt:lpstr>BA Filter adaptation in HM 4.0</vt:lpstr>
      <vt:lpstr>Proposed BA Filter Adaptation</vt:lpstr>
      <vt:lpstr>Complexity analysis</vt:lpstr>
      <vt:lpstr>Experimental Results</vt:lpstr>
      <vt:lpstr>Conclusion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Improvements on median motion vectors of AMVP</dc:title>
  <dc:creator>Joonyoung Park</dc:creator>
  <cp:lastModifiedBy>박준영/주임연구원/Convergence(연)ATS그룹(jy.park@lge.com)</cp:lastModifiedBy>
  <cp:revision>174</cp:revision>
  <dcterms:created xsi:type="dcterms:W3CDTF">2011-01-17T01:44:45Z</dcterms:created>
  <dcterms:modified xsi:type="dcterms:W3CDTF">2011-11-23T09:07:54Z</dcterms:modified>
</cp:coreProperties>
</file>