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9"/>
  </p:notesMasterIdLst>
  <p:sldIdLst>
    <p:sldId id="256" r:id="rId2"/>
    <p:sldId id="275" r:id="rId3"/>
    <p:sldId id="280" r:id="rId4"/>
    <p:sldId id="281" r:id="rId5"/>
    <p:sldId id="277" r:id="rId6"/>
    <p:sldId id="282" r:id="rId7"/>
    <p:sldId id="27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9" autoAdjust="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742" y="-91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089D0-2626-4E1A-96F6-9C8F996415E8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B874B-93D5-4CA0-A08A-1ADE548962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B874B-93D5-4CA0-A08A-1ADE548962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Qualcomm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JCTVC-G139: </a:t>
            </a:r>
            <a:r>
              <a:rPr lang="en-US" sz="2800" dirty="0" smtClean="0"/>
              <a:t>Non-CE6.d: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Intra </a:t>
            </a:r>
            <a:r>
              <a:rPr lang="en-US" sz="2800" dirty="0" smtClean="0"/>
              <a:t>Prediction With Selective Secondary Boundary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Geert</a:t>
            </a:r>
            <a:r>
              <a:rPr lang="en-US" sz="2400" dirty="0" smtClean="0"/>
              <a:t> Van </a:t>
            </a:r>
            <a:r>
              <a:rPr lang="en-US" sz="2400" dirty="0" err="1" smtClean="0"/>
              <a:t>der</a:t>
            </a:r>
            <a:r>
              <a:rPr lang="en-US" sz="2400" dirty="0" smtClean="0"/>
              <a:t> </a:t>
            </a:r>
            <a:r>
              <a:rPr lang="en-US" sz="2400" dirty="0" err="1" smtClean="0"/>
              <a:t>Auwera</a:t>
            </a:r>
            <a:r>
              <a:rPr lang="en-US" sz="2400" dirty="0" smtClean="0"/>
              <a:t>, </a:t>
            </a:r>
            <a:r>
              <a:rPr lang="en-US" sz="2400" dirty="0" err="1" smtClean="0"/>
              <a:t>Xianglin</a:t>
            </a:r>
            <a:r>
              <a:rPr lang="en-US" sz="2400" dirty="0" smtClean="0"/>
              <a:t> Wang, Marta </a:t>
            </a:r>
            <a:r>
              <a:rPr lang="en-US" sz="2400" dirty="0" err="1" smtClean="0"/>
              <a:t>Karczewicz</a:t>
            </a:r>
            <a:endParaRPr lang="en-US" sz="2400" dirty="0" smtClean="0"/>
          </a:p>
          <a:p>
            <a:endParaRPr lang="en-US" dirty="0" smtClean="0"/>
          </a:p>
          <a:p>
            <a:r>
              <a:rPr lang="en-US" dirty="0" smtClean="0"/>
              <a:t>Qualcomm Inc.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Qualcomm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Improvement of </a:t>
            </a:r>
            <a:r>
              <a:rPr lang="en-US" dirty="0" smtClean="0"/>
              <a:t>harmonized intra prediction with secondary boundary solution studied in CE6.d</a:t>
            </a:r>
          </a:p>
          <a:p>
            <a:r>
              <a:rPr lang="en-US" dirty="0" smtClean="0"/>
              <a:t>Proposed to selectively apply prediction from secondary boundary to improve class F results</a:t>
            </a:r>
          </a:p>
          <a:p>
            <a:r>
              <a:rPr lang="en-US" dirty="0" smtClean="0"/>
              <a:t>Secondary boundary samples are analyzed, followed by </a:t>
            </a:r>
            <a:r>
              <a:rPr lang="en-US" dirty="0" err="1" smtClean="0"/>
              <a:t>t</a:t>
            </a:r>
            <a:r>
              <a:rPr lang="en-US" dirty="0" err="1" smtClean="0"/>
              <a:t>hresholding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Selective Secondary Boundary Intra Prediction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82000" cy="4983163"/>
          </a:xfrm>
        </p:spPr>
        <p:txBody>
          <a:bodyPr/>
          <a:lstStyle/>
          <a:p>
            <a:r>
              <a:rPr lang="en-US" sz="2000" dirty="0" smtClean="0"/>
              <a:t>Analyze secondary boundary samples (2 locations only):</a:t>
            </a:r>
          </a:p>
          <a:p>
            <a:pPr lvl="1"/>
            <a:r>
              <a:rPr lang="en-US" sz="1800" dirty="0" smtClean="0"/>
              <a:t>IF </a:t>
            </a:r>
            <a:r>
              <a:rPr lang="en-US" sz="1800" dirty="0" smtClean="0"/>
              <a:t>(horizontal directional mode) THEN</a:t>
            </a:r>
          </a:p>
          <a:p>
            <a:pPr lvl="2"/>
            <a:r>
              <a:rPr lang="en-US" sz="1600" dirty="0" smtClean="0"/>
              <a:t>Value = MAX( | TR[N-2] -2*TR[N-1] + TR[N] |, </a:t>
            </a:r>
            <a:endParaRPr lang="en-US" sz="1600" dirty="0" smtClean="0"/>
          </a:p>
          <a:p>
            <a:pPr lvl="2">
              <a:buNone/>
            </a:pPr>
            <a:r>
              <a:rPr lang="en-US" sz="1600" dirty="0" smtClean="0"/>
              <a:t>	</a:t>
            </a:r>
            <a:r>
              <a:rPr lang="en-US" sz="1600" dirty="0" smtClean="0"/>
              <a:t>	           | </a:t>
            </a:r>
            <a:r>
              <a:rPr lang="en-US" sz="1600" dirty="0" smtClean="0"/>
              <a:t>TR[N-3] -2*TR[N-2] + TR[N-1] | )</a:t>
            </a:r>
          </a:p>
          <a:p>
            <a:pPr lvl="1"/>
            <a:r>
              <a:rPr lang="en-US" sz="1800" dirty="0" smtClean="0"/>
              <a:t>IF </a:t>
            </a:r>
            <a:r>
              <a:rPr lang="en-US" sz="1800" dirty="0" smtClean="0"/>
              <a:t>( Value &lt; Threshold ) </a:t>
            </a:r>
            <a:endParaRPr lang="en-US" sz="1800" dirty="0" smtClean="0"/>
          </a:p>
          <a:p>
            <a:pPr lvl="1">
              <a:buNone/>
            </a:pPr>
            <a:r>
              <a:rPr lang="en-US" sz="1800" dirty="0" smtClean="0"/>
              <a:t>	</a:t>
            </a:r>
            <a:r>
              <a:rPr lang="en-US" sz="1800" dirty="0" smtClean="0"/>
              <a:t>THEN </a:t>
            </a:r>
            <a:r>
              <a:rPr lang="en-US" sz="1800" dirty="0" smtClean="0"/>
              <a:t>{ </a:t>
            </a:r>
            <a:r>
              <a:rPr lang="en-US" sz="1800" dirty="0" smtClean="0"/>
              <a:t>Enable prediction} </a:t>
            </a:r>
            <a:r>
              <a:rPr lang="en-US" sz="1800" dirty="0" smtClean="0"/>
              <a:t>ELSE { Disable </a:t>
            </a:r>
            <a:r>
              <a:rPr lang="en-US" sz="1800" dirty="0" smtClean="0"/>
              <a:t>}</a:t>
            </a:r>
          </a:p>
          <a:p>
            <a:pPr lvl="1"/>
            <a:r>
              <a:rPr lang="en-US" sz="1800" dirty="0" smtClean="0"/>
              <a:t>Similar for vertical directional mode; independent of block size</a:t>
            </a:r>
            <a:endParaRPr lang="en-US" sz="1800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1828800" y="3505200"/>
            <a:ext cx="5395744" cy="2362200"/>
            <a:chOff x="1257300" y="1406525"/>
            <a:chExt cx="5486400" cy="2401888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auto">
            <a:xfrm>
              <a:off x="1257300" y="1520825"/>
              <a:ext cx="455613" cy="460375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3086100" y="1520825"/>
              <a:ext cx="457200" cy="460375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12573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2171700" y="1520825"/>
              <a:ext cx="455613" cy="457200"/>
            </a:xfrm>
            <a:prstGeom prst="rect">
              <a:avLst/>
            </a:prstGeom>
            <a:gradFill rotWithShape="0">
              <a:gsLst>
                <a:gs pos="0">
                  <a:srgbClr val="C4BC96"/>
                </a:gs>
                <a:gs pos="100000">
                  <a:srgbClr val="C4BC96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4572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TR[N-2]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4229100" y="1520825"/>
              <a:ext cx="455613" cy="460375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4686300" y="1520825"/>
              <a:ext cx="457200" cy="460375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42291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4229100" y="2436813"/>
              <a:ext cx="455613" cy="455612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42291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4229100" y="3351213"/>
              <a:ext cx="455613" cy="457200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2628900" y="1520825"/>
              <a:ext cx="455613" cy="460375"/>
            </a:xfrm>
            <a:prstGeom prst="rect">
              <a:avLst/>
            </a:prstGeom>
            <a:gradFill rotWithShape="0">
              <a:gsLst>
                <a:gs pos="0">
                  <a:srgbClr val="C4BC96"/>
                </a:gs>
                <a:gs pos="100000">
                  <a:srgbClr val="C4BC96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4572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TR[N-1]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1714500" y="1520825"/>
              <a:ext cx="457200" cy="457200"/>
            </a:xfrm>
            <a:prstGeom prst="rect">
              <a:avLst/>
            </a:prstGeom>
            <a:gradFill rotWithShape="0">
              <a:gsLst>
                <a:gs pos="0">
                  <a:srgbClr val="C4BC96"/>
                </a:gs>
                <a:gs pos="100000">
                  <a:srgbClr val="C4BC96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4572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TR[N-3]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1257300" y="2436813"/>
              <a:ext cx="455613" cy="457200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1257300" y="3351213"/>
              <a:ext cx="455613" cy="457200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12573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1714500" y="1978025"/>
              <a:ext cx="457200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(0,0)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26289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21717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30861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(N,0)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/>
          </p:nvSpPr>
          <p:spPr bwMode="auto">
            <a:xfrm>
              <a:off x="1714500" y="2436813"/>
              <a:ext cx="457200" cy="45720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Rectangle 22"/>
            <p:cNvSpPr>
              <a:spLocks noChangeArrowheads="1"/>
            </p:cNvSpPr>
            <p:nvPr/>
          </p:nvSpPr>
          <p:spPr bwMode="auto">
            <a:xfrm>
              <a:off x="2628900" y="2436813"/>
              <a:ext cx="455613" cy="45720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2171700" y="2436813"/>
              <a:ext cx="455613" cy="45720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(i,j)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8" name="Rectangle 24"/>
            <p:cNvSpPr>
              <a:spLocks noChangeArrowheads="1"/>
            </p:cNvSpPr>
            <p:nvPr/>
          </p:nvSpPr>
          <p:spPr bwMode="auto">
            <a:xfrm>
              <a:off x="3086100" y="2436813"/>
              <a:ext cx="455613" cy="45720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Rectangle 25"/>
            <p:cNvSpPr>
              <a:spLocks noChangeArrowheads="1"/>
            </p:cNvSpPr>
            <p:nvPr/>
          </p:nvSpPr>
          <p:spPr bwMode="auto">
            <a:xfrm>
              <a:off x="1714500" y="2892425"/>
              <a:ext cx="457200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Rectangle 26"/>
            <p:cNvSpPr>
              <a:spLocks noChangeArrowheads="1"/>
            </p:cNvSpPr>
            <p:nvPr/>
          </p:nvSpPr>
          <p:spPr bwMode="auto">
            <a:xfrm>
              <a:off x="26289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Rectangle 27"/>
            <p:cNvSpPr>
              <a:spLocks noChangeArrowheads="1"/>
            </p:cNvSpPr>
            <p:nvPr/>
          </p:nvSpPr>
          <p:spPr bwMode="auto">
            <a:xfrm>
              <a:off x="21717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30861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Rectangle 29"/>
            <p:cNvSpPr>
              <a:spLocks noChangeArrowheads="1"/>
            </p:cNvSpPr>
            <p:nvPr/>
          </p:nvSpPr>
          <p:spPr bwMode="auto">
            <a:xfrm>
              <a:off x="1714500" y="3351213"/>
              <a:ext cx="457200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(0,N)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4" name="Rectangle 30"/>
            <p:cNvSpPr>
              <a:spLocks noChangeArrowheads="1"/>
            </p:cNvSpPr>
            <p:nvPr/>
          </p:nvSpPr>
          <p:spPr bwMode="auto">
            <a:xfrm>
              <a:off x="2628900" y="33512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2171700" y="33512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3086100" y="33512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(N,N)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057" name="Group 33"/>
            <p:cNvGrpSpPr>
              <a:grpSpLocks/>
            </p:cNvGrpSpPr>
            <p:nvPr/>
          </p:nvGrpSpPr>
          <p:grpSpPr bwMode="auto">
            <a:xfrm>
              <a:off x="1485900" y="2320925"/>
              <a:ext cx="1589088" cy="898525"/>
              <a:chOff x="3218" y="1350"/>
              <a:chExt cx="1925" cy="1089"/>
            </a:xfrm>
          </p:grpSpPr>
          <p:cxnSp>
            <p:nvCxnSpPr>
              <p:cNvPr id="1058" name="AutoShape 34"/>
              <p:cNvCxnSpPr>
                <a:cxnSpLocks noChangeShapeType="1"/>
              </p:cNvCxnSpPr>
              <p:nvPr/>
            </p:nvCxnSpPr>
            <p:spPr bwMode="auto">
              <a:xfrm flipV="1">
                <a:off x="3218" y="1350"/>
                <a:ext cx="1922" cy="25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059" name="AutoShape 35"/>
              <p:cNvCxnSpPr>
                <a:cxnSpLocks noChangeShapeType="1"/>
              </p:cNvCxnSpPr>
              <p:nvPr/>
            </p:nvCxnSpPr>
            <p:spPr bwMode="auto">
              <a:xfrm flipV="1">
                <a:off x="3218" y="1766"/>
                <a:ext cx="1922" cy="25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060" name="AutoShape 36"/>
              <p:cNvCxnSpPr>
                <a:cxnSpLocks noChangeShapeType="1"/>
              </p:cNvCxnSpPr>
              <p:nvPr/>
            </p:nvCxnSpPr>
            <p:spPr bwMode="auto">
              <a:xfrm flipV="1">
                <a:off x="3218" y="2181"/>
                <a:ext cx="1925" cy="25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</p:grpSp>
        <p:cxnSp>
          <p:nvCxnSpPr>
            <p:cNvPr id="1061" name="AutoShape 37"/>
            <p:cNvCxnSpPr>
              <a:cxnSpLocks noChangeShapeType="1"/>
            </p:cNvCxnSpPr>
            <p:nvPr/>
          </p:nvCxnSpPr>
          <p:spPr bwMode="auto">
            <a:xfrm flipV="1">
              <a:off x="4457700" y="2320925"/>
              <a:ext cx="1585913" cy="2127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62" name="AutoShape 38"/>
            <p:cNvCxnSpPr>
              <a:cxnSpLocks noChangeShapeType="1"/>
            </p:cNvCxnSpPr>
            <p:nvPr/>
          </p:nvCxnSpPr>
          <p:spPr bwMode="auto">
            <a:xfrm flipV="1">
              <a:off x="4457700" y="2663825"/>
              <a:ext cx="1585913" cy="2127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63" name="AutoShape 39"/>
            <p:cNvCxnSpPr>
              <a:cxnSpLocks noChangeShapeType="1"/>
            </p:cNvCxnSpPr>
            <p:nvPr/>
          </p:nvCxnSpPr>
          <p:spPr bwMode="auto">
            <a:xfrm flipV="1">
              <a:off x="4457700" y="3006725"/>
              <a:ext cx="1589088" cy="21431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64" name="Rectangle 40"/>
            <p:cNvSpPr>
              <a:spLocks noChangeArrowheads="1"/>
            </p:cNvSpPr>
            <p:nvPr/>
          </p:nvSpPr>
          <p:spPr bwMode="auto">
            <a:xfrm>
              <a:off x="5600700" y="1520825"/>
              <a:ext cx="454025" cy="457200"/>
            </a:xfrm>
            <a:prstGeom prst="rect">
              <a:avLst/>
            </a:prstGeom>
            <a:gradFill rotWithShape="0">
              <a:gsLst>
                <a:gs pos="0">
                  <a:srgbClr val="C4BC96"/>
                </a:gs>
                <a:gs pos="100000">
                  <a:srgbClr val="C4BC96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4572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TR[N-1]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5" name="Rectangle 41"/>
            <p:cNvSpPr>
              <a:spLocks noChangeArrowheads="1"/>
            </p:cNvSpPr>
            <p:nvPr/>
          </p:nvSpPr>
          <p:spPr bwMode="auto">
            <a:xfrm>
              <a:off x="6057900" y="1520825"/>
              <a:ext cx="455613" cy="460375"/>
            </a:xfrm>
            <a:prstGeom prst="rect">
              <a:avLst/>
            </a:prstGeom>
            <a:gradFill rotWithShape="0">
              <a:gsLst>
                <a:gs pos="0">
                  <a:srgbClr val="C4BC96"/>
                </a:gs>
                <a:gs pos="100000">
                  <a:srgbClr val="C4BC96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4572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TR[N]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5143500" y="1520825"/>
              <a:ext cx="455613" cy="457200"/>
            </a:xfrm>
            <a:prstGeom prst="rect">
              <a:avLst/>
            </a:prstGeom>
            <a:gradFill rotWithShape="0">
              <a:gsLst>
                <a:gs pos="0">
                  <a:srgbClr val="C4BC96"/>
                </a:gs>
                <a:gs pos="100000">
                  <a:srgbClr val="C4BC96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504D"/>
              </a:solidFill>
              <a:miter lim="800000"/>
              <a:headEnd/>
              <a:tailEnd/>
            </a:ln>
          </p:spPr>
          <p:txBody>
            <a:bodyPr vert="horz" wrap="square" lIns="4572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TR[N-2]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4686300" y="1978025"/>
              <a:ext cx="457200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56007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Rectangle 45"/>
            <p:cNvSpPr>
              <a:spLocks noChangeArrowheads="1"/>
            </p:cNvSpPr>
            <p:nvPr/>
          </p:nvSpPr>
          <p:spPr bwMode="auto">
            <a:xfrm>
              <a:off x="51435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Rectangle 46"/>
            <p:cNvSpPr>
              <a:spLocks noChangeArrowheads="1"/>
            </p:cNvSpPr>
            <p:nvPr/>
          </p:nvSpPr>
          <p:spPr bwMode="auto">
            <a:xfrm>
              <a:off x="6057900" y="19780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Rectangle 47"/>
            <p:cNvSpPr>
              <a:spLocks noChangeArrowheads="1"/>
            </p:cNvSpPr>
            <p:nvPr/>
          </p:nvSpPr>
          <p:spPr bwMode="auto">
            <a:xfrm>
              <a:off x="4686300" y="2436813"/>
              <a:ext cx="457200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Rectangle 48"/>
            <p:cNvSpPr>
              <a:spLocks noChangeArrowheads="1"/>
            </p:cNvSpPr>
            <p:nvPr/>
          </p:nvSpPr>
          <p:spPr bwMode="auto">
            <a:xfrm>
              <a:off x="5600700" y="24368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auto">
            <a:xfrm>
              <a:off x="5143500" y="24368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auto">
            <a:xfrm>
              <a:off x="6057900" y="24368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auto">
            <a:xfrm>
              <a:off x="4686300" y="2892425"/>
              <a:ext cx="457200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Rectangle 52"/>
            <p:cNvSpPr>
              <a:spLocks noChangeArrowheads="1"/>
            </p:cNvSpPr>
            <p:nvPr/>
          </p:nvSpPr>
          <p:spPr bwMode="auto">
            <a:xfrm>
              <a:off x="56007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Rectangle 53"/>
            <p:cNvSpPr>
              <a:spLocks noChangeArrowheads="1"/>
            </p:cNvSpPr>
            <p:nvPr/>
          </p:nvSpPr>
          <p:spPr bwMode="auto">
            <a:xfrm>
              <a:off x="51435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Rectangle 54"/>
            <p:cNvSpPr>
              <a:spLocks noChangeArrowheads="1"/>
            </p:cNvSpPr>
            <p:nvPr/>
          </p:nvSpPr>
          <p:spPr bwMode="auto">
            <a:xfrm>
              <a:off x="6057900" y="2892425"/>
              <a:ext cx="455613" cy="4587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4686300" y="3351213"/>
              <a:ext cx="457200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5600700" y="33512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5143500" y="33512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6057900" y="3351213"/>
              <a:ext cx="455613" cy="45561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3" name="Oval 59"/>
            <p:cNvSpPr>
              <a:spLocks noChangeArrowheads="1"/>
            </p:cNvSpPr>
            <p:nvPr/>
          </p:nvSpPr>
          <p:spPr bwMode="auto">
            <a:xfrm>
              <a:off x="1485900" y="1406525"/>
              <a:ext cx="1828800" cy="685800"/>
            </a:xfrm>
            <a:prstGeom prst="ellipse">
              <a:avLst/>
            </a:prstGeom>
            <a:noFill/>
            <a:ln w="222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Oval 60"/>
            <p:cNvSpPr>
              <a:spLocks noChangeArrowheads="1"/>
            </p:cNvSpPr>
            <p:nvPr/>
          </p:nvSpPr>
          <p:spPr bwMode="auto">
            <a:xfrm>
              <a:off x="4914900" y="1406525"/>
              <a:ext cx="1828800" cy="685800"/>
            </a:xfrm>
            <a:prstGeom prst="ellipse">
              <a:avLst/>
            </a:prstGeom>
            <a:noFill/>
            <a:ln w="222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Selective Secondary Boundary Intra Prediction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Thresholding</a:t>
            </a:r>
            <a:r>
              <a:rPr lang="en-US" dirty="0" smtClean="0"/>
              <a:t>: values</a:t>
            </a:r>
          </a:p>
          <a:p>
            <a:pPr lvl="1"/>
            <a:r>
              <a:rPr lang="en-US" dirty="0" smtClean="0"/>
              <a:t>24 </a:t>
            </a:r>
            <a:r>
              <a:rPr lang="en-US" dirty="0" smtClean="0"/>
              <a:t>(VER+4…VER+7</a:t>
            </a:r>
            <a:r>
              <a:rPr lang="en-US" dirty="0" smtClean="0"/>
              <a:t>, VER-4…VER-8, HOR+4…HOR+7, HOR-4…HOR-7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128 (multi line VER, HOR, VER+8, HOR+8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256 (VER+8, HOR+8)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CE6.d </a:t>
            </a:r>
            <a:r>
              <a:rPr lang="en-US" dirty="0" smtClean="0"/>
              <a:t>harmonized solution (</a:t>
            </a:r>
            <a:r>
              <a:rPr lang="en-US" dirty="0" smtClean="0"/>
              <a:t>with </a:t>
            </a:r>
            <a:r>
              <a:rPr lang="en-US" dirty="0" smtClean="0"/>
              <a:t>class F)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Selective secondary boundary: </a:t>
            </a:r>
            <a:r>
              <a:rPr lang="en-US" dirty="0" smtClean="0"/>
              <a:t>improved class F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3886200"/>
          <a:ext cx="4864100" cy="1790700"/>
        </p:xfrm>
        <a:graphic>
          <a:graphicData uri="http://schemas.openxmlformats.org/drawingml/2006/table">
            <a:tbl>
              <a:tblPr/>
              <a:tblGrid>
                <a:gridCol w="825500"/>
                <a:gridCol w="673100"/>
                <a:gridCol w="673100"/>
                <a:gridCol w="673100"/>
                <a:gridCol w="673100"/>
                <a:gridCol w="673100"/>
                <a:gridCol w="673100"/>
              </a:tblGrid>
              <a:tr h="152400">
                <a:tc>
                  <a:txBody>
                    <a:bodyPr/>
                    <a:lstStyle/>
                    <a:p>
                      <a:endParaRPr lang="en-US" sz="1000" dirty="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HE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20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762000" y="1752600"/>
          <a:ext cx="4864100" cy="1493520"/>
        </p:xfrm>
        <a:graphic>
          <a:graphicData uri="http://schemas.openxmlformats.org/drawingml/2006/table">
            <a:tbl>
              <a:tblPr/>
              <a:tblGrid>
                <a:gridCol w="825500"/>
                <a:gridCol w="673100"/>
                <a:gridCol w="673100"/>
                <a:gridCol w="673100"/>
                <a:gridCol w="673100"/>
                <a:gridCol w="673100"/>
                <a:gridCol w="673100"/>
              </a:tblGrid>
              <a:tr h="152400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HE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20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943600" y="4343400"/>
          <a:ext cx="2960803" cy="1005840"/>
        </p:xfrm>
        <a:graphic>
          <a:graphicData uri="http://schemas.openxmlformats.org/drawingml/2006/table">
            <a:tbl>
              <a:tblPr/>
              <a:tblGrid>
                <a:gridCol w="1247140"/>
                <a:gridCol w="571221"/>
                <a:gridCol w="571221"/>
                <a:gridCol w="571221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Class F Sequence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BasketballDrillText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-0.6%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ChinaSpeed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SlideEditing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0.0%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SlideShow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-1.0%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-0.7%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-0.4%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-0.3%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943600" y="2057400"/>
          <a:ext cx="2960803" cy="1005840"/>
        </p:xfrm>
        <a:graphic>
          <a:graphicData uri="http://schemas.openxmlformats.org/drawingml/2006/table">
            <a:tbl>
              <a:tblPr/>
              <a:tblGrid>
                <a:gridCol w="1247140"/>
                <a:gridCol w="571221"/>
                <a:gridCol w="571221"/>
                <a:gridCol w="571221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Class F Sequence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BasketballDrillText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-0.5%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0.6%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0.7%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ChinaSpeed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0.5%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0.5%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0.3%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SlideEditing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1.1%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0.8%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0.8%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</a:rPr>
                        <a:t>SlideShow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0.2%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-0.3%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aseline="0" dirty="0" smtClean="0">
                          <a:latin typeface="Times New Roman"/>
                          <a:ea typeface="Times New Roman"/>
                        </a:rPr>
                        <a:t>0.1</a:t>
                      </a: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0.2</a:t>
                      </a:r>
                      <a:r>
                        <a:rPr lang="en-US" sz="1100" dirty="0"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aseline="0" dirty="0" smtClean="0">
                          <a:latin typeface="Times New Roman"/>
                          <a:ea typeface="Times New Roman"/>
                        </a:rPr>
                        <a:t> 0.1</a:t>
                      </a: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latin typeface="Times New Roman"/>
                          <a:ea typeface="Times New Roman"/>
                        </a:rPr>
                        <a:t>0.1%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934200" y="17526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All Intra HE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6934200" y="40386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All Intra HE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CE6.d harmonized solution results without class F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Selective secondary boundary: similar to CE6.d solution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9200" y="1828800"/>
          <a:ext cx="4864100" cy="1348740"/>
        </p:xfrm>
        <a:graphic>
          <a:graphicData uri="http://schemas.openxmlformats.org/drawingml/2006/table">
            <a:tbl>
              <a:tblPr/>
              <a:tblGrid>
                <a:gridCol w="825500"/>
                <a:gridCol w="673100"/>
                <a:gridCol w="673100"/>
                <a:gridCol w="673100"/>
                <a:gridCol w="673100"/>
                <a:gridCol w="673100"/>
                <a:gridCol w="673100"/>
              </a:tblGrid>
              <a:tr h="152400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HE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20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219200" y="4038600"/>
          <a:ext cx="4864100" cy="1645920"/>
        </p:xfrm>
        <a:graphic>
          <a:graphicData uri="http://schemas.openxmlformats.org/drawingml/2006/table">
            <a:tbl>
              <a:tblPr/>
              <a:tblGrid>
                <a:gridCol w="825500"/>
                <a:gridCol w="673100"/>
                <a:gridCol w="673100"/>
                <a:gridCol w="673100"/>
                <a:gridCol w="673100"/>
                <a:gridCol w="673100"/>
                <a:gridCol w="673100"/>
              </a:tblGrid>
              <a:tr h="152400">
                <a:tc>
                  <a:txBody>
                    <a:bodyPr/>
                    <a:lstStyle/>
                    <a:p>
                      <a:endParaRPr lang="en-US" sz="1000" dirty="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HE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20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-1.0%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Method </a:t>
            </a:r>
            <a:r>
              <a:rPr lang="en-US" dirty="0" smtClean="0"/>
              <a:t>was presented to selectively apply intra prediction from secondary boundary</a:t>
            </a:r>
          </a:p>
          <a:p>
            <a:r>
              <a:rPr lang="en-US" dirty="0" smtClean="0"/>
              <a:t>Improved BD-rate results for class F sequences</a:t>
            </a:r>
            <a:endParaRPr lang="en-US" dirty="0" smtClean="0"/>
          </a:p>
          <a:p>
            <a:r>
              <a:rPr lang="en-US" dirty="0" smtClean="0"/>
              <a:t>Proposed </a:t>
            </a:r>
            <a:r>
              <a:rPr lang="en-US" dirty="0" smtClean="0"/>
              <a:t>to </a:t>
            </a:r>
            <a:r>
              <a:rPr lang="en-US" dirty="0" smtClean="0"/>
              <a:t>adopt in HM5 together with CE6.d harmonized solution</a:t>
            </a:r>
          </a:p>
          <a:p>
            <a:endParaRPr lang="en-US" dirty="0" smtClean="0"/>
          </a:p>
          <a:p>
            <a:r>
              <a:rPr lang="en-US" dirty="0" smtClean="0"/>
              <a:t>Thanks to Sharp for cross checking!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1017</Words>
  <Application>Microsoft Office PowerPoint</Application>
  <PresentationFormat>On-screen Show (4:3)</PresentationFormat>
  <Paragraphs>376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Custom Design</vt:lpstr>
      <vt:lpstr>JCTVC-G139: Non-CE6.d:  Intra Prediction With Selective Secondary Boundary</vt:lpstr>
      <vt:lpstr>Summary</vt:lpstr>
      <vt:lpstr>Selective Secondary Boundary Intra Prediction</vt:lpstr>
      <vt:lpstr>Selective Secondary Boundary Intra Prediction</vt:lpstr>
      <vt:lpstr>Results</vt:lpstr>
      <vt:lpstr>Results</vt:lpstr>
      <vt:lpstr>Conclusion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2011-06-08T18:45:10Z</dcterms:created>
  <dcterms:modified xsi:type="dcterms:W3CDTF">2011-11-18T05:19:20Z</dcterms:modified>
</cp:coreProperties>
</file>