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96" r:id="rId3"/>
    <p:sldId id="300" r:id="rId4"/>
    <p:sldId id="287" r:id="rId5"/>
    <p:sldId id="264" r:id="rId6"/>
    <p:sldId id="261" r:id="rId7"/>
    <p:sldId id="294" r:id="rId8"/>
    <p:sldId id="297" r:id="rId9"/>
    <p:sldId id="267" r:id="rId10"/>
    <p:sldId id="274" r:id="rId11"/>
    <p:sldId id="285" r:id="rId12"/>
    <p:sldId id="266" r:id="rId13"/>
    <p:sldId id="281" r:id="rId14"/>
    <p:sldId id="303" r:id="rId15"/>
    <p:sldId id="279" r:id="rId16"/>
    <p:sldId id="280" r:id="rId17"/>
    <p:sldId id="304" r:id="rId18"/>
    <p:sldId id="301" r:id="rId19"/>
    <p:sldId id="302" r:id="rId20"/>
    <p:sldId id="299" r:id="rId2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2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55D15C-66E6-43CE-A2DB-865CD0E3BDC0}" type="datetimeFigureOut">
              <a:rPr lang="ko-KR" altLang="en-US" smtClean="0"/>
              <a:pPr/>
              <a:t>2011-11-29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B60CF8-853B-4E4B-945E-5634D9748A6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701333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5597-4FF1-4D9F-862A-E27572E63DA4}" type="datetimeFigureOut">
              <a:rPr lang="ko-KR" altLang="en-US" smtClean="0"/>
              <a:pPr/>
              <a:t>2011-11-29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B277-4D03-4699-827A-A3E96DADA6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5597-4FF1-4D9F-862A-E27572E63DA4}" type="datetimeFigureOut">
              <a:rPr lang="ko-KR" altLang="en-US" smtClean="0"/>
              <a:pPr/>
              <a:t>2011-11-29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B277-4D03-4699-827A-A3E96DADA6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5597-4FF1-4D9F-862A-E27572E63DA4}" type="datetimeFigureOut">
              <a:rPr lang="ko-KR" altLang="en-US" smtClean="0"/>
              <a:pPr/>
              <a:t>2011-11-29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B277-4D03-4699-827A-A3E96DADA6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5597-4FF1-4D9F-862A-E27572E63DA4}" type="datetimeFigureOut">
              <a:rPr lang="ko-KR" altLang="en-US" smtClean="0"/>
              <a:pPr/>
              <a:t>2011-11-29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B277-4D03-4699-827A-A3E96DADA6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5597-4FF1-4D9F-862A-E27572E63DA4}" type="datetimeFigureOut">
              <a:rPr lang="ko-KR" altLang="en-US" smtClean="0"/>
              <a:pPr/>
              <a:t>2011-11-29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B277-4D03-4699-827A-A3E96DADA6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5597-4FF1-4D9F-862A-E27572E63DA4}" type="datetimeFigureOut">
              <a:rPr lang="ko-KR" altLang="en-US" smtClean="0"/>
              <a:pPr/>
              <a:t>2011-11-29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B277-4D03-4699-827A-A3E96DADA6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5597-4FF1-4D9F-862A-E27572E63DA4}" type="datetimeFigureOut">
              <a:rPr lang="ko-KR" altLang="en-US" smtClean="0"/>
              <a:pPr/>
              <a:t>2011-11-29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B277-4D03-4699-827A-A3E96DADA6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5597-4FF1-4D9F-862A-E27572E63DA4}" type="datetimeFigureOut">
              <a:rPr lang="ko-KR" altLang="en-US" smtClean="0"/>
              <a:pPr/>
              <a:t>2011-11-29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B277-4D03-4699-827A-A3E96DADA6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5597-4FF1-4D9F-862A-E27572E63DA4}" type="datetimeFigureOut">
              <a:rPr lang="ko-KR" altLang="en-US" smtClean="0"/>
              <a:pPr/>
              <a:t>2011-11-29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B277-4D03-4699-827A-A3E96DADA6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5597-4FF1-4D9F-862A-E27572E63DA4}" type="datetimeFigureOut">
              <a:rPr lang="ko-KR" altLang="en-US" smtClean="0"/>
              <a:pPr/>
              <a:t>2011-11-29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B277-4D03-4699-827A-A3E96DADA6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5597-4FF1-4D9F-862A-E27572E63DA4}" type="datetimeFigureOut">
              <a:rPr lang="ko-KR" altLang="en-US" smtClean="0"/>
              <a:pPr/>
              <a:t>2011-11-29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6B277-4D03-4699-827A-A3E96DADA6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295597-4FF1-4D9F-862A-E27572E63DA4}" type="datetimeFigureOut">
              <a:rPr lang="ko-KR" altLang="en-US" smtClean="0"/>
              <a:pPr/>
              <a:t>2011-11-29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6B277-4D03-4699-827A-A3E96DADA6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1.gif"/><Relationship Id="rId7" Type="http://schemas.openxmlformats.org/officeDocument/2006/relationships/image" Target="../media/image15.png"/><Relationship Id="rId2" Type="http://schemas.openxmlformats.org/officeDocument/2006/relationships/hyperlink" Target="http://wg11.sc29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http://wg11.sc29.org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42924" y="2244727"/>
            <a:ext cx="8243918" cy="1470025"/>
          </a:xfrm>
        </p:spPr>
        <p:txBody>
          <a:bodyPr/>
          <a:lstStyle/>
          <a:p>
            <a:r>
              <a:rPr lang="en-US" altLang="ko-KR" dirty="0" smtClean="0"/>
              <a:t>20 years after MPEG-2</a:t>
            </a:r>
            <a:br>
              <a:rPr lang="en-US" altLang="ko-KR" dirty="0" smtClean="0"/>
            </a:br>
            <a:r>
              <a:rPr lang="en-US" altLang="ko-KR" sz="3200" b="1" dirty="0" smtClean="0"/>
              <a:t>M22829</a:t>
            </a:r>
            <a:endParaRPr lang="ko-KR" altLang="en-US" b="1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714884"/>
            <a:ext cx="6400800" cy="1752600"/>
          </a:xfrm>
        </p:spPr>
        <p:txBody>
          <a:bodyPr/>
          <a:lstStyle/>
          <a:p>
            <a:r>
              <a:rPr lang="en-US" altLang="ko-KR" dirty="0" smtClean="0"/>
              <a:t>30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, Nov. 2011</a:t>
            </a:r>
          </a:p>
          <a:p>
            <a:r>
              <a:rPr lang="en-US" altLang="ko-KR" dirty="0" smtClean="0"/>
              <a:t>Jaeyeon Song</a:t>
            </a:r>
          </a:p>
          <a:p>
            <a:r>
              <a:rPr lang="en-US" altLang="ko-KR" dirty="0" smtClean="0"/>
              <a:t>Samsung Electronics</a:t>
            </a:r>
            <a:endParaRPr lang="ko-KR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Video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158" y="1714488"/>
            <a:ext cx="8572560" cy="452596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Requires Higher efficiency codec for solving the network traffic congestion</a:t>
            </a:r>
          </a:p>
          <a:p>
            <a:r>
              <a:rPr lang="en-US" altLang="ko-KR" sz="2400" dirty="0" smtClean="0"/>
              <a:t>Expect HEVC reduce BW and costs</a:t>
            </a:r>
          </a:p>
          <a:p>
            <a:r>
              <a:rPr lang="en-US" altLang="ko-KR" sz="2400" dirty="0" smtClean="0"/>
              <a:t>Expect HEVC enables future biz. (e.g. 4K TV, Full 3D TV..) </a:t>
            </a:r>
          </a:p>
          <a:p>
            <a:endParaRPr lang="en-US" altLang="ko-KR" sz="2400" dirty="0" smtClean="0"/>
          </a:p>
          <a:p>
            <a:endParaRPr lang="ko-KR" altLang="en-US" sz="24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4071942"/>
            <a:ext cx="4114812" cy="2490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929066"/>
            <a:ext cx="4429156" cy="1576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71538" y="6286520"/>
            <a:ext cx="3357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solidFill>
                  <a:srgbClr val="7030A0"/>
                </a:solidFill>
                <a:latin typeface="Book Antiqua" pitchFamily="18" charset="0"/>
              </a:rPr>
              <a:t>From Lisa Hobbs(Ericsson)</a:t>
            </a:r>
            <a:endParaRPr lang="ko-KR" altLang="en-US" i="1" dirty="0">
              <a:solidFill>
                <a:srgbClr val="7030A0"/>
              </a:solidFill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Audio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2578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ko-KR" sz="2800" dirty="0" smtClean="0"/>
              <a:t>Growing audience – TV viewer’s individual preference</a:t>
            </a:r>
          </a:p>
          <a:p>
            <a:pPr lvl="1">
              <a:lnSpc>
                <a:spcPct val="120000"/>
              </a:lnSpc>
            </a:pPr>
            <a:r>
              <a:rPr lang="en-US" altLang="ko-KR" sz="2400" dirty="0" smtClean="0"/>
              <a:t>Elderly and impaired viewers</a:t>
            </a:r>
          </a:p>
          <a:p>
            <a:pPr>
              <a:lnSpc>
                <a:spcPct val="120000"/>
              </a:lnSpc>
            </a:pPr>
            <a:r>
              <a:rPr lang="en-US" altLang="ko-KR" sz="2800" dirty="0" smtClean="0"/>
              <a:t>Changing consumer behavior</a:t>
            </a:r>
          </a:p>
          <a:p>
            <a:pPr lvl="1">
              <a:lnSpc>
                <a:spcPct val="120000"/>
              </a:lnSpc>
            </a:pPr>
            <a:r>
              <a:rPr lang="en-US" altLang="ko-KR" sz="2400" dirty="0" smtClean="0"/>
              <a:t>TV listening environments change</a:t>
            </a:r>
          </a:p>
          <a:p>
            <a:pPr lvl="1">
              <a:lnSpc>
                <a:spcPct val="120000"/>
              </a:lnSpc>
            </a:pPr>
            <a:r>
              <a:rPr lang="en-US" altLang="ko-KR" sz="2400" dirty="0" smtClean="0"/>
              <a:t>Increasingly fragmented reception landscape</a:t>
            </a:r>
          </a:p>
          <a:p>
            <a:pPr>
              <a:lnSpc>
                <a:spcPct val="120000"/>
              </a:lnSpc>
            </a:pPr>
            <a:r>
              <a:rPr lang="en-US" altLang="ko-KR" sz="2800" dirty="0" smtClean="0"/>
              <a:t>Hugh differences in Loudness level and sound quality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 smtClean="0"/>
              <a:t>Should normalize loudness at production side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 smtClean="0"/>
              <a:t>Transmit loudness metadata</a:t>
            </a:r>
            <a:endParaRPr lang="en-US" altLang="ko-KR" sz="2400" dirty="0" smtClean="0"/>
          </a:p>
          <a:p>
            <a:pPr>
              <a:lnSpc>
                <a:spcPct val="120000"/>
              </a:lnSpc>
            </a:pPr>
            <a:r>
              <a:rPr lang="en-US" altLang="ko-KR" sz="2800" dirty="0" smtClean="0"/>
              <a:t>Paradigm shift from channel-to Object-orientation</a:t>
            </a:r>
          </a:p>
          <a:p>
            <a:pPr lvl="1">
              <a:lnSpc>
                <a:spcPct val="120000"/>
              </a:lnSpc>
            </a:pPr>
            <a:r>
              <a:rPr lang="en-US" altLang="ko-KR" sz="2400" dirty="0" smtClean="0"/>
              <a:t>Transmit an appropriate number of audio objects “transparently”</a:t>
            </a:r>
          </a:p>
          <a:p>
            <a:pPr lvl="1">
              <a:lnSpc>
                <a:spcPct val="120000"/>
              </a:lnSpc>
            </a:pPr>
            <a:r>
              <a:rPr lang="en-US" altLang="ko-KR" sz="2400" dirty="0" smtClean="0"/>
              <a:t>Requires next-generation receivers able to recreate the audio object information to rebuilt sound information for any conceivable speaker setup</a:t>
            </a:r>
          </a:p>
          <a:p>
            <a:pPr lvl="1">
              <a:lnSpc>
                <a:spcPct val="120000"/>
              </a:lnSpc>
            </a:pPr>
            <a:endParaRPr lang="en-US" altLang="ko-KR" sz="2400" dirty="0" smtClean="0"/>
          </a:p>
          <a:p>
            <a:pPr lvl="1">
              <a:lnSpc>
                <a:spcPct val="120000"/>
              </a:lnSpc>
            </a:pPr>
            <a:endParaRPr lang="en-US" altLang="ko-KR" sz="2400" dirty="0" smtClean="0"/>
          </a:p>
          <a:p>
            <a:pPr>
              <a:lnSpc>
                <a:spcPct val="120000"/>
              </a:lnSpc>
            </a:pPr>
            <a:endParaRPr lang="en-US" altLang="ko-KR" sz="2800" dirty="0" smtClean="0"/>
          </a:p>
          <a:p>
            <a:pPr>
              <a:lnSpc>
                <a:spcPct val="120000"/>
              </a:lnSpc>
            </a:pPr>
            <a:endParaRPr lang="en-US" altLang="ko-KR" sz="2800" dirty="0" smtClean="0"/>
          </a:p>
          <a:p>
            <a:pPr>
              <a:lnSpc>
                <a:spcPct val="120000"/>
              </a:lnSpc>
            </a:pPr>
            <a:endParaRPr lang="ko-KR" altLang="en-U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System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714489"/>
            <a:ext cx="8229600" cy="4714908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Configurable</a:t>
            </a:r>
          </a:p>
          <a:p>
            <a:pPr lvl="1"/>
            <a:r>
              <a:rPr lang="en-US" altLang="ko-KR" sz="1800" dirty="0" smtClean="0"/>
              <a:t>Ability to dynamically change transmission parameters subject to service multiplex and channel conditions</a:t>
            </a:r>
          </a:p>
          <a:p>
            <a:pPr lvl="1"/>
            <a:endParaRPr lang="en-US" altLang="ko-KR" sz="1800" dirty="0" smtClean="0"/>
          </a:p>
          <a:p>
            <a:r>
              <a:rPr lang="en-US" altLang="ko-KR" sz="2400" dirty="0" smtClean="0"/>
              <a:t>Adaptable</a:t>
            </a:r>
          </a:p>
          <a:p>
            <a:pPr lvl="1"/>
            <a:r>
              <a:rPr lang="en-US" altLang="ko-KR" sz="1800" dirty="0" smtClean="0"/>
              <a:t>Intelligent receivers that can adapt to changes in transmission parameters </a:t>
            </a:r>
          </a:p>
          <a:p>
            <a:pPr lvl="2"/>
            <a:r>
              <a:rPr lang="en-US" altLang="ko-KR" sz="1600" dirty="0" smtClean="0"/>
              <a:t>Service configuration</a:t>
            </a:r>
            <a:endParaRPr lang="en-US" altLang="ko-KR" sz="1600" dirty="0"/>
          </a:p>
          <a:p>
            <a:pPr lvl="2"/>
            <a:r>
              <a:rPr lang="en-US" altLang="ko-KR" sz="1600" dirty="0" smtClean="0"/>
              <a:t>Location</a:t>
            </a:r>
          </a:p>
          <a:p>
            <a:pPr lvl="2"/>
            <a:r>
              <a:rPr lang="en-US" altLang="ko-KR" sz="1600" dirty="0" smtClean="0"/>
              <a:t>Support emergency wake-up</a:t>
            </a:r>
          </a:p>
          <a:p>
            <a:pPr lvl="2"/>
            <a:endParaRPr lang="en-US" altLang="ko-KR" sz="1600" dirty="0" smtClean="0"/>
          </a:p>
          <a:p>
            <a:r>
              <a:rPr lang="en-US" altLang="ko-KR" sz="2400" dirty="0" smtClean="0"/>
              <a:t>Scalable</a:t>
            </a:r>
          </a:p>
          <a:p>
            <a:pPr lvl="1"/>
            <a:r>
              <a:rPr lang="en-US" altLang="ko-KR" sz="1800" dirty="0" smtClean="0"/>
              <a:t>Video quality</a:t>
            </a:r>
          </a:p>
          <a:p>
            <a:pPr lvl="1"/>
            <a:r>
              <a:rPr lang="en-US" altLang="ko-KR" sz="1800" dirty="0" smtClean="0"/>
              <a:t>Audio multiplex</a:t>
            </a:r>
          </a:p>
          <a:p>
            <a:pPr lvl="1"/>
            <a:r>
              <a:rPr lang="en-US" altLang="ko-KR" sz="1800" dirty="0" smtClean="0"/>
              <a:t>BW use</a:t>
            </a:r>
          </a:p>
          <a:p>
            <a:endParaRPr lang="en-US" altLang="ko-KR" sz="24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Flexible Delivery Architecture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Dynamic Broadcasting</a:t>
            </a:r>
          </a:p>
          <a:p>
            <a:pPr lvl="1"/>
            <a:r>
              <a:rPr lang="en-US" altLang="ko-KR" sz="2000" dirty="0" smtClean="0"/>
              <a:t>Choice of live broadcast of pre-download or of local replay of repeat content</a:t>
            </a:r>
          </a:p>
          <a:p>
            <a:pPr lvl="1"/>
            <a:r>
              <a:rPr lang="en-US" altLang="ko-KR" sz="2000" dirty="0" smtClean="0"/>
              <a:t>Choice of delivery network(BC or BB)</a:t>
            </a:r>
          </a:p>
          <a:p>
            <a:pPr lvl="1"/>
            <a:r>
              <a:rPr lang="en-US" altLang="ko-KR" sz="2000" dirty="0" smtClean="0"/>
              <a:t>Multiplex configurations of the BC network</a:t>
            </a:r>
          </a:p>
          <a:p>
            <a:pPr lvl="1"/>
            <a:r>
              <a:rPr lang="en-US" altLang="ko-KR" sz="2000" dirty="0" smtClean="0"/>
              <a:t>Channel allocations in the BC network</a:t>
            </a:r>
          </a:p>
          <a:p>
            <a:pPr lvl="1"/>
            <a:r>
              <a:rPr lang="en-US" altLang="ko-KR" sz="2000" dirty="0" smtClean="0"/>
              <a:t>Transmission parameters of the BC</a:t>
            </a:r>
          </a:p>
          <a:p>
            <a:pPr lvl="1"/>
            <a:endParaRPr lang="ko-KR" altLang="en-US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4179859"/>
            <a:ext cx="4286280" cy="2535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FOBTV, One standard for all</a:t>
            </a:r>
            <a:endParaRPr lang="ko-KR" altLang="en-US" sz="36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For the future Media service</a:t>
            </a:r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0612753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Standardization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Global standard for FOBTV</a:t>
            </a:r>
          </a:p>
          <a:p>
            <a:pPr lvl="1"/>
            <a:r>
              <a:rPr lang="en-US" altLang="ko-KR" dirty="0" smtClean="0"/>
              <a:t>For fulfill Mobilization movement of users</a:t>
            </a:r>
          </a:p>
          <a:p>
            <a:pPr lvl="1"/>
            <a:r>
              <a:rPr lang="en-US" altLang="ko-KR" dirty="0" smtClean="0"/>
              <a:t>For the harmonization with 5G, one single BC standard is required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Roles of the FOBTV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Req. for the new standard</a:t>
            </a:r>
          </a:p>
          <a:p>
            <a:r>
              <a:rPr lang="en-US" altLang="ko-KR" sz="2800" dirty="0" smtClean="0"/>
              <a:t>Propose common development platform</a:t>
            </a:r>
          </a:p>
          <a:p>
            <a:r>
              <a:rPr lang="en-US" altLang="ko-KR" sz="2800" dirty="0" smtClean="0"/>
              <a:t>Collaboration between stakeholders</a:t>
            </a:r>
          </a:p>
          <a:p>
            <a:r>
              <a:rPr lang="en-US" altLang="ko-KR" sz="2800" dirty="0" smtClean="0"/>
              <a:t>Links with the wireless communication industry</a:t>
            </a:r>
          </a:p>
          <a:p>
            <a:r>
              <a:rPr lang="en-US" altLang="ko-KR" sz="2800" dirty="0" smtClean="0"/>
              <a:t>Development of a single worldwide standard</a:t>
            </a:r>
            <a:endParaRPr lang="ko-KR" altLang="en-US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sz="3600" dirty="0" smtClean="0"/>
              <a:t>Conclusion</a:t>
            </a:r>
            <a:br>
              <a:rPr lang="en-US" altLang="ko-KR" sz="3600" dirty="0" smtClean="0"/>
            </a:br>
            <a:r>
              <a:rPr lang="en-US" altLang="ko-KR" sz="3600" dirty="0" smtClean="0"/>
              <a:t>MPEG’s contribution to FOBTV</a:t>
            </a:r>
            <a:endParaRPr lang="ko-KR" altLang="en-US" sz="36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For the future Media service</a:t>
            </a:r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6716841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20 years after MPEG-2…</a:t>
            </a:r>
            <a:endParaRPr lang="ko-KR" altLang="en-US" dirty="0"/>
          </a:p>
        </p:txBody>
      </p:sp>
      <p:pic>
        <p:nvPicPr>
          <p:cNvPr id="4" name="Picture 6" descr="MPEG site home page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743006"/>
            <a:ext cx="157458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1695439"/>
            <a:ext cx="957947" cy="457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2338381"/>
            <a:ext cx="1160375" cy="51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857488" y="2528824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/>
              <a:t>MPEG-2</a:t>
            </a:r>
            <a:endParaRPr lang="ko-KR" alt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286512" y="1695439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/>
              <a:t>DVB-T/C/S</a:t>
            </a:r>
            <a:endParaRPr lang="ko-KR" alt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357950" y="2366899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/>
              <a:t>ATSC1.0</a:t>
            </a:r>
            <a:endParaRPr lang="ko-KR" altLang="en-US" sz="2000" b="1" dirty="0"/>
          </a:p>
        </p:txBody>
      </p:sp>
      <p:pic>
        <p:nvPicPr>
          <p:cNvPr id="10" name="Picture 6" descr="MPEG site home page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3581345"/>
            <a:ext cx="157458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3559321"/>
            <a:ext cx="957947" cy="457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4267207"/>
            <a:ext cx="1160375" cy="51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857488" y="4367163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/>
              <a:t>MPEG-4 AVC</a:t>
            </a:r>
            <a:endParaRPr lang="ko-KR" altLang="en-US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286512" y="3559321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/>
              <a:t>DVB-T2/C2/S2</a:t>
            </a:r>
            <a:endParaRPr lang="ko-KR" altLang="en-US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357950" y="4149874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/>
              <a:t>ATSC2.0, ATSC-M/H</a:t>
            </a:r>
            <a:endParaRPr lang="ko-KR" altLang="en-US" sz="2000" b="1" dirty="0"/>
          </a:p>
        </p:txBody>
      </p:sp>
      <p:sp>
        <p:nvSpPr>
          <p:cNvPr id="16" name="오른쪽 화살표 15"/>
          <p:cNvSpPr/>
          <p:nvPr/>
        </p:nvSpPr>
        <p:spPr>
          <a:xfrm>
            <a:off x="4572000" y="2143116"/>
            <a:ext cx="500066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오른쪽 화살표 16"/>
          <p:cNvSpPr/>
          <p:nvPr/>
        </p:nvSpPr>
        <p:spPr>
          <a:xfrm>
            <a:off x="4572000" y="3857628"/>
            <a:ext cx="500066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9" name="직선 화살표 연결선 18"/>
          <p:cNvCxnSpPr/>
          <p:nvPr/>
        </p:nvCxnSpPr>
        <p:spPr>
          <a:xfrm rot="16200000" flipH="1">
            <a:off x="-145537" y="4139933"/>
            <a:ext cx="5142718" cy="6076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/>
        </p:nvCxnSpPr>
        <p:spPr>
          <a:xfrm>
            <a:off x="2278319" y="2071678"/>
            <a:ext cx="28575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>
            <a:off x="2278319" y="3929066"/>
            <a:ext cx="28575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2278319" y="5857892"/>
            <a:ext cx="28575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6" descr="http://www.displayblog.com/wp-content/uploads/2008/05/samsung_hl67a7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03450" y="1785926"/>
            <a:ext cx="973654" cy="700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1381933" y="1928802"/>
            <a:ext cx="42351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b="1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</a:rPr>
              <a:t>SD</a:t>
            </a:r>
            <a:endParaRPr kumimoji="0" lang="ko-KR" altLang="en-US" sz="1400" b="1" dirty="0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26" name="Picture 6" descr="http://www.displayblog.com/wp-content/uploads/2008/05/samsung_hl67a7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2950" y="3571876"/>
            <a:ext cx="129159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1328742" y="3764165"/>
            <a:ext cx="4571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b="1" dirty="0" smtClean="0">
                <a:solidFill>
                  <a:schemeClr val="bg1">
                    <a:lumMod val="95000"/>
                  </a:schemeClr>
                </a:solidFill>
              </a:rPr>
              <a:t>HD</a:t>
            </a:r>
            <a:endParaRPr kumimoji="0" lang="ko-KR" altLang="en-US" sz="1400" b="1" dirty="0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28" name="그림 78" descr="ss-61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8395" y="5000636"/>
            <a:ext cx="2463341" cy="143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6" descr="MPEG site home page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5386344"/>
            <a:ext cx="157458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>
            <a:off x="2571736" y="6172162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srgbClr val="FF0000"/>
                </a:solidFill>
              </a:rPr>
              <a:t>MPEG-H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35" name="오른쪽 화살표 34"/>
          <p:cNvSpPr/>
          <p:nvPr/>
        </p:nvSpPr>
        <p:spPr>
          <a:xfrm>
            <a:off x="4572000" y="5662627"/>
            <a:ext cx="500066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29256" y="5435758"/>
            <a:ext cx="28670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그룹 106"/>
          <p:cNvGrpSpPr>
            <a:grpSpLocks/>
          </p:cNvGrpSpPr>
          <p:nvPr/>
        </p:nvGrpSpPr>
        <p:grpSpPr bwMode="auto">
          <a:xfrm rot="-631160">
            <a:off x="464397" y="6282528"/>
            <a:ext cx="630804" cy="450259"/>
            <a:chOff x="5009910" y="2458636"/>
            <a:chExt cx="1251039" cy="880283"/>
          </a:xfrm>
        </p:grpSpPr>
        <p:pic>
          <p:nvPicPr>
            <p:cNvPr id="39" name="Picture 1" descr="C:\Users\soo.hong\AppData\Local\Temp\hunclip1\01\huntemp.files\img0001.jpg"/>
            <p:cNvPicPr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009910" y="2458636"/>
              <a:ext cx="1251039" cy="715222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</p:spPr>
        </p:pic>
        <p:sp>
          <p:nvSpPr>
            <p:cNvPr id="40" name="TextBox 108"/>
            <p:cNvSpPr txBox="1">
              <a:spLocks noChangeArrowheads="1"/>
            </p:cNvSpPr>
            <p:nvPr/>
          </p:nvSpPr>
          <p:spPr bwMode="auto">
            <a:xfrm>
              <a:off x="5162549" y="3228945"/>
              <a:ext cx="857255" cy="10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95250" indent="-95250" algn="ctr">
                <a:lnSpc>
                  <a:spcPct val="90000"/>
                </a:lnSpc>
              </a:pPr>
              <a:endParaRPr lang="en-US" altLang="ko-KR" sz="1000">
                <a:solidFill>
                  <a:srgbClr val="000000"/>
                </a:solidFill>
                <a:latin typeface="Franklin Gothic Medium" pitchFamily="34" charset="0"/>
                <a:cs typeface="Tahoma" pitchFamily="34" charset="0"/>
              </a:endParaRPr>
            </a:p>
          </p:txBody>
        </p:sp>
      </p:grpSp>
      <p:grpSp>
        <p:nvGrpSpPr>
          <p:cNvPr id="5" name="그룹 109"/>
          <p:cNvGrpSpPr>
            <a:grpSpLocks/>
          </p:cNvGrpSpPr>
          <p:nvPr/>
        </p:nvGrpSpPr>
        <p:grpSpPr bwMode="auto">
          <a:xfrm>
            <a:off x="1752374" y="6143188"/>
            <a:ext cx="605048" cy="643398"/>
            <a:chOff x="7143768" y="2143116"/>
            <a:chExt cx="1179129" cy="1210645"/>
          </a:xfrm>
        </p:grpSpPr>
        <p:pic>
          <p:nvPicPr>
            <p:cNvPr id="42" name="그림 110" descr="gla.png"/>
            <p:cNvPicPr>
              <a:picLocks noChangeAspect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143768" y="2143116"/>
              <a:ext cx="1179129" cy="1162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" name="TextBox 111"/>
            <p:cNvSpPr txBox="1">
              <a:spLocks noChangeArrowheads="1"/>
            </p:cNvSpPr>
            <p:nvPr/>
          </p:nvSpPr>
          <p:spPr bwMode="auto">
            <a:xfrm>
              <a:off x="7348559" y="3224210"/>
              <a:ext cx="857257" cy="12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95250" indent="-95250" algn="ctr">
                <a:lnSpc>
                  <a:spcPct val="90000"/>
                </a:lnSpc>
              </a:pPr>
              <a:endParaRPr lang="en-US" altLang="ko-KR" sz="1000">
                <a:solidFill>
                  <a:srgbClr val="000000"/>
                </a:solidFill>
                <a:latin typeface="Franklin Gothic Medium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MPEG-H vision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MPEG-H : High efficient media coding and the dynamic delivery of MPEG media in the heterogeneous environments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backgrounds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The current looks for Broadcasting TV</a:t>
            </a:r>
            <a:endParaRPr lang="ko-KR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Thank you!</a:t>
            </a:r>
            <a:endParaRPr lang="ko-KR" altLang="en-US" dirty="0"/>
          </a:p>
        </p:txBody>
      </p:sp>
      <p:pic>
        <p:nvPicPr>
          <p:cNvPr id="4" name="Picture 6" descr="MPEG site home page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857628"/>
            <a:ext cx="271464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929066"/>
            <a:ext cx="28670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FOBTV summit</a:t>
            </a:r>
            <a:endParaRPr lang="ko-KR" altLang="en-US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741488"/>
            <a:ext cx="8507412" cy="4525962"/>
          </a:xfrm>
        </p:spPr>
        <p:txBody>
          <a:bodyPr/>
          <a:lstStyle/>
          <a:p>
            <a:pPr eaLnBrk="1" hangingPunct="1"/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Date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: 2011.11.10~11</a:t>
            </a:r>
          </a:p>
          <a:p>
            <a:pPr eaLnBrk="1" hangingPunct="1"/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Location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: Shanghai, China</a:t>
            </a:r>
          </a:p>
          <a:p>
            <a:pPr eaLnBrk="1" hangingPunct="1"/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Founder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: DVB, ATSC, IEEE</a:t>
            </a:r>
          </a:p>
          <a:p>
            <a:pPr eaLnBrk="1" hangingPunct="1">
              <a:buFontTx/>
              <a:buNone/>
            </a:pP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             NHK, PBS, TV </a:t>
            </a:r>
            <a:r>
              <a:rPr lang="en-US" altLang="ko-KR" sz="2000" dirty="0" err="1" smtClean="0">
                <a:latin typeface="맑은 고딕" pitchFamily="50" charset="-127"/>
                <a:ea typeface="맑은 고딕" pitchFamily="50" charset="-127"/>
              </a:rPr>
              <a:t>Globo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Brazil</a:t>
            </a:r>
          </a:p>
          <a:p>
            <a:pPr eaLnBrk="1" hangingPunct="1">
              <a:buFontTx/>
              <a:buNone/>
            </a:pP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             CRC Canada, NERC-DTV China, ETRI </a:t>
            </a:r>
          </a:p>
          <a:p>
            <a:pPr eaLnBrk="1" hangingPunct="1">
              <a:buFontTx/>
              <a:buNone/>
            </a:pP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             EBU, NAB</a:t>
            </a:r>
          </a:p>
        </p:txBody>
      </p:sp>
      <p:pic>
        <p:nvPicPr>
          <p:cNvPr id="4100" name="Picture 5" descr="mail"/>
          <p:cNvPicPr>
            <a:picLocks noChangeAspect="1" noChangeArrowheads="1"/>
          </p:cNvPicPr>
          <p:nvPr/>
        </p:nvPicPr>
        <p:blipFill>
          <a:blip r:embed="rId2" cstate="print"/>
          <a:srcRect l="10431" r="11945" b="20569"/>
          <a:stretch>
            <a:fillRect/>
          </a:stretch>
        </p:blipFill>
        <p:spPr bwMode="auto">
          <a:xfrm>
            <a:off x="5028133" y="4048150"/>
            <a:ext cx="3899967" cy="252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179388" y="3860800"/>
            <a:ext cx="5256212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Purpose &amp; Results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: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“Shanghai Declaration” for the global standard</a:t>
            </a:r>
            <a:endParaRPr lang="ko-KR" altLang="en-US" dirty="0">
              <a:latin typeface="맑은 고딕" pitchFamily="50" charset="-127"/>
              <a:ea typeface="맑은 고딕" pitchFamily="50" charset="-127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Discuss on the future broadcasting </a:t>
            </a:r>
            <a:endParaRPr lang="ko-KR" altLang="en-US" dirty="0">
              <a:latin typeface="맑은 고딕" pitchFamily="50" charset="-127"/>
              <a:ea typeface="맑은 고딕" pitchFamily="50" charset="-127"/>
            </a:endParaRPr>
          </a:p>
          <a:p>
            <a:pPr marL="342900" indent="-342900">
              <a:spcBef>
                <a:spcPct val="20000"/>
              </a:spcBef>
            </a:pPr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0286" y="1857364"/>
            <a:ext cx="304080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Current looks for TV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Paradigm shift : from “TV Service” to “Video Service”</a:t>
            </a:r>
          </a:p>
          <a:p>
            <a:pPr lvl="1"/>
            <a:r>
              <a:rPr lang="en-US" altLang="ko-KR" sz="2000" dirty="0" smtClean="0"/>
              <a:t>Global mobile data traffic </a:t>
            </a:r>
            <a:r>
              <a:rPr lang="en-US" altLang="ko-KR" sz="2000" dirty="0" smtClean="0">
                <a:sym typeface="Wingdings" pitchFamily="2" charset="2"/>
              </a:rPr>
              <a:t> 26 times</a:t>
            </a:r>
            <a:r>
              <a:rPr lang="ko-KR" altLang="en-US" sz="2000" dirty="0" smtClean="0">
                <a:sym typeface="Wingdings" pitchFamily="2" charset="2"/>
              </a:rPr>
              <a:t> </a:t>
            </a:r>
            <a:r>
              <a:rPr lang="en-US" altLang="ko-KR" sz="2000" dirty="0" smtClean="0">
                <a:sym typeface="Wingdings" pitchFamily="2" charset="2"/>
              </a:rPr>
              <a:t>from 2010 to 2015</a:t>
            </a:r>
          </a:p>
          <a:p>
            <a:pPr lvl="1"/>
            <a:r>
              <a:rPr lang="en-US" altLang="ko-KR" sz="2000" dirty="0" smtClean="0">
                <a:sym typeface="Wingdings" pitchFamily="2" charset="2"/>
              </a:rPr>
              <a:t>2/3 of mobile traffic will be video by 2015</a:t>
            </a:r>
          </a:p>
          <a:p>
            <a:endParaRPr lang="ko-KR" altLang="en-US" sz="2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429000"/>
            <a:ext cx="6048386" cy="2934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직사각형 4"/>
          <p:cNvSpPr/>
          <p:nvPr/>
        </p:nvSpPr>
        <p:spPr>
          <a:xfrm>
            <a:off x="2857488" y="6286520"/>
            <a:ext cx="1816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From Cisco VNI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3200" dirty="0" smtClean="0"/>
              <a:t>Solution : Use the best of Broadcast and Broadband together</a:t>
            </a:r>
            <a:endParaRPr lang="ko-KR" altLang="en-US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928802"/>
            <a:ext cx="7500990" cy="447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Future Broadcasting TV?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714488"/>
            <a:ext cx="7157807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Requirements for Future Video Service</a:t>
            </a:r>
            <a:endParaRPr lang="ko-KR" altLang="en-US" sz="36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Mobile </a:t>
            </a:r>
          </a:p>
          <a:p>
            <a:r>
              <a:rPr lang="en-US" altLang="ko-KR" sz="2800" dirty="0" smtClean="0"/>
              <a:t>On demand</a:t>
            </a:r>
          </a:p>
          <a:p>
            <a:r>
              <a:rPr lang="en-US" altLang="ko-KR" sz="2800" dirty="0" smtClean="0"/>
              <a:t>Personalized</a:t>
            </a:r>
          </a:p>
          <a:p>
            <a:r>
              <a:rPr lang="en-US" altLang="ko-KR" sz="2800" dirty="0" smtClean="0"/>
              <a:t>Interactive</a:t>
            </a:r>
          </a:p>
          <a:p>
            <a:r>
              <a:rPr lang="en-US" altLang="ko-KR" sz="2800" dirty="0" smtClean="0"/>
              <a:t>Higher quality</a:t>
            </a:r>
          </a:p>
          <a:p>
            <a:r>
              <a:rPr lang="en-US" altLang="ko-KR" sz="2800" dirty="0" smtClean="0"/>
              <a:t>More efficient</a:t>
            </a:r>
          </a:p>
          <a:p>
            <a:endParaRPr lang="ko-KR" alt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857628"/>
            <a:ext cx="440055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Requirements of The future Broadcasting system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For the future Media service</a:t>
            </a:r>
            <a:endParaRPr lang="ko-KR" altLang="en-US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Proposed System Architecture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IP as Common ground </a:t>
            </a:r>
          </a:p>
          <a:p>
            <a:pPr lvl="1"/>
            <a:r>
              <a:rPr lang="en-US" altLang="ko-KR" sz="1800" dirty="0" smtClean="0"/>
              <a:t>Define interface for streaming and file application</a:t>
            </a:r>
          </a:p>
          <a:p>
            <a:pPr lvl="1"/>
            <a:r>
              <a:rPr lang="en-US" altLang="ko-KR" sz="1800" dirty="0" smtClean="0"/>
              <a:t>Should support the transportation of emerging media services over IP networks</a:t>
            </a:r>
          </a:p>
          <a:p>
            <a:r>
              <a:rPr lang="en-US" altLang="ko-KR" sz="2400" dirty="0" smtClean="0"/>
              <a:t>Transport &amp; management</a:t>
            </a:r>
          </a:p>
          <a:p>
            <a:pPr lvl="1"/>
            <a:r>
              <a:rPr lang="en-US" altLang="ko-KR" sz="1800" dirty="0" smtClean="0"/>
              <a:t>Hybrid delivery</a:t>
            </a:r>
          </a:p>
          <a:p>
            <a:pPr lvl="1"/>
            <a:r>
              <a:rPr lang="en-US" altLang="ko-KR" sz="1800" dirty="0" smtClean="0"/>
              <a:t>Adaptive streaming</a:t>
            </a:r>
          </a:p>
          <a:p>
            <a:pPr lvl="1"/>
            <a:r>
              <a:rPr lang="en-US" altLang="ko-KR" sz="1800" dirty="0" smtClean="0"/>
              <a:t>Progressive download</a:t>
            </a:r>
          </a:p>
          <a:p>
            <a:pPr lvl="1"/>
            <a:r>
              <a:rPr lang="en-US" altLang="ko-KR" sz="1800" dirty="0" smtClean="0"/>
              <a:t>Big data multi-channel delivery</a:t>
            </a:r>
          </a:p>
          <a:p>
            <a:endParaRPr lang="en-US" altLang="ko-KR" sz="2400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357586"/>
            <a:ext cx="456401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4111</TotalTime>
  <Words>491</Words>
  <Application>Microsoft Office PowerPoint</Application>
  <PresentationFormat>화면 슬라이드 쇼(4:3)</PresentationFormat>
  <Paragraphs>109</Paragraphs>
  <Slides>20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1" baseType="lpstr">
      <vt:lpstr>Office 테마</vt:lpstr>
      <vt:lpstr>20 years after MPEG-2 M22829</vt:lpstr>
      <vt:lpstr>backgrounds</vt:lpstr>
      <vt:lpstr>FOBTV summit</vt:lpstr>
      <vt:lpstr>Current looks for TV</vt:lpstr>
      <vt:lpstr>Solution : Use the best of Broadcast and Broadband together</vt:lpstr>
      <vt:lpstr>Future Broadcasting TV?</vt:lpstr>
      <vt:lpstr>Requirements for Future Video Service</vt:lpstr>
      <vt:lpstr>Requirements of The future Broadcasting system</vt:lpstr>
      <vt:lpstr>Proposed System Architecture</vt:lpstr>
      <vt:lpstr>Video</vt:lpstr>
      <vt:lpstr>Audio</vt:lpstr>
      <vt:lpstr>System</vt:lpstr>
      <vt:lpstr>Flexible Delivery Architecture</vt:lpstr>
      <vt:lpstr>FOBTV, One standard for all</vt:lpstr>
      <vt:lpstr>Standardization</vt:lpstr>
      <vt:lpstr>Roles of the FOBTV</vt:lpstr>
      <vt:lpstr>Conclusion MPEG’s contribution to FOBTV</vt:lpstr>
      <vt:lpstr>20 years after MPEG-2…</vt:lpstr>
      <vt:lpstr>MPEG-H vision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FOBTV summit summary</dc:title>
  <dc:creator>Jaeyeon Song</dc:creator>
  <cp:lastModifiedBy>Jaeyeon Song</cp:lastModifiedBy>
  <cp:revision>21</cp:revision>
  <dcterms:created xsi:type="dcterms:W3CDTF">2011-11-25T13:24:26Z</dcterms:created>
  <dcterms:modified xsi:type="dcterms:W3CDTF">2011-11-29T22:27:29Z</dcterms:modified>
</cp:coreProperties>
</file>