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1"/>
  </p:notesMasterIdLst>
  <p:sldIdLst>
    <p:sldId id="545" r:id="rId2"/>
    <p:sldId id="849" r:id="rId3"/>
    <p:sldId id="1070" r:id="rId4"/>
    <p:sldId id="1124" r:id="rId5"/>
    <p:sldId id="1148" r:id="rId6"/>
    <p:sldId id="1126" r:id="rId7"/>
    <p:sldId id="1131" r:id="rId8"/>
    <p:sldId id="1132" r:id="rId9"/>
    <p:sldId id="1133" r:id="rId10"/>
    <p:sldId id="1134" r:id="rId11"/>
    <p:sldId id="1153" r:id="rId12"/>
    <p:sldId id="1154" r:id="rId13"/>
    <p:sldId id="1138" r:id="rId14"/>
    <p:sldId id="1139" r:id="rId15"/>
    <p:sldId id="1141" r:id="rId16"/>
    <p:sldId id="1143" r:id="rId17"/>
    <p:sldId id="1145" r:id="rId18"/>
    <p:sldId id="1147" r:id="rId19"/>
    <p:sldId id="1112" r:id="rId20"/>
    <p:sldId id="1111" r:id="rId21"/>
    <p:sldId id="1107" r:id="rId22"/>
    <p:sldId id="1114" r:id="rId23"/>
    <p:sldId id="1108" r:id="rId24"/>
    <p:sldId id="1109" r:id="rId25"/>
    <p:sldId id="1084" r:id="rId26"/>
    <p:sldId id="1156" r:id="rId27"/>
    <p:sldId id="1157" r:id="rId28"/>
    <p:sldId id="1166" r:id="rId29"/>
    <p:sldId id="1167" r:id="rId30"/>
    <p:sldId id="1160" r:id="rId31"/>
    <p:sldId id="1159" r:id="rId32"/>
    <p:sldId id="1168" r:id="rId33"/>
    <p:sldId id="1169" r:id="rId34"/>
    <p:sldId id="1161" r:id="rId35"/>
    <p:sldId id="1163" r:id="rId36"/>
    <p:sldId id="1164" r:id="rId37"/>
    <p:sldId id="1165" r:id="rId38"/>
    <p:sldId id="1136" r:id="rId39"/>
    <p:sldId id="1094" r:id="rId40"/>
  </p:sldIdLst>
  <p:sldSz cx="9144000" cy="6858000" type="screen4x3"/>
  <p:notesSz cx="7099300" cy="10234613"/>
  <p:defaultTextStyle>
    <a:defPPr>
      <a:defRPr lang="zh-TW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  <a:srgbClr val="FFFF66"/>
    <a:srgbClr val="0000FF"/>
    <a:srgbClr val="FFFF99"/>
    <a:srgbClr val="D6FA20"/>
    <a:srgbClr val="FF9999"/>
    <a:srgbClr val="FFFFCC"/>
    <a:srgbClr val="C0C0C0"/>
    <a:srgbClr val="969696"/>
    <a:srgbClr val="7777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等深淺樣式 2 - 輔色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中等深淺樣式 2 - 輔色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中等深淺樣式 2 - 輔色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7084" autoAdjust="0"/>
    <p:restoredTop sz="91322" autoAdjust="0"/>
  </p:normalViewPr>
  <p:slideViewPr>
    <p:cSldViewPr>
      <p:cViewPr>
        <p:scale>
          <a:sx n="86" d="100"/>
          <a:sy n="86" d="100"/>
        </p:scale>
        <p:origin x="-78" y="-72"/>
      </p:cViewPr>
      <p:guideLst>
        <p:guide orient="horz" pos="383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1175"/>
          </a:xfrm>
          <a:prstGeom prst="rect">
            <a:avLst/>
          </a:prstGeom>
        </p:spPr>
        <p:txBody>
          <a:bodyPr vert="horz" lIns="99044" tIns="49522" rIns="99044" bIns="49522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4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4021138" y="0"/>
            <a:ext cx="3076575" cy="511175"/>
          </a:xfrm>
          <a:prstGeom prst="rect">
            <a:avLst/>
          </a:prstGeom>
        </p:spPr>
        <p:txBody>
          <a:bodyPr vert="horz" lIns="99044" tIns="49522" rIns="99044" bIns="49522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400">
                <a:latin typeface="+mn-lt"/>
                <a:ea typeface="+mn-ea"/>
              </a:defRPr>
            </a:lvl1pPr>
          </a:lstStyle>
          <a:p>
            <a:pPr>
              <a:defRPr/>
            </a:pPr>
            <a:fld id="{13312CAE-7C0A-4842-8542-944A7FC1FD5E}" type="datetimeFigureOut">
              <a:rPr lang="zh-TW" altLang="en-US"/>
              <a:pPr>
                <a:defRPr/>
              </a:pPr>
              <a:t>2015/2/4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4" tIns="49522" rIns="99044" bIns="49522" rtlCol="0" anchor="ctr"/>
          <a:lstStyle/>
          <a:p>
            <a:pPr lvl="0"/>
            <a:endParaRPr lang="zh-TW" altLang="en-US" noProof="0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709613" y="4860925"/>
            <a:ext cx="5680075" cy="4605338"/>
          </a:xfrm>
          <a:prstGeom prst="rect">
            <a:avLst/>
          </a:prstGeom>
        </p:spPr>
        <p:txBody>
          <a:bodyPr vert="horz" lIns="99044" tIns="49522" rIns="99044" bIns="49522" rtlCol="0">
            <a:normAutofit/>
          </a:bodyPr>
          <a:lstStyle/>
          <a:p>
            <a:pPr lvl="0"/>
            <a:r>
              <a:rPr lang="zh-TW" altLang="en-US" noProof="0" smtClean="0"/>
              <a:t>按一下以編輯母片文字樣式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  <a:endParaRPr lang="zh-TW" altLang="en-US" noProof="0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6575" cy="511175"/>
          </a:xfrm>
          <a:prstGeom prst="rect">
            <a:avLst/>
          </a:prstGeom>
        </p:spPr>
        <p:txBody>
          <a:bodyPr vert="horz" lIns="99044" tIns="49522" rIns="99044" bIns="49522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4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4021138" y="9721850"/>
            <a:ext cx="3076575" cy="511175"/>
          </a:xfrm>
          <a:prstGeom prst="rect">
            <a:avLst/>
          </a:prstGeom>
        </p:spPr>
        <p:txBody>
          <a:bodyPr vert="horz" lIns="99044" tIns="49522" rIns="99044" bIns="49522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400">
                <a:latin typeface="+mn-lt"/>
                <a:ea typeface="+mn-ea"/>
              </a:defRPr>
            </a:lvl1pPr>
          </a:lstStyle>
          <a:p>
            <a:pPr>
              <a:defRPr/>
            </a:pPr>
            <a:fld id="{0A0A4396-DDF0-4B20-9304-7BD00B194074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3435033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A0A4396-DDF0-4B20-9304-7BD00B194074}" type="slidenum">
              <a:rPr lang="zh-TW" altLang="en-US" smtClean="0"/>
              <a:pPr>
                <a:defRPr/>
              </a:pPr>
              <a:t>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013266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A0A4396-DDF0-4B20-9304-7BD00B194074}" type="slidenum">
              <a:rPr lang="zh-TW" altLang="en-US" smtClean="0"/>
              <a:pPr>
                <a:defRPr/>
              </a:pPr>
              <a:t>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094992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A0A4396-DDF0-4B20-9304-7BD00B194074}" type="slidenum">
              <a:rPr lang="zh-TW" altLang="en-US" smtClean="0"/>
              <a:pPr>
                <a:defRPr/>
              </a:pPr>
              <a:t>11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094992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A0A4396-DDF0-4B20-9304-7BD00B194074}" type="slidenum">
              <a:rPr lang="zh-TW" altLang="en-US" smtClean="0"/>
              <a:pPr>
                <a:defRPr/>
              </a:pPr>
              <a:t>26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97007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A0A4396-DDF0-4B20-9304-7BD00B194074}" type="slidenum">
              <a:rPr lang="zh-TW" altLang="en-US" smtClean="0"/>
              <a:pPr>
                <a:defRPr/>
              </a:pPr>
              <a:t>30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97007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A0A4396-DDF0-4B20-9304-7BD00B194074}" type="slidenum">
              <a:rPr lang="zh-TW" altLang="en-US" smtClean="0"/>
              <a:pPr>
                <a:defRPr/>
              </a:pPr>
              <a:t>34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97007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A0A4396-DDF0-4B20-9304-7BD00B194074}" type="slidenum">
              <a:rPr lang="zh-TW" altLang="en-US" smtClean="0"/>
              <a:pPr>
                <a:defRPr/>
              </a:pPr>
              <a:t>36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603320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A0A4396-DDF0-4B20-9304-7BD00B194074}" type="slidenum">
              <a:rPr lang="zh-TW" altLang="en-US" smtClean="0"/>
              <a:pPr>
                <a:defRPr/>
              </a:pPr>
              <a:t>37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603320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9" descr="Schneefall"/>
          <p:cNvPicPr>
            <a:picLocks noChangeAspect="1" noChangeArrowheads="1" noCrop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549275"/>
            <a:ext cx="1476375" cy="103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8" descr="Schneefall"/>
          <p:cNvPicPr>
            <a:picLocks noChangeAspect="1" noChangeArrowheads="1" noCrop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1700213"/>
            <a:ext cx="1089025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8" descr="Schneefall"/>
          <p:cNvPicPr>
            <a:picLocks noChangeAspect="1" noChangeArrowheads="1" noCrop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2349500"/>
            <a:ext cx="692150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標題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121296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ctr" rtl="0">
              <a:spcBef>
                <a:spcPct val="0"/>
              </a:spcBef>
              <a:buNone/>
              <a:defRPr sz="4400" b="1">
                <a:ln>
                  <a:noFill/>
                </a:ln>
                <a:solidFill>
                  <a:schemeClr val="tx2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17" name="副標題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12" name="日期版面配置區 9"/>
          <p:cNvSpPr>
            <a:spLocks noGrp="1"/>
          </p:cNvSpPr>
          <p:nvPr>
            <p:ph type="dt" sz="half" idx="2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9"/>
          <p:cNvSpPr>
            <a:spLocks noGrp="1"/>
          </p:cNvSpPr>
          <p:nvPr>
            <p:ph type="dt" sz="half" idx="2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9"/>
          <p:cNvSpPr>
            <a:spLocks noGrp="1"/>
          </p:cNvSpPr>
          <p:nvPr>
            <p:ph type="dt" sz="half" idx="2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69776"/>
            <a:ext cx="8229600" cy="1143000"/>
          </a:xfrm>
        </p:spPr>
        <p:txBody>
          <a:bodyPr anchor="t">
            <a:normAutofit/>
          </a:bodyPr>
          <a:lstStyle>
            <a:lvl1pPr algn="ctr">
              <a:defRPr sz="4000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839816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6" name="日期版面配置區 9"/>
          <p:cNvSpPr>
            <a:spLocks noGrp="1"/>
          </p:cNvSpPr>
          <p:nvPr>
            <p:ph type="dt" sz="half" idx="2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文字方塊 5"/>
          <p:cNvSpPr txBox="1"/>
          <p:nvPr userDrawn="1"/>
        </p:nvSpPr>
        <p:spPr>
          <a:xfrm>
            <a:off x="5580112" y="81497"/>
            <a:ext cx="21585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1400" dirty="0" smtClean="0">
                <a:solidFill>
                  <a:schemeClr val="tx2">
                    <a:lumMod val="9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雲端媒體服務研發中心</a:t>
            </a:r>
            <a:endParaRPr lang="zh-TW" altLang="en-US" sz="14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7" name="日期版面配置區 9"/>
          <p:cNvSpPr>
            <a:spLocks noGrp="1"/>
          </p:cNvSpPr>
          <p:nvPr>
            <p:ph type="dt" sz="half" idx="2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  <p:bldLst>
      <p:bldP spid="6" grpId="0"/>
      <p:bldP spid="6" grpId="1"/>
      <p:bldP spid="6" grpId="2"/>
      <p:bldP spid="6" grpId="3"/>
      <p:bldP spid="6" grpId="4"/>
      <p:bldP spid="6" grpId="5"/>
      <p:bldP spid="6" grpId="6"/>
      <p:bldP spid="6" grpId="7"/>
      <p:bldP spid="6" grpId="8"/>
      <p:bldP spid="6" grpId="9"/>
      <p:bldP spid="6" grpId="10"/>
      <p:bldP spid="6" grpId="11"/>
      <p:bldP spid="6" grpId="12"/>
      <p:bldP spid="6" grpId="13"/>
      <p:bldP spid="6" grpId="14"/>
      <p:bldP spid="6" grpId="15"/>
      <p:bldP spid="6" grpId="16"/>
      <p:bldP spid="6" grpId="17"/>
      <p:bldP spid="6" grpId="18"/>
      <p:bldP spid="6" grpId="19"/>
      <p:bldP spid="6" grpId="20"/>
      <p:bldP spid="6" grpId="21"/>
      <p:bldP spid="6" grpId="22"/>
      <p:bldP spid="6" grpId="23"/>
      <p:bldP spid="6" grpId="24"/>
      <p:bldP spid="6" grpId="25"/>
      <p:bldP spid="6" grpId="26"/>
      <p:bldP spid="6" grpId="27"/>
      <p:bldP spid="6" grpId="28"/>
      <p:bldP spid="6" grpId="29"/>
      <p:bldP spid="6" grpId="30"/>
      <p:bldP spid="6" grpId="31"/>
      <p:bldP spid="6" grpId="32"/>
      <p:bldP spid="6" grpId="33"/>
      <p:bldP spid="6" grpId="34"/>
      <p:bldP spid="6" grpId="35"/>
      <p:bldP spid="6" grpId="36"/>
      <p:bldP spid="6" grpId="37"/>
      <p:bldP spid="6" grpId="38"/>
      <p:bldP spid="6" grpId="39"/>
      <p:bldP spid="6" grpId="40"/>
      <p:bldP spid="6" grpId="41"/>
      <p:bldP spid="6" grpId="42"/>
      <p:bldP spid="6" grpId="43"/>
      <p:bldP spid="6" grpId="44"/>
      <p:bldP spid="6" grpId="45"/>
      <p:bldP spid="6" grpId="46"/>
      <p:bldP spid="6" grpId="47"/>
      <p:bldP spid="6" grpId="48"/>
      <p:bldP spid="6" grpId="49"/>
      <p:bldP spid="6" grpId="50"/>
      <p:bldP spid="6" grpId="51"/>
      <p:bldP spid="6" grpId="52"/>
      <p:bldP spid="6" grpId="53"/>
      <p:bldP spid="6" grpId="54"/>
      <p:bldP spid="6" grpId="55"/>
      <p:bldP spid="6" grpId="56"/>
      <p:bldP spid="6" grpId="57"/>
      <p:bldP spid="6" grpId="58"/>
      <p:bldP spid="6" grpId="59"/>
      <p:bldP spid="6" grpId="60"/>
      <p:bldP spid="6" grpId="61"/>
      <p:bldP spid="6" grpId="62"/>
      <p:bldP spid="6" grpId="63"/>
      <p:bldP spid="6" grpId="64"/>
      <p:bldP spid="6" grpId="65"/>
      <p:bldP spid="6" grpId="66"/>
      <p:bldP spid="6" grpId="67"/>
      <p:bldP spid="6" grpId="68"/>
      <p:bldP spid="6" grpId="69"/>
      <p:bldP spid="6" grpId="70"/>
      <p:bldP spid="6" grpId="71"/>
      <p:bldP spid="6" grpId="72"/>
      <p:bldP spid="6" grpId="73"/>
      <p:bldP spid="6" grpId="74"/>
      <p:bldP spid="6" grpId="75"/>
      <p:bldP spid="6" grpId="76"/>
      <p:bldP spid="6" grpId="77"/>
      <p:bldP spid="6" grpId="78"/>
      <p:bldP spid="6" grpId="79"/>
      <p:bldP spid="6" grpId="80"/>
      <p:bldP spid="6" grpId="81"/>
      <p:bldP spid="6" grpId="82"/>
      <p:bldP spid="6" grpId="83"/>
      <p:bldP spid="6" grpId="84"/>
      <p:bldP spid="6" grpId="85"/>
      <p:bldP spid="6" grpId="86"/>
      <p:bldP spid="6" grpId="87"/>
      <p:bldP spid="6" grpId="88"/>
      <p:bldP spid="6" grpId="89"/>
      <p:bldP spid="6" grpId="90"/>
      <p:bldP spid="6" grpId="91"/>
      <p:bldP spid="6" grpId="92"/>
      <p:bldP spid="6" grpId="93"/>
      <p:bldP spid="6" grpId="94"/>
      <p:bldP spid="6" grpId="95"/>
      <p:bldP spid="6" grpId="96"/>
      <p:bldP spid="6" grpId="97"/>
      <p:bldP spid="6" grpId="98"/>
      <p:bldP spid="6" grpId="99"/>
      <p:bldP spid="6" grpId="100"/>
      <p:bldP spid="6" grpId="101"/>
      <p:bldP spid="6" grpId="102"/>
      <p:bldP spid="6" grpId="103"/>
      <p:bldP spid="6" grpId="104"/>
      <p:bldP spid="6" grpId="105"/>
      <p:bldP spid="6" grpId="106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8" name="日期版面配置區 9"/>
          <p:cNvSpPr>
            <a:spLocks noGrp="1"/>
          </p:cNvSpPr>
          <p:nvPr>
            <p:ph type="dt" sz="half" idx="13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內容版面配置區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日期版面配置區 9"/>
          <p:cNvSpPr>
            <a:spLocks noGrp="1"/>
          </p:cNvSpPr>
          <p:nvPr>
            <p:ph type="dt" sz="half" idx="13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6" name="日期版面配置區 9"/>
          <p:cNvSpPr>
            <a:spLocks noGrp="1"/>
          </p:cNvSpPr>
          <p:nvPr>
            <p:ph type="dt" sz="half" idx="2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版面配置區 9"/>
          <p:cNvSpPr>
            <a:spLocks noGrp="1"/>
          </p:cNvSpPr>
          <p:nvPr>
            <p:ph type="dt" sz="half" idx="2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3" name="日期版面配置區 9"/>
          <p:cNvSpPr>
            <a:spLocks noGrp="1"/>
          </p:cNvSpPr>
          <p:nvPr>
            <p:ph type="dt" sz="half" idx="13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剪去並圓角化單一角落矩形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6" name="直角三角形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7" name="手繪多邊形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latin typeface="+mn-lt"/>
              <a:ea typeface="+mn-ea"/>
            </a:endParaRPr>
          </a:p>
        </p:txBody>
      </p:sp>
      <p:sp>
        <p:nvSpPr>
          <p:cNvPr id="8" name="手繪多邊形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latin typeface="+mn-lt"/>
              <a:ea typeface="+mn-ea"/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en-US" noProof="0" dirty="0"/>
          </a:p>
        </p:txBody>
      </p:sp>
      <p:sp>
        <p:nvSpPr>
          <p:cNvPr id="12" name="日期版面配置區 9"/>
          <p:cNvSpPr>
            <a:spLocks noGrp="1"/>
          </p:cNvSpPr>
          <p:nvPr>
            <p:ph type="dt" sz="half" idx="10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29971" y="6629369"/>
            <a:ext cx="2133600" cy="18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>
              <a:lnSpc>
                <a:spcPct val="80000"/>
              </a:lnSpc>
              <a:defRPr/>
            </a:pPr>
            <a:fld id="{E5CCA6AD-8264-4C48-A104-77B4355DE4B2}" type="slidenum">
              <a:rPr lang="en-US" altLang="zh-TW" sz="1000">
                <a:latin typeface="Arial" charset="0"/>
              </a:rPr>
              <a:pPr algn="l">
                <a:lnSpc>
                  <a:spcPct val="80000"/>
                </a:lnSpc>
                <a:defRPr/>
              </a:pPr>
              <a:t>‹#›</a:t>
            </a:fld>
            <a:endParaRPr lang="en-US" altLang="zh-TW" sz="1000" dirty="0">
              <a:latin typeface="Arial" charset="0"/>
            </a:endParaRPr>
          </a:p>
        </p:txBody>
      </p:sp>
      <p:sp>
        <p:nvSpPr>
          <p:cNvPr id="7" name="手繪多邊形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dirty="0">
              <a:latin typeface="+mn-lt"/>
              <a:ea typeface="+mn-ea"/>
            </a:endParaRPr>
          </a:p>
        </p:txBody>
      </p:sp>
      <p:sp>
        <p:nvSpPr>
          <p:cNvPr id="6148" name="標題版面配置區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779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  <a:endParaRPr lang="en-US" smtClean="0"/>
          </a:p>
        </p:txBody>
      </p:sp>
      <p:sp>
        <p:nvSpPr>
          <p:cNvPr id="6149" name="文字版面配置區 29"/>
          <p:cNvSpPr>
            <a:spLocks noGrp="1"/>
          </p:cNvSpPr>
          <p:nvPr>
            <p:ph type="body" idx="1"/>
          </p:nvPr>
        </p:nvSpPr>
        <p:spPr bwMode="auto">
          <a:xfrm>
            <a:off x="395288" y="1628775"/>
            <a:ext cx="8229600" cy="474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en-US" dirty="0" smtClean="0"/>
          </a:p>
        </p:txBody>
      </p:sp>
      <p:grpSp>
        <p:nvGrpSpPr>
          <p:cNvPr id="6151" name="群組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手繪多邊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n-US">
                <a:latin typeface="+mn-lt"/>
                <a:ea typeface="+mn-ea"/>
              </a:endParaRPr>
            </a:p>
          </p:txBody>
        </p:sp>
        <p:sp>
          <p:nvSpPr>
            <p:cNvPr id="13" name="手繪多邊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n-US">
                <a:latin typeface="+mn-lt"/>
                <a:ea typeface="+mn-ea"/>
              </a:endParaRPr>
            </a:p>
          </p:txBody>
        </p:sp>
      </p:grpSp>
      <p:pic>
        <p:nvPicPr>
          <p:cNvPr id="15" name="圖片 14" descr="TOUCH去背_2.png"/>
          <p:cNvPicPr>
            <a:picLocks noChangeAspect="1"/>
          </p:cNvPicPr>
          <p:nvPr/>
        </p:nvPicPr>
        <p:blipFill>
          <a:blip r:embed="rId13" cstate="screen"/>
          <a:stretch>
            <a:fillRect/>
          </a:stretch>
        </p:blipFill>
        <p:spPr>
          <a:xfrm>
            <a:off x="35496" y="0"/>
            <a:ext cx="1187624" cy="439861"/>
          </a:xfrm>
          <a:prstGeom prst="rect">
            <a:avLst/>
          </a:prstGeom>
        </p:spPr>
      </p:pic>
      <p:sp>
        <p:nvSpPr>
          <p:cNvPr id="16" name="文字方塊 15"/>
          <p:cNvSpPr txBox="1"/>
          <p:nvPr/>
        </p:nvSpPr>
        <p:spPr>
          <a:xfrm>
            <a:off x="1115616" y="66110"/>
            <a:ext cx="93647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dirty="0" smtClean="0"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Center</a:t>
            </a:r>
            <a:endParaRPr lang="zh-TW" altLang="en-US" sz="1600" dirty="0">
              <a:solidFill>
                <a:schemeClr val="accent6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17" name="Picture 8" descr="ncku-title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2104" y="6623447"/>
            <a:ext cx="720725" cy="261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文字方塊 18"/>
          <p:cNvSpPr txBox="1"/>
          <p:nvPr userDrawn="1"/>
        </p:nvSpPr>
        <p:spPr>
          <a:xfrm>
            <a:off x="3408935" y="6623774"/>
            <a:ext cx="2307042" cy="261610"/>
          </a:xfrm>
          <a:prstGeom prst="rect">
            <a:avLst/>
          </a:prstGeom>
          <a:noFill/>
          <a:effectLst>
            <a:outerShdw blurRad="50800" dist="38100" dir="1800000" sx="88000" sy="88000" algn="tl" rotWithShape="0">
              <a:prstClr val="black">
                <a:alpha val="64000"/>
              </a:prstClr>
            </a:outerShd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TW" sz="1100" b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National Cheng Kung University</a:t>
            </a:r>
            <a:endParaRPr lang="zh-TW" altLang="en-US" sz="1100" b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21" name="文字方塊 20"/>
          <p:cNvSpPr txBox="1"/>
          <p:nvPr userDrawn="1"/>
        </p:nvSpPr>
        <p:spPr>
          <a:xfrm>
            <a:off x="5436096" y="76562"/>
            <a:ext cx="28083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000" b="1" dirty="0" smtClean="0">
                <a:solidFill>
                  <a:schemeClr val="tx2">
                    <a:lumMod val="9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Center for</a:t>
            </a:r>
            <a:r>
              <a:rPr lang="en-US" altLang="zh-TW" sz="1000" b="1" baseline="0" dirty="0" smtClean="0">
                <a:solidFill>
                  <a:schemeClr val="tx2">
                    <a:lumMod val="9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 Tomorrow Ubiquitous Cloud and Hypermedia Services</a:t>
            </a:r>
            <a:endParaRPr lang="zh-TW" altLang="en-US" sz="1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3" r:id="rId1"/>
    <p:sldLayoutId id="2147483924" r:id="rId2"/>
    <p:sldLayoutId id="2147483925" r:id="rId3"/>
    <p:sldLayoutId id="2147483926" r:id="rId4"/>
    <p:sldLayoutId id="2147483927" r:id="rId5"/>
    <p:sldLayoutId id="2147483928" r:id="rId6"/>
    <p:sldLayoutId id="2147483929" r:id="rId7"/>
    <p:sldLayoutId id="2147483930" r:id="rId8"/>
    <p:sldLayoutId id="2147483931" r:id="rId9"/>
    <p:sldLayoutId id="2147483932" r:id="rId10"/>
    <p:sldLayoutId id="2147483933" r:id="rId11"/>
  </p:sldLayoutIdLst>
  <p:timing>
    <p:tnLst>
      <p:par>
        <p:cTn id="1" dur="indefinite" restart="never" nodeType="tmRoot"/>
      </p:par>
    </p:tnLst>
    <p:bldLst>
      <p:bldP spid="16" grpId="2"/>
      <p:bldP spid="16" grpId="3"/>
      <p:bldP spid="16" grpId="4"/>
      <p:bldP spid="16" grpId="5"/>
      <p:bldP spid="16" grpId="6"/>
      <p:bldP spid="16" grpId="7"/>
      <p:bldP spid="16" grpId="8"/>
      <p:bldP spid="16" grpId="9"/>
      <p:bldP spid="16" grpId="10"/>
      <p:bldP spid="16" grpId="11"/>
      <p:bldP spid="16" grpId="12"/>
      <p:bldP spid="16" grpId="13"/>
      <p:bldP spid="16" grpId="14"/>
      <p:bldP spid="16" grpId="15"/>
      <p:bldP spid="16" grpId="16"/>
      <p:bldP spid="16" grpId="17"/>
      <p:bldP spid="16" grpId="18"/>
      <p:bldP spid="16" grpId="19"/>
      <p:bldP spid="16" grpId="20"/>
      <p:bldP spid="16" grpId="21"/>
      <p:bldP spid="16" grpId="22"/>
      <p:bldP spid="16" grpId="23"/>
      <p:bldP spid="16" grpId="24"/>
      <p:bldP spid="16" grpId="25"/>
      <p:bldP spid="16" grpId="26"/>
      <p:bldP spid="16" grpId="27"/>
      <p:bldP spid="16" grpId="28"/>
      <p:bldP spid="16" grpId="29"/>
      <p:bldP spid="16" grpId="30"/>
      <p:bldP spid="16" grpId="31"/>
      <p:bldP spid="16" grpId="32"/>
      <p:bldP spid="16" grpId="33"/>
      <p:bldP spid="16" grpId="34"/>
      <p:bldP spid="16" grpId="35"/>
      <p:bldP spid="16" grpId="36"/>
      <p:bldP spid="16" grpId="37"/>
      <p:bldP spid="16" grpId="38"/>
      <p:bldP spid="16" grpId="39"/>
      <p:bldP spid="16" grpId="40"/>
      <p:bldP spid="16" grpId="41"/>
      <p:bldP spid="16" grpId="42"/>
      <p:bldP spid="16" grpId="43"/>
      <p:bldP spid="16" grpId="44"/>
      <p:bldP spid="16" grpId="45"/>
      <p:bldP spid="16" grpId="46"/>
      <p:bldP spid="16" grpId="47"/>
      <p:bldP spid="16" grpId="48"/>
      <p:bldP spid="16" grpId="49"/>
      <p:bldP spid="16" grpId="50"/>
      <p:bldP spid="16" grpId="51"/>
      <p:bldP spid="16" grpId="52"/>
      <p:bldP spid="16" grpId="53"/>
      <p:bldP spid="16" grpId="54"/>
      <p:bldP spid="16" grpId="55"/>
      <p:bldP spid="16" grpId="56"/>
      <p:bldP spid="16" grpId="57"/>
      <p:bldP spid="16" grpId="58"/>
      <p:bldP spid="16" grpId="59"/>
      <p:bldP spid="16" grpId="60"/>
      <p:bldP spid="16" grpId="61"/>
      <p:bldP spid="16" grpId="62"/>
      <p:bldP spid="16" grpId="63"/>
      <p:bldP spid="16" grpId="64"/>
      <p:bldP spid="16" grpId="65"/>
      <p:bldP spid="16" grpId="66"/>
      <p:bldP spid="16" grpId="67"/>
      <p:bldP spid="16" grpId="68"/>
      <p:bldP spid="16" grpId="69"/>
      <p:bldP spid="16" grpId="70"/>
      <p:bldP spid="16" grpId="71"/>
      <p:bldP spid="16" grpId="72"/>
      <p:bldP spid="16" grpId="73"/>
      <p:bldP spid="16" grpId="74"/>
      <p:bldP spid="16" grpId="75"/>
      <p:bldP spid="16" grpId="76"/>
      <p:bldP spid="16" grpId="77"/>
      <p:bldP spid="16" grpId="78"/>
      <p:bldP spid="16" grpId="79"/>
      <p:bldP spid="16" grpId="80"/>
      <p:bldP spid="16" grpId="81"/>
      <p:bldP spid="16" grpId="82"/>
      <p:bldP spid="16" grpId="83"/>
      <p:bldP spid="16" grpId="84"/>
      <p:bldP spid="16" grpId="85"/>
      <p:bldP spid="16" grpId="86"/>
      <p:bldP spid="16" grpId="87"/>
      <p:bldP spid="16" grpId="88"/>
      <p:bldP spid="16" grpId="89"/>
      <p:bldP spid="16" grpId="90"/>
      <p:bldP spid="16" grpId="91"/>
      <p:bldP spid="16" grpId="92"/>
      <p:bldP spid="16" grpId="93"/>
      <p:bldP spid="16" grpId="94"/>
      <p:bldP spid="16" grpId="95"/>
      <p:bldP spid="16" grpId="96"/>
      <p:bldP spid="16" grpId="97"/>
      <p:bldP spid="16" grpId="98"/>
      <p:bldP spid="16" grpId="99"/>
      <p:bldP spid="16" grpId="100"/>
      <p:bldP spid="16" grpId="101"/>
      <p:bldP spid="16" grpId="102"/>
      <p:bldP spid="16" grpId="103"/>
      <p:bldP spid="16" grpId="104"/>
      <p:bldP spid="16" grpId="105"/>
      <p:bldP spid="16" grpId="106"/>
      <p:bldP spid="16" grpId="107"/>
      <p:bldP spid="16" grpId="108"/>
      <p:bldP spid="19" grpId="0"/>
      <p:bldP spid="19" grpId="1"/>
      <p:bldP spid="19" grpId="2"/>
      <p:bldP spid="19" grpId="3"/>
      <p:bldP spid="19" grpId="4"/>
      <p:bldP spid="19" grpId="5"/>
      <p:bldP spid="19" grpId="6"/>
      <p:bldP spid="19" grpId="7"/>
      <p:bldP spid="19" grpId="8"/>
      <p:bldP spid="19" grpId="9"/>
      <p:bldP spid="19" grpId="10"/>
      <p:bldP spid="19" grpId="11"/>
      <p:bldP spid="19" grpId="12"/>
      <p:bldP spid="19" grpId="13"/>
      <p:bldP spid="19" grpId="14"/>
      <p:bldP spid="19" grpId="15"/>
      <p:bldP spid="19" grpId="16"/>
      <p:bldP spid="19" grpId="17"/>
      <p:bldP spid="19" grpId="18"/>
      <p:bldP spid="19" grpId="19"/>
      <p:bldP spid="19" grpId="20"/>
      <p:bldP spid="19" grpId="21"/>
      <p:bldP spid="19" grpId="22"/>
      <p:bldP spid="19" grpId="23"/>
      <p:bldP spid="19" grpId="24"/>
      <p:bldP spid="19" grpId="25"/>
      <p:bldP spid="19" grpId="26"/>
      <p:bldP spid="19" grpId="27"/>
      <p:bldP spid="19" grpId="28"/>
      <p:bldP spid="19" grpId="29"/>
      <p:bldP spid="19" grpId="30"/>
      <p:bldP spid="19" grpId="31"/>
      <p:bldP spid="19" grpId="32"/>
      <p:bldP spid="19" grpId="33"/>
      <p:bldP spid="19" grpId="34"/>
      <p:bldP spid="19" grpId="35"/>
      <p:bldP spid="19" grpId="36"/>
      <p:bldP spid="19" grpId="37"/>
      <p:bldP spid="19" grpId="38"/>
      <p:bldP spid="19" grpId="39"/>
      <p:bldP spid="19" grpId="40"/>
      <p:bldP spid="19" grpId="41"/>
      <p:bldP spid="19" grpId="42"/>
      <p:bldP spid="19" grpId="43"/>
      <p:bldP spid="19" grpId="44"/>
      <p:bldP spid="19" grpId="45"/>
      <p:bldP spid="19" grpId="46"/>
      <p:bldP spid="19" grpId="47"/>
      <p:bldP spid="19" grpId="48"/>
      <p:bldP spid="19" grpId="49"/>
      <p:bldP spid="19" grpId="50"/>
      <p:bldP spid="19" grpId="51"/>
      <p:bldP spid="19" grpId="52"/>
      <p:bldP spid="19" grpId="53"/>
      <p:bldP spid="19" grpId="54"/>
      <p:bldP spid="19" grpId="55"/>
      <p:bldP spid="19" grpId="56"/>
      <p:bldP spid="19" grpId="57"/>
      <p:bldP spid="19" grpId="58"/>
      <p:bldP spid="19" grpId="59"/>
      <p:bldP spid="19" grpId="60"/>
      <p:bldP spid="19" grpId="61"/>
      <p:bldP spid="19" grpId="62"/>
      <p:bldP spid="19" grpId="63"/>
      <p:bldP spid="19" grpId="64"/>
      <p:bldP spid="19" grpId="65"/>
      <p:bldP spid="19" grpId="66"/>
      <p:bldP spid="19" grpId="67"/>
      <p:bldP spid="19" grpId="68"/>
      <p:bldP spid="19" grpId="69"/>
      <p:bldP spid="19" grpId="70"/>
      <p:bldP spid="19" grpId="71"/>
      <p:bldP spid="19" grpId="72"/>
      <p:bldP spid="19" grpId="73"/>
      <p:bldP spid="19" grpId="74"/>
      <p:bldP spid="19" grpId="75"/>
      <p:bldP spid="19" grpId="76"/>
      <p:bldP spid="19" grpId="77"/>
      <p:bldP spid="19" grpId="78"/>
      <p:bldP spid="19" grpId="79"/>
      <p:bldP spid="19" grpId="80"/>
      <p:bldP spid="19" grpId="81"/>
      <p:bldP spid="19" grpId="82"/>
      <p:bldP spid="19" grpId="83"/>
      <p:bldP spid="19" grpId="84"/>
      <p:bldP spid="19" grpId="85"/>
      <p:bldP spid="19" grpId="86"/>
      <p:bldP spid="19" grpId="87"/>
      <p:bldP spid="19" grpId="88"/>
      <p:bldP spid="19" grpId="89"/>
      <p:bldP spid="19" grpId="90"/>
      <p:bldP spid="19" grpId="91"/>
      <p:bldP spid="19" grpId="92"/>
      <p:bldP spid="19" grpId="93"/>
      <p:bldP spid="19" grpId="94"/>
      <p:bldP spid="19" grpId="95"/>
      <p:bldP spid="19" grpId="96"/>
      <p:bldP spid="19" grpId="97"/>
      <p:bldP spid="19" grpId="98"/>
      <p:bldP spid="19" grpId="99"/>
      <p:bldP spid="19" grpId="100"/>
      <p:bldP spid="19" grpId="101"/>
      <p:bldP spid="19" grpId="102"/>
      <p:bldP spid="19" grpId="103"/>
      <p:bldP spid="19" grpId="104"/>
      <p:bldP spid="19" grpId="105"/>
      <p:bldP spid="19" grpId="106"/>
      <p:bldP spid="21" grpId="0"/>
      <p:bldP spid="21" grpId="1"/>
      <p:bldP spid="21" grpId="2"/>
      <p:bldP spid="21" grpId="3"/>
      <p:bldP spid="21" grpId="4"/>
      <p:bldP spid="21" grpId="5"/>
      <p:bldP spid="21" grpId="6"/>
      <p:bldP spid="21" grpId="7"/>
      <p:bldP spid="21" grpId="8"/>
      <p:bldP spid="21" grpId="9"/>
      <p:bldP spid="21" grpId="10"/>
      <p:bldP spid="21" grpId="11"/>
      <p:bldP spid="21" grpId="12"/>
      <p:bldP spid="21" grpId="13"/>
      <p:bldP spid="21" grpId="14"/>
      <p:bldP spid="21" grpId="15"/>
      <p:bldP spid="21" grpId="16"/>
      <p:bldP spid="21" grpId="17"/>
      <p:bldP spid="21" grpId="18"/>
      <p:bldP spid="21" grpId="19"/>
      <p:bldP spid="21" grpId="20"/>
      <p:bldP spid="21" grpId="21"/>
      <p:bldP spid="21" grpId="22"/>
      <p:bldP spid="21" grpId="23"/>
      <p:bldP spid="21" grpId="24"/>
      <p:bldP spid="21" grpId="25"/>
      <p:bldP spid="21" grpId="26"/>
      <p:bldP spid="21" grpId="27"/>
      <p:bldP spid="21" grpId="28"/>
      <p:bldP spid="21" grpId="29"/>
      <p:bldP spid="21" grpId="30"/>
      <p:bldP spid="21" grpId="31"/>
      <p:bldP spid="21" grpId="32"/>
      <p:bldP spid="21" grpId="33"/>
      <p:bldP spid="21" grpId="34"/>
      <p:bldP spid="21" grpId="35"/>
      <p:bldP spid="21" grpId="36"/>
      <p:bldP spid="21" grpId="37"/>
      <p:bldP spid="21" grpId="38"/>
      <p:bldP spid="21" grpId="39"/>
      <p:bldP spid="21" grpId="40"/>
      <p:bldP spid="21" grpId="41"/>
      <p:bldP spid="21" grpId="42"/>
      <p:bldP spid="21" grpId="43"/>
      <p:bldP spid="21" grpId="44"/>
      <p:bldP spid="21" grpId="45"/>
      <p:bldP spid="21" grpId="46"/>
      <p:bldP spid="21" grpId="47"/>
      <p:bldP spid="21" grpId="48"/>
      <p:bldP spid="21" grpId="49"/>
      <p:bldP spid="21" grpId="50"/>
      <p:bldP spid="21" grpId="51"/>
      <p:bldP spid="21" grpId="52"/>
      <p:bldP spid="21" grpId="53"/>
      <p:bldP spid="21" grpId="54"/>
      <p:bldP spid="21" grpId="55"/>
      <p:bldP spid="21" grpId="56"/>
      <p:bldP spid="21" grpId="57"/>
      <p:bldP spid="21" grpId="58"/>
      <p:bldP spid="21" grpId="59"/>
      <p:bldP spid="21" grpId="60"/>
      <p:bldP spid="21" grpId="61"/>
      <p:bldP spid="21" grpId="62"/>
      <p:bldP spid="21" grpId="63"/>
      <p:bldP spid="21" grpId="64"/>
      <p:bldP spid="21" grpId="65"/>
      <p:bldP spid="21" grpId="66"/>
      <p:bldP spid="21" grpId="67"/>
      <p:bldP spid="21" grpId="68"/>
      <p:bldP spid="21" grpId="69"/>
      <p:bldP spid="21" grpId="70"/>
      <p:bldP spid="21" grpId="71"/>
      <p:bldP spid="21" grpId="72"/>
      <p:bldP spid="21" grpId="73"/>
      <p:bldP spid="21" grpId="74"/>
      <p:bldP spid="21" grpId="75"/>
      <p:bldP spid="21" grpId="76"/>
      <p:bldP spid="21" grpId="77"/>
      <p:bldP spid="21" grpId="78"/>
      <p:bldP spid="21" grpId="79"/>
      <p:bldP spid="21" grpId="80"/>
      <p:bldP spid="21" grpId="81"/>
      <p:bldP spid="21" grpId="82"/>
      <p:bldP spid="21" grpId="83"/>
      <p:bldP spid="21" grpId="84"/>
      <p:bldP spid="21" grpId="85"/>
      <p:bldP spid="21" grpId="86"/>
      <p:bldP spid="21" grpId="87"/>
      <p:bldP spid="21" grpId="88"/>
      <p:bldP spid="21" grpId="89"/>
      <p:bldP spid="21" grpId="90"/>
      <p:bldP spid="21" grpId="91"/>
      <p:bldP spid="21" grpId="92"/>
      <p:bldP spid="21" grpId="93"/>
      <p:bldP spid="21" grpId="94"/>
      <p:bldP spid="21" grpId="95"/>
      <p:bldP spid="21" grpId="96"/>
      <p:bldP spid="21" grpId="97"/>
      <p:bldP spid="21" grpId="98"/>
      <p:bldP spid="21" grpId="99"/>
      <p:bldP spid="21" grpId="100"/>
      <p:bldP spid="21" grpId="101"/>
      <p:bldP spid="21" grpId="102"/>
      <p:bldP spid="21" grpId="103"/>
      <p:bldP spid="21" grpId="104"/>
      <p:bldP spid="21" grpId="105"/>
      <p:bldP spid="21" grpId="106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Constantia" pitchFamily="18" charset="0"/>
          <a:ea typeface="標楷體" pitchFamily="65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Constantia" pitchFamily="18" charset="0"/>
          <a:ea typeface="標楷體" pitchFamily="65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Constantia" pitchFamily="18" charset="0"/>
          <a:ea typeface="標楷體" pitchFamily="65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Constantia" pitchFamily="18" charset="0"/>
          <a:ea typeface="標楷體" pitchFamily="65" charset="-12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onstantia" pitchFamily="18" charset="0"/>
          <a:ea typeface="標楷體" pitchFamily="65" charset="-12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onstantia" pitchFamily="18" charset="0"/>
          <a:ea typeface="標楷體" pitchFamily="65" charset="-12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onstantia" pitchFamily="18" charset="0"/>
          <a:ea typeface="標楷體" pitchFamily="65" charset="-12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onstantia" pitchFamily="18" charset="0"/>
          <a:ea typeface="標楷體" pitchFamily="65" charset="-12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5.pn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23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4.bin"/><Relationship Id="rId11" Type="http://schemas.openxmlformats.org/officeDocument/2006/relationships/image" Target="../media/image19.png"/><Relationship Id="rId5" Type="http://schemas.openxmlformats.org/officeDocument/2006/relationships/image" Target="../media/image6.jpeg"/><Relationship Id="rId10" Type="http://schemas.openxmlformats.org/officeDocument/2006/relationships/image" Target="../media/image9.png"/><Relationship Id="rId4" Type="http://schemas.openxmlformats.org/officeDocument/2006/relationships/image" Target="../media/image5.png"/><Relationship Id="rId9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21.png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22.png"/><Relationship Id="rId4" Type="http://schemas.openxmlformats.org/officeDocument/2006/relationships/image" Target="../media/image6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7" Type="http://schemas.openxmlformats.org/officeDocument/2006/relationships/image" Target="../media/image44.jpg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g"/><Relationship Id="rId5" Type="http://schemas.openxmlformats.org/officeDocument/2006/relationships/image" Target="../media/image42.jpg"/><Relationship Id="rId4" Type="http://schemas.openxmlformats.org/officeDocument/2006/relationships/image" Target="../media/image41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7" Type="http://schemas.openxmlformats.org/officeDocument/2006/relationships/image" Target="../media/image50.jpg"/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jpg"/><Relationship Id="rId5" Type="http://schemas.openxmlformats.org/officeDocument/2006/relationships/image" Target="../media/image48.jpg"/><Relationship Id="rId4" Type="http://schemas.openxmlformats.org/officeDocument/2006/relationships/image" Target="../media/image47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7" Type="http://schemas.openxmlformats.org/officeDocument/2006/relationships/image" Target="../media/image56.jpg"/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jpg"/><Relationship Id="rId5" Type="http://schemas.openxmlformats.org/officeDocument/2006/relationships/image" Target="../media/image54.jpg"/><Relationship Id="rId4" Type="http://schemas.openxmlformats.org/officeDocument/2006/relationships/image" Target="../media/image53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g"/><Relationship Id="rId7" Type="http://schemas.openxmlformats.org/officeDocument/2006/relationships/image" Target="../media/image62.jpg"/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jpg"/><Relationship Id="rId5" Type="http://schemas.openxmlformats.org/officeDocument/2006/relationships/image" Target="../media/image60.jpg"/><Relationship Id="rId4" Type="http://schemas.openxmlformats.org/officeDocument/2006/relationships/image" Target="../media/image59.jp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g"/><Relationship Id="rId7" Type="http://schemas.openxmlformats.org/officeDocument/2006/relationships/image" Target="../media/image68.jpg"/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jpg"/><Relationship Id="rId5" Type="http://schemas.openxmlformats.org/officeDocument/2006/relationships/image" Target="../media/image66.jpg"/><Relationship Id="rId4" Type="http://schemas.openxmlformats.org/officeDocument/2006/relationships/image" Target="../media/image65.jp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7" Type="http://schemas.openxmlformats.org/officeDocument/2006/relationships/image" Target="../media/image56.jpg"/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jpg"/><Relationship Id="rId5" Type="http://schemas.openxmlformats.org/officeDocument/2006/relationships/image" Target="../media/image54.jpg"/><Relationship Id="rId4" Type="http://schemas.openxmlformats.org/officeDocument/2006/relationships/image" Target="../media/image53.jp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g"/><Relationship Id="rId7" Type="http://schemas.openxmlformats.org/officeDocument/2006/relationships/image" Target="../media/image74.jpg"/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3.jpg"/><Relationship Id="rId5" Type="http://schemas.openxmlformats.org/officeDocument/2006/relationships/image" Target="../media/image72.jpg"/><Relationship Id="rId4" Type="http://schemas.openxmlformats.org/officeDocument/2006/relationships/image" Target="../media/image71.jp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jpg"/><Relationship Id="rId3" Type="http://schemas.openxmlformats.org/officeDocument/2006/relationships/image" Target="../media/image75.jpg"/><Relationship Id="rId7" Type="http://schemas.openxmlformats.org/officeDocument/2006/relationships/image" Target="../media/image79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8.jpg"/><Relationship Id="rId5" Type="http://schemas.openxmlformats.org/officeDocument/2006/relationships/image" Target="../media/image77.jpg"/><Relationship Id="rId4" Type="http://schemas.openxmlformats.org/officeDocument/2006/relationships/image" Target="../media/image76.jp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jpg"/><Relationship Id="rId3" Type="http://schemas.openxmlformats.org/officeDocument/2006/relationships/image" Target="../media/image81.jpg"/><Relationship Id="rId7" Type="http://schemas.openxmlformats.org/officeDocument/2006/relationships/image" Target="../media/image85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4.jpg"/><Relationship Id="rId5" Type="http://schemas.openxmlformats.org/officeDocument/2006/relationships/image" Target="../media/image83.jpg"/><Relationship Id="rId4" Type="http://schemas.openxmlformats.org/officeDocument/2006/relationships/image" Target="../media/image82.jp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0.wmf"/><Relationship Id="rId3" Type="http://schemas.openxmlformats.org/officeDocument/2006/relationships/image" Target="../media/image7.png"/><Relationship Id="rId7" Type="http://schemas.openxmlformats.org/officeDocument/2006/relationships/image" Target="../media/image12.png"/><Relationship Id="rId12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6.jpeg"/><Relationship Id="rId10" Type="http://schemas.openxmlformats.org/officeDocument/2006/relationships/image" Target="../media/image15.png"/><Relationship Id="rId4" Type="http://schemas.openxmlformats.org/officeDocument/2006/relationships/image" Target="../media/image5.png"/><Relationship Id="rId9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6.jpeg"/><Relationship Id="rId7" Type="http://schemas.openxmlformats.org/officeDocument/2006/relationships/image" Target="../media/image1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hyperlink" Target="Shark_xvid_001.avi" TargetMode="External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0" Type="http://schemas.openxmlformats.org/officeDocument/2006/relationships/image" Target="../media/image13.png"/><Relationship Id="rId4" Type="http://schemas.openxmlformats.org/officeDocument/2006/relationships/image" Target="../media/image11.png"/><Relationship Id="rId9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8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9.png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21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6.png"/><Relationship Id="rId5" Type="http://schemas.openxmlformats.org/officeDocument/2006/relationships/image" Target="../media/image6.jpeg"/><Relationship Id="rId10" Type="http://schemas.openxmlformats.org/officeDocument/2006/relationships/image" Target="../media/image20.wmf"/><Relationship Id="rId4" Type="http://schemas.openxmlformats.org/officeDocument/2006/relationships/image" Target="../media/image5.png"/><Relationship Id="rId9" Type="http://schemas.openxmlformats.org/officeDocument/2006/relationships/oleObject" Target="../embeddings/oleObject3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12"/>
          <p:cNvSpPr>
            <a:spLocks noChangeArrowheads="1"/>
          </p:cNvSpPr>
          <p:nvPr/>
        </p:nvSpPr>
        <p:spPr bwMode="auto">
          <a:xfrm>
            <a:off x="395536" y="4293096"/>
            <a:ext cx="8280920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2" tIns="45711" rIns="91422" bIns="45711"/>
          <a:lstStyle/>
          <a:p>
            <a:pPr algn="ctr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altLang="zh-TW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Presenter : Jar-</a:t>
            </a:r>
            <a:r>
              <a:rPr lang="en-US" altLang="zh-TW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Ferr</a:t>
            </a:r>
            <a:r>
              <a:rPr lang="en-US" altLang="zh-TW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 Yang</a:t>
            </a:r>
          </a:p>
          <a:p>
            <a:pPr algn="ctr">
              <a:lnSpc>
                <a:spcPct val="80000"/>
              </a:lnSpc>
              <a:spcBef>
                <a:spcPct val="20000"/>
              </a:spcBef>
              <a:defRPr/>
            </a:pPr>
            <a:endParaRPr lang="en-US" altLang="zh-TW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itchFamily="34" charset="-120"/>
              <a:ea typeface="微軟正黑體" pitchFamily="34" charset="-120"/>
            </a:endParaRPr>
          </a:p>
          <a:p>
            <a:pPr algn="ctr">
              <a:spcBef>
                <a:spcPts val="0"/>
              </a:spcBef>
              <a:defRPr/>
            </a:pPr>
            <a:endParaRPr lang="en-US" altLang="zh-TW" dirty="0" smtClean="0">
              <a:solidFill>
                <a:schemeClr val="tx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itchFamily="34" charset="-120"/>
              <a:ea typeface="微軟正黑體" pitchFamily="34" charset="-120"/>
              <a:cs typeface="Calibri" pitchFamily="34" charset="0"/>
            </a:endParaRPr>
          </a:p>
          <a:p>
            <a:pPr algn="ctr">
              <a:spcBef>
                <a:spcPts val="0"/>
              </a:spcBef>
              <a:defRPr/>
            </a:pPr>
            <a:r>
              <a:rPr lang="en-US" altLang="zh-TW" sz="1600" dirty="0" smtClean="0">
                <a:latin typeface="微軟正黑體" pitchFamily="34" charset="-120"/>
                <a:ea typeface="微軟正黑體" pitchFamily="34" charset="-120"/>
                <a:cs typeface="Calibri" pitchFamily="34" charset="0"/>
              </a:rPr>
              <a:t> </a:t>
            </a:r>
            <a:r>
              <a:rPr lang="en-US" altLang="zh-TW" sz="2000" dirty="0" smtClean="0">
                <a:latin typeface="微軟正黑體" pitchFamily="34" charset="-120"/>
                <a:ea typeface="微軟正黑體" pitchFamily="34" charset="-120"/>
                <a:cs typeface="Calibri" pitchFamily="34" charset="0"/>
              </a:rPr>
              <a:t>Center for Tomorrow Ubiquitous Cloud and Hypermedia Services</a:t>
            </a:r>
          </a:p>
          <a:p>
            <a:pPr algn="ctr">
              <a:spcBef>
                <a:spcPts val="0"/>
              </a:spcBef>
              <a:defRPr/>
            </a:pPr>
            <a:r>
              <a:rPr lang="en-US" altLang="zh-TW" sz="2000" dirty="0" smtClean="0">
                <a:latin typeface="微軟正黑體" pitchFamily="34" charset="-120"/>
                <a:ea typeface="微軟正黑體" pitchFamily="34" charset="-120"/>
              </a:rPr>
              <a:t>Institute of Computer and Communication Engineering</a:t>
            </a:r>
          </a:p>
          <a:p>
            <a:pPr lvl="0" algn="ctr">
              <a:lnSpc>
                <a:spcPct val="80000"/>
              </a:lnSpc>
              <a:spcBef>
                <a:spcPct val="20000"/>
              </a:spcBef>
              <a:buClr>
                <a:srgbClr val="0000FF"/>
              </a:buClr>
            </a:pPr>
            <a:r>
              <a:rPr lang="en-US" altLang="zh-TW" sz="2000" dirty="0" smtClean="0">
                <a:latin typeface="微軟正黑體" pitchFamily="34" charset="-120"/>
                <a:ea typeface="微軟正黑體" pitchFamily="34" charset="-120"/>
              </a:rPr>
              <a:t>Department of Electrical Engineering</a:t>
            </a:r>
          </a:p>
          <a:p>
            <a:pPr lvl="0" algn="ctr">
              <a:lnSpc>
                <a:spcPct val="80000"/>
              </a:lnSpc>
              <a:spcBef>
                <a:spcPct val="20000"/>
              </a:spcBef>
              <a:buClr>
                <a:srgbClr val="0000FF"/>
              </a:buClr>
            </a:pPr>
            <a:r>
              <a:rPr lang="en-US" altLang="zh-TW" sz="2000" dirty="0" smtClean="0">
                <a:latin typeface="微軟正黑體" pitchFamily="34" charset="-120"/>
                <a:ea typeface="微軟正黑體" pitchFamily="34" charset="-120"/>
              </a:rPr>
              <a:t> National Cheng Kung University</a:t>
            </a:r>
          </a:p>
        </p:txBody>
      </p:sp>
      <p:sp>
        <p:nvSpPr>
          <p:cNvPr id="88070" name="Text Box 6"/>
          <p:cNvSpPr txBox="1">
            <a:spLocks noChangeArrowheads="1"/>
          </p:cNvSpPr>
          <p:nvPr/>
        </p:nvSpPr>
        <p:spPr bwMode="auto">
          <a:xfrm>
            <a:off x="323528" y="1556792"/>
            <a:ext cx="8496944" cy="1200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1422" tIns="45711" rIns="91422" bIns="45711">
            <a:spAutoFit/>
          </a:bodyPr>
          <a:lstStyle/>
          <a:p>
            <a:pPr algn="ctr"/>
            <a:r>
              <a:rPr lang="en-US" altLang="zh-TW" sz="3600" b="1" dirty="0">
                <a:latin typeface="微軟正黑體" pitchFamily="34" charset="-120"/>
                <a:ea typeface="微軟正黑體" pitchFamily="34" charset="-120"/>
              </a:rPr>
              <a:t>Centralized Texture-Depth Packing (CTDP) SEI Message</a:t>
            </a:r>
            <a:endParaRPr lang="zh-TW" altLang="en-US" sz="3600" dirty="0">
              <a:latin typeface="微軟正黑體" pitchFamily="34" charset="-120"/>
              <a:ea typeface="微軟正黑體" pitchFamily="34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601369"/>
          </a:xfrm>
        </p:spPr>
        <p:txBody>
          <a:bodyPr>
            <a:normAutofit/>
          </a:bodyPr>
          <a:lstStyle/>
          <a:p>
            <a:r>
              <a:rPr lang="en-US" altLang="zh-TW" sz="3200" dirty="0" smtClean="0">
                <a:latin typeface="Calibri" pitchFamily="34" charset="0"/>
              </a:rPr>
              <a:t>CTDP-2TB </a:t>
            </a:r>
            <a:r>
              <a:rPr lang="en-US" altLang="zh-TW" sz="3200" dirty="0" err="1">
                <a:latin typeface="Calibri" pitchFamily="34" charset="0"/>
              </a:rPr>
              <a:t>Depacking</a:t>
            </a:r>
            <a:r>
              <a:rPr lang="en-US" altLang="zh-TW" sz="3200" dirty="0">
                <a:latin typeface="Calibri" pitchFamily="34" charset="0"/>
              </a:rPr>
              <a:t> </a:t>
            </a:r>
            <a:r>
              <a:rPr lang="en-US" altLang="zh-TW" sz="3200" dirty="0" smtClean="0">
                <a:latin typeface="Calibri" panose="020F0502020204030204" pitchFamily="34" charset="0"/>
              </a:rPr>
              <a:t>Procedure</a:t>
            </a:r>
            <a:endParaRPr lang="zh-TW" altLang="en-US" sz="3200" dirty="0">
              <a:latin typeface="Calibri" pitchFamily="34" charset="0"/>
            </a:endParaRPr>
          </a:p>
        </p:txBody>
      </p:sp>
      <p:cxnSp>
        <p:nvCxnSpPr>
          <p:cNvPr id="11" name="直線單箭頭接點 10"/>
          <p:cNvCxnSpPr/>
          <p:nvPr/>
        </p:nvCxnSpPr>
        <p:spPr bwMode="auto">
          <a:xfrm>
            <a:off x="5281973" y="1556792"/>
            <a:ext cx="392" cy="19686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3" name="矩形 12"/>
          <p:cNvSpPr/>
          <p:nvPr/>
        </p:nvSpPr>
        <p:spPr bwMode="auto">
          <a:xfrm>
            <a:off x="4035165" y="2353265"/>
            <a:ext cx="2448000" cy="475200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15" name="矩形 14"/>
          <p:cNvSpPr/>
          <p:nvPr/>
        </p:nvSpPr>
        <p:spPr bwMode="auto">
          <a:xfrm>
            <a:off x="1599990" y="4159966"/>
            <a:ext cx="2093370" cy="523220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16" name="文字方塊 15"/>
          <p:cNvSpPr txBox="1"/>
          <p:nvPr/>
        </p:nvSpPr>
        <p:spPr>
          <a:xfrm>
            <a:off x="1547664" y="4149080"/>
            <a:ext cx="2232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 smtClean="0">
                <a:cs typeface="Arial" pitchFamily="34" charset="0"/>
              </a:rPr>
              <a:t>Upscaling </a:t>
            </a:r>
            <a:r>
              <a:rPr lang="en-US" altLang="zh-TW" sz="1400" b="1" dirty="0">
                <a:cs typeface="Arial" pitchFamily="34" charset="0"/>
              </a:rPr>
              <a:t>in </a:t>
            </a:r>
          </a:p>
          <a:p>
            <a:pPr algn="ctr"/>
            <a:r>
              <a:rPr lang="en-US" altLang="zh-TW" sz="1400" b="1" dirty="0">
                <a:cs typeface="Arial" pitchFamily="34" charset="0"/>
              </a:rPr>
              <a:t>Vertical Direction</a:t>
            </a:r>
          </a:p>
        </p:txBody>
      </p:sp>
      <p:sp>
        <p:nvSpPr>
          <p:cNvPr id="66" name="矩形 65"/>
          <p:cNvSpPr/>
          <p:nvPr/>
        </p:nvSpPr>
        <p:spPr bwMode="auto">
          <a:xfrm>
            <a:off x="4034036" y="2940346"/>
            <a:ext cx="2448000" cy="475200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67" name="矩形 66"/>
          <p:cNvSpPr/>
          <p:nvPr/>
        </p:nvSpPr>
        <p:spPr bwMode="auto">
          <a:xfrm>
            <a:off x="4034036" y="3545266"/>
            <a:ext cx="2448000" cy="475200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68" name="矩形 67"/>
          <p:cNvSpPr/>
          <p:nvPr/>
        </p:nvSpPr>
        <p:spPr bwMode="auto">
          <a:xfrm>
            <a:off x="4034036" y="1753652"/>
            <a:ext cx="2448000" cy="475200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69" name="矩形 68"/>
          <p:cNvSpPr/>
          <p:nvPr/>
        </p:nvSpPr>
        <p:spPr bwMode="auto">
          <a:xfrm>
            <a:off x="4035300" y="4164482"/>
            <a:ext cx="2448000" cy="475200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70" name="矩形 69"/>
          <p:cNvSpPr/>
          <p:nvPr/>
        </p:nvSpPr>
        <p:spPr bwMode="auto">
          <a:xfrm>
            <a:off x="4040276" y="5502936"/>
            <a:ext cx="2448000" cy="475200"/>
          </a:xfrm>
          <a:prstGeom prst="rect">
            <a:avLst/>
          </a:prstGeom>
          <a:noFill/>
          <a:ln w="6350">
            <a:solidFill>
              <a:schemeClr val="tx1"/>
            </a:solidFill>
            <a:prstDash val="sysDot"/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</p:txBody>
      </p:sp>
      <p:cxnSp>
        <p:nvCxnSpPr>
          <p:cNvPr id="72" name="直線單箭頭接點 71"/>
          <p:cNvCxnSpPr>
            <a:stCxn id="68" idx="2"/>
            <a:endCxn id="13" idx="0"/>
          </p:cNvCxnSpPr>
          <p:nvPr/>
        </p:nvCxnSpPr>
        <p:spPr>
          <a:xfrm>
            <a:off x="5258036" y="2228852"/>
            <a:ext cx="1129" cy="124413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74" name="直線單箭頭接點 73"/>
          <p:cNvCxnSpPr>
            <a:stCxn id="13" idx="2"/>
            <a:endCxn id="66" idx="0"/>
          </p:cNvCxnSpPr>
          <p:nvPr/>
        </p:nvCxnSpPr>
        <p:spPr>
          <a:xfrm flipH="1">
            <a:off x="5258036" y="2828465"/>
            <a:ext cx="1129" cy="111881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76" name="直線單箭頭接點 75"/>
          <p:cNvCxnSpPr>
            <a:stCxn id="66" idx="2"/>
            <a:endCxn id="67" idx="0"/>
          </p:cNvCxnSpPr>
          <p:nvPr/>
        </p:nvCxnSpPr>
        <p:spPr>
          <a:xfrm>
            <a:off x="5258036" y="3415546"/>
            <a:ext cx="0" cy="12972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78" name="直線單箭頭接點 77"/>
          <p:cNvCxnSpPr>
            <a:stCxn id="67" idx="2"/>
            <a:endCxn id="69" idx="0"/>
          </p:cNvCxnSpPr>
          <p:nvPr/>
        </p:nvCxnSpPr>
        <p:spPr>
          <a:xfrm>
            <a:off x="5258036" y="4020466"/>
            <a:ext cx="1264" cy="144016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80" name="直線單箭頭接點 79"/>
          <p:cNvCxnSpPr>
            <a:endCxn id="70" idx="0"/>
          </p:cNvCxnSpPr>
          <p:nvPr/>
        </p:nvCxnSpPr>
        <p:spPr>
          <a:xfrm>
            <a:off x="5259300" y="5373216"/>
            <a:ext cx="4976" cy="12972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0" name="文字方塊 9"/>
          <p:cNvSpPr txBox="1"/>
          <p:nvPr/>
        </p:nvSpPr>
        <p:spPr>
          <a:xfrm>
            <a:off x="4156874" y="1705632"/>
            <a:ext cx="2160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 smtClean="0">
                <a:cs typeface="Arial" pitchFamily="34" charset="0"/>
              </a:rPr>
              <a:t>View and Depth Splitting</a:t>
            </a:r>
            <a:endParaRPr kumimoji="1" lang="en-US" altLang="zh-TW" sz="1400" b="1" dirty="0">
              <a:solidFill>
                <a:prstClr val="black"/>
              </a:solidFill>
              <a:latin typeface="宋体" pitchFamily="2" charset="-122"/>
              <a:ea typeface="宋体" pitchFamily="2" charset="-122"/>
              <a:cs typeface="Arial" pitchFamily="34" charset="0"/>
            </a:endParaRPr>
          </a:p>
        </p:txBody>
      </p:sp>
      <p:sp>
        <p:nvSpPr>
          <p:cNvPr id="14" name="文字方塊 13"/>
          <p:cNvSpPr txBox="1"/>
          <p:nvPr/>
        </p:nvSpPr>
        <p:spPr>
          <a:xfrm>
            <a:off x="4213024" y="2946570"/>
            <a:ext cx="2141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>
                <a:cs typeface="Arial" pitchFamily="34" charset="0"/>
              </a:rPr>
              <a:t>Inverse </a:t>
            </a:r>
            <a:r>
              <a:rPr lang="en-US" altLang="zh-CN" sz="1400" b="1" dirty="0" err="1">
                <a:cs typeface="Arial" pitchFamily="34" charset="0"/>
              </a:rPr>
              <a:t>YCbCr</a:t>
            </a:r>
            <a:r>
              <a:rPr lang="en-US" altLang="zh-CN" sz="1400" b="1" dirty="0">
                <a:cs typeface="Arial" pitchFamily="34" charset="0"/>
              </a:rPr>
              <a:t> </a:t>
            </a:r>
            <a:r>
              <a:rPr lang="en-US" altLang="zh-TW" sz="1400" b="1" dirty="0">
                <a:cs typeface="Arial" pitchFamily="34" charset="0"/>
              </a:rPr>
              <a:t>Color Format Conversion</a:t>
            </a:r>
          </a:p>
        </p:txBody>
      </p:sp>
      <p:sp>
        <p:nvSpPr>
          <p:cNvPr id="32" name="文字方塊 31"/>
          <p:cNvSpPr txBox="1"/>
          <p:nvPr/>
        </p:nvSpPr>
        <p:spPr>
          <a:xfrm>
            <a:off x="4014634" y="2372752"/>
            <a:ext cx="2448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>
                <a:cs typeface="Arial" pitchFamily="34" charset="0"/>
              </a:rPr>
              <a:t>Vertical Flipping</a:t>
            </a:r>
            <a:r>
              <a:rPr lang="en-US" altLang="zh-CN" sz="1400" b="1" dirty="0">
                <a:solidFill>
                  <a:prstClr val="black"/>
                </a:solidFill>
                <a:latin typeface="宋体" pitchFamily="2" charset="-122"/>
                <a:ea typeface="宋体" pitchFamily="2" charset="-122"/>
                <a:cs typeface="Arial" pitchFamily="34" charset="0"/>
              </a:rPr>
              <a:t> </a:t>
            </a:r>
            <a:r>
              <a:rPr lang="en-US" altLang="zh-CN" sz="1400" b="1" dirty="0">
                <a:cs typeface="Arial" pitchFamily="34" charset="0"/>
              </a:rPr>
              <a:t>&amp; </a:t>
            </a:r>
            <a:r>
              <a:rPr lang="en-US" altLang="zh-CN" sz="1400" b="1" dirty="0" smtClean="0">
                <a:cs typeface="Arial" pitchFamily="34" charset="0"/>
              </a:rPr>
              <a:t>Combination</a:t>
            </a:r>
            <a:endParaRPr lang="en-US" altLang="zh-TW" sz="1400" b="1" dirty="0">
              <a:cs typeface="Arial" pitchFamily="34" charset="0"/>
            </a:endParaRPr>
          </a:p>
        </p:txBody>
      </p:sp>
      <p:sp>
        <p:nvSpPr>
          <p:cNvPr id="38" name="文字方塊 37"/>
          <p:cNvSpPr txBox="1"/>
          <p:nvPr/>
        </p:nvSpPr>
        <p:spPr>
          <a:xfrm>
            <a:off x="4048721" y="3512306"/>
            <a:ext cx="2379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dirty="0">
                <a:cs typeface="Arial" pitchFamily="34" charset="0"/>
              </a:rPr>
              <a:t>Get Depth Pixel from</a:t>
            </a:r>
          </a:p>
          <a:p>
            <a:pPr algn="ctr"/>
            <a:r>
              <a:rPr lang="en-US" altLang="zh-CN" sz="1400" b="1" dirty="0" smtClean="0">
                <a:cs typeface="Arial" pitchFamily="34" charset="0"/>
              </a:rPr>
              <a:t>RGB </a:t>
            </a:r>
            <a:r>
              <a:rPr lang="en-US" altLang="zh-TW" sz="1400" b="1" dirty="0">
                <a:cs typeface="Arial" pitchFamily="34" charset="0"/>
              </a:rPr>
              <a:t>Subpixels Channel</a:t>
            </a:r>
          </a:p>
        </p:txBody>
      </p:sp>
      <p:sp>
        <p:nvSpPr>
          <p:cNvPr id="35" name="文字方塊 34"/>
          <p:cNvSpPr txBox="1"/>
          <p:nvPr/>
        </p:nvSpPr>
        <p:spPr>
          <a:xfrm>
            <a:off x="4068440" y="4121330"/>
            <a:ext cx="2303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 smtClean="0">
                <a:cs typeface="Arial" pitchFamily="34" charset="0"/>
              </a:rPr>
              <a:t>Upscaling </a:t>
            </a:r>
            <a:r>
              <a:rPr lang="en-US" altLang="zh-TW" sz="1400" b="1" dirty="0">
                <a:cs typeface="Arial" pitchFamily="34" charset="0"/>
              </a:rPr>
              <a:t>in </a:t>
            </a:r>
          </a:p>
          <a:p>
            <a:pPr algn="ctr"/>
            <a:r>
              <a:rPr lang="en-US" altLang="zh-TW" sz="1400" b="1" dirty="0" smtClean="0">
                <a:cs typeface="Arial" pitchFamily="34" charset="0"/>
              </a:rPr>
              <a:t>Vertical</a:t>
            </a:r>
            <a:r>
              <a:rPr lang="zh-TW" altLang="en-US" sz="1400" b="1" dirty="0" smtClean="0">
                <a:cs typeface="Arial" pitchFamily="34" charset="0"/>
              </a:rPr>
              <a:t> </a:t>
            </a:r>
            <a:r>
              <a:rPr lang="en-US" altLang="zh-TW" sz="1400" b="1" dirty="0">
                <a:cs typeface="Arial" pitchFamily="34" charset="0"/>
              </a:rPr>
              <a:t>Direction</a:t>
            </a:r>
          </a:p>
        </p:txBody>
      </p:sp>
      <p:sp>
        <p:nvSpPr>
          <p:cNvPr id="83" name="文字方塊 82"/>
          <p:cNvSpPr txBox="1"/>
          <p:nvPr/>
        </p:nvSpPr>
        <p:spPr>
          <a:xfrm>
            <a:off x="4112396" y="5474080"/>
            <a:ext cx="2303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 smtClean="0">
                <a:cs typeface="Arial" pitchFamily="34" charset="0"/>
              </a:rPr>
              <a:t>Depth Enhancement</a:t>
            </a:r>
          </a:p>
          <a:p>
            <a:pPr algn="ctr"/>
            <a:r>
              <a:rPr lang="en-US" altLang="zh-TW" sz="1400" b="1" dirty="0" smtClean="0">
                <a:solidFill>
                  <a:srgbClr val="FF0000"/>
                </a:solidFill>
                <a:cs typeface="Arial" pitchFamily="34" charset="0"/>
              </a:rPr>
              <a:t>(Optional)</a:t>
            </a:r>
            <a:endParaRPr lang="en-US" altLang="zh-TW" sz="1400" b="1" dirty="0">
              <a:solidFill>
                <a:srgbClr val="FF0000"/>
              </a:solidFill>
              <a:cs typeface="Arial" pitchFamily="34" charset="0"/>
            </a:endParaRPr>
          </a:p>
        </p:txBody>
      </p:sp>
      <p:grpSp>
        <p:nvGrpSpPr>
          <p:cNvPr id="3" name="群組 2"/>
          <p:cNvGrpSpPr/>
          <p:nvPr/>
        </p:nvGrpSpPr>
        <p:grpSpPr>
          <a:xfrm>
            <a:off x="4644008" y="1103888"/>
            <a:ext cx="1153435" cy="524912"/>
            <a:chOff x="4500624" y="1149828"/>
            <a:chExt cx="1153435" cy="524912"/>
          </a:xfrm>
        </p:grpSpPr>
        <p:grpSp>
          <p:nvGrpSpPr>
            <p:cNvPr id="60" name="群組 59"/>
            <p:cNvGrpSpPr>
              <a:grpSpLocks/>
            </p:cNvGrpSpPr>
            <p:nvPr/>
          </p:nvGrpSpPr>
          <p:grpSpPr>
            <a:xfrm>
              <a:off x="4502059" y="1196752"/>
              <a:ext cx="1152000" cy="450000"/>
              <a:chOff x="755576" y="2220183"/>
              <a:chExt cx="1154780" cy="652208"/>
            </a:xfrm>
          </p:grpSpPr>
          <p:pic>
            <p:nvPicPr>
              <p:cNvPr id="61" name="圖片 60"/>
              <p:cNvPicPr>
                <a:picLocks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5576" y="2224391"/>
                <a:ext cx="575462" cy="648000"/>
              </a:xfrm>
              <a:prstGeom prst="rect">
                <a:avLst/>
              </a:prstGeom>
            </p:spPr>
          </p:pic>
          <p:pic>
            <p:nvPicPr>
              <p:cNvPr id="62" name="圖片 61"/>
              <p:cNvPicPr>
                <a:picLocks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34894" y="2220183"/>
                <a:ext cx="575462" cy="648000"/>
              </a:xfrm>
              <a:prstGeom prst="rect">
                <a:avLst/>
              </a:prstGeom>
            </p:spPr>
          </p:pic>
        </p:grpSp>
        <p:grpSp>
          <p:nvGrpSpPr>
            <p:cNvPr id="63" name="群組 62"/>
            <p:cNvGrpSpPr/>
            <p:nvPr/>
          </p:nvGrpSpPr>
          <p:grpSpPr>
            <a:xfrm>
              <a:off x="4503035" y="1149828"/>
              <a:ext cx="1151024" cy="45940"/>
              <a:chOff x="7191544" y="2204864"/>
              <a:chExt cx="1151024" cy="276206"/>
            </a:xfrm>
          </p:grpSpPr>
          <p:pic>
            <p:nvPicPr>
              <p:cNvPr id="64" name="圖片 63"/>
              <p:cNvPicPr>
                <a:picLocks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" b="57580"/>
              <a:stretch/>
            </p:blipFill>
            <p:spPr>
              <a:xfrm>
                <a:off x="7191544" y="2204864"/>
                <a:ext cx="575512" cy="274877"/>
              </a:xfrm>
              <a:prstGeom prst="rect">
                <a:avLst/>
              </a:prstGeom>
            </p:spPr>
          </p:pic>
          <p:pic>
            <p:nvPicPr>
              <p:cNvPr id="65" name="圖片 64"/>
              <p:cNvPicPr>
                <a:picLocks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" b="57580"/>
              <a:stretch/>
            </p:blipFill>
            <p:spPr>
              <a:xfrm>
                <a:off x="7767056" y="2206193"/>
                <a:ext cx="575512" cy="274877"/>
              </a:xfrm>
              <a:prstGeom prst="rect">
                <a:avLst/>
              </a:prstGeom>
            </p:spPr>
          </p:pic>
        </p:grpSp>
        <p:grpSp>
          <p:nvGrpSpPr>
            <p:cNvPr id="71" name="群組 70"/>
            <p:cNvGrpSpPr/>
            <p:nvPr/>
          </p:nvGrpSpPr>
          <p:grpSpPr>
            <a:xfrm>
              <a:off x="4500624" y="1628800"/>
              <a:ext cx="1151024" cy="45940"/>
              <a:chOff x="7191544" y="2577989"/>
              <a:chExt cx="1151024" cy="276206"/>
            </a:xfrm>
          </p:grpSpPr>
          <p:pic>
            <p:nvPicPr>
              <p:cNvPr id="73" name="圖片 72"/>
              <p:cNvPicPr>
                <a:picLocks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57582" b="-1"/>
              <a:stretch/>
            </p:blipFill>
            <p:spPr>
              <a:xfrm>
                <a:off x="7191544" y="2577989"/>
                <a:ext cx="575512" cy="274877"/>
              </a:xfrm>
              <a:prstGeom prst="rect">
                <a:avLst/>
              </a:prstGeom>
            </p:spPr>
          </p:pic>
          <p:pic>
            <p:nvPicPr>
              <p:cNvPr id="75" name="圖片 74"/>
              <p:cNvPicPr>
                <a:picLocks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57582" b="-1"/>
              <a:stretch/>
            </p:blipFill>
            <p:spPr>
              <a:xfrm>
                <a:off x="7767056" y="2579318"/>
                <a:ext cx="575512" cy="274877"/>
              </a:xfrm>
              <a:prstGeom prst="rect">
                <a:avLst/>
              </a:prstGeom>
            </p:spPr>
          </p:pic>
        </p:grpSp>
      </p:grpSp>
      <p:sp>
        <p:nvSpPr>
          <p:cNvPr id="89" name="矩形 88"/>
          <p:cNvSpPr/>
          <p:nvPr/>
        </p:nvSpPr>
        <p:spPr bwMode="auto">
          <a:xfrm>
            <a:off x="3995936" y="4821140"/>
            <a:ext cx="2448000" cy="475200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</p:txBody>
      </p:sp>
      <p:cxnSp>
        <p:nvCxnSpPr>
          <p:cNvPr id="90" name="直線單箭頭接點 89"/>
          <p:cNvCxnSpPr>
            <a:endCxn id="89" idx="0"/>
          </p:cNvCxnSpPr>
          <p:nvPr/>
        </p:nvCxnSpPr>
        <p:spPr>
          <a:xfrm>
            <a:off x="5218672" y="4677124"/>
            <a:ext cx="1264" cy="144016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91" name="文字方塊 90"/>
          <p:cNvSpPr txBox="1"/>
          <p:nvPr/>
        </p:nvSpPr>
        <p:spPr>
          <a:xfrm>
            <a:off x="4029076" y="4777988"/>
            <a:ext cx="2303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>
                <a:cs typeface="Arial" pitchFamily="34" charset="0"/>
              </a:rPr>
              <a:t>Splitting &amp; Upscaling in </a:t>
            </a:r>
          </a:p>
          <a:p>
            <a:pPr algn="ctr"/>
            <a:r>
              <a:rPr lang="en-US" altLang="zh-TW" sz="1400" b="1" dirty="0">
                <a:cs typeface="Arial" pitchFamily="34" charset="0"/>
              </a:rPr>
              <a:t>Horizontal by 2</a:t>
            </a:r>
          </a:p>
        </p:txBody>
      </p:sp>
      <p:sp>
        <p:nvSpPr>
          <p:cNvPr id="94" name="矩形 93"/>
          <p:cNvSpPr/>
          <p:nvPr/>
        </p:nvSpPr>
        <p:spPr bwMode="auto">
          <a:xfrm>
            <a:off x="1599990" y="4840304"/>
            <a:ext cx="2093370" cy="523220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96" name="文字方塊 95"/>
          <p:cNvSpPr txBox="1"/>
          <p:nvPr/>
        </p:nvSpPr>
        <p:spPr>
          <a:xfrm>
            <a:off x="1581076" y="4797152"/>
            <a:ext cx="2198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>
                <a:cs typeface="Arial" pitchFamily="34" charset="0"/>
              </a:rPr>
              <a:t>Splitting </a:t>
            </a:r>
            <a:r>
              <a:rPr lang="en-US" altLang="zh-TW" sz="1400" b="1" dirty="0" smtClean="0">
                <a:cs typeface="Arial" pitchFamily="34" charset="0"/>
              </a:rPr>
              <a:t>&amp; Upscaling </a:t>
            </a:r>
            <a:r>
              <a:rPr lang="en-US" altLang="zh-TW" sz="1400" b="1" dirty="0">
                <a:cs typeface="Arial" pitchFamily="34" charset="0"/>
              </a:rPr>
              <a:t>in </a:t>
            </a:r>
          </a:p>
          <a:p>
            <a:pPr algn="ctr"/>
            <a:r>
              <a:rPr lang="en-US" altLang="zh-TW" sz="1400" b="1" dirty="0" smtClean="0">
                <a:cs typeface="Arial" pitchFamily="34" charset="0"/>
              </a:rPr>
              <a:t>Horizontal</a:t>
            </a:r>
            <a:r>
              <a:rPr lang="zh-TW" altLang="en-US" sz="1400" b="1" dirty="0" smtClean="0">
                <a:cs typeface="Arial" pitchFamily="34" charset="0"/>
              </a:rPr>
              <a:t> </a:t>
            </a:r>
            <a:r>
              <a:rPr lang="en-US" altLang="zh-TW" sz="1400" b="1" dirty="0" smtClean="0">
                <a:cs typeface="Arial" pitchFamily="34" charset="0"/>
              </a:rPr>
              <a:t> by 2</a:t>
            </a:r>
            <a:endParaRPr lang="en-US" altLang="zh-TW" sz="1400" b="1" dirty="0">
              <a:cs typeface="Arial" pitchFamily="34" charset="0"/>
            </a:endParaRPr>
          </a:p>
        </p:txBody>
      </p:sp>
      <p:cxnSp>
        <p:nvCxnSpPr>
          <p:cNvPr id="97" name="直線單箭頭接點 96"/>
          <p:cNvCxnSpPr/>
          <p:nvPr/>
        </p:nvCxnSpPr>
        <p:spPr>
          <a:xfrm>
            <a:off x="2668381" y="4685508"/>
            <a:ext cx="1264" cy="144016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grpSp>
        <p:nvGrpSpPr>
          <p:cNvPr id="99" name="群組 98"/>
          <p:cNvGrpSpPr>
            <a:grpSpLocks/>
          </p:cNvGrpSpPr>
          <p:nvPr/>
        </p:nvGrpSpPr>
        <p:grpSpPr>
          <a:xfrm>
            <a:off x="1331768" y="2060848"/>
            <a:ext cx="1152000" cy="450000"/>
            <a:chOff x="755576" y="2220183"/>
            <a:chExt cx="1154780" cy="652208"/>
          </a:xfrm>
        </p:grpSpPr>
        <p:pic>
          <p:nvPicPr>
            <p:cNvPr id="100" name="圖片 99"/>
            <p:cNvPicPr>
              <a:picLocks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5576" y="2224391"/>
              <a:ext cx="575462" cy="648000"/>
            </a:xfrm>
            <a:prstGeom prst="rect">
              <a:avLst/>
            </a:prstGeom>
          </p:spPr>
        </p:pic>
        <p:pic>
          <p:nvPicPr>
            <p:cNvPr id="101" name="圖片 100"/>
            <p:cNvPicPr>
              <a:picLocks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34894" y="2220183"/>
              <a:ext cx="575462" cy="648000"/>
            </a:xfrm>
            <a:prstGeom prst="rect">
              <a:avLst/>
            </a:prstGeom>
          </p:spPr>
        </p:pic>
      </p:grpSp>
      <p:sp>
        <p:nvSpPr>
          <p:cNvPr id="102" name="文字方塊 101"/>
          <p:cNvSpPr txBox="1">
            <a:spLocks noChangeAspect="1"/>
          </p:cNvSpPr>
          <p:nvPr/>
        </p:nvSpPr>
        <p:spPr>
          <a:xfrm>
            <a:off x="1813816" y="1738882"/>
            <a:ext cx="3305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W</a:t>
            </a:r>
            <a:endParaRPr lang="zh-TW" altLang="en-US" sz="1200" dirty="0"/>
          </a:p>
        </p:txBody>
      </p:sp>
      <p:sp>
        <p:nvSpPr>
          <p:cNvPr id="103" name="文字方塊 102"/>
          <p:cNvSpPr txBox="1">
            <a:spLocks noChangeAspect="1"/>
          </p:cNvSpPr>
          <p:nvPr/>
        </p:nvSpPr>
        <p:spPr>
          <a:xfrm>
            <a:off x="-36512" y="4926035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H</a:t>
            </a:r>
            <a:endParaRPr lang="zh-TW" altLang="en-US" sz="1200" dirty="0"/>
          </a:p>
        </p:txBody>
      </p:sp>
      <p:grpSp>
        <p:nvGrpSpPr>
          <p:cNvPr id="104" name="群組 103"/>
          <p:cNvGrpSpPr/>
          <p:nvPr/>
        </p:nvGrpSpPr>
        <p:grpSpPr>
          <a:xfrm>
            <a:off x="361995" y="4721008"/>
            <a:ext cx="1154780" cy="652208"/>
            <a:chOff x="755576" y="2220183"/>
            <a:chExt cx="1154780" cy="652208"/>
          </a:xfrm>
        </p:grpSpPr>
        <p:pic>
          <p:nvPicPr>
            <p:cNvPr id="105" name="圖片 104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5576" y="2224391"/>
              <a:ext cx="575462" cy="648000"/>
            </a:xfrm>
            <a:prstGeom prst="rect">
              <a:avLst/>
            </a:prstGeom>
          </p:spPr>
        </p:pic>
        <p:pic>
          <p:nvPicPr>
            <p:cNvPr id="106" name="圖片 105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34894" y="2220183"/>
              <a:ext cx="575462" cy="648000"/>
            </a:xfrm>
            <a:prstGeom prst="rect">
              <a:avLst/>
            </a:prstGeom>
          </p:spPr>
        </p:pic>
      </p:grpSp>
      <p:sp>
        <p:nvSpPr>
          <p:cNvPr id="107" name="文字方塊 106"/>
          <p:cNvSpPr txBox="1">
            <a:spLocks noChangeAspect="1"/>
          </p:cNvSpPr>
          <p:nvPr/>
        </p:nvSpPr>
        <p:spPr>
          <a:xfrm>
            <a:off x="785076" y="4520153"/>
            <a:ext cx="3305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W</a:t>
            </a:r>
            <a:endParaRPr lang="zh-TW" altLang="en-US" sz="1200" dirty="0"/>
          </a:p>
        </p:txBody>
      </p:sp>
      <p:pic>
        <p:nvPicPr>
          <p:cNvPr id="108" name="圖片 107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6154343"/>
            <a:ext cx="1152128" cy="648000"/>
          </a:xfrm>
          <a:prstGeom prst="rect">
            <a:avLst/>
          </a:prstGeom>
        </p:spPr>
      </p:pic>
      <p:pic>
        <p:nvPicPr>
          <p:cNvPr id="109" name="圖片 10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6143940"/>
            <a:ext cx="1152128" cy="648000"/>
          </a:xfrm>
          <a:prstGeom prst="rect">
            <a:avLst/>
          </a:prstGeom>
        </p:spPr>
      </p:pic>
      <p:sp>
        <p:nvSpPr>
          <p:cNvPr id="111" name="文字方塊 110"/>
          <p:cNvSpPr txBox="1">
            <a:spLocks noChangeAspect="1"/>
          </p:cNvSpPr>
          <p:nvPr/>
        </p:nvSpPr>
        <p:spPr>
          <a:xfrm>
            <a:off x="1190276" y="6394240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H</a:t>
            </a:r>
            <a:endParaRPr lang="zh-TW" altLang="en-US" sz="1200" dirty="0"/>
          </a:p>
        </p:txBody>
      </p:sp>
      <p:grpSp>
        <p:nvGrpSpPr>
          <p:cNvPr id="116" name="群組 115"/>
          <p:cNvGrpSpPr/>
          <p:nvPr/>
        </p:nvGrpSpPr>
        <p:grpSpPr>
          <a:xfrm>
            <a:off x="6659176" y="1873852"/>
            <a:ext cx="1151024" cy="45940"/>
            <a:chOff x="7191544" y="2204864"/>
            <a:chExt cx="1151024" cy="276206"/>
          </a:xfrm>
        </p:grpSpPr>
        <p:pic>
          <p:nvPicPr>
            <p:cNvPr id="117" name="圖片 116"/>
            <p:cNvPicPr>
              <a:picLocks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b="57580"/>
            <a:stretch/>
          </p:blipFill>
          <p:spPr>
            <a:xfrm>
              <a:off x="7191544" y="2204864"/>
              <a:ext cx="575512" cy="274877"/>
            </a:xfrm>
            <a:prstGeom prst="rect">
              <a:avLst/>
            </a:prstGeom>
          </p:spPr>
        </p:pic>
        <p:pic>
          <p:nvPicPr>
            <p:cNvPr id="118" name="圖片 117"/>
            <p:cNvPicPr>
              <a:picLocks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b="57580"/>
            <a:stretch/>
          </p:blipFill>
          <p:spPr>
            <a:xfrm>
              <a:off x="7767056" y="2206193"/>
              <a:ext cx="575512" cy="274877"/>
            </a:xfrm>
            <a:prstGeom prst="rect">
              <a:avLst/>
            </a:prstGeom>
          </p:spPr>
        </p:pic>
      </p:grpSp>
      <p:grpSp>
        <p:nvGrpSpPr>
          <p:cNvPr id="119" name="群組 118"/>
          <p:cNvGrpSpPr/>
          <p:nvPr/>
        </p:nvGrpSpPr>
        <p:grpSpPr>
          <a:xfrm>
            <a:off x="6660280" y="2062106"/>
            <a:ext cx="1151024" cy="45940"/>
            <a:chOff x="7191544" y="2577989"/>
            <a:chExt cx="1151024" cy="276206"/>
          </a:xfrm>
        </p:grpSpPr>
        <p:pic>
          <p:nvPicPr>
            <p:cNvPr id="120" name="圖片 119"/>
            <p:cNvPicPr>
              <a:picLocks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7582" b="-1"/>
            <a:stretch/>
          </p:blipFill>
          <p:spPr>
            <a:xfrm>
              <a:off x="7191544" y="2577989"/>
              <a:ext cx="575512" cy="274877"/>
            </a:xfrm>
            <a:prstGeom prst="rect">
              <a:avLst/>
            </a:prstGeom>
          </p:spPr>
        </p:pic>
        <p:pic>
          <p:nvPicPr>
            <p:cNvPr id="121" name="圖片 120"/>
            <p:cNvPicPr>
              <a:picLocks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7582" b="-1"/>
            <a:stretch/>
          </p:blipFill>
          <p:spPr>
            <a:xfrm>
              <a:off x="7767056" y="2579318"/>
              <a:ext cx="575512" cy="274877"/>
            </a:xfrm>
            <a:prstGeom prst="rect">
              <a:avLst/>
            </a:prstGeom>
          </p:spPr>
        </p:pic>
      </p:grpSp>
      <p:sp>
        <p:nvSpPr>
          <p:cNvPr id="122" name="文字方塊 121"/>
          <p:cNvSpPr txBox="1">
            <a:spLocks noChangeAspect="1"/>
          </p:cNvSpPr>
          <p:nvPr/>
        </p:nvSpPr>
        <p:spPr>
          <a:xfrm>
            <a:off x="7040996" y="1641091"/>
            <a:ext cx="4822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" dirty="0" smtClean="0"/>
              <a:t>W</a:t>
            </a:r>
            <a:endParaRPr lang="zh-TW" altLang="en-US" sz="1200" dirty="0"/>
          </a:p>
        </p:txBody>
      </p:sp>
      <p:cxnSp>
        <p:nvCxnSpPr>
          <p:cNvPr id="9" name="肘形接點 8"/>
          <p:cNvCxnSpPr>
            <a:stCxn id="68" idx="1"/>
            <a:endCxn id="16" idx="0"/>
          </p:cNvCxnSpPr>
          <p:nvPr/>
        </p:nvCxnSpPr>
        <p:spPr>
          <a:xfrm rot="10800000" flipV="1">
            <a:off x="2663788" y="1991252"/>
            <a:ext cx="1370248" cy="2157828"/>
          </a:xfrm>
          <a:prstGeom prst="bentConnector2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grpSp>
        <p:nvGrpSpPr>
          <p:cNvPr id="129" name="群組 128"/>
          <p:cNvGrpSpPr/>
          <p:nvPr/>
        </p:nvGrpSpPr>
        <p:grpSpPr>
          <a:xfrm>
            <a:off x="6660232" y="2560612"/>
            <a:ext cx="1151024" cy="108000"/>
            <a:chOff x="7191544" y="2204864"/>
            <a:chExt cx="1151024" cy="649331"/>
          </a:xfrm>
        </p:grpSpPr>
        <p:pic>
          <p:nvPicPr>
            <p:cNvPr id="130" name="圖片 129"/>
            <p:cNvPicPr>
              <a:picLocks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91544" y="2204864"/>
              <a:ext cx="575512" cy="648000"/>
            </a:xfrm>
            <a:prstGeom prst="rect">
              <a:avLst/>
            </a:prstGeom>
          </p:spPr>
        </p:pic>
        <p:pic>
          <p:nvPicPr>
            <p:cNvPr id="131" name="圖片 130"/>
            <p:cNvPicPr>
              <a:picLocks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67056" y="2206195"/>
              <a:ext cx="575512" cy="648000"/>
            </a:xfrm>
            <a:prstGeom prst="rect">
              <a:avLst/>
            </a:prstGeom>
          </p:spPr>
        </p:pic>
      </p:grpSp>
      <p:sp>
        <p:nvSpPr>
          <p:cNvPr id="132" name="文字方塊 131"/>
          <p:cNvSpPr txBox="1">
            <a:spLocks noChangeAspect="1"/>
          </p:cNvSpPr>
          <p:nvPr/>
        </p:nvSpPr>
        <p:spPr>
          <a:xfrm>
            <a:off x="7024618" y="2355621"/>
            <a:ext cx="4822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" dirty="0" smtClean="0"/>
              <a:t>W</a:t>
            </a:r>
            <a:endParaRPr lang="zh-TW" altLang="en-US" sz="1200" dirty="0"/>
          </a:p>
        </p:txBody>
      </p:sp>
      <p:grpSp>
        <p:nvGrpSpPr>
          <p:cNvPr id="134" name="群組 133"/>
          <p:cNvGrpSpPr/>
          <p:nvPr/>
        </p:nvGrpSpPr>
        <p:grpSpPr>
          <a:xfrm>
            <a:off x="6726334" y="3630760"/>
            <a:ext cx="1151024" cy="324000"/>
            <a:chOff x="7191544" y="2204864"/>
            <a:chExt cx="1151024" cy="649331"/>
          </a:xfrm>
        </p:grpSpPr>
        <p:pic>
          <p:nvPicPr>
            <p:cNvPr id="135" name="圖片 134"/>
            <p:cNvPicPr>
              <a:picLocks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91544" y="2204864"/>
              <a:ext cx="575512" cy="648000"/>
            </a:xfrm>
            <a:prstGeom prst="rect">
              <a:avLst/>
            </a:prstGeom>
          </p:spPr>
        </p:pic>
        <p:pic>
          <p:nvPicPr>
            <p:cNvPr id="136" name="圖片 135"/>
            <p:cNvPicPr>
              <a:picLocks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67056" y="2206195"/>
              <a:ext cx="575512" cy="648000"/>
            </a:xfrm>
            <a:prstGeom prst="rect">
              <a:avLst/>
            </a:prstGeom>
          </p:spPr>
        </p:pic>
      </p:grpSp>
      <p:sp>
        <p:nvSpPr>
          <p:cNvPr id="137" name="文字方塊 136"/>
          <p:cNvSpPr txBox="1">
            <a:spLocks noChangeAspect="1"/>
          </p:cNvSpPr>
          <p:nvPr/>
        </p:nvSpPr>
        <p:spPr>
          <a:xfrm>
            <a:off x="7136094" y="3429000"/>
            <a:ext cx="4822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" dirty="0" smtClean="0"/>
              <a:t>W</a:t>
            </a:r>
            <a:endParaRPr lang="zh-TW" altLang="en-US" sz="1200" dirty="0"/>
          </a:p>
        </p:txBody>
      </p:sp>
      <p:sp>
        <p:nvSpPr>
          <p:cNvPr id="138" name="文字方塊 137"/>
          <p:cNvSpPr txBox="1">
            <a:spLocks noChangeAspect="1"/>
          </p:cNvSpPr>
          <p:nvPr/>
        </p:nvSpPr>
        <p:spPr>
          <a:xfrm>
            <a:off x="7211962" y="4610632"/>
            <a:ext cx="3305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W</a:t>
            </a:r>
            <a:endParaRPr lang="zh-TW" altLang="en-US" sz="1200" dirty="0"/>
          </a:p>
        </p:txBody>
      </p:sp>
      <p:grpSp>
        <p:nvGrpSpPr>
          <p:cNvPr id="139" name="群組 138"/>
          <p:cNvGrpSpPr/>
          <p:nvPr/>
        </p:nvGrpSpPr>
        <p:grpSpPr>
          <a:xfrm>
            <a:off x="6801720" y="4816749"/>
            <a:ext cx="1151024" cy="649331"/>
            <a:chOff x="7191544" y="2204864"/>
            <a:chExt cx="1151024" cy="649331"/>
          </a:xfrm>
        </p:grpSpPr>
        <p:pic>
          <p:nvPicPr>
            <p:cNvPr id="140" name="圖片 139"/>
            <p:cNvPicPr>
              <a:picLocks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91544" y="2204864"/>
              <a:ext cx="575512" cy="648000"/>
            </a:xfrm>
            <a:prstGeom prst="rect">
              <a:avLst/>
            </a:prstGeom>
          </p:spPr>
        </p:pic>
        <p:pic>
          <p:nvPicPr>
            <p:cNvPr id="141" name="圖片 140"/>
            <p:cNvPicPr>
              <a:picLocks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67056" y="2206195"/>
              <a:ext cx="575512" cy="648000"/>
            </a:xfrm>
            <a:prstGeom prst="rect">
              <a:avLst/>
            </a:prstGeom>
          </p:spPr>
        </p:pic>
      </p:grpSp>
      <p:sp>
        <p:nvSpPr>
          <p:cNvPr id="142" name="文字方塊 141"/>
          <p:cNvSpPr txBox="1">
            <a:spLocks noChangeAspect="1"/>
          </p:cNvSpPr>
          <p:nvPr/>
        </p:nvSpPr>
        <p:spPr>
          <a:xfrm>
            <a:off x="7952744" y="5094761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H</a:t>
            </a:r>
            <a:endParaRPr lang="zh-TW" altLang="en-US" sz="1200" dirty="0"/>
          </a:p>
        </p:txBody>
      </p:sp>
      <p:pic>
        <p:nvPicPr>
          <p:cNvPr id="143" name="圖片 14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4816" y="6126591"/>
            <a:ext cx="1152128" cy="648000"/>
          </a:xfrm>
          <a:prstGeom prst="rect">
            <a:avLst/>
          </a:prstGeom>
        </p:spPr>
      </p:pic>
      <p:pic>
        <p:nvPicPr>
          <p:cNvPr id="144" name="圖片 143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1808" y="6125676"/>
            <a:ext cx="1152128" cy="648000"/>
          </a:xfrm>
          <a:prstGeom prst="rect">
            <a:avLst/>
          </a:prstGeom>
        </p:spPr>
      </p:pic>
      <p:sp>
        <p:nvSpPr>
          <p:cNvPr id="145" name="文字方塊 144"/>
          <p:cNvSpPr txBox="1">
            <a:spLocks noChangeAspect="1"/>
          </p:cNvSpPr>
          <p:nvPr/>
        </p:nvSpPr>
        <p:spPr>
          <a:xfrm>
            <a:off x="1813816" y="5939437"/>
            <a:ext cx="3305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W</a:t>
            </a:r>
            <a:endParaRPr lang="zh-TW" altLang="en-US" sz="1200" dirty="0"/>
          </a:p>
        </p:txBody>
      </p:sp>
      <p:sp>
        <p:nvSpPr>
          <p:cNvPr id="147" name="文字方塊 146"/>
          <p:cNvSpPr txBox="1">
            <a:spLocks noChangeAspect="1"/>
          </p:cNvSpPr>
          <p:nvPr/>
        </p:nvSpPr>
        <p:spPr>
          <a:xfrm>
            <a:off x="6430418" y="6312091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H</a:t>
            </a:r>
            <a:endParaRPr lang="zh-TW" altLang="en-US" sz="1200" dirty="0"/>
          </a:p>
        </p:txBody>
      </p:sp>
      <p:sp>
        <p:nvSpPr>
          <p:cNvPr id="149" name="文字方塊 148"/>
          <p:cNvSpPr txBox="1">
            <a:spLocks noChangeAspect="1"/>
          </p:cNvSpPr>
          <p:nvPr/>
        </p:nvSpPr>
        <p:spPr>
          <a:xfrm>
            <a:off x="2941744" y="5923168"/>
            <a:ext cx="3305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W</a:t>
            </a:r>
            <a:endParaRPr lang="zh-TW" altLang="en-US" sz="1200" dirty="0"/>
          </a:p>
        </p:txBody>
      </p:sp>
      <p:cxnSp>
        <p:nvCxnSpPr>
          <p:cNvPr id="152" name="直線單箭頭接點 151"/>
          <p:cNvCxnSpPr/>
          <p:nvPr/>
        </p:nvCxnSpPr>
        <p:spPr>
          <a:xfrm>
            <a:off x="5256772" y="5978136"/>
            <a:ext cx="1264" cy="144016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54" name="直線單箭頭接點 153"/>
          <p:cNvCxnSpPr/>
          <p:nvPr/>
        </p:nvCxnSpPr>
        <p:spPr>
          <a:xfrm>
            <a:off x="2657582" y="5439720"/>
            <a:ext cx="0" cy="538416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12" name="文字方塊 111"/>
          <p:cNvSpPr txBox="1"/>
          <p:nvPr/>
        </p:nvSpPr>
        <p:spPr>
          <a:xfrm>
            <a:off x="5785708" y="1477272"/>
            <a:ext cx="45557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 err="1"/>
              <a:t>Fa</a:t>
            </a:r>
            <a:r>
              <a:rPr lang="en-US" altLang="zh-TW" sz="1100" baseline="-25000" dirty="0" err="1"/>
              <a:t>H</a:t>
            </a:r>
            <a:r>
              <a:rPr lang="en-US" altLang="zh-TW" sz="1100" dirty="0"/>
              <a:t> </a:t>
            </a:r>
            <a:endParaRPr lang="zh-TW" altLang="en-US" sz="1100" dirty="0"/>
          </a:p>
        </p:txBody>
      </p:sp>
      <p:sp>
        <p:nvSpPr>
          <p:cNvPr id="113" name="文字方塊 112"/>
          <p:cNvSpPr txBox="1"/>
          <p:nvPr/>
        </p:nvSpPr>
        <p:spPr>
          <a:xfrm>
            <a:off x="5781155" y="1018802"/>
            <a:ext cx="45557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 err="1"/>
              <a:t>Fa</a:t>
            </a:r>
            <a:r>
              <a:rPr lang="en-US" altLang="zh-TW" sz="1100" baseline="-25000" dirty="0" err="1"/>
              <a:t>H</a:t>
            </a:r>
            <a:r>
              <a:rPr lang="en-US" altLang="zh-TW" sz="1100" dirty="0"/>
              <a:t> </a:t>
            </a:r>
            <a:endParaRPr lang="zh-TW" altLang="en-US" sz="1100" dirty="0"/>
          </a:p>
        </p:txBody>
      </p:sp>
      <p:sp>
        <p:nvSpPr>
          <p:cNvPr id="123" name="文字方塊 122"/>
          <p:cNvSpPr txBox="1"/>
          <p:nvPr/>
        </p:nvSpPr>
        <p:spPr>
          <a:xfrm>
            <a:off x="5724128" y="1284532"/>
            <a:ext cx="73770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/>
              <a:t>H-</a:t>
            </a:r>
            <a:r>
              <a:rPr lang="en-US" altLang="zh-TW" sz="1100" dirty="0" err="1"/>
              <a:t>Fa</a:t>
            </a:r>
            <a:r>
              <a:rPr lang="en-US" altLang="zh-TW" sz="1100" baseline="-25000" dirty="0" err="1"/>
              <a:t>H</a:t>
            </a:r>
            <a:r>
              <a:rPr lang="en-US" altLang="zh-TW" sz="1100" dirty="0"/>
              <a:t> </a:t>
            </a:r>
            <a:r>
              <a:rPr lang="en-US" altLang="zh-TW" sz="1100" dirty="0" smtClean="0"/>
              <a:t>*2</a:t>
            </a:r>
            <a:endParaRPr lang="zh-TW" altLang="en-US" sz="1100" dirty="0"/>
          </a:p>
        </p:txBody>
      </p:sp>
      <p:sp>
        <p:nvSpPr>
          <p:cNvPr id="124" name="文字方塊 123"/>
          <p:cNvSpPr txBox="1"/>
          <p:nvPr/>
        </p:nvSpPr>
        <p:spPr>
          <a:xfrm>
            <a:off x="512634" y="2122057"/>
            <a:ext cx="73770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/>
              <a:t>H-</a:t>
            </a:r>
            <a:r>
              <a:rPr lang="en-US" altLang="zh-TW" sz="1100" dirty="0" err="1"/>
              <a:t>Fa</a:t>
            </a:r>
            <a:r>
              <a:rPr lang="en-US" altLang="zh-TW" sz="1100" baseline="-25000" dirty="0" err="1"/>
              <a:t>H</a:t>
            </a:r>
            <a:r>
              <a:rPr lang="en-US" altLang="zh-TW" sz="1100" dirty="0"/>
              <a:t> </a:t>
            </a:r>
            <a:r>
              <a:rPr lang="en-US" altLang="zh-TW" sz="1100" dirty="0" smtClean="0"/>
              <a:t>*2</a:t>
            </a:r>
            <a:endParaRPr lang="zh-TW" altLang="en-US" sz="1100" dirty="0"/>
          </a:p>
        </p:txBody>
      </p:sp>
      <p:sp>
        <p:nvSpPr>
          <p:cNvPr id="125" name="文字方塊 124"/>
          <p:cNvSpPr txBox="1">
            <a:spLocks noChangeAspect="1"/>
          </p:cNvSpPr>
          <p:nvPr/>
        </p:nvSpPr>
        <p:spPr>
          <a:xfrm>
            <a:off x="5682955" y="5944251"/>
            <a:ext cx="3305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W</a:t>
            </a:r>
            <a:endParaRPr lang="zh-TW" altLang="en-US" sz="1200" dirty="0"/>
          </a:p>
        </p:txBody>
      </p:sp>
      <p:sp>
        <p:nvSpPr>
          <p:cNvPr id="126" name="文字方塊 125"/>
          <p:cNvSpPr txBox="1">
            <a:spLocks noChangeAspect="1"/>
          </p:cNvSpPr>
          <p:nvPr/>
        </p:nvSpPr>
        <p:spPr>
          <a:xfrm>
            <a:off x="4505610" y="5949280"/>
            <a:ext cx="3305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W</a:t>
            </a:r>
            <a:endParaRPr lang="zh-TW" altLang="en-US" sz="1200" dirty="0"/>
          </a:p>
        </p:txBody>
      </p:sp>
      <p:sp>
        <p:nvSpPr>
          <p:cNvPr id="127" name="文字方塊 126"/>
          <p:cNvSpPr txBox="1"/>
          <p:nvPr/>
        </p:nvSpPr>
        <p:spPr>
          <a:xfrm>
            <a:off x="7912093" y="1991252"/>
            <a:ext cx="45557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 err="1"/>
              <a:t>Fa</a:t>
            </a:r>
            <a:r>
              <a:rPr lang="en-US" altLang="zh-TW" sz="1100" baseline="-25000" dirty="0" err="1"/>
              <a:t>H</a:t>
            </a:r>
            <a:r>
              <a:rPr lang="en-US" altLang="zh-TW" sz="1100" dirty="0"/>
              <a:t> </a:t>
            </a:r>
            <a:endParaRPr lang="zh-TW" altLang="en-US" sz="1100" dirty="0"/>
          </a:p>
        </p:txBody>
      </p:sp>
      <p:sp>
        <p:nvSpPr>
          <p:cNvPr id="146" name="文字方塊 145"/>
          <p:cNvSpPr txBox="1"/>
          <p:nvPr/>
        </p:nvSpPr>
        <p:spPr>
          <a:xfrm>
            <a:off x="7907540" y="1727230"/>
            <a:ext cx="45557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 err="1"/>
              <a:t>Fa</a:t>
            </a:r>
            <a:r>
              <a:rPr lang="en-US" altLang="zh-TW" sz="1100" baseline="-25000" dirty="0" err="1"/>
              <a:t>H</a:t>
            </a:r>
            <a:r>
              <a:rPr lang="en-US" altLang="zh-TW" sz="1100" dirty="0"/>
              <a:t> </a:t>
            </a:r>
            <a:endParaRPr lang="zh-TW" altLang="en-US" sz="1100" dirty="0"/>
          </a:p>
        </p:txBody>
      </p:sp>
      <p:sp>
        <p:nvSpPr>
          <p:cNvPr id="150" name="文字方塊 149"/>
          <p:cNvSpPr txBox="1"/>
          <p:nvPr/>
        </p:nvSpPr>
        <p:spPr>
          <a:xfrm>
            <a:off x="7869097" y="2460060"/>
            <a:ext cx="5886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 err="1"/>
              <a:t>Fa</a:t>
            </a:r>
            <a:r>
              <a:rPr lang="en-US" altLang="zh-TW" sz="1100" baseline="-25000" dirty="0" err="1"/>
              <a:t>H</a:t>
            </a:r>
            <a:r>
              <a:rPr lang="en-US" altLang="zh-TW" sz="1100" dirty="0"/>
              <a:t> </a:t>
            </a:r>
            <a:r>
              <a:rPr lang="en-US" altLang="zh-TW" sz="1100" dirty="0" smtClean="0"/>
              <a:t>*2</a:t>
            </a:r>
            <a:endParaRPr lang="zh-TW" altLang="en-US" sz="1100" dirty="0"/>
          </a:p>
        </p:txBody>
      </p:sp>
      <p:sp>
        <p:nvSpPr>
          <p:cNvPr id="151" name="文字方塊 150"/>
          <p:cNvSpPr txBox="1"/>
          <p:nvPr/>
        </p:nvSpPr>
        <p:spPr>
          <a:xfrm>
            <a:off x="7953706" y="3643111"/>
            <a:ext cx="5886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 err="1"/>
              <a:t>Fa</a:t>
            </a:r>
            <a:r>
              <a:rPr lang="en-US" altLang="zh-TW" sz="1100" baseline="-25000" dirty="0" err="1"/>
              <a:t>H</a:t>
            </a:r>
            <a:r>
              <a:rPr lang="en-US" altLang="zh-TW" sz="1100" dirty="0"/>
              <a:t> </a:t>
            </a:r>
            <a:r>
              <a:rPr lang="en-US" altLang="zh-TW" sz="1100" dirty="0" smtClean="0"/>
              <a:t>*6</a:t>
            </a:r>
            <a:endParaRPr lang="zh-TW" altLang="en-US" sz="11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3" name="文字方塊 92"/>
              <p:cNvSpPr txBox="1"/>
              <p:nvPr/>
            </p:nvSpPr>
            <p:spPr>
              <a:xfrm>
                <a:off x="6444208" y="2924944"/>
                <a:ext cx="2802947" cy="46820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pt-BR" altLang="zh-TW" sz="900" i="1" smtClean="0">
                            <a:latin typeface="Cambria Math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pt-BR" altLang="zh-TW" sz="900" i="1">
                                <a:latin typeface="Cambria Math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𝑅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𝐺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𝐵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pt-BR" altLang="zh-TW" sz="900" dirty="0" smtClean="0"/>
                  <a:t>=</a:t>
                </a:r>
                <a:r>
                  <a:rPr lang="pt-BR" altLang="zh-TW" sz="900" dirty="0"/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pt-BR" altLang="zh-TW" sz="900" i="1">
                            <a:latin typeface="Cambria Math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lang="pt-BR" altLang="zh-TW" sz="900" i="1" smtClean="0">
                                <a:latin typeface="Cambria Math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1.1644</m:t>
                              </m:r>
                            </m:e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−0.0001</m:t>
                              </m:r>
                            </m:e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1</m:t>
                              </m:r>
                              <m:r>
                                <a:rPr lang="en-US" altLang="zh-TW" sz="900" i="1">
                                  <a:latin typeface="Cambria Math"/>
                                </a:rPr>
                                <m:t>.</m:t>
                              </m:r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5960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TW" sz="900" i="1">
                                  <a:latin typeface="Cambria Math"/>
                                </a:rPr>
                                <m:t>1.1644</m:t>
                              </m:r>
                            </m:e>
                            <m:e>
                              <m:r>
                                <a:rPr lang="en-US" altLang="zh-TW" sz="900" i="1">
                                  <a:latin typeface="Cambria Math"/>
                                </a:rPr>
                                <m:t>−0.</m:t>
                              </m:r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3917</m:t>
                              </m:r>
                            </m:e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−0.8130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TW" sz="900" i="1">
                                  <a:latin typeface="Cambria Math"/>
                                </a:rPr>
                                <m:t>1.1644</m:t>
                              </m:r>
                            </m:e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2.0173</m:t>
                              </m:r>
                            </m:e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−0.0001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pt-BR" altLang="zh-TW" sz="900" dirty="0" smtClean="0"/>
                  <a:t>(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pt-BR" altLang="zh-TW" sz="900" i="1" smtClean="0">
                            <a:latin typeface="Cambria Math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pt-BR" altLang="zh-TW" sz="900" i="1">
                                <a:latin typeface="Cambria Math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𝑌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𝐶𝑏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𝐶𝑟</m:t>
                              </m:r>
                            </m:e>
                          </m:mr>
                        </m:m>
                      </m:e>
                    </m:d>
                    <m:r>
                      <a:rPr lang="en-US" altLang="zh-TW" sz="900" b="0" i="1" smtClean="0">
                        <a:latin typeface="Cambria Math"/>
                      </a:rPr>
                      <m:t>−</m:t>
                    </m:r>
                    <m:d>
                      <m:dPr>
                        <m:begChr m:val="["/>
                        <m:endChr m:val="]"/>
                        <m:ctrlPr>
                          <a:rPr lang="pt-BR" altLang="zh-TW" sz="900" i="1">
                            <a:latin typeface="Cambria Math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pt-BR" altLang="zh-TW" sz="900" i="1">
                                <a:latin typeface="Cambria Math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zh-TW" sz="900" i="1">
                                  <a:latin typeface="Cambria Math"/>
                                </a:rPr>
                                <m:t>1</m:t>
                              </m:r>
                              <m:r>
                                <a:rPr lang="en-US" altLang="zh-TW" sz="900" i="1">
                                  <a:latin typeface="Cambria Math"/>
                                </a:rPr>
                                <m:t>6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TW" sz="900" i="1">
                                  <a:latin typeface="Cambria Math"/>
                                </a:rPr>
                                <m:t>128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TW" sz="900" i="1">
                                  <a:latin typeface="Cambria Math"/>
                                </a:rPr>
                                <m:t>128</m:t>
                              </m:r>
                            </m:e>
                          </m:mr>
                        </m:m>
                      </m:e>
                    </m:d>
                    <m:r>
                      <a:rPr lang="en-US" altLang="zh-TW" sz="900" b="0" i="1" smtClean="0">
                        <a:latin typeface="Cambria Math"/>
                      </a:rPr>
                      <m:t>)</m:t>
                    </m:r>
                  </m:oMath>
                </a14:m>
                <a:endParaRPr lang="zh-TW" altLang="en-US" sz="900" b="1" dirty="0"/>
              </a:p>
            </p:txBody>
          </p:sp>
        </mc:Choice>
        <mc:Fallback xmlns="">
          <p:sp>
            <p:nvSpPr>
              <p:cNvPr id="93" name="文字方塊 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44208" y="2924944"/>
                <a:ext cx="2802947" cy="468205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5" name="文字方塊 94"/>
          <p:cNvSpPr txBox="1"/>
          <p:nvPr/>
        </p:nvSpPr>
        <p:spPr>
          <a:xfrm>
            <a:off x="-40229" y="1219399"/>
            <a:ext cx="310006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TW" sz="1100" dirty="0" err="1" smtClean="0">
                <a:latin typeface="Times New Roman"/>
                <a:ea typeface="Malgun Gothic"/>
                <a:cs typeface="Times New Roman"/>
              </a:rPr>
              <a:t>depth_sampling_factor</a:t>
            </a:r>
            <a:r>
              <a:rPr lang="en-GB" altLang="zh-TW" sz="1100" dirty="0" smtClean="0">
                <a:latin typeface="Times New Roman"/>
                <a:ea typeface="Malgun Gothic"/>
                <a:cs typeface="Times New Roman"/>
              </a:rPr>
              <a:t> = 1, </a:t>
            </a:r>
            <a:r>
              <a:rPr lang="en-US" altLang="zh-TW" sz="1100" dirty="0" err="1" smtClean="0"/>
              <a:t>Fa</a:t>
            </a:r>
            <a:r>
              <a:rPr lang="en-US" altLang="zh-TW" sz="1100" baseline="-25000" dirty="0" err="1" smtClean="0"/>
              <a:t>H</a:t>
            </a:r>
            <a:r>
              <a:rPr lang="en-US" altLang="zh-TW" sz="1100" dirty="0" smtClean="0"/>
              <a:t> =</a:t>
            </a:r>
            <a:r>
              <a:rPr lang="en-US" altLang="zh-TW" sz="1100" dirty="0"/>
              <a:t>(</a:t>
            </a:r>
            <a:r>
              <a:rPr lang="en-US" altLang="zh-TW" sz="1100" dirty="0" smtClean="0"/>
              <a:t>H/48)*2</a:t>
            </a:r>
          </a:p>
          <a:p>
            <a:r>
              <a:rPr lang="en-GB" altLang="zh-TW" sz="1100" dirty="0" err="1">
                <a:latin typeface="Times New Roman"/>
                <a:ea typeface="Malgun Gothic"/>
                <a:cs typeface="Times New Roman"/>
              </a:rPr>
              <a:t>depth_sampling_factor</a:t>
            </a:r>
            <a:r>
              <a:rPr lang="en-GB" altLang="zh-TW" sz="1100" dirty="0">
                <a:latin typeface="Times New Roman"/>
                <a:ea typeface="Malgun Gothic"/>
                <a:cs typeface="Times New Roman"/>
              </a:rPr>
              <a:t> = </a:t>
            </a:r>
            <a:r>
              <a:rPr lang="en-GB" altLang="zh-TW" sz="1100" dirty="0" smtClean="0">
                <a:latin typeface="Times New Roman"/>
                <a:ea typeface="Malgun Gothic"/>
                <a:cs typeface="Times New Roman"/>
              </a:rPr>
              <a:t>2, </a:t>
            </a:r>
            <a:r>
              <a:rPr lang="en-US" altLang="zh-TW" sz="1100" dirty="0" err="1" smtClean="0"/>
              <a:t>Fa</a:t>
            </a:r>
            <a:r>
              <a:rPr lang="en-US" altLang="zh-TW" sz="1100" baseline="-25000" dirty="0" err="1" smtClean="0"/>
              <a:t>H</a:t>
            </a:r>
            <a:r>
              <a:rPr lang="en-US" altLang="zh-TW" sz="1100" dirty="0" smtClean="0"/>
              <a:t> </a:t>
            </a:r>
            <a:r>
              <a:rPr lang="en-US" altLang="zh-TW" sz="1100" dirty="0"/>
              <a:t>=(H/24)*2</a:t>
            </a:r>
            <a:endParaRPr lang="zh-TW" altLang="en-US" sz="1100" dirty="0"/>
          </a:p>
          <a:p>
            <a:r>
              <a:rPr lang="en-GB" altLang="zh-TW" sz="1100" dirty="0" err="1">
                <a:latin typeface="Times New Roman"/>
                <a:ea typeface="Malgun Gothic"/>
                <a:cs typeface="Times New Roman"/>
              </a:rPr>
              <a:t>depth_sampling_factor</a:t>
            </a:r>
            <a:r>
              <a:rPr lang="en-GB" altLang="zh-TW" sz="1100" dirty="0">
                <a:latin typeface="Times New Roman"/>
                <a:ea typeface="Malgun Gothic"/>
                <a:cs typeface="Times New Roman"/>
              </a:rPr>
              <a:t> = </a:t>
            </a:r>
            <a:r>
              <a:rPr lang="en-GB" altLang="zh-TW" sz="1100" dirty="0" smtClean="0">
                <a:latin typeface="Times New Roman"/>
                <a:ea typeface="Malgun Gothic"/>
                <a:cs typeface="Times New Roman"/>
              </a:rPr>
              <a:t>3, </a:t>
            </a:r>
            <a:r>
              <a:rPr lang="en-US" altLang="zh-TW" sz="1100" dirty="0" err="1" smtClean="0"/>
              <a:t>Fa</a:t>
            </a:r>
            <a:r>
              <a:rPr lang="en-US" altLang="zh-TW" sz="1100" baseline="-25000" dirty="0" err="1" smtClean="0"/>
              <a:t>H</a:t>
            </a:r>
            <a:r>
              <a:rPr lang="en-US" altLang="zh-TW" sz="1100" dirty="0" smtClean="0"/>
              <a:t> </a:t>
            </a:r>
            <a:r>
              <a:rPr lang="en-US" altLang="zh-TW" sz="1100" dirty="0"/>
              <a:t>=(</a:t>
            </a:r>
            <a:r>
              <a:rPr lang="en-US" altLang="zh-TW" sz="1100" dirty="0" smtClean="0"/>
              <a:t>H/16)*2</a:t>
            </a:r>
            <a:endParaRPr lang="zh-TW" altLang="en-US" sz="1100" dirty="0"/>
          </a:p>
          <a:p>
            <a:endParaRPr lang="zh-TW" altLang="en-US" sz="1100" dirty="0"/>
          </a:p>
        </p:txBody>
      </p:sp>
    </p:spTree>
    <p:extLst>
      <p:ext uri="{BB962C8B-B14F-4D97-AF65-F5344CB8AC3E}">
        <p14:creationId xmlns:p14="http://schemas.microsoft.com/office/powerpoint/2010/main" val="27870702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矩形 47"/>
          <p:cNvSpPr/>
          <p:nvPr/>
        </p:nvSpPr>
        <p:spPr bwMode="auto">
          <a:xfrm>
            <a:off x="4716016" y="3427410"/>
            <a:ext cx="2239914" cy="523220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endParaRPr lang="en-US" altLang="zh-TW" sz="1400" b="1" dirty="0" smtClean="0">
              <a:solidFill>
                <a:schemeClr val="tx1"/>
              </a:solidFill>
              <a:cs typeface="Arial" pitchFamily="34" charset="0"/>
            </a:endParaRPr>
          </a:p>
          <a:p>
            <a:pPr algn="ctr"/>
            <a:endParaRPr lang="en-US" altLang="zh-TW" sz="1400" b="1" dirty="0">
              <a:solidFill>
                <a:schemeClr val="tx1"/>
              </a:solidFill>
              <a:cs typeface="Arial" pitchFamily="34" charset="0"/>
            </a:endParaRPr>
          </a:p>
        </p:txBody>
      </p:sp>
      <p:grpSp>
        <p:nvGrpSpPr>
          <p:cNvPr id="78" name="群組 77"/>
          <p:cNvGrpSpPr/>
          <p:nvPr/>
        </p:nvGrpSpPr>
        <p:grpSpPr>
          <a:xfrm>
            <a:off x="4716632" y="4845206"/>
            <a:ext cx="2238905" cy="523220"/>
            <a:chOff x="5199360" y="3933056"/>
            <a:chExt cx="2468984" cy="523220"/>
          </a:xfrm>
        </p:grpSpPr>
        <p:sp>
          <p:nvSpPr>
            <p:cNvPr id="51" name="矩形 50"/>
            <p:cNvSpPr/>
            <p:nvPr/>
          </p:nvSpPr>
          <p:spPr bwMode="auto">
            <a:xfrm>
              <a:off x="5199360" y="3933056"/>
              <a:ext cx="2468984" cy="523220"/>
            </a:xfrm>
            <a:prstGeom prst="rect">
              <a:avLst/>
            </a:prstGeom>
            <a:gradFill>
              <a:gsLst>
                <a:gs pos="97917">
                  <a:schemeClr val="bg1"/>
                </a:gs>
                <a:gs pos="0">
                  <a:srgbClr val="8BAE6C"/>
                </a:gs>
              </a:gsLst>
              <a:lin ang="16200000" scaled="1"/>
            </a:gradFill>
            <a:ln w="22225"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TW" sz="1400" b="1" dirty="0" smtClean="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endParaRPr>
            </a:p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TW" sz="1400" b="1" dirty="0" smtClean="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endParaRPr>
            </a:p>
          </p:txBody>
        </p:sp>
        <p:sp>
          <p:nvSpPr>
            <p:cNvPr id="52" name="文字方塊 51"/>
            <p:cNvSpPr txBox="1"/>
            <p:nvPr/>
          </p:nvSpPr>
          <p:spPr>
            <a:xfrm>
              <a:off x="5364088" y="3933056"/>
              <a:ext cx="216024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1400" b="1" dirty="0" smtClean="0">
                  <a:latin typeface="Arial" pitchFamily="34" charset="0"/>
                  <a:cs typeface="Arial" pitchFamily="34" charset="0"/>
                </a:rPr>
                <a:t>Vertical Splitting</a:t>
              </a:r>
            </a:p>
            <a:p>
              <a:pPr algn="ctr"/>
              <a:r>
                <a:rPr lang="en-US" altLang="zh-TW" sz="1400" b="1" dirty="0" smtClean="0">
                  <a:latin typeface="Arial" pitchFamily="34" charset="0"/>
                  <a:cs typeface="Arial" pitchFamily="34" charset="0"/>
                </a:rPr>
                <a:t>&amp; Flipping</a:t>
              </a:r>
              <a:endParaRPr lang="en-US" altLang="zh-TW" sz="1400" b="1" dirty="0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55" name="矩形 54"/>
          <p:cNvSpPr/>
          <p:nvPr/>
        </p:nvSpPr>
        <p:spPr bwMode="auto">
          <a:xfrm>
            <a:off x="4716632" y="2707330"/>
            <a:ext cx="2238905" cy="523220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400" b="1" dirty="0" smtClean="0">
              <a:solidFill>
                <a:schemeClr val="tx1"/>
              </a:solidFill>
              <a:latin typeface="Tahoma" pitchFamily="34" charset="0"/>
              <a:ea typeface="新細明體" pitchFamily="18" charset="-12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400" b="1" dirty="0" smtClean="0">
              <a:solidFill>
                <a:schemeClr val="tx1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56" name="文字方塊 55"/>
          <p:cNvSpPr txBox="1"/>
          <p:nvPr/>
        </p:nvSpPr>
        <p:spPr>
          <a:xfrm>
            <a:off x="4716016" y="2717028"/>
            <a:ext cx="22389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 smtClean="0">
                <a:latin typeface="Arial" pitchFamily="34" charset="0"/>
                <a:cs typeface="Arial" pitchFamily="34" charset="0"/>
              </a:rPr>
              <a:t>Downscaling in</a:t>
            </a:r>
          </a:p>
          <a:p>
            <a:pPr algn="ctr"/>
            <a:r>
              <a:rPr lang="en-US" altLang="zh-TW" sz="1400" b="1" dirty="0" smtClean="0">
                <a:latin typeface="Arial" pitchFamily="34" charset="0"/>
                <a:cs typeface="Arial" pitchFamily="34" charset="0"/>
              </a:rPr>
              <a:t>Vertical Direction</a:t>
            </a:r>
            <a:endParaRPr lang="en-US" altLang="zh-TW" sz="1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矩形 59"/>
          <p:cNvSpPr/>
          <p:nvPr/>
        </p:nvSpPr>
        <p:spPr bwMode="auto">
          <a:xfrm>
            <a:off x="2365828" y="2711654"/>
            <a:ext cx="2258097" cy="523220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400" b="1" dirty="0" smtClean="0">
              <a:solidFill>
                <a:schemeClr val="tx1"/>
              </a:solidFill>
              <a:latin typeface="Tahoma" pitchFamily="34" charset="0"/>
              <a:ea typeface="新細明體" pitchFamily="18" charset="-12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400" b="1" dirty="0" smtClean="0">
              <a:solidFill>
                <a:schemeClr val="tx1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61" name="文字方塊 60"/>
          <p:cNvSpPr txBox="1"/>
          <p:nvPr/>
        </p:nvSpPr>
        <p:spPr>
          <a:xfrm>
            <a:off x="2535692" y="2684966"/>
            <a:ext cx="19442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 smtClean="0">
                <a:latin typeface="Arial" pitchFamily="34" charset="0"/>
                <a:cs typeface="Arial" pitchFamily="34" charset="0"/>
              </a:rPr>
              <a:t>Downscaling in </a:t>
            </a:r>
          </a:p>
          <a:p>
            <a:pPr algn="ctr"/>
            <a:r>
              <a:rPr lang="en-US" altLang="zh-TW" sz="1400" b="1" dirty="0" smtClean="0">
                <a:latin typeface="Arial" pitchFamily="34" charset="0"/>
                <a:cs typeface="Arial" pitchFamily="34" charset="0"/>
              </a:rPr>
              <a:t>Vertical Direction</a:t>
            </a:r>
            <a:endParaRPr lang="en-US" altLang="zh-TW" sz="14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66" name="肘形接點 65"/>
          <p:cNvCxnSpPr>
            <a:stCxn id="60" idx="2"/>
            <a:endCxn id="80" idx="1"/>
          </p:cNvCxnSpPr>
          <p:nvPr/>
        </p:nvCxnSpPr>
        <p:spPr bwMode="auto">
          <a:xfrm rot="16200000" flipH="1">
            <a:off x="2833770" y="3895980"/>
            <a:ext cx="2543968" cy="1221755"/>
          </a:xfrm>
          <a:prstGeom prst="bentConnector2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75" name="矩形 74"/>
          <p:cNvSpPr/>
          <p:nvPr/>
        </p:nvSpPr>
        <p:spPr bwMode="auto">
          <a:xfrm>
            <a:off x="4717191" y="4150033"/>
            <a:ext cx="2238739" cy="498316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400" b="1" dirty="0" smtClean="0">
              <a:solidFill>
                <a:schemeClr val="tx1"/>
              </a:solidFill>
              <a:latin typeface="Tahoma" pitchFamily="34" charset="0"/>
              <a:ea typeface="新細明體" pitchFamily="18" charset="-12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400" b="1" dirty="0" smtClean="0">
              <a:solidFill>
                <a:schemeClr val="tx1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76" name="文字方塊 75"/>
          <p:cNvSpPr txBox="1"/>
          <p:nvPr/>
        </p:nvSpPr>
        <p:spPr>
          <a:xfrm>
            <a:off x="4716633" y="4160953"/>
            <a:ext cx="2219959" cy="523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 err="1" smtClean="0">
                <a:cs typeface="Arial" pitchFamily="34" charset="0"/>
              </a:rPr>
              <a:t>YCbCr</a:t>
            </a:r>
            <a:r>
              <a:rPr lang="en-US" altLang="zh-TW" sz="1400" b="1" dirty="0" smtClean="0">
                <a:cs typeface="Arial" pitchFamily="34" charset="0"/>
              </a:rPr>
              <a:t> </a:t>
            </a:r>
            <a:r>
              <a:rPr lang="en-US" altLang="zh-TW" sz="1400" b="1" dirty="0">
                <a:cs typeface="Arial" pitchFamily="34" charset="0"/>
              </a:rPr>
              <a:t>Color Format Conversion</a:t>
            </a:r>
          </a:p>
        </p:txBody>
      </p:sp>
      <p:pic>
        <p:nvPicPr>
          <p:cNvPr id="72" name="圖片 7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1235844"/>
            <a:ext cx="1152128" cy="648000"/>
          </a:xfrm>
          <a:prstGeom prst="rect">
            <a:avLst/>
          </a:prstGeom>
        </p:spPr>
      </p:pic>
      <p:pic>
        <p:nvPicPr>
          <p:cNvPr id="73" name="圖片 7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1273958"/>
            <a:ext cx="1152128" cy="648000"/>
          </a:xfrm>
          <a:prstGeom prst="rect">
            <a:avLst/>
          </a:prstGeom>
        </p:spPr>
      </p:pic>
      <p:sp>
        <p:nvSpPr>
          <p:cNvPr id="80" name="矩形 79"/>
          <p:cNvSpPr/>
          <p:nvPr/>
        </p:nvSpPr>
        <p:spPr bwMode="auto">
          <a:xfrm>
            <a:off x="4716632" y="5517232"/>
            <a:ext cx="2238905" cy="523220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400" b="1" dirty="0" smtClean="0">
              <a:solidFill>
                <a:schemeClr val="tx1"/>
              </a:solidFill>
              <a:latin typeface="Tahoma" pitchFamily="34" charset="0"/>
              <a:ea typeface="新細明體" pitchFamily="18" charset="-12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400" b="1" dirty="0" smtClean="0">
              <a:solidFill>
                <a:schemeClr val="tx1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81" name="文字方塊 80"/>
          <p:cNvSpPr txBox="1"/>
          <p:nvPr/>
        </p:nvSpPr>
        <p:spPr>
          <a:xfrm>
            <a:off x="4788024" y="5673118"/>
            <a:ext cx="21602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 smtClean="0">
                <a:latin typeface="Arial" pitchFamily="34" charset="0"/>
                <a:cs typeface="Arial" pitchFamily="34" charset="0"/>
              </a:rPr>
              <a:t>Combination</a:t>
            </a:r>
            <a:endParaRPr lang="en-US" altLang="zh-TW" sz="14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86" name="直線單箭頭接點 85"/>
          <p:cNvCxnSpPr/>
          <p:nvPr/>
        </p:nvCxnSpPr>
        <p:spPr bwMode="auto">
          <a:xfrm>
            <a:off x="5868144" y="2513010"/>
            <a:ext cx="392" cy="19686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87" name="直線單箭頭接點 86"/>
          <p:cNvCxnSpPr/>
          <p:nvPr/>
        </p:nvCxnSpPr>
        <p:spPr bwMode="auto">
          <a:xfrm>
            <a:off x="3471797" y="2507899"/>
            <a:ext cx="392" cy="19686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88" name="直線單箭頭接點 87"/>
          <p:cNvCxnSpPr/>
          <p:nvPr/>
        </p:nvCxnSpPr>
        <p:spPr bwMode="auto">
          <a:xfrm>
            <a:off x="5868144" y="3247143"/>
            <a:ext cx="392" cy="19686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89" name="直線單箭頭接點 88"/>
          <p:cNvCxnSpPr/>
          <p:nvPr/>
        </p:nvCxnSpPr>
        <p:spPr bwMode="auto">
          <a:xfrm>
            <a:off x="5868144" y="3953170"/>
            <a:ext cx="392" cy="19686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90" name="直線單箭頭接點 89"/>
          <p:cNvCxnSpPr/>
          <p:nvPr/>
        </p:nvCxnSpPr>
        <p:spPr bwMode="auto">
          <a:xfrm>
            <a:off x="5868144" y="4648346"/>
            <a:ext cx="392" cy="19686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91" name="直線單箭頭接點 90"/>
          <p:cNvCxnSpPr/>
          <p:nvPr/>
        </p:nvCxnSpPr>
        <p:spPr bwMode="auto">
          <a:xfrm>
            <a:off x="5868144" y="5368426"/>
            <a:ext cx="392" cy="19686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92" name="直線單箭頭接點 91"/>
          <p:cNvCxnSpPr/>
          <p:nvPr/>
        </p:nvCxnSpPr>
        <p:spPr bwMode="auto">
          <a:xfrm>
            <a:off x="5868144" y="6021288"/>
            <a:ext cx="392" cy="19686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42" name="文字方塊 41"/>
          <p:cNvSpPr txBox="1">
            <a:spLocks noChangeAspect="1"/>
          </p:cNvSpPr>
          <p:nvPr/>
        </p:nvSpPr>
        <p:spPr>
          <a:xfrm>
            <a:off x="357069" y="2121859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H</a:t>
            </a:r>
            <a:endParaRPr lang="zh-TW" altLang="en-US" sz="1200" dirty="0"/>
          </a:p>
        </p:txBody>
      </p:sp>
      <p:sp>
        <p:nvSpPr>
          <p:cNvPr id="58" name="標題 1"/>
          <p:cNvSpPr>
            <a:spLocks noGrp="1"/>
          </p:cNvSpPr>
          <p:nvPr>
            <p:ph type="title"/>
          </p:nvPr>
        </p:nvSpPr>
        <p:spPr>
          <a:xfrm>
            <a:off x="529007" y="548680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TW" sz="3200" dirty="0" smtClean="0">
                <a:latin typeface="Calibri" pitchFamily="34" charset="0"/>
              </a:rPr>
              <a:t>CTDP-2LR Packing Procedure</a:t>
            </a:r>
            <a:endParaRPr lang="zh-TW" altLang="en-US" sz="3200" dirty="0">
              <a:latin typeface="Calibri" pitchFamily="34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pic>
        <p:nvPicPr>
          <p:cNvPr id="71" name="圖片 70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1263555"/>
            <a:ext cx="1152128" cy="648000"/>
          </a:xfrm>
          <a:prstGeom prst="rect">
            <a:avLst/>
          </a:prstGeom>
        </p:spPr>
      </p:pic>
      <p:pic>
        <p:nvPicPr>
          <p:cNvPr id="74" name="圖片 7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5016" y="1234929"/>
            <a:ext cx="1152128" cy="648000"/>
          </a:xfrm>
          <a:prstGeom prst="rect">
            <a:avLst/>
          </a:prstGeom>
        </p:spPr>
      </p:pic>
      <p:sp>
        <p:nvSpPr>
          <p:cNvPr id="77" name="文字方塊 76"/>
          <p:cNvSpPr txBox="1">
            <a:spLocks noChangeAspect="1"/>
          </p:cNvSpPr>
          <p:nvPr/>
        </p:nvSpPr>
        <p:spPr>
          <a:xfrm>
            <a:off x="2678814" y="991761"/>
            <a:ext cx="3305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W</a:t>
            </a:r>
            <a:endParaRPr lang="zh-TW" altLang="en-US" sz="1200" dirty="0"/>
          </a:p>
        </p:txBody>
      </p:sp>
      <p:sp>
        <p:nvSpPr>
          <p:cNvPr id="79" name="文字方塊 78"/>
          <p:cNvSpPr txBox="1">
            <a:spLocks noChangeAspect="1"/>
          </p:cNvSpPr>
          <p:nvPr/>
        </p:nvSpPr>
        <p:spPr>
          <a:xfrm>
            <a:off x="3840112" y="969340"/>
            <a:ext cx="3305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W</a:t>
            </a:r>
            <a:endParaRPr lang="zh-TW" altLang="en-US" sz="1200" dirty="0"/>
          </a:p>
        </p:txBody>
      </p:sp>
      <p:sp>
        <p:nvSpPr>
          <p:cNvPr id="82" name="文字方塊 81"/>
          <p:cNvSpPr txBox="1">
            <a:spLocks noChangeAspect="1"/>
          </p:cNvSpPr>
          <p:nvPr/>
        </p:nvSpPr>
        <p:spPr>
          <a:xfrm>
            <a:off x="5177564" y="991761"/>
            <a:ext cx="3305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W</a:t>
            </a:r>
            <a:endParaRPr lang="zh-TW" altLang="en-US" sz="1200" dirty="0"/>
          </a:p>
        </p:txBody>
      </p:sp>
      <p:sp>
        <p:nvSpPr>
          <p:cNvPr id="83" name="文字方塊 82"/>
          <p:cNvSpPr txBox="1">
            <a:spLocks noChangeAspect="1"/>
          </p:cNvSpPr>
          <p:nvPr/>
        </p:nvSpPr>
        <p:spPr>
          <a:xfrm>
            <a:off x="7601786" y="1628800"/>
            <a:ext cx="3305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W</a:t>
            </a:r>
            <a:endParaRPr lang="zh-TW" altLang="en-US" sz="1200" dirty="0"/>
          </a:p>
        </p:txBody>
      </p:sp>
      <p:sp>
        <p:nvSpPr>
          <p:cNvPr id="98" name="文字方塊 97"/>
          <p:cNvSpPr txBox="1">
            <a:spLocks noChangeAspect="1"/>
          </p:cNvSpPr>
          <p:nvPr/>
        </p:nvSpPr>
        <p:spPr>
          <a:xfrm>
            <a:off x="7123626" y="1421344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H</a:t>
            </a:r>
            <a:endParaRPr lang="zh-TW" altLang="en-US" sz="1200" dirty="0"/>
          </a:p>
        </p:txBody>
      </p:sp>
      <p:sp>
        <p:nvSpPr>
          <p:cNvPr id="102" name="矩形 101"/>
          <p:cNvSpPr/>
          <p:nvPr/>
        </p:nvSpPr>
        <p:spPr bwMode="auto">
          <a:xfrm>
            <a:off x="2365827" y="1994609"/>
            <a:ext cx="2258097" cy="523220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400" b="1" dirty="0" smtClean="0">
              <a:solidFill>
                <a:schemeClr val="tx1"/>
              </a:solidFill>
              <a:latin typeface="Tahoma" pitchFamily="34" charset="0"/>
              <a:ea typeface="新細明體" pitchFamily="18" charset="-12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400" b="1" dirty="0" smtClean="0">
              <a:solidFill>
                <a:schemeClr val="tx1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103" name="文字方塊 102"/>
          <p:cNvSpPr txBox="1"/>
          <p:nvPr/>
        </p:nvSpPr>
        <p:spPr>
          <a:xfrm>
            <a:off x="2319669" y="1997400"/>
            <a:ext cx="23243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200" b="1" dirty="0" smtClean="0">
                <a:cs typeface="Arial" pitchFamily="34" charset="0"/>
              </a:rPr>
              <a:t>Combination &amp; Downscaling in Horizontal Direction by 2</a:t>
            </a:r>
            <a:endParaRPr lang="en-US" altLang="zh-TW" sz="1200" b="1" dirty="0">
              <a:cs typeface="Arial" pitchFamily="34" charset="0"/>
            </a:endParaRPr>
          </a:p>
        </p:txBody>
      </p:sp>
      <p:cxnSp>
        <p:nvCxnSpPr>
          <p:cNvPr id="104" name="直線單箭頭接點 103"/>
          <p:cNvCxnSpPr/>
          <p:nvPr/>
        </p:nvCxnSpPr>
        <p:spPr bwMode="auto">
          <a:xfrm>
            <a:off x="3471796" y="1790854"/>
            <a:ext cx="392" cy="19686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05" name="矩形 104"/>
          <p:cNvSpPr/>
          <p:nvPr/>
        </p:nvSpPr>
        <p:spPr bwMode="auto">
          <a:xfrm>
            <a:off x="4716016" y="2041684"/>
            <a:ext cx="2258097" cy="523220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400" b="1" dirty="0" smtClean="0">
              <a:solidFill>
                <a:schemeClr val="tx1"/>
              </a:solidFill>
              <a:latin typeface="Tahoma" pitchFamily="34" charset="0"/>
              <a:ea typeface="新細明體" pitchFamily="18" charset="-12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400" b="1" dirty="0" smtClean="0">
              <a:solidFill>
                <a:schemeClr val="tx1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106" name="文字方塊 105"/>
          <p:cNvSpPr txBox="1"/>
          <p:nvPr/>
        </p:nvSpPr>
        <p:spPr>
          <a:xfrm>
            <a:off x="4716017" y="2014996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200" b="1" dirty="0">
                <a:cs typeface="Arial" pitchFamily="34" charset="0"/>
              </a:rPr>
              <a:t>Combination &amp; Downscaling in Horizontal Direction by 2</a:t>
            </a:r>
          </a:p>
        </p:txBody>
      </p:sp>
      <p:cxnSp>
        <p:nvCxnSpPr>
          <p:cNvPr id="107" name="直線單箭頭接點 106"/>
          <p:cNvCxnSpPr/>
          <p:nvPr/>
        </p:nvCxnSpPr>
        <p:spPr bwMode="auto">
          <a:xfrm>
            <a:off x="6012160" y="1837929"/>
            <a:ext cx="392" cy="19686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10" name="文字方塊 109"/>
          <p:cNvSpPr txBox="1">
            <a:spLocks noChangeAspect="1"/>
          </p:cNvSpPr>
          <p:nvPr/>
        </p:nvSpPr>
        <p:spPr>
          <a:xfrm>
            <a:off x="1165768" y="1711841"/>
            <a:ext cx="3305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W</a:t>
            </a:r>
            <a:endParaRPr lang="zh-TW" altLang="en-US" sz="1200" dirty="0"/>
          </a:p>
        </p:txBody>
      </p:sp>
      <p:sp>
        <p:nvSpPr>
          <p:cNvPr id="113" name="文字方塊 112"/>
          <p:cNvSpPr txBox="1">
            <a:spLocks noChangeAspect="1"/>
          </p:cNvSpPr>
          <p:nvPr/>
        </p:nvSpPr>
        <p:spPr>
          <a:xfrm>
            <a:off x="8342568" y="2060848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H</a:t>
            </a:r>
            <a:endParaRPr lang="zh-TW" altLang="en-US" sz="1200" dirty="0"/>
          </a:p>
        </p:txBody>
      </p:sp>
      <p:sp>
        <p:nvSpPr>
          <p:cNvPr id="133" name="文字方塊 132"/>
          <p:cNvSpPr txBox="1">
            <a:spLocks noChangeAspect="1"/>
          </p:cNvSpPr>
          <p:nvPr/>
        </p:nvSpPr>
        <p:spPr>
          <a:xfrm>
            <a:off x="6305492" y="975492"/>
            <a:ext cx="3305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W</a:t>
            </a:r>
            <a:endParaRPr lang="zh-TW" altLang="en-US" sz="1200" dirty="0"/>
          </a:p>
        </p:txBody>
      </p:sp>
      <p:sp>
        <p:nvSpPr>
          <p:cNvPr id="144" name="文字方塊 143"/>
          <p:cNvSpPr txBox="1">
            <a:spLocks noChangeAspect="1"/>
          </p:cNvSpPr>
          <p:nvPr/>
        </p:nvSpPr>
        <p:spPr>
          <a:xfrm>
            <a:off x="6488395" y="6401924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H</a:t>
            </a:r>
            <a:endParaRPr lang="zh-TW" altLang="en-US" sz="1200" dirty="0"/>
          </a:p>
        </p:txBody>
      </p:sp>
      <p:sp>
        <p:nvSpPr>
          <p:cNvPr id="145" name="文字方塊 144"/>
          <p:cNvSpPr txBox="1">
            <a:spLocks noChangeAspect="1"/>
          </p:cNvSpPr>
          <p:nvPr/>
        </p:nvSpPr>
        <p:spPr>
          <a:xfrm>
            <a:off x="357069" y="2830440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H</a:t>
            </a:r>
            <a:endParaRPr lang="zh-TW" altLang="en-US" sz="1200" dirty="0"/>
          </a:p>
        </p:txBody>
      </p:sp>
      <p:sp>
        <p:nvSpPr>
          <p:cNvPr id="146" name="文字方塊 145"/>
          <p:cNvSpPr txBox="1">
            <a:spLocks noChangeAspect="1"/>
          </p:cNvSpPr>
          <p:nvPr/>
        </p:nvSpPr>
        <p:spPr>
          <a:xfrm>
            <a:off x="8028384" y="3007985"/>
            <a:ext cx="4822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" dirty="0" smtClean="0"/>
              <a:t>H</a:t>
            </a:r>
            <a:endParaRPr lang="zh-TW" altLang="en-US" sz="1200" dirty="0"/>
          </a:p>
        </p:txBody>
      </p:sp>
      <p:sp>
        <p:nvSpPr>
          <p:cNvPr id="147" name="文字方塊 146"/>
          <p:cNvSpPr txBox="1">
            <a:spLocks noChangeAspect="1"/>
          </p:cNvSpPr>
          <p:nvPr/>
        </p:nvSpPr>
        <p:spPr>
          <a:xfrm>
            <a:off x="7932326" y="3716820"/>
            <a:ext cx="4822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" dirty="0" smtClean="0"/>
              <a:t>H</a:t>
            </a:r>
            <a:endParaRPr lang="zh-TW" altLang="en-US" sz="1200" dirty="0"/>
          </a:p>
        </p:txBody>
      </p:sp>
      <p:sp>
        <p:nvSpPr>
          <p:cNvPr id="148" name="文字方塊 147"/>
          <p:cNvSpPr txBox="1">
            <a:spLocks noChangeAspect="1"/>
          </p:cNvSpPr>
          <p:nvPr/>
        </p:nvSpPr>
        <p:spPr>
          <a:xfrm>
            <a:off x="8141701" y="4870086"/>
            <a:ext cx="4822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" dirty="0" smtClean="0"/>
              <a:t>H</a:t>
            </a:r>
            <a:endParaRPr lang="zh-TW" altLang="en-US" sz="1200" dirty="0"/>
          </a:p>
        </p:txBody>
      </p:sp>
      <p:sp>
        <p:nvSpPr>
          <p:cNvPr id="149" name="文字方塊 148"/>
          <p:cNvSpPr txBox="1">
            <a:spLocks noChangeAspect="1"/>
          </p:cNvSpPr>
          <p:nvPr/>
        </p:nvSpPr>
        <p:spPr>
          <a:xfrm>
            <a:off x="2051720" y="1639833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H</a:t>
            </a:r>
            <a:endParaRPr lang="zh-TW" altLang="en-US" sz="1200" dirty="0"/>
          </a:p>
        </p:txBody>
      </p:sp>
      <p:sp>
        <p:nvSpPr>
          <p:cNvPr id="95" name="文字方塊 94"/>
          <p:cNvSpPr txBox="1"/>
          <p:nvPr/>
        </p:nvSpPr>
        <p:spPr>
          <a:xfrm>
            <a:off x="994819" y="3284984"/>
            <a:ext cx="78899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 smtClean="0"/>
              <a:t>W-</a:t>
            </a:r>
            <a:r>
              <a:rPr lang="en-US" altLang="zh-TW" sz="1100" dirty="0" err="1" smtClean="0"/>
              <a:t>Fa</a:t>
            </a:r>
            <a:r>
              <a:rPr lang="en-US" altLang="zh-TW" sz="1100" baseline="-25000" dirty="0" err="1" smtClean="0"/>
              <a:t>W</a:t>
            </a:r>
            <a:r>
              <a:rPr lang="en-US" altLang="zh-TW" sz="1100" dirty="0" smtClean="0"/>
              <a:t> *2</a:t>
            </a:r>
            <a:endParaRPr lang="zh-TW" altLang="en-US" sz="1100" dirty="0"/>
          </a:p>
        </p:txBody>
      </p:sp>
      <p:sp>
        <p:nvSpPr>
          <p:cNvPr id="96" name="文字方塊 95"/>
          <p:cNvSpPr txBox="1"/>
          <p:nvPr/>
        </p:nvSpPr>
        <p:spPr>
          <a:xfrm>
            <a:off x="7812914" y="5314017"/>
            <a:ext cx="47641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 err="1" smtClean="0"/>
              <a:t>Fa</a:t>
            </a:r>
            <a:r>
              <a:rPr lang="en-US" altLang="zh-TW" sz="1100" baseline="-25000" dirty="0" err="1" smtClean="0"/>
              <a:t>W</a:t>
            </a:r>
            <a:r>
              <a:rPr lang="en-US" altLang="zh-TW" sz="1100" dirty="0" smtClean="0"/>
              <a:t> </a:t>
            </a:r>
            <a:endParaRPr lang="zh-TW" altLang="en-US" sz="1100" dirty="0"/>
          </a:p>
        </p:txBody>
      </p:sp>
      <p:sp>
        <p:nvSpPr>
          <p:cNvPr id="97" name="文字方塊 96"/>
          <p:cNvSpPr txBox="1"/>
          <p:nvPr/>
        </p:nvSpPr>
        <p:spPr>
          <a:xfrm>
            <a:off x="7299431" y="5308042"/>
            <a:ext cx="47641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 err="1" smtClean="0"/>
              <a:t>Fa</a:t>
            </a:r>
            <a:r>
              <a:rPr lang="en-US" altLang="zh-TW" sz="1100" baseline="-25000" dirty="0" err="1" smtClean="0"/>
              <a:t>W</a:t>
            </a:r>
            <a:r>
              <a:rPr lang="en-US" altLang="zh-TW" sz="1100" dirty="0" smtClean="0"/>
              <a:t> </a:t>
            </a:r>
            <a:endParaRPr lang="zh-TW" altLang="en-US" sz="1100" dirty="0"/>
          </a:p>
        </p:txBody>
      </p:sp>
      <p:sp>
        <p:nvSpPr>
          <p:cNvPr id="114" name="文字方塊 113"/>
          <p:cNvSpPr txBox="1"/>
          <p:nvPr/>
        </p:nvSpPr>
        <p:spPr>
          <a:xfrm>
            <a:off x="7562938" y="3347085"/>
            <a:ext cx="6094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 err="1" smtClean="0"/>
              <a:t>Fa</a:t>
            </a:r>
            <a:r>
              <a:rPr lang="en-US" altLang="zh-TW" sz="1100" baseline="-25000" dirty="0" err="1" smtClean="0"/>
              <a:t>W</a:t>
            </a:r>
            <a:r>
              <a:rPr lang="en-US" altLang="zh-TW" sz="1100" dirty="0" smtClean="0"/>
              <a:t> *2</a:t>
            </a:r>
            <a:endParaRPr lang="zh-TW" altLang="en-US" sz="1100" dirty="0"/>
          </a:p>
        </p:txBody>
      </p:sp>
      <p:sp>
        <p:nvSpPr>
          <p:cNvPr id="118" name="文字方塊 117"/>
          <p:cNvSpPr txBox="1"/>
          <p:nvPr/>
        </p:nvSpPr>
        <p:spPr>
          <a:xfrm>
            <a:off x="7490930" y="2482989"/>
            <a:ext cx="6094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 err="1" smtClean="0"/>
              <a:t>Fa</a:t>
            </a:r>
            <a:r>
              <a:rPr lang="en-US" altLang="zh-TW" sz="1100" baseline="-25000" dirty="0" err="1" smtClean="0"/>
              <a:t>W</a:t>
            </a:r>
            <a:r>
              <a:rPr lang="en-US" altLang="zh-TW" sz="1100" dirty="0" smtClean="0"/>
              <a:t> *6</a:t>
            </a:r>
            <a:endParaRPr lang="zh-TW" altLang="en-US" sz="1100" dirty="0"/>
          </a:p>
        </p:txBody>
      </p:sp>
      <p:graphicFrame>
        <p:nvGraphicFramePr>
          <p:cNvPr id="5" name="物件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2604401"/>
              </p:ext>
            </p:extLst>
          </p:nvPr>
        </p:nvGraphicFramePr>
        <p:xfrm>
          <a:off x="7083425" y="4149725"/>
          <a:ext cx="188912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04" name="方程式" r:id="rId6" imgW="2730240" imgH="596880" progId="Equation.3">
                  <p:embed/>
                </p:oleObj>
              </mc:Choice>
              <mc:Fallback>
                <p:oleObj name="方程式" r:id="rId6" imgW="2730240" imgH="596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83425" y="4149725"/>
                        <a:ext cx="1889125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" name="文字方塊 142"/>
          <p:cNvSpPr txBox="1"/>
          <p:nvPr/>
        </p:nvSpPr>
        <p:spPr>
          <a:xfrm>
            <a:off x="4499992" y="3409836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>
                <a:cs typeface="Arial" pitchFamily="34" charset="0"/>
              </a:rPr>
              <a:t>Pixel Rearrangement  to </a:t>
            </a:r>
          </a:p>
          <a:p>
            <a:pPr algn="ctr"/>
            <a:r>
              <a:rPr lang="en-US" altLang="zh-TW" sz="1400" b="1" dirty="0" smtClean="0">
                <a:cs typeface="Arial" pitchFamily="34" charset="0"/>
              </a:rPr>
              <a:t>RGB </a:t>
            </a:r>
            <a:r>
              <a:rPr lang="en-US" altLang="zh-TW" sz="1400" b="1" dirty="0">
                <a:cs typeface="Arial" pitchFamily="34" charset="0"/>
              </a:rPr>
              <a:t>Subpixels Channel</a:t>
            </a:r>
          </a:p>
        </p:txBody>
      </p:sp>
      <p:grpSp>
        <p:nvGrpSpPr>
          <p:cNvPr id="153" name="群組 152"/>
          <p:cNvGrpSpPr/>
          <p:nvPr/>
        </p:nvGrpSpPr>
        <p:grpSpPr>
          <a:xfrm>
            <a:off x="753051" y="1915002"/>
            <a:ext cx="1152128" cy="648000"/>
            <a:chOff x="1907704" y="2564904"/>
            <a:chExt cx="1152128" cy="1296000"/>
          </a:xfrm>
        </p:grpSpPr>
        <p:pic>
          <p:nvPicPr>
            <p:cNvPr id="154" name="圖片 153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07704" y="2564904"/>
              <a:ext cx="1152128" cy="648000"/>
            </a:xfrm>
            <a:prstGeom prst="rect">
              <a:avLst/>
            </a:prstGeom>
          </p:spPr>
        </p:pic>
        <p:pic>
          <p:nvPicPr>
            <p:cNvPr id="155" name="圖片 154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07704" y="3212904"/>
              <a:ext cx="1152128" cy="648000"/>
            </a:xfrm>
            <a:prstGeom prst="rect">
              <a:avLst/>
            </a:prstGeom>
          </p:spPr>
        </p:pic>
      </p:grpSp>
      <p:grpSp>
        <p:nvGrpSpPr>
          <p:cNvPr id="159" name="群組 158"/>
          <p:cNvGrpSpPr>
            <a:grpSpLocks/>
          </p:cNvGrpSpPr>
          <p:nvPr/>
        </p:nvGrpSpPr>
        <p:grpSpPr>
          <a:xfrm>
            <a:off x="7242526" y="1884133"/>
            <a:ext cx="1157905" cy="648000"/>
            <a:chOff x="3995936" y="2704513"/>
            <a:chExt cx="1152128" cy="1289534"/>
          </a:xfrm>
        </p:grpSpPr>
        <p:pic>
          <p:nvPicPr>
            <p:cNvPr id="160" name="圖片 159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95936" y="2704513"/>
              <a:ext cx="1152128" cy="648000"/>
            </a:xfrm>
            <a:prstGeom prst="rect">
              <a:avLst/>
            </a:prstGeom>
          </p:spPr>
        </p:pic>
        <p:pic>
          <p:nvPicPr>
            <p:cNvPr id="161" name="圖片 160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95936" y="3346047"/>
              <a:ext cx="1152128" cy="648000"/>
            </a:xfrm>
            <a:prstGeom prst="rect">
              <a:avLst/>
            </a:prstGeom>
          </p:spPr>
        </p:pic>
      </p:grpSp>
      <p:grpSp>
        <p:nvGrpSpPr>
          <p:cNvPr id="165" name="群組 164"/>
          <p:cNvGrpSpPr/>
          <p:nvPr/>
        </p:nvGrpSpPr>
        <p:grpSpPr>
          <a:xfrm>
            <a:off x="850438" y="2633563"/>
            <a:ext cx="961200" cy="648000"/>
            <a:chOff x="1907704" y="2564904"/>
            <a:chExt cx="1152128" cy="1296000"/>
          </a:xfrm>
        </p:grpSpPr>
        <p:pic>
          <p:nvPicPr>
            <p:cNvPr id="166" name="圖片 16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07704" y="2564904"/>
              <a:ext cx="1152128" cy="648000"/>
            </a:xfrm>
            <a:prstGeom prst="rect">
              <a:avLst/>
            </a:prstGeom>
          </p:spPr>
        </p:pic>
        <p:pic>
          <p:nvPicPr>
            <p:cNvPr id="167" name="圖片 16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07704" y="3212904"/>
              <a:ext cx="1152128" cy="648000"/>
            </a:xfrm>
            <a:prstGeom prst="rect">
              <a:avLst/>
            </a:prstGeom>
          </p:spPr>
        </p:pic>
      </p:grpSp>
      <p:grpSp>
        <p:nvGrpSpPr>
          <p:cNvPr id="168" name="群組 167"/>
          <p:cNvGrpSpPr>
            <a:grpSpLocks/>
          </p:cNvGrpSpPr>
          <p:nvPr/>
        </p:nvGrpSpPr>
        <p:grpSpPr>
          <a:xfrm>
            <a:off x="7548173" y="2700803"/>
            <a:ext cx="576000" cy="648000"/>
            <a:chOff x="3995936" y="2704513"/>
            <a:chExt cx="1152128" cy="1289534"/>
          </a:xfrm>
        </p:grpSpPr>
        <p:pic>
          <p:nvPicPr>
            <p:cNvPr id="169" name="圖片 168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95936" y="2704513"/>
              <a:ext cx="1152128" cy="648000"/>
            </a:xfrm>
            <a:prstGeom prst="rect">
              <a:avLst/>
            </a:prstGeom>
          </p:spPr>
        </p:pic>
        <p:pic>
          <p:nvPicPr>
            <p:cNvPr id="170" name="圖片 169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95936" y="3346047"/>
              <a:ext cx="1152128" cy="648000"/>
            </a:xfrm>
            <a:prstGeom prst="rect">
              <a:avLst/>
            </a:prstGeom>
          </p:spPr>
        </p:pic>
      </p:grpSp>
      <p:grpSp>
        <p:nvGrpSpPr>
          <p:cNvPr id="171" name="群組 170"/>
          <p:cNvGrpSpPr>
            <a:grpSpLocks/>
          </p:cNvGrpSpPr>
          <p:nvPr/>
        </p:nvGrpSpPr>
        <p:grpSpPr>
          <a:xfrm>
            <a:off x="7740352" y="3549898"/>
            <a:ext cx="180000" cy="630925"/>
            <a:chOff x="3995936" y="2704513"/>
            <a:chExt cx="1152128" cy="1255555"/>
          </a:xfrm>
        </p:grpSpPr>
        <p:pic>
          <p:nvPicPr>
            <p:cNvPr id="172" name="圖片 171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95936" y="2704513"/>
              <a:ext cx="1152128" cy="648000"/>
            </a:xfrm>
            <a:prstGeom prst="rect">
              <a:avLst/>
            </a:prstGeom>
          </p:spPr>
        </p:pic>
        <p:pic>
          <p:nvPicPr>
            <p:cNvPr id="173" name="圖片 172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95936" y="3312067"/>
              <a:ext cx="1152128" cy="648001"/>
            </a:xfrm>
            <a:prstGeom prst="rect">
              <a:avLst/>
            </a:prstGeom>
          </p:spPr>
        </p:pic>
      </p:grpSp>
      <p:grpSp>
        <p:nvGrpSpPr>
          <p:cNvPr id="174" name="群組 173"/>
          <p:cNvGrpSpPr>
            <a:grpSpLocks/>
          </p:cNvGrpSpPr>
          <p:nvPr/>
        </p:nvGrpSpPr>
        <p:grpSpPr>
          <a:xfrm>
            <a:off x="7385730" y="4713450"/>
            <a:ext cx="180000" cy="630924"/>
            <a:chOff x="3995936" y="2704514"/>
            <a:chExt cx="1152128" cy="1255554"/>
          </a:xfrm>
        </p:grpSpPr>
        <p:pic>
          <p:nvPicPr>
            <p:cNvPr id="175" name="圖片 174"/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00000"/>
            <a:stretch/>
          </p:blipFill>
          <p:spPr>
            <a:xfrm>
              <a:off x="3995936" y="2704514"/>
              <a:ext cx="1152128" cy="648000"/>
            </a:xfrm>
            <a:prstGeom prst="rect">
              <a:avLst/>
            </a:prstGeom>
          </p:spPr>
        </p:pic>
        <p:pic>
          <p:nvPicPr>
            <p:cNvPr id="176" name="圖片 175"/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00000"/>
            <a:stretch/>
          </p:blipFill>
          <p:spPr>
            <a:xfrm>
              <a:off x="3995936" y="3312067"/>
              <a:ext cx="1152128" cy="648001"/>
            </a:xfrm>
            <a:prstGeom prst="rect">
              <a:avLst/>
            </a:prstGeom>
          </p:spPr>
        </p:pic>
      </p:grpSp>
      <p:grpSp>
        <p:nvGrpSpPr>
          <p:cNvPr id="177" name="群組 176"/>
          <p:cNvGrpSpPr>
            <a:grpSpLocks/>
          </p:cNvGrpSpPr>
          <p:nvPr/>
        </p:nvGrpSpPr>
        <p:grpSpPr>
          <a:xfrm>
            <a:off x="7992400" y="4703286"/>
            <a:ext cx="180000" cy="630925"/>
            <a:chOff x="3995936" y="2704513"/>
            <a:chExt cx="1152128" cy="1255555"/>
          </a:xfrm>
        </p:grpSpPr>
        <p:pic>
          <p:nvPicPr>
            <p:cNvPr id="178" name="圖片 177"/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-100000"/>
            <a:stretch/>
          </p:blipFill>
          <p:spPr>
            <a:xfrm>
              <a:off x="3995936" y="2704513"/>
              <a:ext cx="1152128" cy="648000"/>
            </a:xfrm>
            <a:prstGeom prst="rect">
              <a:avLst/>
            </a:prstGeom>
          </p:spPr>
        </p:pic>
        <p:pic>
          <p:nvPicPr>
            <p:cNvPr id="179" name="圖片 178"/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-100000"/>
            <a:stretch/>
          </p:blipFill>
          <p:spPr>
            <a:xfrm>
              <a:off x="3995936" y="3312067"/>
              <a:ext cx="1152128" cy="648001"/>
            </a:xfrm>
            <a:prstGeom prst="rect">
              <a:avLst/>
            </a:prstGeom>
          </p:spPr>
        </p:pic>
      </p:grpSp>
      <p:grpSp>
        <p:nvGrpSpPr>
          <p:cNvPr id="180" name="群組 179"/>
          <p:cNvGrpSpPr/>
          <p:nvPr/>
        </p:nvGrpSpPr>
        <p:grpSpPr>
          <a:xfrm>
            <a:off x="5377418" y="6249254"/>
            <a:ext cx="961200" cy="648000"/>
            <a:chOff x="1907704" y="2564904"/>
            <a:chExt cx="1152128" cy="1296000"/>
          </a:xfrm>
        </p:grpSpPr>
        <p:pic>
          <p:nvPicPr>
            <p:cNvPr id="181" name="圖片 18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07704" y="2564904"/>
              <a:ext cx="1152128" cy="648000"/>
            </a:xfrm>
            <a:prstGeom prst="rect">
              <a:avLst/>
            </a:prstGeom>
          </p:spPr>
        </p:pic>
        <p:pic>
          <p:nvPicPr>
            <p:cNvPr id="182" name="圖片 18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07704" y="3212904"/>
              <a:ext cx="1152128" cy="648000"/>
            </a:xfrm>
            <a:prstGeom prst="rect">
              <a:avLst/>
            </a:prstGeom>
          </p:spPr>
        </p:pic>
      </p:grpSp>
      <p:grpSp>
        <p:nvGrpSpPr>
          <p:cNvPr id="183" name="群組 182"/>
          <p:cNvGrpSpPr>
            <a:grpSpLocks/>
          </p:cNvGrpSpPr>
          <p:nvPr/>
        </p:nvGrpSpPr>
        <p:grpSpPr>
          <a:xfrm>
            <a:off x="5197418" y="6245127"/>
            <a:ext cx="180000" cy="630924"/>
            <a:chOff x="3995936" y="2704514"/>
            <a:chExt cx="1152128" cy="1255554"/>
          </a:xfrm>
        </p:grpSpPr>
        <p:pic>
          <p:nvPicPr>
            <p:cNvPr id="184" name="圖片 183"/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00000"/>
            <a:stretch/>
          </p:blipFill>
          <p:spPr>
            <a:xfrm>
              <a:off x="3995936" y="2704514"/>
              <a:ext cx="1152128" cy="648000"/>
            </a:xfrm>
            <a:prstGeom prst="rect">
              <a:avLst/>
            </a:prstGeom>
          </p:spPr>
        </p:pic>
        <p:pic>
          <p:nvPicPr>
            <p:cNvPr id="185" name="圖片 184"/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00000"/>
            <a:stretch/>
          </p:blipFill>
          <p:spPr>
            <a:xfrm>
              <a:off x="3995936" y="3312067"/>
              <a:ext cx="1152128" cy="648001"/>
            </a:xfrm>
            <a:prstGeom prst="rect">
              <a:avLst/>
            </a:prstGeom>
          </p:spPr>
        </p:pic>
      </p:grpSp>
      <p:grpSp>
        <p:nvGrpSpPr>
          <p:cNvPr id="189" name="群組 188"/>
          <p:cNvGrpSpPr>
            <a:grpSpLocks/>
          </p:cNvGrpSpPr>
          <p:nvPr/>
        </p:nvGrpSpPr>
        <p:grpSpPr>
          <a:xfrm>
            <a:off x="6336216" y="6245623"/>
            <a:ext cx="180000" cy="630925"/>
            <a:chOff x="3995936" y="2704513"/>
            <a:chExt cx="1152128" cy="1255555"/>
          </a:xfrm>
        </p:grpSpPr>
        <p:pic>
          <p:nvPicPr>
            <p:cNvPr id="190" name="圖片 189"/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-100000"/>
            <a:stretch/>
          </p:blipFill>
          <p:spPr>
            <a:xfrm>
              <a:off x="3995936" y="2704513"/>
              <a:ext cx="1152128" cy="648000"/>
            </a:xfrm>
            <a:prstGeom prst="rect">
              <a:avLst/>
            </a:prstGeom>
          </p:spPr>
        </p:pic>
        <p:pic>
          <p:nvPicPr>
            <p:cNvPr id="191" name="圖片 190"/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-100000"/>
            <a:stretch/>
          </p:blipFill>
          <p:spPr>
            <a:xfrm>
              <a:off x="3995936" y="3312067"/>
              <a:ext cx="1152128" cy="648001"/>
            </a:xfrm>
            <a:prstGeom prst="rect">
              <a:avLst/>
            </a:prstGeom>
          </p:spPr>
        </p:pic>
      </p:grpSp>
      <p:sp>
        <p:nvSpPr>
          <p:cNvPr id="192" name="文字方塊 191"/>
          <p:cNvSpPr txBox="1"/>
          <p:nvPr/>
        </p:nvSpPr>
        <p:spPr>
          <a:xfrm>
            <a:off x="6183820" y="6047710"/>
            <a:ext cx="47641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 err="1" smtClean="0"/>
              <a:t>Fa</a:t>
            </a:r>
            <a:r>
              <a:rPr lang="en-US" altLang="zh-TW" sz="1100" baseline="-25000" dirty="0" err="1" smtClean="0"/>
              <a:t>W</a:t>
            </a:r>
            <a:r>
              <a:rPr lang="en-US" altLang="zh-TW" sz="1100" dirty="0" smtClean="0"/>
              <a:t> </a:t>
            </a:r>
            <a:endParaRPr lang="zh-TW" altLang="en-US" sz="1100" dirty="0"/>
          </a:p>
        </p:txBody>
      </p:sp>
      <p:sp>
        <p:nvSpPr>
          <p:cNvPr id="193" name="文字方塊 192"/>
          <p:cNvSpPr txBox="1"/>
          <p:nvPr/>
        </p:nvSpPr>
        <p:spPr>
          <a:xfrm>
            <a:off x="5104628" y="6036507"/>
            <a:ext cx="47641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 err="1" smtClean="0"/>
              <a:t>Fa</a:t>
            </a:r>
            <a:r>
              <a:rPr lang="en-US" altLang="zh-TW" sz="1100" baseline="-25000" dirty="0" err="1" smtClean="0"/>
              <a:t>W</a:t>
            </a:r>
            <a:r>
              <a:rPr lang="en-US" altLang="zh-TW" sz="1100" dirty="0" smtClean="0"/>
              <a:t> </a:t>
            </a:r>
            <a:endParaRPr lang="zh-TW" altLang="en-US" sz="1100" dirty="0"/>
          </a:p>
        </p:txBody>
      </p:sp>
      <p:sp>
        <p:nvSpPr>
          <p:cNvPr id="194" name="文字方塊 193"/>
          <p:cNvSpPr txBox="1"/>
          <p:nvPr/>
        </p:nvSpPr>
        <p:spPr>
          <a:xfrm>
            <a:off x="5580112" y="6021964"/>
            <a:ext cx="78899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 smtClean="0"/>
              <a:t>W-</a:t>
            </a:r>
            <a:r>
              <a:rPr lang="en-US" altLang="zh-TW" sz="1100" dirty="0" err="1" smtClean="0"/>
              <a:t>Fa</a:t>
            </a:r>
            <a:r>
              <a:rPr lang="en-US" altLang="zh-TW" sz="1100" baseline="-25000" dirty="0" err="1" smtClean="0"/>
              <a:t>W</a:t>
            </a:r>
            <a:r>
              <a:rPr lang="en-US" altLang="zh-TW" sz="1100" dirty="0" smtClean="0"/>
              <a:t> *2</a:t>
            </a:r>
            <a:endParaRPr lang="zh-TW" altLang="en-US" sz="1100" dirty="0"/>
          </a:p>
        </p:txBody>
      </p:sp>
      <p:sp>
        <p:nvSpPr>
          <p:cNvPr id="99" name="矩形 98"/>
          <p:cNvSpPr/>
          <p:nvPr/>
        </p:nvSpPr>
        <p:spPr>
          <a:xfrm>
            <a:off x="251520" y="3503781"/>
            <a:ext cx="2808312" cy="3314429"/>
          </a:xfrm>
          <a:prstGeom prst="rect">
            <a:avLst/>
          </a:prstGeom>
          <a:gradFill flip="none" rotWithShape="1">
            <a:gsLst>
              <a:gs pos="0">
                <a:schemeClr val="accent3">
                  <a:tint val="70000"/>
                  <a:satMod val="130000"/>
                </a:schemeClr>
              </a:gs>
              <a:gs pos="43000">
                <a:schemeClr val="accent3">
                  <a:tint val="44000"/>
                  <a:satMod val="165000"/>
                </a:schemeClr>
              </a:gs>
              <a:gs pos="93000">
                <a:schemeClr val="accent3">
                  <a:tint val="15000"/>
                  <a:satMod val="165000"/>
                </a:schemeClr>
              </a:gs>
              <a:gs pos="100000">
                <a:schemeClr val="accent3">
                  <a:tint val="5000"/>
                  <a:satMod val="250000"/>
                </a:schemeClr>
              </a:gs>
            </a:gsLst>
            <a:lin ang="10800000" scaled="1"/>
            <a:tileRect/>
          </a:gradFill>
          <a:ln w="19050">
            <a:headEnd type="none" w="med" len="med"/>
            <a:tailEnd type="arrow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t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zh-TW" altLang="en-US" sz="1600" dirty="0" smtClean="0">
              <a:solidFill>
                <a:prstClr val="black"/>
              </a:solidFill>
            </a:endParaRPr>
          </a:p>
        </p:txBody>
      </p:sp>
      <p:pic>
        <p:nvPicPr>
          <p:cNvPr id="100" name="Picture 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562331"/>
            <a:ext cx="2795448" cy="2871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1" name="文字方塊 100"/>
          <p:cNvSpPr txBox="1"/>
          <p:nvPr/>
        </p:nvSpPr>
        <p:spPr>
          <a:xfrm>
            <a:off x="269973" y="3764881"/>
            <a:ext cx="137599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000" dirty="0"/>
              <a:t>1  2  3  4  5  6  7 </a:t>
            </a:r>
            <a:r>
              <a:rPr lang="en-US" altLang="zh-TW" sz="1000" dirty="0" smtClean="0"/>
              <a:t>8  </a:t>
            </a:r>
            <a:r>
              <a:rPr lang="en-US" altLang="zh-TW" sz="1000" dirty="0"/>
              <a:t>9</a:t>
            </a:r>
            <a:endParaRPr lang="zh-TW" altLang="en-US" sz="1000" dirty="0"/>
          </a:p>
        </p:txBody>
      </p:sp>
      <p:sp>
        <p:nvSpPr>
          <p:cNvPr id="108" name="文字方塊 107"/>
          <p:cNvSpPr txBox="1"/>
          <p:nvPr/>
        </p:nvSpPr>
        <p:spPr>
          <a:xfrm>
            <a:off x="2043877" y="3481263"/>
            <a:ext cx="13759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400" dirty="0" smtClean="0"/>
              <a:t>1     </a:t>
            </a:r>
            <a:r>
              <a:rPr lang="en-US" altLang="zh-TW" sz="1400" dirty="0"/>
              <a:t>2  </a:t>
            </a:r>
            <a:r>
              <a:rPr lang="en-US" altLang="zh-TW" sz="1400" dirty="0" smtClean="0"/>
              <a:t>   </a:t>
            </a:r>
            <a:r>
              <a:rPr lang="en-US" altLang="zh-TW" sz="1400" dirty="0"/>
              <a:t>3 </a:t>
            </a:r>
            <a:endParaRPr lang="zh-TW" altLang="en-US" sz="1400" dirty="0"/>
          </a:p>
        </p:txBody>
      </p:sp>
      <p:sp>
        <p:nvSpPr>
          <p:cNvPr id="109" name="文字方塊 108"/>
          <p:cNvSpPr txBox="1"/>
          <p:nvPr/>
        </p:nvSpPr>
        <p:spPr>
          <a:xfrm>
            <a:off x="630013" y="3548857"/>
            <a:ext cx="8640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400" dirty="0" smtClean="0"/>
              <a:t>Depth</a:t>
            </a:r>
            <a:endParaRPr lang="zh-TW" altLang="en-US" sz="1400" dirty="0"/>
          </a:p>
        </p:txBody>
      </p:sp>
      <p:sp>
        <p:nvSpPr>
          <p:cNvPr id="111" name="文字方塊 110"/>
          <p:cNvSpPr txBox="1"/>
          <p:nvPr/>
        </p:nvSpPr>
        <p:spPr>
          <a:xfrm>
            <a:off x="194278" y="6022002"/>
            <a:ext cx="36004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100" dirty="0" smtClean="0"/>
              <a:t>R</a:t>
            </a:r>
            <a:endParaRPr lang="zh-TW" altLang="en-US" sz="1100" dirty="0"/>
          </a:p>
        </p:txBody>
      </p:sp>
      <p:sp>
        <p:nvSpPr>
          <p:cNvPr id="112" name="文字方塊 111"/>
          <p:cNvSpPr txBox="1"/>
          <p:nvPr/>
        </p:nvSpPr>
        <p:spPr>
          <a:xfrm>
            <a:off x="299254" y="6142868"/>
            <a:ext cx="4956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100" dirty="0" smtClean="0"/>
              <a:t>G</a:t>
            </a:r>
            <a:endParaRPr lang="zh-TW" altLang="en-US" sz="1100" dirty="0"/>
          </a:p>
        </p:txBody>
      </p:sp>
      <p:sp>
        <p:nvSpPr>
          <p:cNvPr id="115" name="文字方塊 114"/>
          <p:cNvSpPr txBox="1"/>
          <p:nvPr/>
        </p:nvSpPr>
        <p:spPr>
          <a:xfrm>
            <a:off x="467544" y="6240584"/>
            <a:ext cx="4956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100" dirty="0" smtClean="0"/>
              <a:t>B</a:t>
            </a:r>
            <a:endParaRPr lang="zh-TW" altLang="en-US" sz="1100" dirty="0"/>
          </a:p>
        </p:txBody>
      </p:sp>
      <p:sp>
        <p:nvSpPr>
          <p:cNvPr id="116" name="矩形 115"/>
          <p:cNvSpPr/>
          <p:nvPr/>
        </p:nvSpPr>
        <p:spPr>
          <a:xfrm>
            <a:off x="323528" y="6362164"/>
            <a:ext cx="26642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 dirty="0">
                <a:cs typeface="Arial" pitchFamily="34" charset="0"/>
              </a:rPr>
              <a:t>Pixels Rearrangement</a:t>
            </a:r>
            <a:br>
              <a:rPr lang="en-US" altLang="zh-CN" sz="1400" b="1" dirty="0">
                <a:cs typeface="Arial" pitchFamily="34" charset="0"/>
              </a:rPr>
            </a:br>
            <a:r>
              <a:rPr lang="en-US" altLang="zh-CN" sz="1400" b="1" dirty="0">
                <a:cs typeface="Arial" pitchFamily="34" charset="0"/>
              </a:rPr>
              <a:t> to </a:t>
            </a:r>
            <a:r>
              <a:rPr lang="en-US" altLang="zh-TW" sz="1400" b="1" dirty="0" err="1">
                <a:cs typeface="Arial" pitchFamily="34" charset="0"/>
              </a:rPr>
              <a:t>YCbCr</a:t>
            </a:r>
            <a:r>
              <a:rPr lang="en-US" altLang="zh-TW" sz="1400" b="1" dirty="0">
                <a:cs typeface="Arial" pitchFamily="34" charset="0"/>
              </a:rPr>
              <a:t> </a:t>
            </a:r>
            <a:r>
              <a:rPr lang="en-US" altLang="zh-CN" sz="1400" b="1" dirty="0" smtClean="0">
                <a:cs typeface="Arial" pitchFamily="34" charset="0"/>
              </a:rPr>
              <a:t>Subpixels </a:t>
            </a:r>
            <a:r>
              <a:rPr lang="en-US" altLang="zh-CN" sz="1400" b="1" dirty="0">
                <a:cs typeface="Arial" pitchFamily="34" charset="0"/>
              </a:rPr>
              <a:t>Channel</a:t>
            </a:r>
            <a:endParaRPr lang="en-US" altLang="zh-TW" sz="1400" b="1" dirty="0">
              <a:cs typeface="Arial" pitchFamily="34" charset="0"/>
            </a:endParaRPr>
          </a:p>
        </p:txBody>
      </p:sp>
      <p:sp>
        <p:nvSpPr>
          <p:cNvPr id="117" name="文字方塊 116"/>
          <p:cNvSpPr txBox="1"/>
          <p:nvPr/>
        </p:nvSpPr>
        <p:spPr>
          <a:xfrm>
            <a:off x="-40229" y="1124744"/>
            <a:ext cx="310006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TW" sz="1100" dirty="0" err="1" smtClean="0">
                <a:latin typeface="Times New Roman"/>
                <a:ea typeface="Malgun Gothic"/>
                <a:cs typeface="Times New Roman"/>
              </a:rPr>
              <a:t>depth_sampling_factor</a:t>
            </a:r>
            <a:r>
              <a:rPr lang="en-GB" altLang="zh-TW" sz="1100" dirty="0" smtClean="0">
                <a:latin typeface="Times New Roman"/>
                <a:ea typeface="Malgun Gothic"/>
                <a:cs typeface="Times New Roman"/>
              </a:rPr>
              <a:t> = 1, </a:t>
            </a:r>
            <a:r>
              <a:rPr lang="en-US" altLang="zh-TW" sz="1100" dirty="0" err="1" smtClean="0"/>
              <a:t>Fa</a:t>
            </a:r>
            <a:r>
              <a:rPr lang="en-US" altLang="zh-TW" sz="1100" baseline="-25000" dirty="0" err="1" smtClean="0"/>
              <a:t>W</a:t>
            </a:r>
            <a:r>
              <a:rPr lang="en-US" altLang="zh-TW" sz="1100" dirty="0" smtClean="0"/>
              <a:t> =(W/48)*2</a:t>
            </a:r>
          </a:p>
          <a:p>
            <a:r>
              <a:rPr lang="en-GB" altLang="zh-TW" sz="1100" dirty="0" err="1">
                <a:latin typeface="Times New Roman"/>
                <a:ea typeface="Malgun Gothic"/>
                <a:cs typeface="Times New Roman"/>
              </a:rPr>
              <a:t>depth_sampling_factor</a:t>
            </a:r>
            <a:r>
              <a:rPr lang="en-GB" altLang="zh-TW" sz="1100" dirty="0">
                <a:latin typeface="Times New Roman"/>
                <a:ea typeface="Malgun Gothic"/>
                <a:cs typeface="Times New Roman"/>
              </a:rPr>
              <a:t> = </a:t>
            </a:r>
            <a:r>
              <a:rPr lang="en-GB" altLang="zh-TW" sz="1100" dirty="0" smtClean="0">
                <a:latin typeface="Times New Roman"/>
                <a:ea typeface="Malgun Gothic"/>
                <a:cs typeface="Times New Roman"/>
              </a:rPr>
              <a:t>2, </a:t>
            </a:r>
            <a:r>
              <a:rPr lang="en-US" altLang="zh-TW" sz="1100" dirty="0" err="1" smtClean="0"/>
              <a:t>Fa</a:t>
            </a:r>
            <a:r>
              <a:rPr lang="en-US" altLang="zh-TW" sz="1100" baseline="-25000" dirty="0" err="1" smtClean="0"/>
              <a:t>W</a:t>
            </a:r>
            <a:r>
              <a:rPr lang="en-US" altLang="zh-TW" sz="1100" dirty="0" smtClean="0"/>
              <a:t> =(W/24</a:t>
            </a:r>
            <a:r>
              <a:rPr lang="en-US" altLang="zh-TW" sz="1100" dirty="0"/>
              <a:t>)*2</a:t>
            </a:r>
            <a:endParaRPr lang="zh-TW" altLang="en-US" sz="1100" dirty="0"/>
          </a:p>
          <a:p>
            <a:r>
              <a:rPr lang="en-GB" altLang="zh-TW" sz="1100" dirty="0" err="1">
                <a:latin typeface="Times New Roman"/>
                <a:ea typeface="Malgun Gothic"/>
                <a:cs typeface="Times New Roman"/>
              </a:rPr>
              <a:t>depth_sampling_factor</a:t>
            </a:r>
            <a:r>
              <a:rPr lang="en-GB" altLang="zh-TW" sz="1100" dirty="0">
                <a:latin typeface="Times New Roman"/>
                <a:ea typeface="Malgun Gothic"/>
                <a:cs typeface="Times New Roman"/>
              </a:rPr>
              <a:t> = </a:t>
            </a:r>
            <a:r>
              <a:rPr lang="en-GB" altLang="zh-TW" sz="1100" dirty="0" smtClean="0">
                <a:latin typeface="Times New Roman"/>
                <a:ea typeface="Malgun Gothic"/>
                <a:cs typeface="Times New Roman"/>
              </a:rPr>
              <a:t>3, </a:t>
            </a:r>
            <a:r>
              <a:rPr lang="en-US" altLang="zh-TW" sz="1100" dirty="0" err="1" smtClean="0"/>
              <a:t>Fa</a:t>
            </a:r>
            <a:r>
              <a:rPr lang="en-US" altLang="zh-TW" sz="1100" baseline="-25000" dirty="0" err="1" smtClean="0"/>
              <a:t>W</a:t>
            </a:r>
            <a:r>
              <a:rPr lang="en-US" altLang="zh-TW" sz="1100" dirty="0" smtClean="0"/>
              <a:t> =(W/16)*2</a:t>
            </a:r>
            <a:endParaRPr lang="zh-TW" altLang="en-US" sz="1100" dirty="0"/>
          </a:p>
          <a:p>
            <a:endParaRPr lang="zh-TW" altLang="en-US" sz="1100" dirty="0"/>
          </a:p>
        </p:txBody>
      </p:sp>
    </p:spTree>
    <p:extLst>
      <p:ext uri="{BB962C8B-B14F-4D97-AF65-F5344CB8AC3E}">
        <p14:creationId xmlns:p14="http://schemas.microsoft.com/office/powerpoint/2010/main" val="195435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601369"/>
          </a:xfrm>
        </p:spPr>
        <p:txBody>
          <a:bodyPr>
            <a:normAutofit/>
          </a:bodyPr>
          <a:lstStyle/>
          <a:p>
            <a:r>
              <a:rPr lang="en-US" altLang="zh-TW" sz="3200" dirty="0" smtClean="0">
                <a:latin typeface="Calibri" pitchFamily="34" charset="0"/>
              </a:rPr>
              <a:t>CTDP-2LR </a:t>
            </a:r>
            <a:r>
              <a:rPr lang="en-US" altLang="zh-TW" sz="3200" dirty="0" err="1">
                <a:latin typeface="Calibri" pitchFamily="34" charset="0"/>
              </a:rPr>
              <a:t>Depacking</a:t>
            </a:r>
            <a:r>
              <a:rPr lang="en-US" altLang="zh-TW" sz="3200" dirty="0">
                <a:latin typeface="Calibri" pitchFamily="34" charset="0"/>
              </a:rPr>
              <a:t> </a:t>
            </a:r>
            <a:r>
              <a:rPr lang="en-US" altLang="zh-TW" sz="3200" dirty="0" smtClean="0">
                <a:latin typeface="Calibri" panose="020F0502020204030204" pitchFamily="34" charset="0"/>
              </a:rPr>
              <a:t>Procedure</a:t>
            </a:r>
            <a:endParaRPr lang="zh-TW" altLang="en-US" sz="3200" dirty="0">
              <a:latin typeface="Calibri" pitchFamily="34" charset="0"/>
            </a:endParaRPr>
          </a:p>
        </p:txBody>
      </p:sp>
      <p:cxnSp>
        <p:nvCxnSpPr>
          <p:cNvPr id="11" name="直線單箭頭接點 10"/>
          <p:cNvCxnSpPr/>
          <p:nvPr/>
        </p:nvCxnSpPr>
        <p:spPr bwMode="auto">
          <a:xfrm>
            <a:off x="5281973" y="1556792"/>
            <a:ext cx="392" cy="19686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3" name="矩形 12"/>
          <p:cNvSpPr/>
          <p:nvPr/>
        </p:nvSpPr>
        <p:spPr bwMode="auto">
          <a:xfrm>
            <a:off x="4035165" y="2353265"/>
            <a:ext cx="2448000" cy="475200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15" name="矩形 14"/>
          <p:cNvSpPr/>
          <p:nvPr/>
        </p:nvSpPr>
        <p:spPr bwMode="auto">
          <a:xfrm>
            <a:off x="1599990" y="4159966"/>
            <a:ext cx="2093370" cy="523220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16" name="文字方塊 15"/>
          <p:cNvSpPr txBox="1"/>
          <p:nvPr/>
        </p:nvSpPr>
        <p:spPr>
          <a:xfrm>
            <a:off x="1547664" y="4149080"/>
            <a:ext cx="2232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 smtClean="0">
                <a:cs typeface="Arial" pitchFamily="34" charset="0"/>
              </a:rPr>
              <a:t>Upscaling </a:t>
            </a:r>
            <a:r>
              <a:rPr lang="en-US" altLang="zh-TW" sz="1400" b="1" dirty="0">
                <a:cs typeface="Arial" pitchFamily="34" charset="0"/>
              </a:rPr>
              <a:t>in </a:t>
            </a:r>
          </a:p>
          <a:p>
            <a:pPr algn="ctr"/>
            <a:r>
              <a:rPr lang="en-US" altLang="zh-TW" sz="1400" b="1" dirty="0">
                <a:cs typeface="Arial" pitchFamily="34" charset="0"/>
              </a:rPr>
              <a:t>Horizontal Direction</a:t>
            </a:r>
          </a:p>
        </p:txBody>
      </p:sp>
      <p:sp>
        <p:nvSpPr>
          <p:cNvPr id="66" name="矩形 65"/>
          <p:cNvSpPr/>
          <p:nvPr/>
        </p:nvSpPr>
        <p:spPr bwMode="auto">
          <a:xfrm>
            <a:off x="4034036" y="2940346"/>
            <a:ext cx="2448000" cy="475200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67" name="矩形 66"/>
          <p:cNvSpPr/>
          <p:nvPr/>
        </p:nvSpPr>
        <p:spPr bwMode="auto">
          <a:xfrm>
            <a:off x="4034036" y="3545266"/>
            <a:ext cx="2448000" cy="475200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68" name="矩形 67"/>
          <p:cNvSpPr/>
          <p:nvPr/>
        </p:nvSpPr>
        <p:spPr bwMode="auto">
          <a:xfrm>
            <a:off x="4034036" y="1753652"/>
            <a:ext cx="2448000" cy="475200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69" name="矩形 68"/>
          <p:cNvSpPr/>
          <p:nvPr/>
        </p:nvSpPr>
        <p:spPr bwMode="auto">
          <a:xfrm>
            <a:off x="4035300" y="4164482"/>
            <a:ext cx="2448000" cy="475200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70" name="矩形 69"/>
          <p:cNvSpPr/>
          <p:nvPr/>
        </p:nvSpPr>
        <p:spPr bwMode="auto">
          <a:xfrm>
            <a:off x="4040276" y="5502936"/>
            <a:ext cx="2448000" cy="475200"/>
          </a:xfrm>
          <a:prstGeom prst="rect">
            <a:avLst/>
          </a:prstGeom>
          <a:noFill/>
          <a:ln w="6350">
            <a:solidFill>
              <a:schemeClr val="tx1"/>
            </a:solidFill>
            <a:prstDash val="sysDot"/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</p:txBody>
      </p:sp>
      <p:cxnSp>
        <p:nvCxnSpPr>
          <p:cNvPr id="72" name="直線單箭頭接點 71"/>
          <p:cNvCxnSpPr>
            <a:stCxn id="68" idx="2"/>
            <a:endCxn id="13" idx="0"/>
          </p:cNvCxnSpPr>
          <p:nvPr/>
        </p:nvCxnSpPr>
        <p:spPr>
          <a:xfrm>
            <a:off x="5258036" y="2228852"/>
            <a:ext cx="1129" cy="124413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74" name="直線單箭頭接點 73"/>
          <p:cNvCxnSpPr>
            <a:stCxn id="13" idx="2"/>
            <a:endCxn id="66" idx="0"/>
          </p:cNvCxnSpPr>
          <p:nvPr/>
        </p:nvCxnSpPr>
        <p:spPr>
          <a:xfrm flipH="1">
            <a:off x="5258036" y="2828465"/>
            <a:ext cx="1129" cy="111881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76" name="直線單箭頭接點 75"/>
          <p:cNvCxnSpPr>
            <a:stCxn id="66" idx="2"/>
            <a:endCxn id="67" idx="0"/>
          </p:cNvCxnSpPr>
          <p:nvPr/>
        </p:nvCxnSpPr>
        <p:spPr>
          <a:xfrm>
            <a:off x="5258036" y="3415546"/>
            <a:ext cx="0" cy="12972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78" name="直線單箭頭接點 77"/>
          <p:cNvCxnSpPr>
            <a:stCxn id="67" idx="2"/>
            <a:endCxn id="69" idx="0"/>
          </p:cNvCxnSpPr>
          <p:nvPr/>
        </p:nvCxnSpPr>
        <p:spPr>
          <a:xfrm>
            <a:off x="5258036" y="4020466"/>
            <a:ext cx="1264" cy="144016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80" name="直線單箭頭接點 79"/>
          <p:cNvCxnSpPr>
            <a:endCxn id="70" idx="0"/>
          </p:cNvCxnSpPr>
          <p:nvPr/>
        </p:nvCxnSpPr>
        <p:spPr>
          <a:xfrm>
            <a:off x="5259300" y="5373216"/>
            <a:ext cx="4976" cy="12972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0" name="文字方塊 9"/>
          <p:cNvSpPr txBox="1"/>
          <p:nvPr/>
        </p:nvSpPr>
        <p:spPr>
          <a:xfrm>
            <a:off x="4156874" y="1705632"/>
            <a:ext cx="2160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 smtClean="0">
                <a:cs typeface="Arial" pitchFamily="34" charset="0"/>
              </a:rPr>
              <a:t>View and Depth Splitting</a:t>
            </a:r>
            <a:endParaRPr kumimoji="1" lang="en-US" altLang="zh-TW" sz="1400" b="1" dirty="0">
              <a:solidFill>
                <a:prstClr val="black"/>
              </a:solidFill>
              <a:latin typeface="宋体" pitchFamily="2" charset="-122"/>
              <a:ea typeface="宋体" pitchFamily="2" charset="-122"/>
              <a:cs typeface="Arial" pitchFamily="34" charset="0"/>
            </a:endParaRPr>
          </a:p>
        </p:txBody>
      </p:sp>
      <p:sp>
        <p:nvSpPr>
          <p:cNvPr id="14" name="文字方塊 13"/>
          <p:cNvSpPr txBox="1"/>
          <p:nvPr/>
        </p:nvSpPr>
        <p:spPr>
          <a:xfrm>
            <a:off x="4213024" y="2946570"/>
            <a:ext cx="2141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>
                <a:cs typeface="Arial" pitchFamily="34" charset="0"/>
              </a:rPr>
              <a:t>Inverse </a:t>
            </a:r>
            <a:r>
              <a:rPr lang="en-US" altLang="zh-CN" sz="1400" b="1" dirty="0" err="1">
                <a:cs typeface="Arial" pitchFamily="34" charset="0"/>
              </a:rPr>
              <a:t>YCbCr</a:t>
            </a:r>
            <a:r>
              <a:rPr lang="en-US" altLang="zh-CN" sz="1400" b="1" dirty="0">
                <a:cs typeface="Arial" pitchFamily="34" charset="0"/>
              </a:rPr>
              <a:t> </a:t>
            </a:r>
            <a:r>
              <a:rPr lang="en-US" altLang="zh-TW" sz="1400" b="1" dirty="0">
                <a:cs typeface="Arial" pitchFamily="34" charset="0"/>
              </a:rPr>
              <a:t>Color Format Conversion</a:t>
            </a:r>
          </a:p>
        </p:txBody>
      </p:sp>
      <p:sp>
        <p:nvSpPr>
          <p:cNvPr id="32" name="文字方塊 31"/>
          <p:cNvSpPr txBox="1"/>
          <p:nvPr/>
        </p:nvSpPr>
        <p:spPr>
          <a:xfrm>
            <a:off x="4014634" y="2372752"/>
            <a:ext cx="2448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>
                <a:cs typeface="Arial" pitchFamily="34" charset="0"/>
              </a:rPr>
              <a:t>Vertical Flipping</a:t>
            </a:r>
            <a:r>
              <a:rPr lang="en-US" altLang="zh-CN" sz="1400" b="1" dirty="0">
                <a:solidFill>
                  <a:prstClr val="black"/>
                </a:solidFill>
                <a:latin typeface="宋体" pitchFamily="2" charset="-122"/>
                <a:ea typeface="宋体" pitchFamily="2" charset="-122"/>
                <a:cs typeface="Arial" pitchFamily="34" charset="0"/>
              </a:rPr>
              <a:t> </a:t>
            </a:r>
            <a:r>
              <a:rPr lang="en-US" altLang="zh-CN" sz="1400" b="1" dirty="0">
                <a:cs typeface="Arial" pitchFamily="34" charset="0"/>
              </a:rPr>
              <a:t>&amp; </a:t>
            </a:r>
            <a:r>
              <a:rPr lang="en-US" altLang="zh-CN" sz="1400" b="1" dirty="0" smtClean="0">
                <a:cs typeface="Arial" pitchFamily="34" charset="0"/>
              </a:rPr>
              <a:t>Combination</a:t>
            </a:r>
            <a:endParaRPr lang="en-US" altLang="zh-TW" sz="1400" b="1" dirty="0">
              <a:cs typeface="Arial" pitchFamily="34" charset="0"/>
            </a:endParaRPr>
          </a:p>
        </p:txBody>
      </p:sp>
      <p:sp>
        <p:nvSpPr>
          <p:cNvPr id="38" name="文字方塊 37"/>
          <p:cNvSpPr txBox="1"/>
          <p:nvPr/>
        </p:nvSpPr>
        <p:spPr>
          <a:xfrm>
            <a:off x="4048721" y="3512306"/>
            <a:ext cx="2379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dirty="0">
                <a:cs typeface="Arial" pitchFamily="34" charset="0"/>
              </a:rPr>
              <a:t>Get Depth Pixel from</a:t>
            </a:r>
          </a:p>
          <a:p>
            <a:pPr algn="ctr"/>
            <a:r>
              <a:rPr lang="en-US" altLang="zh-CN" sz="1400" b="1" dirty="0" smtClean="0">
                <a:cs typeface="Arial" pitchFamily="34" charset="0"/>
              </a:rPr>
              <a:t>RGB </a:t>
            </a:r>
            <a:r>
              <a:rPr lang="en-US" altLang="zh-TW" sz="1400" b="1" dirty="0">
                <a:cs typeface="Arial" pitchFamily="34" charset="0"/>
              </a:rPr>
              <a:t>Subpixels Channel</a:t>
            </a:r>
          </a:p>
        </p:txBody>
      </p:sp>
      <p:sp>
        <p:nvSpPr>
          <p:cNvPr id="35" name="文字方塊 34"/>
          <p:cNvSpPr txBox="1"/>
          <p:nvPr/>
        </p:nvSpPr>
        <p:spPr>
          <a:xfrm>
            <a:off x="4068440" y="4121330"/>
            <a:ext cx="2303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 smtClean="0">
                <a:cs typeface="Arial" pitchFamily="34" charset="0"/>
              </a:rPr>
              <a:t>Upscaling </a:t>
            </a:r>
            <a:r>
              <a:rPr lang="en-US" altLang="zh-TW" sz="1400" b="1" dirty="0">
                <a:cs typeface="Arial" pitchFamily="34" charset="0"/>
              </a:rPr>
              <a:t>in </a:t>
            </a:r>
          </a:p>
          <a:p>
            <a:pPr algn="ctr"/>
            <a:r>
              <a:rPr lang="en-US" altLang="zh-TW" sz="1400" b="1" dirty="0">
                <a:cs typeface="Arial" pitchFamily="34" charset="0"/>
              </a:rPr>
              <a:t>Horizontal Direction</a:t>
            </a:r>
          </a:p>
        </p:txBody>
      </p:sp>
      <p:sp>
        <p:nvSpPr>
          <p:cNvPr id="83" name="文字方塊 82"/>
          <p:cNvSpPr txBox="1"/>
          <p:nvPr/>
        </p:nvSpPr>
        <p:spPr>
          <a:xfrm>
            <a:off x="4112396" y="5474080"/>
            <a:ext cx="2303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 smtClean="0">
                <a:cs typeface="Arial" pitchFamily="34" charset="0"/>
              </a:rPr>
              <a:t>Depth Enhancement</a:t>
            </a:r>
          </a:p>
          <a:p>
            <a:pPr algn="ctr"/>
            <a:r>
              <a:rPr lang="en-US" altLang="zh-TW" sz="1400" b="1" dirty="0" smtClean="0">
                <a:solidFill>
                  <a:srgbClr val="FF0000"/>
                </a:solidFill>
                <a:cs typeface="Arial" pitchFamily="34" charset="0"/>
              </a:rPr>
              <a:t>(Optional)</a:t>
            </a:r>
            <a:endParaRPr lang="en-US" altLang="zh-TW" sz="1400" b="1" dirty="0">
              <a:solidFill>
                <a:srgbClr val="FF0000"/>
              </a:solidFill>
              <a:cs typeface="Arial" pitchFamily="34" charset="0"/>
            </a:endParaRPr>
          </a:p>
        </p:txBody>
      </p:sp>
      <p:sp>
        <p:nvSpPr>
          <p:cNvPr id="89" name="矩形 88"/>
          <p:cNvSpPr/>
          <p:nvPr/>
        </p:nvSpPr>
        <p:spPr bwMode="auto">
          <a:xfrm>
            <a:off x="3995936" y="4821140"/>
            <a:ext cx="2448000" cy="475200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</p:txBody>
      </p:sp>
      <p:cxnSp>
        <p:nvCxnSpPr>
          <p:cNvPr id="90" name="直線單箭頭接點 89"/>
          <p:cNvCxnSpPr>
            <a:endCxn id="89" idx="0"/>
          </p:cNvCxnSpPr>
          <p:nvPr/>
        </p:nvCxnSpPr>
        <p:spPr>
          <a:xfrm>
            <a:off x="5218672" y="4677124"/>
            <a:ext cx="1264" cy="144016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91" name="文字方塊 90"/>
          <p:cNvSpPr txBox="1"/>
          <p:nvPr/>
        </p:nvSpPr>
        <p:spPr>
          <a:xfrm>
            <a:off x="4029076" y="4777988"/>
            <a:ext cx="2303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>
                <a:cs typeface="Arial" pitchFamily="34" charset="0"/>
              </a:rPr>
              <a:t>Splitting &amp; Upscaling in </a:t>
            </a:r>
          </a:p>
          <a:p>
            <a:pPr algn="ctr"/>
            <a:r>
              <a:rPr lang="en-US" altLang="zh-TW" sz="1400" b="1" dirty="0">
                <a:cs typeface="Arial" pitchFamily="34" charset="0"/>
              </a:rPr>
              <a:t>Vertical by 2</a:t>
            </a:r>
          </a:p>
        </p:txBody>
      </p:sp>
      <p:sp>
        <p:nvSpPr>
          <p:cNvPr id="94" name="矩形 93"/>
          <p:cNvSpPr/>
          <p:nvPr/>
        </p:nvSpPr>
        <p:spPr bwMode="auto">
          <a:xfrm>
            <a:off x="1599990" y="4840304"/>
            <a:ext cx="2093370" cy="523220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96" name="文字方塊 95"/>
          <p:cNvSpPr txBox="1"/>
          <p:nvPr/>
        </p:nvSpPr>
        <p:spPr>
          <a:xfrm>
            <a:off x="1581076" y="4797152"/>
            <a:ext cx="2198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>
                <a:cs typeface="Arial" pitchFamily="34" charset="0"/>
              </a:rPr>
              <a:t>Splitting </a:t>
            </a:r>
            <a:r>
              <a:rPr lang="en-US" altLang="zh-TW" sz="1400" b="1" dirty="0" smtClean="0">
                <a:cs typeface="Arial" pitchFamily="34" charset="0"/>
              </a:rPr>
              <a:t>&amp; Upscaling </a:t>
            </a:r>
            <a:r>
              <a:rPr lang="en-US" altLang="zh-TW" sz="1400" b="1" dirty="0">
                <a:cs typeface="Arial" pitchFamily="34" charset="0"/>
              </a:rPr>
              <a:t>in </a:t>
            </a:r>
          </a:p>
          <a:p>
            <a:pPr algn="ctr"/>
            <a:r>
              <a:rPr lang="en-US" altLang="zh-TW" sz="1400" b="1" dirty="0">
                <a:cs typeface="Arial" pitchFamily="34" charset="0"/>
              </a:rPr>
              <a:t>Vertical by </a:t>
            </a:r>
            <a:r>
              <a:rPr lang="en-US" altLang="zh-TW" sz="1400" b="1" dirty="0" smtClean="0">
                <a:cs typeface="Arial" pitchFamily="34" charset="0"/>
              </a:rPr>
              <a:t>2</a:t>
            </a:r>
            <a:endParaRPr lang="en-US" altLang="zh-TW" sz="1400" b="1" dirty="0">
              <a:cs typeface="Arial" pitchFamily="34" charset="0"/>
            </a:endParaRPr>
          </a:p>
        </p:txBody>
      </p:sp>
      <p:cxnSp>
        <p:nvCxnSpPr>
          <p:cNvPr id="97" name="直線單箭頭接點 96"/>
          <p:cNvCxnSpPr/>
          <p:nvPr/>
        </p:nvCxnSpPr>
        <p:spPr>
          <a:xfrm>
            <a:off x="2668381" y="4685508"/>
            <a:ext cx="1264" cy="144016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03" name="文字方塊 102"/>
          <p:cNvSpPr txBox="1">
            <a:spLocks noChangeAspect="1"/>
          </p:cNvSpPr>
          <p:nvPr/>
        </p:nvSpPr>
        <p:spPr>
          <a:xfrm>
            <a:off x="-36512" y="4926035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H</a:t>
            </a:r>
            <a:endParaRPr lang="zh-TW" altLang="en-US" sz="1200" dirty="0"/>
          </a:p>
        </p:txBody>
      </p:sp>
      <p:sp>
        <p:nvSpPr>
          <p:cNvPr id="107" name="文字方塊 106"/>
          <p:cNvSpPr txBox="1">
            <a:spLocks noChangeAspect="1"/>
          </p:cNvSpPr>
          <p:nvPr/>
        </p:nvSpPr>
        <p:spPr>
          <a:xfrm>
            <a:off x="785076" y="4520153"/>
            <a:ext cx="3305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W</a:t>
            </a:r>
            <a:endParaRPr lang="zh-TW" altLang="en-US" sz="1200" dirty="0"/>
          </a:p>
        </p:txBody>
      </p:sp>
      <p:cxnSp>
        <p:nvCxnSpPr>
          <p:cNvPr id="9" name="肘形接點 8"/>
          <p:cNvCxnSpPr>
            <a:stCxn id="68" idx="1"/>
            <a:endCxn id="16" idx="0"/>
          </p:cNvCxnSpPr>
          <p:nvPr/>
        </p:nvCxnSpPr>
        <p:spPr>
          <a:xfrm rot="10800000" flipV="1">
            <a:off x="2663788" y="1991252"/>
            <a:ext cx="1370248" cy="2157828"/>
          </a:xfrm>
          <a:prstGeom prst="bentConnector2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38" name="文字方塊 137"/>
          <p:cNvSpPr txBox="1">
            <a:spLocks noChangeAspect="1"/>
          </p:cNvSpPr>
          <p:nvPr/>
        </p:nvSpPr>
        <p:spPr>
          <a:xfrm>
            <a:off x="7211962" y="4509120"/>
            <a:ext cx="3305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W</a:t>
            </a:r>
            <a:endParaRPr lang="zh-TW" altLang="en-US" sz="1200" dirty="0"/>
          </a:p>
        </p:txBody>
      </p:sp>
      <p:sp>
        <p:nvSpPr>
          <p:cNvPr id="142" name="文字方塊 141"/>
          <p:cNvSpPr txBox="1">
            <a:spLocks noChangeAspect="1"/>
          </p:cNvSpPr>
          <p:nvPr/>
        </p:nvSpPr>
        <p:spPr>
          <a:xfrm>
            <a:off x="7952744" y="4993249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H</a:t>
            </a:r>
            <a:endParaRPr lang="zh-TW" altLang="en-US" sz="1200" dirty="0"/>
          </a:p>
        </p:txBody>
      </p:sp>
      <p:cxnSp>
        <p:nvCxnSpPr>
          <p:cNvPr id="154" name="直線單箭頭接點 153"/>
          <p:cNvCxnSpPr/>
          <p:nvPr/>
        </p:nvCxnSpPr>
        <p:spPr>
          <a:xfrm>
            <a:off x="2657582" y="5439720"/>
            <a:ext cx="0" cy="538416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3" name="文字方塊 92"/>
              <p:cNvSpPr txBox="1"/>
              <p:nvPr/>
            </p:nvSpPr>
            <p:spPr>
              <a:xfrm>
                <a:off x="6444208" y="2924944"/>
                <a:ext cx="2802947" cy="46820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pt-BR" altLang="zh-TW" sz="900" i="1" smtClean="0">
                            <a:latin typeface="Cambria Math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pt-BR" altLang="zh-TW" sz="900" i="1">
                                <a:latin typeface="Cambria Math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𝑅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𝐺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𝐵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pt-BR" altLang="zh-TW" sz="900" dirty="0" smtClean="0"/>
                  <a:t>=</a:t>
                </a:r>
                <a:r>
                  <a:rPr lang="pt-BR" altLang="zh-TW" sz="900" dirty="0"/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pt-BR" altLang="zh-TW" sz="900" i="1">
                            <a:latin typeface="Cambria Math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lang="pt-BR" altLang="zh-TW" sz="900" i="1" smtClean="0">
                                <a:latin typeface="Cambria Math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1.1644</m:t>
                              </m:r>
                            </m:e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−0.0001</m:t>
                              </m:r>
                            </m:e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1</m:t>
                              </m:r>
                              <m:r>
                                <a:rPr lang="en-US" altLang="zh-TW" sz="900" i="1">
                                  <a:latin typeface="Cambria Math"/>
                                </a:rPr>
                                <m:t>.</m:t>
                              </m:r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5960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TW" sz="900" i="1">
                                  <a:latin typeface="Cambria Math"/>
                                </a:rPr>
                                <m:t>1.1644</m:t>
                              </m:r>
                            </m:e>
                            <m:e>
                              <m:r>
                                <a:rPr lang="en-US" altLang="zh-TW" sz="900" i="1">
                                  <a:latin typeface="Cambria Math"/>
                                </a:rPr>
                                <m:t>−0.</m:t>
                              </m:r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3917</m:t>
                              </m:r>
                            </m:e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−0.8130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TW" sz="900" i="1">
                                  <a:latin typeface="Cambria Math"/>
                                </a:rPr>
                                <m:t>1.1644</m:t>
                              </m:r>
                            </m:e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2.0173</m:t>
                              </m:r>
                            </m:e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−0.0001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pt-BR" altLang="zh-TW" sz="900" dirty="0" smtClean="0"/>
                  <a:t>(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pt-BR" altLang="zh-TW" sz="900" i="1" smtClean="0">
                            <a:latin typeface="Cambria Math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pt-BR" altLang="zh-TW" sz="900" i="1">
                                <a:latin typeface="Cambria Math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𝑌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𝐶𝑏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𝐶𝑟</m:t>
                              </m:r>
                            </m:e>
                          </m:mr>
                        </m:m>
                      </m:e>
                    </m:d>
                    <m:r>
                      <a:rPr lang="en-US" altLang="zh-TW" sz="900" b="0" i="1" smtClean="0">
                        <a:latin typeface="Cambria Math"/>
                      </a:rPr>
                      <m:t>−</m:t>
                    </m:r>
                    <m:d>
                      <m:dPr>
                        <m:begChr m:val="["/>
                        <m:endChr m:val="]"/>
                        <m:ctrlPr>
                          <a:rPr lang="pt-BR" altLang="zh-TW" sz="900" i="1">
                            <a:latin typeface="Cambria Math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pt-BR" altLang="zh-TW" sz="900" i="1">
                                <a:latin typeface="Cambria Math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zh-TW" sz="900" i="1">
                                  <a:latin typeface="Cambria Math"/>
                                </a:rPr>
                                <m:t>1</m:t>
                              </m:r>
                              <m:r>
                                <a:rPr lang="en-US" altLang="zh-TW" sz="900" i="1">
                                  <a:latin typeface="Cambria Math"/>
                                </a:rPr>
                                <m:t>6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TW" sz="900" i="1">
                                  <a:latin typeface="Cambria Math"/>
                                </a:rPr>
                                <m:t>128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TW" sz="900" i="1">
                                  <a:latin typeface="Cambria Math"/>
                                </a:rPr>
                                <m:t>128</m:t>
                              </m:r>
                            </m:e>
                          </m:mr>
                        </m:m>
                      </m:e>
                    </m:d>
                    <m:r>
                      <a:rPr lang="en-US" altLang="zh-TW" sz="900" b="0" i="1" smtClean="0">
                        <a:latin typeface="Cambria Math"/>
                      </a:rPr>
                      <m:t>)</m:t>
                    </m:r>
                  </m:oMath>
                </a14:m>
                <a:endParaRPr lang="zh-TW" altLang="en-US" sz="900" b="1" dirty="0"/>
              </a:p>
            </p:txBody>
          </p:sp>
        </mc:Choice>
        <mc:Fallback xmlns="">
          <p:sp>
            <p:nvSpPr>
              <p:cNvPr id="93" name="文字方塊 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44208" y="2924944"/>
                <a:ext cx="2802947" cy="468205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15" name="群組 114"/>
          <p:cNvGrpSpPr/>
          <p:nvPr/>
        </p:nvGrpSpPr>
        <p:grpSpPr>
          <a:xfrm>
            <a:off x="289382" y="4770761"/>
            <a:ext cx="1152128" cy="648000"/>
            <a:chOff x="1907704" y="2564904"/>
            <a:chExt cx="1152128" cy="1296000"/>
          </a:xfrm>
        </p:grpSpPr>
        <p:pic>
          <p:nvPicPr>
            <p:cNvPr id="128" name="圖片 127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07704" y="2564904"/>
              <a:ext cx="1152128" cy="648000"/>
            </a:xfrm>
            <a:prstGeom prst="rect">
              <a:avLst/>
            </a:prstGeom>
          </p:spPr>
        </p:pic>
        <p:pic>
          <p:nvPicPr>
            <p:cNvPr id="133" name="圖片 132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07704" y="3212904"/>
              <a:ext cx="1152128" cy="648000"/>
            </a:xfrm>
            <a:prstGeom prst="rect">
              <a:avLst/>
            </a:prstGeom>
          </p:spPr>
        </p:pic>
      </p:grpSp>
      <p:grpSp>
        <p:nvGrpSpPr>
          <p:cNvPr id="148" name="群組 147"/>
          <p:cNvGrpSpPr>
            <a:grpSpLocks/>
          </p:cNvGrpSpPr>
          <p:nvPr/>
        </p:nvGrpSpPr>
        <p:grpSpPr>
          <a:xfrm>
            <a:off x="6794839" y="4763960"/>
            <a:ext cx="1157905" cy="648000"/>
            <a:chOff x="3995936" y="2704513"/>
            <a:chExt cx="1152128" cy="1289534"/>
          </a:xfrm>
        </p:grpSpPr>
        <p:pic>
          <p:nvPicPr>
            <p:cNvPr id="153" name="圖片 152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95936" y="2704513"/>
              <a:ext cx="1152128" cy="648000"/>
            </a:xfrm>
            <a:prstGeom prst="rect">
              <a:avLst/>
            </a:prstGeom>
          </p:spPr>
        </p:pic>
        <p:pic>
          <p:nvPicPr>
            <p:cNvPr id="155" name="圖片 154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95936" y="3346047"/>
              <a:ext cx="1152128" cy="648000"/>
            </a:xfrm>
            <a:prstGeom prst="rect">
              <a:avLst/>
            </a:prstGeom>
          </p:spPr>
        </p:pic>
      </p:grpSp>
      <p:sp>
        <p:nvSpPr>
          <p:cNvPr id="156" name="文字方塊 155"/>
          <p:cNvSpPr txBox="1">
            <a:spLocks noChangeAspect="1"/>
          </p:cNvSpPr>
          <p:nvPr/>
        </p:nvSpPr>
        <p:spPr>
          <a:xfrm>
            <a:off x="7542502" y="3825825"/>
            <a:ext cx="4822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" dirty="0" smtClean="0"/>
              <a:t>H</a:t>
            </a:r>
            <a:endParaRPr lang="zh-TW" altLang="en-US" sz="1200" dirty="0"/>
          </a:p>
        </p:txBody>
      </p:sp>
      <p:sp>
        <p:nvSpPr>
          <p:cNvPr id="157" name="文字方塊 156"/>
          <p:cNvSpPr txBox="1"/>
          <p:nvPr/>
        </p:nvSpPr>
        <p:spPr>
          <a:xfrm>
            <a:off x="7072501" y="4160251"/>
            <a:ext cx="6094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 err="1" smtClean="0"/>
              <a:t>Fa</a:t>
            </a:r>
            <a:r>
              <a:rPr lang="en-US" altLang="zh-TW" sz="1100" baseline="-25000" dirty="0" err="1" smtClean="0"/>
              <a:t>W</a:t>
            </a:r>
            <a:r>
              <a:rPr lang="en-US" altLang="zh-TW" sz="1100" dirty="0" smtClean="0"/>
              <a:t> *6</a:t>
            </a:r>
            <a:endParaRPr lang="zh-TW" altLang="en-US" sz="1100" dirty="0"/>
          </a:p>
        </p:txBody>
      </p:sp>
      <p:grpSp>
        <p:nvGrpSpPr>
          <p:cNvPr id="158" name="群組 157"/>
          <p:cNvGrpSpPr>
            <a:grpSpLocks/>
          </p:cNvGrpSpPr>
          <p:nvPr/>
        </p:nvGrpSpPr>
        <p:grpSpPr>
          <a:xfrm>
            <a:off x="7062291" y="3518643"/>
            <a:ext cx="576000" cy="648000"/>
            <a:chOff x="3995936" y="2704513"/>
            <a:chExt cx="1152128" cy="1289534"/>
          </a:xfrm>
        </p:grpSpPr>
        <p:pic>
          <p:nvPicPr>
            <p:cNvPr id="159" name="圖片 15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95936" y="2704513"/>
              <a:ext cx="1152128" cy="648000"/>
            </a:xfrm>
            <a:prstGeom prst="rect">
              <a:avLst/>
            </a:prstGeom>
          </p:spPr>
        </p:pic>
        <p:pic>
          <p:nvPicPr>
            <p:cNvPr id="160" name="圖片 15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95936" y="3346047"/>
              <a:ext cx="1152128" cy="648000"/>
            </a:xfrm>
            <a:prstGeom prst="rect">
              <a:avLst/>
            </a:prstGeom>
          </p:spPr>
        </p:pic>
      </p:grpSp>
      <p:pic>
        <p:nvPicPr>
          <p:cNvPr id="77" name="圖片 7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6154343"/>
            <a:ext cx="1152128" cy="648000"/>
          </a:xfrm>
          <a:prstGeom prst="rect">
            <a:avLst/>
          </a:prstGeom>
        </p:spPr>
      </p:pic>
      <p:pic>
        <p:nvPicPr>
          <p:cNvPr id="79" name="圖片 7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6143940"/>
            <a:ext cx="1152128" cy="648000"/>
          </a:xfrm>
          <a:prstGeom prst="rect">
            <a:avLst/>
          </a:prstGeom>
        </p:spPr>
      </p:pic>
      <p:sp>
        <p:nvSpPr>
          <p:cNvPr id="81" name="文字方塊 80"/>
          <p:cNvSpPr txBox="1">
            <a:spLocks noChangeAspect="1"/>
          </p:cNvSpPr>
          <p:nvPr/>
        </p:nvSpPr>
        <p:spPr>
          <a:xfrm>
            <a:off x="1190276" y="6394240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H</a:t>
            </a:r>
            <a:endParaRPr lang="zh-TW" altLang="en-US" sz="1200" dirty="0"/>
          </a:p>
        </p:txBody>
      </p:sp>
      <p:pic>
        <p:nvPicPr>
          <p:cNvPr id="82" name="圖片 8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4816" y="6126591"/>
            <a:ext cx="1152128" cy="648000"/>
          </a:xfrm>
          <a:prstGeom prst="rect">
            <a:avLst/>
          </a:prstGeom>
        </p:spPr>
      </p:pic>
      <p:pic>
        <p:nvPicPr>
          <p:cNvPr id="84" name="圖片 8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1808" y="6125676"/>
            <a:ext cx="1152128" cy="648000"/>
          </a:xfrm>
          <a:prstGeom prst="rect">
            <a:avLst/>
          </a:prstGeom>
        </p:spPr>
      </p:pic>
      <p:sp>
        <p:nvSpPr>
          <p:cNvPr id="85" name="文字方塊 84"/>
          <p:cNvSpPr txBox="1">
            <a:spLocks noChangeAspect="1"/>
          </p:cNvSpPr>
          <p:nvPr/>
        </p:nvSpPr>
        <p:spPr>
          <a:xfrm>
            <a:off x="1813816" y="5939437"/>
            <a:ext cx="3305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W</a:t>
            </a:r>
            <a:endParaRPr lang="zh-TW" altLang="en-US" sz="1200" dirty="0"/>
          </a:p>
        </p:txBody>
      </p:sp>
      <p:sp>
        <p:nvSpPr>
          <p:cNvPr id="86" name="文字方塊 85"/>
          <p:cNvSpPr txBox="1">
            <a:spLocks noChangeAspect="1"/>
          </p:cNvSpPr>
          <p:nvPr/>
        </p:nvSpPr>
        <p:spPr>
          <a:xfrm>
            <a:off x="6430418" y="6312091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H</a:t>
            </a:r>
            <a:endParaRPr lang="zh-TW" altLang="en-US" sz="1200" dirty="0"/>
          </a:p>
        </p:txBody>
      </p:sp>
      <p:sp>
        <p:nvSpPr>
          <p:cNvPr id="87" name="文字方塊 86"/>
          <p:cNvSpPr txBox="1">
            <a:spLocks noChangeAspect="1"/>
          </p:cNvSpPr>
          <p:nvPr/>
        </p:nvSpPr>
        <p:spPr>
          <a:xfrm>
            <a:off x="2941744" y="5923168"/>
            <a:ext cx="3305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W</a:t>
            </a:r>
            <a:endParaRPr lang="zh-TW" altLang="en-US" sz="1200" dirty="0"/>
          </a:p>
        </p:txBody>
      </p:sp>
      <p:cxnSp>
        <p:nvCxnSpPr>
          <p:cNvPr id="88" name="直線單箭頭接點 87"/>
          <p:cNvCxnSpPr/>
          <p:nvPr/>
        </p:nvCxnSpPr>
        <p:spPr>
          <a:xfrm>
            <a:off x="5256772" y="5978136"/>
            <a:ext cx="1264" cy="144016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92" name="文字方塊 91"/>
          <p:cNvSpPr txBox="1">
            <a:spLocks noChangeAspect="1"/>
          </p:cNvSpPr>
          <p:nvPr/>
        </p:nvSpPr>
        <p:spPr>
          <a:xfrm>
            <a:off x="5682955" y="5944251"/>
            <a:ext cx="3305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W</a:t>
            </a:r>
            <a:endParaRPr lang="zh-TW" altLang="en-US" sz="1200" dirty="0"/>
          </a:p>
        </p:txBody>
      </p:sp>
      <p:sp>
        <p:nvSpPr>
          <p:cNvPr id="99" name="文字方塊 98"/>
          <p:cNvSpPr txBox="1">
            <a:spLocks noChangeAspect="1"/>
          </p:cNvSpPr>
          <p:nvPr/>
        </p:nvSpPr>
        <p:spPr>
          <a:xfrm>
            <a:off x="4505610" y="5949280"/>
            <a:ext cx="3305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W</a:t>
            </a:r>
            <a:endParaRPr lang="zh-TW" altLang="en-US" sz="1200" dirty="0"/>
          </a:p>
        </p:txBody>
      </p:sp>
      <p:sp>
        <p:nvSpPr>
          <p:cNvPr id="100" name="文字方塊 99"/>
          <p:cNvSpPr txBox="1">
            <a:spLocks noChangeAspect="1"/>
          </p:cNvSpPr>
          <p:nvPr/>
        </p:nvSpPr>
        <p:spPr>
          <a:xfrm>
            <a:off x="1146236" y="2181286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H</a:t>
            </a:r>
            <a:endParaRPr lang="zh-TW" altLang="en-US" sz="1200" dirty="0"/>
          </a:p>
        </p:txBody>
      </p:sp>
      <p:sp>
        <p:nvSpPr>
          <p:cNvPr id="101" name="文字方塊 100"/>
          <p:cNvSpPr txBox="1"/>
          <p:nvPr/>
        </p:nvSpPr>
        <p:spPr>
          <a:xfrm>
            <a:off x="1638668" y="2601672"/>
            <a:ext cx="78899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 smtClean="0"/>
              <a:t>W-</a:t>
            </a:r>
            <a:r>
              <a:rPr lang="en-US" altLang="zh-TW" sz="1100" dirty="0" err="1" smtClean="0"/>
              <a:t>Fa</a:t>
            </a:r>
            <a:r>
              <a:rPr lang="en-US" altLang="zh-TW" sz="1100" baseline="-25000" dirty="0" err="1" smtClean="0"/>
              <a:t>W</a:t>
            </a:r>
            <a:r>
              <a:rPr lang="en-US" altLang="zh-TW" sz="1100" dirty="0" smtClean="0"/>
              <a:t> *2</a:t>
            </a:r>
            <a:endParaRPr lang="zh-TW" altLang="en-US" sz="1100" dirty="0"/>
          </a:p>
        </p:txBody>
      </p:sp>
      <p:grpSp>
        <p:nvGrpSpPr>
          <p:cNvPr id="102" name="群組 101"/>
          <p:cNvGrpSpPr/>
          <p:nvPr/>
        </p:nvGrpSpPr>
        <p:grpSpPr>
          <a:xfrm>
            <a:off x="1494287" y="1972285"/>
            <a:ext cx="961200" cy="648000"/>
            <a:chOff x="1907704" y="2564904"/>
            <a:chExt cx="1152128" cy="1296000"/>
          </a:xfrm>
        </p:grpSpPr>
        <p:pic>
          <p:nvPicPr>
            <p:cNvPr id="104" name="圖片 10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07704" y="2564904"/>
              <a:ext cx="1152128" cy="648000"/>
            </a:xfrm>
            <a:prstGeom prst="rect">
              <a:avLst/>
            </a:prstGeom>
          </p:spPr>
        </p:pic>
        <p:pic>
          <p:nvPicPr>
            <p:cNvPr id="105" name="圖片 10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07704" y="3212904"/>
              <a:ext cx="1152128" cy="648000"/>
            </a:xfrm>
            <a:prstGeom prst="rect">
              <a:avLst/>
            </a:prstGeom>
          </p:spPr>
        </p:pic>
      </p:grpSp>
      <p:sp>
        <p:nvSpPr>
          <p:cNvPr id="106" name="文字方塊 105"/>
          <p:cNvSpPr txBox="1">
            <a:spLocks noChangeAspect="1"/>
          </p:cNvSpPr>
          <p:nvPr/>
        </p:nvSpPr>
        <p:spPr>
          <a:xfrm>
            <a:off x="7625031" y="1704389"/>
            <a:ext cx="4822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" dirty="0" smtClean="0"/>
              <a:t>H</a:t>
            </a:r>
            <a:endParaRPr lang="zh-TW" altLang="en-US" sz="1200" dirty="0"/>
          </a:p>
        </p:txBody>
      </p:sp>
      <p:sp>
        <p:nvSpPr>
          <p:cNvPr id="108" name="文字方塊 107"/>
          <p:cNvSpPr txBox="1"/>
          <p:nvPr/>
        </p:nvSpPr>
        <p:spPr>
          <a:xfrm>
            <a:off x="7288434" y="1286143"/>
            <a:ext cx="47641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 err="1" smtClean="0"/>
              <a:t>Fa</a:t>
            </a:r>
            <a:r>
              <a:rPr lang="en-US" altLang="zh-TW" sz="1100" baseline="-25000" dirty="0" err="1" smtClean="0"/>
              <a:t>W</a:t>
            </a:r>
            <a:r>
              <a:rPr lang="en-US" altLang="zh-TW" sz="1100" dirty="0" smtClean="0"/>
              <a:t> </a:t>
            </a:r>
            <a:endParaRPr lang="zh-TW" altLang="en-US" sz="1100" dirty="0"/>
          </a:p>
        </p:txBody>
      </p:sp>
      <p:sp>
        <p:nvSpPr>
          <p:cNvPr id="109" name="文字方塊 108"/>
          <p:cNvSpPr txBox="1"/>
          <p:nvPr/>
        </p:nvSpPr>
        <p:spPr>
          <a:xfrm>
            <a:off x="6782761" y="1321250"/>
            <a:ext cx="47641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 err="1" smtClean="0"/>
              <a:t>Fa</a:t>
            </a:r>
            <a:r>
              <a:rPr lang="en-US" altLang="zh-TW" sz="1100" baseline="-25000" dirty="0" err="1" smtClean="0"/>
              <a:t>W</a:t>
            </a:r>
            <a:r>
              <a:rPr lang="en-US" altLang="zh-TW" sz="1100" dirty="0" smtClean="0"/>
              <a:t> </a:t>
            </a:r>
            <a:endParaRPr lang="zh-TW" altLang="en-US" sz="1100" dirty="0"/>
          </a:p>
        </p:txBody>
      </p:sp>
      <p:grpSp>
        <p:nvGrpSpPr>
          <p:cNvPr id="116" name="群組 115"/>
          <p:cNvGrpSpPr>
            <a:grpSpLocks/>
          </p:cNvGrpSpPr>
          <p:nvPr/>
        </p:nvGrpSpPr>
        <p:grpSpPr>
          <a:xfrm>
            <a:off x="6869060" y="1547753"/>
            <a:ext cx="180000" cy="630924"/>
            <a:chOff x="3995936" y="2704514"/>
            <a:chExt cx="1152128" cy="1255554"/>
          </a:xfrm>
        </p:grpSpPr>
        <p:pic>
          <p:nvPicPr>
            <p:cNvPr id="117" name="圖片 116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00000"/>
            <a:stretch/>
          </p:blipFill>
          <p:spPr>
            <a:xfrm>
              <a:off x="3995936" y="2704514"/>
              <a:ext cx="1152128" cy="648000"/>
            </a:xfrm>
            <a:prstGeom prst="rect">
              <a:avLst/>
            </a:prstGeom>
          </p:spPr>
        </p:pic>
        <p:pic>
          <p:nvPicPr>
            <p:cNvPr id="118" name="圖片 117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00000"/>
            <a:stretch/>
          </p:blipFill>
          <p:spPr>
            <a:xfrm>
              <a:off x="3995936" y="3312067"/>
              <a:ext cx="1152128" cy="648001"/>
            </a:xfrm>
            <a:prstGeom prst="rect">
              <a:avLst/>
            </a:prstGeom>
          </p:spPr>
        </p:pic>
      </p:grpSp>
      <p:grpSp>
        <p:nvGrpSpPr>
          <p:cNvPr id="119" name="群組 118"/>
          <p:cNvGrpSpPr>
            <a:grpSpLocks/>
          </p:cNvGrpSpPr>
          <p:nvPr/>
        </p:nvGrpSpPr>
        <p:grpSpPr>
          <a:xfrm>
            <a:off x="7475730" y="1537589"/>
            <a:ext cx="180000" cy="630925"/>
            <a:chOff x="3995936" y="2704513"/>
            <a:chExt cx="1152128" cy="1255555"/>
          </a:xfrm>
        </p:grpSpPr>
        <p:pic>
          <p:nvPicPr>
            <p:cNvPr id="120" name="圖片 119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-100000"/>
            <a:stretch/>
          </p:blipFill>
          <p:spPr>
            <a:xfrm>
              <a:off x="3995936" y="2704513"/>
              <a:ext cx="1152128" cy="648000"/>
            </a:xfrm>
            <a:prstGeom prst="rect">
              <a:avLst/>
            </a:prstGeom>
          </p:spPr>
        </p:pic>
        <p:pic>
          <p:nvPicPr>
            <p:cNvPr id="121" name="圖片 120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-100000"/>
            <a:stretch/>
          </p:blipFill>
          <p:spPr>
            <a:xfrm>
              <a:off x="3995936" y="3312067"/>
              <a:ext cx="1152128" cy="648001"/>
            </a:xfrm>
            <a:prstGeom prst="rect">
              <a:avLst/>
            </a:prstGeom>
          </p:spPr>
        </p:pic>
      </p:grpSp>
      <p:sp>
        <p:nvSpPr>
          <p:cNvPr id="122" name="文字方塊 121"/>
          <p:cNvSpPr txBox="1">
            <a:spLocks noChangeAspect="1"/>
          </p:cNvSpPr>
          <p:nvPr/>
        </p:nvSpPr>
        <p:spPr>
          <a:xfrm>
            <a:off x="7363586" y="2514514"/>
            <a:ext cx="4822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" dirty="0" smtClean="0"/>
              <a:t>H</a:t>
            </a:r>
            <a:endParaRPr lang="zh-TW" altLang="en-US" sz="1200" dirty="0"/>
          </a:p>
        </p:txBody>
      </p:sp>
      <p:sp>
        <p:nvSpPr>
          <p:cNvPr id="124" name="文字方塊 123"/>
          <p:cNvSpPr txBox="1"/>
          <p:nvPr/>
        </p:nvSpPr>
        <p:spPr>
          <a:xfrm>
            <a:off x="6994198" y="2144779"/>
            <a:ext cx="6094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 err="1" smtClean="0"/>
              <a:t>Fa</a:t>
            </a:r>
            <a:r>
              <a:rPr lang="en-US" altLang="zh-TW" sz="1100" baseline="-25000" dirty="0" err="1" smtClean="0"/>
              <a:t>W</a:t>
            </a:r>
            <a:r>
              <a:rPr lang="en-US" altLang="zh-TW" sz="1100" dirty="0" smtClean="0"/>
              <a:t> *2</a:t>
            </a:r>
            <a:endParaRPr lang="zh-TW" altLang="en-US" sz="1100" dirty="0"/>
          </a:p>
        </p:txBody>
      </p:sp>
      <p:grpSp>
        <p:nvGrpSpPr>
          <p:cNvPr id="127" name="群組 126"/>
          <p:cNvGrpSpPr>
            <a:grpSpLocks/>
          </p:cNvGrpSpPr>
          <p:nvPr/>
        </p:nvGrpSpPr>
        <p:grpSpPr>
          <a:xfrm>
            <a:off x="7171612" y="2347592"/>
            <a:ext cx="180000" cy="630925"/>
            <a:chOff x="3995936" y="2704513"/>
            <a:chExt cx="1152128" cy="1255555"/>
          </a:xfrm>
        </p:grpSpPr>
        <p:pic>
          <p:nvPicPr>
            <p:cNvPr id="129" name="圖片 128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95936" y="2704513"/>
              <a:ext cx="1152128" cy="648000"/>
            </a:xfrm>
            <a:prstGeom prst="rect">
              <a:avLst/>
            </a:prstGeom>
          </p:spPr>
        </p:pic>
        <p:pic>
          <p:nvPicPr>
            <p:cNvPr id="130" name="圖片 129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95936" y="3312067"/>
              <a:ext cx="1152128" cy="648001"/>
            </a:xfrm>
            <a:prstGeom prst="rect">
              <a:avLst/>
            </a:prstGeom>
          </p:spPr>
        </p:pic>
      </p:grpSp>
      <p:cxnSp>
        <p:nvCxnSpPr>
          <p:cNvPr id="131" name="直線單箭頭接點 130"/>
          <p:cNvCxnSpPr/>
          <p:nvPr/>
        </p:nvCxnSpPr>
        <p:spPr bwMode="auto">
          <a:xfrm>
            <a:off x="5270950" y="752834"/>
            <a:ext cx="392" cy="19686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32" name="文字方塊 131"/>
          <p:cNvSpPr txBox="1">
            <a:spLocks noChangeAspect="1"/>
          </p:cNvSpPr>
          <p:nvPr/>
        </p:nvSpPr>
        <p:spPr>
          <a:xfrm>
            <a:off x="5891201" y="1086794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H</a:t>
            </a:r>
            <a:endParaRPr lang="zh-TW" altLang="en-US" sz="1200" dirty="0"/>
          </a:p>
        </p:txBody>
      </p:sp>
      <p:grpSp>
        <p:nvGrpSpPr>
          <p:cNvPr id="134" name="群組 133"/>
          <p:cNvGrpSpPr/>
          <p:nvPr/>
        </p:nvGrpSpPr>
        <p:grpSpPr>
          <a:xfrm>
            <a:off x="4780224" y="980800"/>
            <a:ext cx="961200" cy="648000"/>
            <a:chOff x="1907704" y="2564904"/>
            <a:chExt cx="1152128" cy="1296000"/>
          </a:xfrm>
        </p:grpSpPr>
        <p:pic>
          <p:nvPicPr>
            <p:cNvPr id="135" name="圖片 13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07704" y="2564904"/>
              <a:ext cx="1152128" cy="648000"/>
            </a:xfrm>
            <a:prstGeom prst="rect">
              <a:avLst/>
            </a:prstGeom>
          </p:spPr>
        </p:pic>
        <p:pic>
          <p:nvPicPr>
            <p:cNvPr id="136" name="圖片 13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07704" y="3212904"/>
              <a:ext cx="1152128" cy="648000"/>
            </a:xfrm>
            <a:prstGeom prst="rect">
              <a:avLst/>
            </a:prstGeom>
          </p:spPr>
        </p:pic>
      </p:grpSp>
      <p:grpSp>
        <p:nvGrpSpPr>
          <p:cNvPr id="137" name="群組 136"/>
          <p:cNvGrpSpPr>
            <a:grpSpLocks/>
          </p:cNvGrpSpPr>
          <p:nvPr/>
        </p:nvGrpSpPr>
        <p:grpSpPr>
          <a:xfrm>
            <a:off x="4600224" y="997876"/>
            <a:ext cx="180000" cy="630924"/>
            <a:chOff x="3995936" y="2704514"/>
            <a:chExt cx="1152128" cy="1255554"/>
          </a:xfrm>
        </p:grpSpPr>
        <p:pic>
          <p:nvPicPr>
            <p:cNvPr id="139" name="圖片 138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00000"/>
            <a:stretch/>
          </p:blipFill>
          <p:spPr>
            <a:xfrm>
              <a:off x="3995936" y="2704514"/>
              <a:ext cx="1152128" cy="648000"/>
            </a:xfrm>
            <a:prstGeom prst="rect">
              <a:avLst/>
            </a:prstGeom>
          </p:spPr>
        </p:pic>
        <p:pic>
          <p:nvPicPr>
            <p:cNvPr id="140" name="圖片 139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00000"/>
            <a:stretch/>
          </p:blipFill>
          <p:spPr>
            <a:xfrm>
              <a:off x="3995936" y="3312067"/>
              <a:ext cx="1152128" cy="648001"/>
            </a:xfrm>
            <a:prstGeom prst="rect">
              <a:avLst/>
            </a:prstGeom>
          </p:spPr>
        </p:pic>
      </p:grpSp>
      <p:grpSp>
        <p:nvGrpSpPr>
          <p:cNvPr id="141" name="群組 140"/>
          <p:cNvGrpSpPr>
            <a:grpSpLocks/>
          </p:cNvGrpSpPr>
          <p:nvPr/>
        </p:nvGrpSpPr>
        <p:grpSpPr>
          <a:xfrm>
            <a:off x="5739022" y="997875"/>
            <a:ext cx="180000" cy="630925"/>
            <a:chOff x="3995936" y="2704513"/>
            <a:chExt cx="1152128" cy="1255555"/>
          </a:xfrm>
        </p:grpSpPr>
        <p:pic>
          <p:nvPicPr>
            <p:cNvPr id="146" name="圖片 145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-100000"/>
            <a:stretch/>
          </p:blipFill>
          <p:spPr>
            <a:xfrm>
              <a:off x="3995936" y="2704513"/>
              <a:ext cx="1152128" cy="648000"/>
            </a:xfrm>
            <a:prstGeom prst="rect">
              <a:avLst/>
            </a:prstGeom>
          </p:spPr>
        </p:pic>
        <p:pic>
          <p:nvPicPr>
            <p:cNvPr id="150" name="圖片 149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-100000"/>
            <a:stretch/>
          </p:blipFill>
          <p:spPr>
            <a:xfrm>
              <a:off x="3995936" y="3312067"/>
              <a:ext cx="1152128" cy="648001"/>
            </a:xfrm>
            <a:prstGeom prst="rect">
              <a:avLst/>
            </a:prstGeom>
          </p:spPr>
        </p:pic>
      </p:grpSp>
      <p:sp>
        <p:nvSpPr>
          <p:cNvPr id="151" name="文字方塊 150"/>
          <p:cNvSpPr txBox="1"/>
          <p:nvPr/>
        </p:nvSpPr>
        <p:spPr>
          <a:xfrm>
            <a:off x="5815321" y="1452055"/>
            <a:ext cx="47641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 err="1" smtClean="0"/>
              <a:t>Fa</a:t>
            </a:r>
            <a:r>
              <a:rPr lang="en-US" altLang="zh-TW" sz="1100" baseline="-25000" dirty="0" err="1" smtClean="0"/>
              <a:t>W</a:t>
            </a:r>
            <a:r>
              <a:rPr lang="en-US" altLang="zh-TW" sz="1100" dirty="0" smtClean="0"/>
              <a:t> </a:t>
            </a:r>
            <a:endParaRPr lang="zh-TW" altLang="en-US" sz="1100" dirty="0"/>
          </a:p>
        </p:txBody>
      </p:sp>
      <p:sp>
        <p:nvSpPr>
          <p:cNvPr id="161" name="文字方塊 160"/>
          <p:cNvSpPr txBox="1"/>
          <p:nvPr/>
        </p:nvSpPr>
        <p:spPr>
          <a:xfrm>
            <a:off x="4311612" y="1412776"/>
            <a:ext cx="47641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 err="1" smtClean="0"/>
              <a:t>Fa</a:t>
            </a:r>
            <a:r>
              <a:rPr lang="en-US" altLang="zh-TW" sz="1100" baseline="-25000" dirty="0" err="1" smtClean="0"/>
              <a:t>W</a:t>
            </a:r>
            <a:r>
              <a:rPr lang="en-US" altLang="zh-TW" sz="1100" dirty="0" smtClean="0"/>
              <a:t> </a:t>
            </a:r>
            <a:endParaRPr lang="zh-TW" altLang="en-US" sz="1100" dirty="0"/>
          </a:p>
        </p:txBody>
      </p:sp>
      <p:sp>
        <p:nvSpPr>
          <p:cNvPr id="162" name="文字方塊 161"/>
          <p:cNvSpPr txBox="1"/>
          <p:nvPr/>
        </p:nvSpPr>
        <p:spPr>
          <a:xfrm>
            <a:off x="5225183" y="1533240"/>
            <a:ext cx="78899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 smtClean="0"/>
              <a:t>W-</a:t>
            </a:r>
            <a:r>
              <a:rPr lang="en-US" altLang="zh-TW" sz="1100" dirty="0" err="1" smtClean="0"/>
              <a:t>Fa</a:t>
            </a:r>
            <a:r>
              <a:rPr lang="en-US" altLang="zh-TW" sz="1100" baseline="-25000" dirty="0" err="1" smtClean="0"/>
              <a:t>W</a:t>
            </a:r>
            <a:r>
              <a:rPr lang="en-US" altLang="zh-TW" sz="1100" dirty="0" smtClean="0"/>
              <a:t> *2</a:t>
            </a:r>
            <a:endParaRPr lang="zh-TW" altLang="en-US" sz="1100" dirty="0"/>
          </a:p>
        </p:txBody>
      </p:sp>
      <p:sp>
        <p:nvSpPr>
          <p:cNvPr id="111" name="文字方塊 110"/>
          <p:cNvSpPr txBox="1"/>
          <p:nvPr/>
        </p:nvSpPr>
        <p:spPr>
          <a:xfrm>
            <a:off x="-40229" y="1219399"/>
            <a:ext cx="310006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TW" sz="1100" dirty="0" err="1" smtClean="0">
                <a:latin typeface="Times New Roman"/>
                <a:ea typeface="Malgun Gothic"/>
                <a:cs typeface="Times New Roman"/>
              </a:rPr>
              <a:t>depth_sampling_factor</a:t>
            </a:r>
            <a:r>
              <a:rPr lang="en-GB" altLang="zh-TW" sz="1100" dirty="0" smtClean="0">
                <a:latin typeface="Times New Roman"/>
                <a:ea typeface="Malgun Gothic"/>
                <a:cs typeface="Times New Roman"/>
              </a:rPr>
              <a:t> = 1, </a:t>
            </a:r>
            <a:r>
              <a:rPr lang="en-US" altLang="zh-TW" sz="1100" dirty="0" err="1" smtClean="0"/>
              <a:t>Fa</a:t>
            </a:r>
            <a:r>
              <a:rPr lang="en-US" altLang="zh-TW" sz="1100" baseline="-25000" dirty="0" err="1" smtClean="0"/>
              <a:t>W</a:t>
            </a:r>
            <a:r>
              <a:rPr lang="en-US" altLang="zh-TW" sz="1100" dirty="0" smtClean="0"/>
              <a:t> =(</a:t>
            </a:r>
            <a:r>
              <a:rPr lang="en-US" altLang="zh-TW" sz="1100" smtClean="0"/>
              <a:t>W/48)*2</a:t>
            </a:r>
            <a:endParaRPr lang="en-US" altLang="zh-TW" sz="1100" dirty="0" smtClean="0"/>
          </a:p>
          <a:p>
            <a:r>
              <a:rPr lang="en-GB" altLang="zh-TW" sz="1100" dirty="0" err="1">
                <a:latin typeface="Times New Roman"/>
                <a:ea typeface="Malgun Gothic"/>
                <a:cs typeface="Times New Roman"/>
              </a:rPr>
              <a:t>depth_sampling_factor</a:t>
            </a:r>
            <a:r>
              <a:rPr lang="en-GB" altLang="zh-TW" sz="1100" dirty="0">
                <a:latin typeface="Times New Roman"/>
                <a:ea typeface="Malgun Gothic"/>
                <a:cs typeface="Times New Roman"/>
              </a:rPr>
              <a:t> = </a:t>
            </a:r>
            <a:r>
              <a:rPr lang="en-GB" altLang="zh-TW" sz="1100" dirty="0" smtClean="0">
                <a:latin typeface="Times New Roman"/>
                <a:ea typeface="Malgun Gothic"/>
                <a:cs typeface="Times New Roman"/>
              </a:rPr>
              <a:t>2, </a:t>
            </a:r>
            <a:r>
              <a:rPr lang="en-US" altLang="zh-TW" sz="1100" dirty="0" err="1" smtClean="0"/>
              <a:t>Fa</a:t>
            </a:r>
            <a:r>
              <a:rPr lang="en-US" altLang="zh-TW" sz="1100" baseline="-25000" dirty="0" err="1" smtClean="0"/>
              <a:t>W</a:t>
            </a:r>
            <a:r>
              <a:rPr lang="en-US" altLang="zh-TW" sz="1100" dirty="0" smtClean="0"/>
              <a:t> =(W/24</a:t>
            </a:r>
            <a:r>
              <a:rPr lang="en-US" altLang="zh-TW" sz="1100" dirty="0"/>
              <a:t>)*2</a:t>
            </a:r>
            <a:endParaRPr lang="zh-TW" altLang="en-US" sz="1100" dirty="0"/>
          </a:p>
          <a:p>
            <a:r>
              <a:rPr lang="en-GB" altLang="zh-TW" sz="1100" dirty="0" err="1">
                <a:latin typeface="Times New Roman"/>
                <a:ea typeface="Malgun Gothic"/>
                <a:cs typeface="Times New Roman"/>
              </a:rPr>
              <a:t>depth_sampling_factor</a:t>
            </a:r>
            <a:r>
              <a:rPr lang="en-GB" altLang="zh-TW" sz="1100" dirty="0">
                <a:latin typeface="Times New Roman"/>
                <a:ea typeface="Malgun Gothic"/>
                <a:cs typeface="Times New Roman"/>
              </a:rPr>
              <a:t> = </a:t>
            </a:r>
            <a:r>
              <a:rPr lang="en-GB" altLang="zh-TW" sz="1100" dirty="0" smtClean="0">
                <a:latin typeface="Times New Roman"/>
                <a:ea typeface="Malgun Gothic"/>
                <a:cs typeface="Times New Roman"/>
              </a:rPr>
              <a:t>3, </a:t>
            </a:r>
            <a:r>
              <a:rPr lang="en-US" altLang="zh-TW" sz="1100" dirty="0" err="1" smtClean="0"/>
              <a:t>Fa</a:t>
            </a:r>
            <a:r>
              <a:rPr lang="en-US" altLang="zh-TW" sz="1100" baseline="-25000" dirty="0" err="1" smtClean="0"/>
              <a:t>W</a:t>
            </a:r>
            <a:r>
              <a:rPr lang="en-US" altLang="zh-TW" sz="1100" dirty="0" smtClean="0"/>
              <a:t> =(W/16)*2</a:t>
            </a:r>
            <a:endParaRPr lang="zh-TW" altLang="en-US" sz="1100" dirty="0"/>
          </a:p>
          <a:p>
            <a:endParaRPr lang="zh-TW" altLang="en-US" sz="1100" dirty="0"/>
          </a:p>
        </p:txBody>
      </p:sp>
    </p:spTree>
    <p:extLst>
      <p:ext uri="{BB962C8B-B14F-4D97-AF65-F5344CB8AC3E}">
        <p14:creationId xmlns:p14="http://schemas.microsoft.com/office/powerpoint/2010/main" val="16082185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46176" y="2636912"/>
            <a:ext cx="7851648" cy="1121296"/>
          </a:xfrm>
        </p:spPr>
        <p:txBody>
          <a:bodyPr>
            <a:normAutofit fontScale="90000"/>
          </a:bodyPr>
          <a:lstStyle/>
          <a:p>
            <a:pPr marL="355600" indent="-355600">
              <a:spcBef>
                <a:spcPts val="1200"/>
              </a:spcBef>
            </a:pPr>
            <a:r>
              <a:rPr lang="en-US" altLang="zh-TW" dirty="0">
                <a:latin typeface="Calibri" pitchFamily="34" charset="0"/>
              </a:rPr>
              <a:t>Centralized Texture-Depth Packing (CTDP) SEI Message Syntax</a:t>
            </a:r>
            <a:endParaRPr lang="en-US" altLang="zh-TW" sz="2200" dirty="0" smtClean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5926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792088"/>
          </a:xfrm>
        </p:spPr>
        <p:txBody>
          <a:bodyPr>
            <a:normAutofit/>
          </a:bodyPr>
          <a:lstStyle/>
          <a:p>
            <a:r>
              <a:rPr lang="en-US" altLang="zh-TW" sz="3200" dirty="0" smtClean="0">
                <a:latin typeface="Calibri" panose="020F0502020204030204" pitchFamily="34" charset="0"/>
              </a:rPr>
              <a:t>CTDP SEI Syntax</a:t>
            </a:r>
            <a:endParaRPr lang="zh-TW" altLang="en-US" sz="3200" dirty="0">
              <a:latin typeface="Calibri" panose="020F0502020204030204" pitchFamily="34" charset="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328004"/>
              </p:ext>
            </p:extLst>
          </p:nvPr>
        </p:nvGraphicFramePr>
        <p:xfrm>
          <a:off x="611560" y="1484784"/>
          <a:ext cx="8064896" cy="4053677"/>
        </p:xfrm>
        <a:graphic>
          <a:graphicData uri="http://schemas.openxmlformats.org/drawingml/2006/table">
            <a:tbl>
              <a:tblPr/>
              <a:tblGrid>
                <a:gridCol w="6696744"/>
                <a:gridCol w="1368152"/>
              </a:tblGrid>
              <a:tr h="402904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 err="1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centralized_texture-depth_packing</a:t>
                      </a:r>
                      <a:r>
                        <a:rPr lang="en-GB" sz="1600" dirty="0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( </a:t>
                      </a:r>
                      <a:r>
                        <a:rPr lang="en-GB" sz="1600" dirty="0" err="1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payloadSize</a:t>
                      </a:r>
                      <a:r>
                        <a:rPr lang="en-GB" sz="160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 ) {</a:t>
                      </a:r>
                      <a:endParaRPr lang="zh-TW" sz="16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800" b="1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Descriptor</a:t>
                      </a:r>
                      <a:endParaRPr lang="zh-TW" sz="18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383">
                <a:tc>
                  <a:txBody>
                    <a:bodyPr/>
                    <a:lstStyle/>
                    <a:p>
                      <a:pPr algn="l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it-IT" sz="16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GB" altLang="zh-TW" sz="1600" b="1" dirty="0" err="1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centralized_texture-depth_packing</a:t>
                      </a:r>
                      <a:r>
                        <a:rPr lang="it-IT" sz="16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_id</a:t>
                      </a:r>
                      <a:endParaRPr lang="zh-TW" sz="16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80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ue(v)</a:t>
                      </a:r>
                      <a:endParaRPr lang="zh-TW" sz="18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383">
                <a:tc>
                  <a:txBody>
                    <a:bodyPr/>
                    <a:lstStyle/>
                    <a:p>
                      <a:pPr algn="l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GB" altLang="zh-TW" sz="1600" b="1" dirty="0" err="1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centralized_texture-depth_packing</a:t>
                      </a:r>
                      <a:r>
                        <a:rPr lang="it-IT" altLang="zh-TW" sz="16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_</a:t>
                      </a:r>
                      <a:r>
                        <a:rPr lang="en-US" sz="1600" b="1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cancel_flag</a:t>
                      </a:r>
                      <a:endParaRPr lang="zh-TW" sz="16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80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zh-TW" sz="18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746">
                <a:tc>
                  <a:txBody>
                    <a:bodyPr/>
                    <a:lstStyle/>
                    <a:p>
                      <a:pPr algn="l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6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if( !</a:t>
                      </a:r>
                      <a:r>
                        <a:rPr lang="en-GB" altLang="zh-TW" sz="1600" dirty="0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 </a:t>
                      </a:r>
                      <a:r>
                        <a:rPr lang="en-GB" altLang="zh-TW" sz="1600" dirty="0" err="1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centralized_texture-depth_packing_cancel_flag</a:t>
                      </a:r>
                      <a:r>
                        <a:rPr lang="en-US" sz="16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) {</a:t>
                      </a:r>
                      <a:endParaRPr lang="zh-TW" sz="16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80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 </a:t>
                      </a:r>
                      <a:endParaRPr lang="zh-TW" sz="18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383">
                <a:tc>
                  <a:txBody>
                    <a:bodyPr/>
                    <a:lstStyle/>
                    <a:p>
                      <a:pPr algn="l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</a:t>
                      </a:r>
                      <a:r>
                        <a:rPr lang="en-GB" altLang="zh-TW" sz="1600" b="1" dirty="0" err="1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depth_sampling_factor</a:t>
                      </a:r>
                      <a:endParaRPr lang="zh-TW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8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u(3)</a:t>
                      </a:r>
                      <a:endParaRPr lang="zh-TW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383">
                <a:tc>
                  <a:txBody>
                    <a:bodyPr/>
                    <a:lstStyle/>
                    <a:p>
                      <a:pPr algn="l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it-IT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</a:t>
                      </a:r>
                      <a:r>
                        <a:rPr lang="en-GB" altLang="zh-TW" sz="1600" b="1" dirty="0" err="1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centralized_texture-depth_packing</a:t>
                      </a:r>
                      <a:r>
                        <a:rPr lang="it-IT" altLang="zh-TW" sz="16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_</a:t>
                      </a:r>
                      <a:r>
                        <a:rPr lang="it-IT" sz="16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content_interpretation_type</a:t>
                      </a:r>
                      <a:endParaRPr lang="zh-TW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8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u(4)</a:t>
                      </a:r>
                      <a:endParaRPr lang="zh-TW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383">
                <a:tc>
                  <a:txBody>
                    <a:bodyPr/>
                    <a:lstStyle/>
                    <a:p>
                      <a:pPr algn="l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it-IT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</a:t>
                      </a:r>
                      <a:r>
                        <a:rPr lang="it-IT" sz="16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depth_spatial_flipping_flag</a:t>
                      </a:r>
                      <a:endParaRPr lang="zh-TW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8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zh-TW" sz="180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9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6525" algn="l"/>
                          <a:tab pos="228600" algn="l"/>
                          <a:tab pos="273685" algn="l"/>
                          <a:tab pos="410210" algn="l"/>
                          <a:tab pos="457200" algn="l"/>
                          <a:tab pos="547370" algn="l"/>
                          <a:tab pos="683895" algn="l"/>
                          <a:tab pos="824230" algn="l"/>
                          <a:tab pos="914400" algn="l"/>
                          <a:tab pos="961390" algn="l"/>
                          <a:tab pos="1097915" algn="l"/>
                          <a:tab pos="1235075" algn="l"/>
                          <a:tab pos="1371600" algn="l"/>
                        </a:tabLst>
                        <a:defRPr/>
                      </a:pPr>
                      <a:r>
                        <a:rPr kumimoji="0" lang="en-US" altLang="ko-KR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맑은 고딕"/>
                          <a:cs typeface=""/>
                        </a:rPr>
                        <a:t>               </a:t>
                      </a:r>
                      <a:r>
                        <a:rPr kumimoji="0" lang="en-US" altLang="ko-KR" sz="1600" b="1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맑은 고딕"/>
                          <a:cs typeface=""/>
                        </a:rPr>
                        <a:t>depth_subpixel_arrangement_type</a:t>
                      </a:r>
                      <a:r>
                        <a:rPr kumimoji="0" lang="en-US" altLang="ko-KR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맑은 고딕"/>
                          <a:cs typeface=""/>
                        </a:rPr>
                        <a:t> </a:t>
                      </a:r>
                      <a:endParaRPr kumimoji="0" lang="ko-KR" altLang="zh-TW" sz="1600" b="0" kern="1200" dirty="0" smtClean="0">
                        <a:solidFill>
                          <a:schemeClr val="tx1"/>
                        </a:solidFill>
                        <a:effectLst/>
                        <a:latin typeface="Times New Roman"/>
                        <a:ea typeface="맑은 고딕"/>
                        <a:cs typeface=""/>
                      </a:endParaRPr>
                    </a:p>
                  </a:txBody>
                  <a:tcPr marL="65652" marR="656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altLang="zh-TW" sz="18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u(4)</a:t>
                      </a:r>
                      <a:endParaRPr lang="zh-TW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69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6525" algn="l"/>
                          <a:tab pos="228600" algn="l"/>
                          <a:tab pos="273685" algn="l"/>
                          <a:tab pos="410210" algn="l"/>
                          <a:tab pos="457200" algn="l"/>
                          <a:tab pos="547370" algn="l"/>
                          <a:tab pos="683895" algn="l"/>
                          <a:tab pos="824230" algn="l"/>
                          <a:tab pos="914400" algn="l"/>
                          <a:tab pos="961390" algn="l"/>
                          <a:tab pos="1097915" algn="l"/>
                          <a:tab pos="1235075" algn="l"/>
                          <a:tab pos="1371600" algn="l"/>
                        </a:tabLst>
                        <a:defRPr/>
                      </a:pPr>
                      <a:r>
                        <a:rPr kumimoji="0" lang="en-US" altLang="zh-TW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맑은 고딕"/>
                          <a:cs typeface=""/>
                        </a:rPr>
                        <a:t>               </a:t>
                      </a:r>
                      <a:r>
                        <a:rPr kumimoji="0" lang="en-US" altLang="zh-TW" sz="1600" b="1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맑은 고딕"/>
                          <a:cs typeface=""/>
                        </a:rPr>
                        <a:t>texture_samping_type</a:t>
                      </a:r>
                      <a:r>
                        <a:rPr kumimoji="0" lang="en-US" altLang="ko-KR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맑은 고딕"/>
                          <a:cs typeface=""/>
                        </a:rPr>
                        <a:t> </a:t>
                      </a:r>
                      <a:endParaRPr lang="ko-KR" altLang="zh-TW" sz="16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65652" marR="656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altLang="zh-TW" sz="18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u(2)</a:t>
                      </a:r>
                      <a:endParaRPr lang="zh-TW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69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6525" algn="l"/>
                          <a:tab pos="228600" algn="l"/>
                          <a:tab pos="273685" algn="l"/>
                          <a:tab pos="410210" algn="l"/>
                          <a:tab pos="457200" algn="l"/>
                          <a:tab pos="547370" algn="l"/>
                          <a:tab pos="683895" algn="l"/>
                          <a:tab pos="824230" algn="l"/>
                          <a:tab pos="914400" algn="l"/>
                          <a:tab pos="961390" algn="l"/>
                          <a:tab pos="1097915" algn="l"/>
                          <a:tab pos="1235075" algn="l"/>
                          <a:tab pos="1371600" algn="l"/>
                        </a:tabLst>
                        <a:defRPr/>
                      </a:pPr>
                      <a:r>
                        <a:rPr lang="en-US" altLang="ko-KR" sz="16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            </a:t>
                      </a:r>
                      <a:r>
                        <a:rPr kumimoji="0" lang="en-US" altLang="ko-KR" sz="1600" b="1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맑은 고딕"/>
                          <a:cs typeface=""/>
                        </a:rPr>
                        <a:t>depth</a:t>
                      </a:r>
                      <a:r>
                        <a:rPr kumimoji="0" lang="en-US" altLang="zh-TW" sz="1600" b="1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맑은 고딕"/>
                          <a:cs typeface=""/>
                        </a:rPr>
                        <a:t>_samping_type</a:t>
                      </a:r>
                      <a:r>
                        <a:rPr kumimoji="0" lang="en-US" altLang="zh-TW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맑은 고딕"/>
                          <a:cs typeface=""/>
                        </a:rPr>
                        <a:t> </a:t>
                      </a:r>
                      <a:endParaRPr kumimoji="0" lang="ko-KR" altLang="zh-TW" sz="1600" b="0" kern="1200" dirty="0" smtClean="0">
                        <a:solidFill>
                          <a:schemeClr val="tx1"/>
                        </a:solidFill>
                        <a:effectLst/>
                        <a:latin typeface="Times New Roman"/>
                        <a:ea typeface="맑은 고딕"/>
                        <a:cs typeface=""/>
                      </a:endParaRPr>
                    </a:p>
                  </a:txBody>
                  <a:tcPr marL="65652" marR="656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  <a:defRPr/>
                      </a:pPr>
                      <a:r>
                        <a:rPr lang="en-GB" altLang="zh-TW" sz="18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u(2)</a:t>
                      </a:r>
                      <a:endParaRPr lang="zh-TW" altLang="zh-TW" sz="1800" dirty="0" smtClean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6978">
                <a:tc>
                  <a:txBody>
                    <a:bodyPr/>
                    <a:lstStyle/>
                    <a:p>
                      <a:pPr algn="l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6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</a:t>
                      </a:r>
                      <a:r>
                        <a:rPr lang="en-GB" altLang="zh-TW" sz="1600" b="1" dirty="0" err="1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centralized_texture-depth_packing</a:t>
                      </a:r>
                      <a:r>
                        <a:rPr lang="en-US" sz="16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_</a:t>
                      </a:r>
                      <a:r>
                        <a:rPr lang="en-US" sz="1600" b="1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persistence_flag</a:t>
                      </a:r>
                      <a:endParaRPr lang="zh-TW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8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zh-TW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0243">
                <a:tc>
                  <a:txBody>
                    <a:bodyPr/>
                    <a:lstStyle/>
                    <a:p>
                      <a:pPr algn="l" hangingPunct="0">
                        <a:lnSpc>
                          <a:spcPct val="90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}</a:t>
                      </a:r>
                      <a:endParaRPr lang="zh-TW" sz="16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ct val="90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800" dirty="0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 </a:t>
                      </a:r>
                      <a:endParaRPr lang="zh-TW" sz="18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383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}</a:t>
                      </a:r>
                      <a:endParaRPr lang="zh-TW" sz="16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800" dirty="0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 </a:t>
                      </a:r>
                      <a:endParaRPr lang="zh-TW" sz="18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44123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917848"/>
            <a:ext cx="8229600" cy="926976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tabLst>
                <a:tab pos="504190" algn="l"/>
                <a:tab pos="756285" algn="l"/>
                <a:tab pos="1008380" algn="l"/>
                <a:tab pos="1260475" algn="l"/>
                <a:tab pos="137160" algn="l"/>
                <a:tab pos="274320" algn="l"/>
                <a:tab pos="411480" algn="l"/>
                <a:tab pos="548640" algn="l"/>
                <a:tab pos="685800" algn="l"/>
                <a:tab pos="822960" algn="l"/>
                <a:tab pos="960120" algn="l"/>
                <a:tab pos="1097280" algn="l"/>
                <a:tab pos="1234440" algn="l"/>
                <a:tab pos="1371600" algn="l"/>
              </a:tabLst>
            </a:pPr>
            <a:r>
              <a:rPr lang="en-GB" altLang="zh-TW" sz="3200" dirty="0" err="1">
                <a:latin typeface="Calibri" panose="020F0502020204030204" pitchFamily="34" charset="0"/>
              </a:rPr>
              <a:t>depth_sampling_factor</a:t>
            </a:r>
            <a:endParaRPr lang="zh-TW" altLang="zh-TW" sz="3200" dirty="0">
              <a:latin typeface="Calibri" panose="020F0502020204030204" pitchFamily="34" charset="0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4211939"/>
              </p:ext>
            </p:extLst>
          </p:nvPr>
        </p:nvGraphicFramePr>
        <p:xfrm>
          <a:off x="503548" y="1899895"/>
          <a:ext cx="8136904" cy="3658229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668728"/>
                <a:gridCol w="7468176"/>
              </a:tblGrid>
              <a:tr h="576064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2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600" b="1" dirty="0"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Value</a:t>
                      </a:r>
                      <a:endParaRPr lang="zh-TW" sz="1600" dirty="0">
                        <a:effectLst/>
                        <a:latin typeface="Arial" panose="020B0604020202020204" pitchFamily="34" charset="0"/>
                        <a:ea typeface="Malgun Gothic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2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600" b="1" dirty="0"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Interpretation</a:t>
                      </a:r>
                      <a:endParaRPr lang="zh-TW" sz="1600" dirty="0">
                        <a:effectLst/>
                        <a:latin typeface="Arial" panose="020B0604020202020204" pitchFamily="34" charset="0"/>
                        <a:ea typeface="Malgun Gothic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1845">
                <a:tc>
                  <a:txBody>
                    <a:bodyPr/>
                    <a:lstStyle/>
                    <a:p>
                      <a:pPr marL="0" algn="ctr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0</a:t>
                      </a:r>
                      <a:endParaRPr kumimoji="0" lang="zh-TW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  <a:defRPr/>
                      </a:pPr>
                      <a:r>
                        <a:rPr kumimoji="1" lang="en-US" altLang="zh-TW" sz="14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Unspecified the</a:t>
                      </a:r>
                      <a:r>
                        <a:rPr kumimoji="1" lang="en-US" altLang="zh-TW" sz="1400" kern="1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 </a:t>
                      </a:r>
                      <a:r>
                        <a:rPr kumimoji="1" lang="en-US" altLang="zh-TW" sz="14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downscale method</a:t>
                      </a:r>
                      <a:r>
                        <a:rPr kumimoji="1" lang="en-US" altLang="zh-TW" sz="1400" kern="1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 </a:t>
                      </a:r>
                      <a:r>
                        <a:rPr kumimoji="1" lang="en-US" altLang="zh-TW" sz="14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between the </a:t>
                      </a:r>
                      <a:r>
                        <a:rPr kumimoji="1" lang="en-CA" altLang="zh-TW" sz="14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centralized texture-depth</a:t>
                      </a:r>
                      <a:r>
                        <a:rPr kumimoji="1" lang="en-US" altLang="zh-TW" sz="14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 packed constituent frames.</a:t>
                      </a:r>
                      <a:endParaRPr kumimoji="1" lang="zh-TW" altLang="zh-TW" sz="1400" kern="1200" dirty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2184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  <a:defRPr/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1</a:t>
                      </a:r>
                      <a:endParaRPr kumimoji="1" lang="zh-TW" sz="1400" kern="1200" dirty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  <a:defRPr/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Each depth frame in centralized texture-depth packing arrangement represents about 4:1 decimation from the original depth frame horizontally or vertically and about 12:11 decimation from the original texture frame horizontally or vertically, starting from the top or left-most sample.</a:t>
                      </a:r>
                      <a:endParaRPr kumimoji="1" lang="zh-TW" sz="1400" kern="1200" dirty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2184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  <a:defRPr/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2</a:t>
                      </a:r>
                      <a:endParaRPr kumimoji="1" lang="zh-TW" sz="1400" kern="1200" dirty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  <a:defRPr/>
                      </a:pPr>
                      <a:r>
                        <a:rPr kumimoji="1" lang="en-US" sz="1400" kern="120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Each depth frame in centralized texture-depth packing arrangement represents about 4:2 decimation from the original depth frame horizontally or vertically and about 12:10 decimation from the original texture frame horizontally or vertically, starting from the top or left-most sample.</a:t>
                      </a:r>
                      <a:endParaRPr kumimoji="1" lang="zh-TW" sz="1400" kern="120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2184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  <a:defRPr/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3</a:t>
                      </a:r>
                      <a:endParaRPr kumimoji="1" lang="zh-TW" sz="1400" kern="1200" dirty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  <a:defRPr/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Each depth frame in centralized texture-depth packing arrangement represents about 4:3 decimation from the original depth frame horizontally or vertically and about 12:9 decimation from the original texture frame horizontally or vertically, starting from the top or left-most sample.</a:t>
                      </a:r>
                      <a:endParaRPr kumimoji="1" lang="zh-TW" sz="1400" kern="1200" dirty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36095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008112"/>
          </a:xfrm>
        </p:spPr>
        <p:txBody>
          <a:bodyPr>
            <a:normAutofit fontScale="90000"/>
          </a:bodyPr>
          <a:lstStyle/>
          <a:p>
            <a:r>
              <a:rPr lang="en-US" altLang="zh-TW" sz="3200" dirty="0" err="1" smtClean="0">
                <a:latin typeface="Calibri" panose="020F0502020204030204" pitchFamily="34" charset="0"/>
              </a:rPr>
              <a:t>centralized_texture-depth_packing_content_interpretation_type</a:t>
            </a:r>
            <a:endParaRPr lang="en-US" altLang="zh-TW" sz="3200" dirty="0">
              <a:latin typeface="Calibri" panose="020F0502020204030204" pitchFamily="34" charset="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081787"/>
              </p:ext>
            </p:extLst>
          </p:nvPr>
        </p:nvGraphicFramePr>
        <p:xfrm>
          <a:off x="323528" y="1556793"/>
          <a:ext cx="8352929" cy="3202081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807729"/>
                <a:gridCol w="7545200"/>
              </a:tblGrid>
              <a:tr h="333311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800" b="1" dirty="0"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Value</a:t>
                      </a:r>
                      <a:endParaRPr lang="zh-TW" sz="1800" dirty="0">
                        <a:effectLst/>
                        <a:latin typeface="Arial" panose="020B0604020202020204" pitchFamily="34" charset="0"/>
                        <a:ea typeface="Malgun Gothic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800" b="1" dirty="0"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Interpretation</a:t>
                      </a:r>
                      <a:endParaRPr lang="zh-TW" sz="1800" dirty="0">
                        <a:effectLst/>
                        <a:latin typeface="Arial" panose="020B0604020202020204" pitchFamily="34" charset="0"/>
                        <a:ea typeface="Malgun Gothic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7008">
                <a:tc>
                  <a:txBody>
                    <a:bodyPr/>
                    <a:lstStyle/>
                    <a:p>
                      <a:pPr marL="0" algn="ctr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0</a:t>
                      </a:r>
                      <a:endParaRPr kumimoji="0" lang="zh-TW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just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Indicates that the packed frame is arranged in order of </a:t>
                      </a:r>
                      <a:r>
                        <a:rPr kumimoji="0" lang="en-US" sz="1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reduced_depth_T</a:t>
                      </a: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, </a:t>
                      </a:r>
                      <a:r>
                        <a:rPr kumimoji="0" lang="en-US" sz="1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resized_texture</a:t>
                      </a: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, and </a:t>
                      </a:r>
                      <a:r>
                        <a:rPr kumimoji="0" lang="en-US" sz="1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reduced_depth_B</a:t>
                      </a: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 from top to bottom called as CTDP TB type as illustrated in Figure D‑X1.</a:t>
                      </a:r>
                      <a:endParaRPr kumimoji="0" lang="zh-TW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76713">
                <a:tc>
                  <a:txBody>
                    <a:bodyPr/>
                    <a:lstStyle/>
                    <a:p>
                      <a:pPr marL="0" algn="ctr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1</a:t>
                      </a:r>
                      <a:endParaRPr kumimoji="0" lang="zh-TW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just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Indicates that the packed frame is arranged in order of </a:t>
                      </a:r>
                      <a:r>
                        <a:rPr kumimoji="0" lang="en-US" sz="1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reduced_depth_L</a:t>
                      </a: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, </a:t>
                      </a:r>
                      <a:r>
                        <a:rPr kumimoji="0" lang="en-US" sz="1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resized_texture</a:t>
                      </a: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, and </a:t>
                      </a:r>
                      <a:r>
                        <a:rPr kumimoji="0" lang="en-US" sz="1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reduced_depth_R</a:t>
                      </a: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 from left to right called as CTDP LR type as illustrated in Figure D‑X2.</a:t>
                      </a:r>
                      <a:endParaRPr kumimoji="0" lang="zh-TW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90078">
                <a:tc>
                  <a:txBody>
                    <a:bodyPr/>
                    <a:lstStyle/>
                    <a:p>
                      <a:pPr marL="0" algn="ctr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2</a:t>
                      </a:r>
                      <a:endParaRPr kumimoji="0" lang="zh-TW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just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Indicates that the packed frame, which provides two texture-plus-depth views, is arranged in order of </a:t>
                      </a:r>
                      <a:r>
                        <a:rPr kumimoji="0" lang="en-US" sz="1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reduced_depth_LT</a:t>
                      </a: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, </a:t>
                      </a:r>
                      <a:r>
                        <a:rPr kumimoji="0" lang="en-US" sz="1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reduced_depth_RT</a:t>
                      </a: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, </a:t>
                      </a:r>
                      <a:r>
                        <a:rPr kumimoji="0" lang="en-US" sz="1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resized_textureT</a:t>
                      </a: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, </a:t>
                      </a:r>
                      <a:r>
                        <a:rPr kumimoji="0" lang="en-US" sz="1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resized_textureB</a:t>
                      </a: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, </a:t>
                      </a:r>
                      <a:r>
                        <a:rPr kumimoji="0" lang="en-US" sz="1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reduced_depth_LB</a:t>
                      </a: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, and </a:t>
                      </a:r>
                      <a:r>
                        <a:rPr kumimoji="0" lang="en-US" sz="1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reduced_depth_RB</a:t>
                      </a: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, from upper left to lower right called as CTDP 2TB type as illustrated in Figure D‑X3.</a:t>
                      </a:r>
                      <a:endParaRPr kumimoji="0" lang="zh-TW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90078">
                <a:tc>
                  <a:txBody>
                    <a:bodyPr/>
                    <a:lstStyle/>
                    <a:p>
                      <a:pPr marL="0" algn="ctr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3</a:t>
                      </a:r>
                      <a:endParaRPr kumimoji="0" lang="zh-TW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just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Indicates that the packed frame, which provides two texture-plus-depth views, is arranged in order of </a:t>
                      </a:r>
                      <a:r>
                        <a:rPr kumimoji="0" lang="en-US" sz="1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reduced_depth_LT</a:t>
                      </a: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, </a:t>
                      </a:r>
                      <a:r>
                        <a:rPr kumimoji="0" lang="en-US" sz="1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resized_texture_T</a:t>
                      </a: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, </a:t>
                      </a:r>
                      <a:r>
                        <a:rPr kumimoji="0" lang="en-US" sz="1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reduced_depth_RT</a:t>
                      </a: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, </a:t>
                      </a:r>
                      <a:r>
                        <a:rPr kumimoji="0" lang="en-US" sz="1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reduced_depth_LB</a:t>
                      </a: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, </a:t>
                      </a:r>
                      <a:r>
                        <a:rPr kumimoji="0" lang="en-US" sz="1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resized_texture_B</a:t>
                      </a: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, and </a:t>
                      </a:r>
                      <a:r>
                        <a:rPr kumimoji="0" lang="en-US" sz="1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reduced_depth_RB</a:t>
                      </a: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 from left to right called as CTDP 2LR type as illustrated in Figure D‑X4.</a:t>
                      </a:r>
                      <a:endParaRPr kumimoji="0" lang="zh-TW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5" name="Picture 2"/>
          <p:cNvPicPr preferRelativeResize="0"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95536" y="5192385"/>
            <a:ext cx="1872000" cy="10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文字方塊 10"/>
          <p:cNvSpPr txBox="1">
            <a:spLocks noChangeAspect="1"/>
          </p:cNvSpPr>
          <p:nvPr/>
        </p:nvSpPr>
        <p:spPr>
          <a:xfrm>
            <a:off x="4364638" y="5557866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H</a:t>
            </a:r>
            <a:endParaRPr lang="zh-TW" altLang="en-US" dirty="0"/>
          </a:p>
        </p:txBody>
      </p:sp>
      <p:sp>
        <p:nvSpPr>
          <p:cNvPr id="12" name="左大括弧 11"/>
          <p:cNvSpPr>
            <a:spLocks noChangeAspect="1"/>
          </p:cNvSpPr>
          <p:nvPr/>
        </p:nvSpPr>
        <p:spPr>
          <a:xfrm>
            <a:off x="4631724" y="5231646"/>
            <a:ext cx="156300" cy="10346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14" name="圖片 13"/>
          <p:cNvPicPr>
            <a:picLocks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 flipH="1">
            <a:off x="2483975" y="5251091"/>
            <a:ext cx="234000" cy="1053000"/>
          </a:xfrm>
          <a:prstGeom prst="rect">
            <a:avLst/>
          </a:prstGeom>
        </p:spPr>
      </p:pic>
      <p:pic>
        <p:nvPicPr>
          <p:cNvPr id="15" name="圖片 14"/>
          <p:cNvPicPr>
            <a:picLocks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7975" y="5251091"/>
            <a:ext cx="1404000" cy="1053000"/>
          </a:xfrm>
          <a:prstGeom prst="rect">
            <a:avLst/>
          </a:prstGeom>
        </p:spPr>
      </p:pic>
      <p:pic>
        <p:nvPicPr>
          <p:cNvPr id="16" name="圖片 15"/>
          <p:cNvPicPr>
            <a:picLocks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>
          <a:xfrm flipH="1">
            <a:off x="4121975" y="5251091"/>
            <a:ext cx="234000" cy="1053000"/>
          </a:xfrm>
          <a:prstGeom prst="rect">
            <a:avLst/>
          </a:prstGeom>
        </p:spPr>
      </p:pic>
      <p:sp>
        <p:nvSpPr>
          <p:cNvPr id="18" name="文字方塊 17"/>
          <p:cNvSpPr txBox="1">
            <a:spLocks noChangeAspect="1"/>
          </p:cNvSpPr>
          <p:nvPr/>
        </p:nvSpPr>
        <p:spPr>
          <a:xfrm>
            <a:off x="5508104" y="4692296"/>
            <a:ext cx="4026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W</a:t>
            </a:r>
            <a:endParaRPr lang="zh-TW" altLang="en-US" dirty="0"/>
          </a:p>
        </p:txBody>
      </p:sp>
      <p:sp>
        <p:nvSpPr>
          <p:cNvPr id="19" name="左大括弧 18"/>
          <p:cNvSpPr>
            <a:spLocks/>
          </p:cNvSpPr>
          <p:nvPr/>
        </p:nvSpPr>
        <p:spPr>
          <a:xfrm rot="5400000">
            <a:off x="5588325" y="4176081"/>
            <a:ext cx="226246" cy="1872001"/>
          </a:xfrm>
          <a:prstGeom prst="leftBrace">
            <a:avLst>
              <a:gd name="adj1" fmla="val 8333"/>
              <a:gd name="adj2" fmla="val 4866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3" name="矩形 22"/>
          <p:cNvSpPr/>
          <p:nvPr/>
        </p:nvSpPr>
        <p:spPr>
          <a:xfrm>
            <a:off x="702745" y="6200497"/>
            <a:ext cx="129614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TW" sz="1400" dirty="0" smtClean="0">
                <a:ea typeface="Arial Unicode MS" panose="020B0604020202020204" pitchFamily="34" charset="-120"/>
                <a:cs typeface="Arial" panose="020B0604020202020204" pitchFamily="34" charset="0"/>
              </a:rPr>
              <a:t>CTDP-TB</a:t>
            </a:r>
            <a:endParaRPr lang="zh-TW" altLang="en-US" sz="1400" dirty="0"/>
          </a:p>
        </p:txBody>
      </p:sp>
      <p:sp>
        <p:nvSpPr>
          <p:cNvPr id="24" name="矩形 23"/>
          <p:cNvSpPr/>
          <p:nvPr/>
        </p:nvSpPr>
        <p:spPr>
          <a:xfrm>
            <a:off x="2717976" y="6258201"/>
            <a:ext cx="121007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TW" sz="1400" dirty="0" smtClean="0">
                <a:ea typeface="Arial Unicode MS" panose="020B0604020202020204" pitchFamily="34" charset="-120"/>
                <a:cs typeface="Arial" panose="020B0604020202020204" pitchFamily="34" charset="0"/>
              </a:rPr>
              <a:t>CTDP-LR</a:t>
            </a:r>
            <a:endParaRPr lang="zh-TW" altLang="en-US" sz="1400" dirty="0">
              <a:cs typeface="Arial" panose="020B0604020202020204" pitchFamily="34" charset="0"/>
            </a:endParaRPr>
          </a:p>
        </p:txBody>
      </p:sp>
      <p:grpSp>
        <p:nvGrpSpPr>
          <p:cNvPr id="3" name="群組 2"/>
          <p:cNvGrpSpPr>
            <a:grpSpLocks/>
          </p:cNvGrpSpPr>
          <p:nvPr/>
        </p:nvGrpSpPr>
        <p:grpSpPr>
          <a:xfrm>
            <a:off x="4785293" y="5198260"/>
            <a:ext cx="1866277" cy="1089212"/>
            <a:chOff x="6946829" y="4418339"/>
            <a:chExt cx="1153435" cy="524912"/>
          </a:xfrm>
        </p:grpSpPr>
        <p:grpSp>
          <p:nvGrpSpPr>
            <p:cNvPr id="17" name="群組 16"/>
            <p:cNvGrpSpPr>
              <a:grpSpLocks/>
            </p:cNvGrpSpPr>
            <p:nvPr/>
          </p:nvGrpSpPr>
          <p:grpSpPr>
            <a:xfrm>
              <a:off x="6948264" y="4465262"/>
              <a:ext cx="1151998" cy="450004"/>
              <a:chOff x="755576" y="2220178"/>
              <a:chExt cx="1154778" cy="652213"/>
            </a:xfrm>
          </p:grpSpPr>
          <p:pic>
            <p:nvPicPr>
              <p:cNvPr id="20" name="圖片 19"/>
              <p:cNvPicPr>
                <a:picLocks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5576" y="2224391"/>
                <a:ext cx="575462" cy="648000"/>
              </a:xfrm>
              <a:prstGeom prst="rect">
                <a:avLst/>
              </a:prstGeom>
            </p:spPr>
          </p:pic>
          <p:pic>
            <p:nvPicPr>
              <p:cNvPr id="21" name="圖片 20"/>
              <p:cNvPicPr>
                <a:picLocks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34892" y="2220178"/>
                <a:ext cx="575462" cy="648000"/>
              </a:xfrm>
              <a:prstGeom prst="rect">
                <a:avLst/>
              </a:prstGeom>
            </p:spPr>
          </p:pic>
        </p:grpSp>
        <p:grpSp>
          <p:nvGrpSpPr>
            <p:cNvPr id="22" name="群組 21"/>
            <p:cNvGrpSpPr/>
            <p:nvPr/>
          </p:nvGrpSpPr>
          <p:grpSpPr>
            <a:xfrm>
              <a:off x="6949240" y="4418339"/>
              <a:ext cx="1151024" cy="45940"/>
              <a:chOff x="7191544" y="2204864"/>
              <a:chExt cx="1151024" cy="276206"/>
            </a:xfrm>
          </p:grpSpPr>
          <p:pic>
            <p:nvPicPr>
              <p:cNvPr id="25" name="圖片 24"/>
              <p:cNvPicPr>
                <a:picLocks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" b="57580"/>
              <a:stretch/>
            </p:blipFill>
            <p:spPr>
              <a:xfrm>
                <a:off x="7191544" y="2204864"/>
                <a:ext cx="575512" cy="274877"/>
              </a:xfrm>
              <a:prstGeom prst="rect">
                <a:avLst/>
              </a:prstGeom>
            </p:spPr>
          </p:pic>
          <p:pic>
            <p:nvPicPr>
              <p:cNvPr id="26" name="圖片 25"/>
              <p:cNvPicPr>
                <a:picLocks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" b="57580"/>
              <a:stretch/>
            </p:blipFill>
            <p:spPr>
              <a:xfrm>
                <a:off x="7767056" y="2206193"/>
                <a:ext cx="575512" cy="274877"/>
              </a:xfrm>
              <a:prstGeom prst="rect">
                <a:avLst/>
              </a:prstGeom>
            </p:spPr>
          </p:pic>
        </p:grpSp>
        <p:grpSp>
          <p:nvGrpSpPr>
            <p:cNvPr id="27" name="群組 26"/>
            <p:cNvGrpSpPr/>
            <p:nvPr/>
          </p:nvGrpSpPr>
          <p:grpSpPr>
            <a:xfrm>
              <a:off x="6946829" y="4897311"/>
              <a:ext cx="1151024" cy="45940"/>
              <a:chOff x="7191544" y="2577989"/>
              <a:chExt cx="1151024" cy="276206"/>
            </a:xfrm>
          </p:grpSpPr>
          <p:pic>
            <p:nvPicPr>
              <p:cNvPr id="28" name="圖片 27"/>
              <p:cNvPicPr>
                <a:picLocks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57582" b="-1"/>
              <a:stretch/>
            </p:blipFill>
            <p:spPr>
              <a:xfrm>
                <a:off x="7191544" y="2577989"/>
                <a:ext cx="575512" cy="274877"/>
              </a:xfrm>
              <a:prstGeom prst="rect">
                <a:avLst/>
              </a:prstGeom>
            </p:spPr>
          </p:pic>
          <p:pic>
            <p:nvPicPr>
              <p:cNvPr id="29" name="圖片 28"/>
              <p:cNvPicPr>
                <a:picLocks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57582" b="-1"/>
              <a:stretch/>
            </p:blipFill>
            <p:spPr>
              <a:xfrm>
                <a:off x="7767056" y="2579318"/>
                <a:ext cx="575512" cy="274877"/>
              </a:xfrm>
              <a:prstGeom prst="rect">
                <a:avLst/>
              </a:prstGeom>
            </p:spPr>
          </p:pic>
        </p:grpSp>
      </p:grpSp>
      <p:sp>
        <p:nvSpPr>
          <p:cNvPr id="31" name="矩形 30"/>
          <p:cNvSpPr/>
          <p:nvPr/>
        </p:nvSpPr>
        <p:spPr>
          <a:xfrm>
            <a:off x="4853799" y="6277946"/>
            <a:ext cx="169529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TW" sz="1400" dirty="0" smtClean="0">
                <a:ea typeface="Arial Unicode MS" panose="020B0604020202020204" pitchFamily="34" charset="-120"/>
                <a:cs typeface="Arial" panose="020B0604020202020204" pitchFamily="34" charset="0"/>
              </a:rPr>
              <a:t>CTDP-2TB</a:t>
            </a:r>
            <a:endParaRPr lang="zh-TW" altLang="en-US" sz="1400" dirty="0"/>
          </a:p>
        </p:txBody>
      </p:sp>
      <p:sp>
        <p:nvSpPr>
          <p:cNvPr id="30" name="文字方塊 29"/>
          <p:cNvSpPr txBox="1">
            <a:spLocks noChangeAspect="1"/>
          </p:cNvSpPr>
          <p:nvPr/>
        </p:nvSpPr>
        <p:spPr>
          <a:xfrm>
            <a:off x="3226475" y="4695108"/>
            <a:ext cx="4026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W</a:t>
            </a:r>
            <a:endParaRPr lang="zh-TW" altLang="en-US" dirty="0"/>
          </a:p>
        </p:txBody>
      </p:sp>
      <p:sp>
        <p:nvSpPr>
          <p:cNvPr id="32" name="左大括弧 31"/>
          <p:cNvSpPr>
            <a:spLocks/>
          </p:cNvSpPr>
          <p:nvPr/>
        </p:nvSpPr>
        <p:spPr>
          <a:xfrm rot="5400000">
            <a:off x="3306852" y="4178893"/>
            <a:ext cx="226246" cy="1872001"/>
          </a:xfrm>
          <a:prstGeom prst="leftBrace">
            <a:avLst>
              <a:gd name="adj1" fmla="val 8333"/>
              <a:gd name="adj2" fmla="val 4866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3" name="文字方塊 32"/>
          <p:cNvSpPr txBox="1">
            <a:spLocks noChangeAspect="1"/>
          </p:cNvSpPr>
          <p:nvPr/>
        </p:nvSpPr>
        <p:spPr>
          <a:xfrm>
            <a:off x="-36653" y="5515647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H</a:t>
            </a:r>
            <a:endParaRPr lang="zh-TW" altLang="en-US" dirty="0"/>
          </a:p>
        </p:txBody>
      </p:sp>
      <p:sp>
        <p:nvSpPr>
          <p:cNvPr id="34" name="左大括弧 33"/>
          <p:cNvSpPr>
            <a:spLocks noChangeAspect="1"/>
          </p:cNvSpPr>
          <p:nvPr/>
        </p:nvSpPr>
        <p:spPr>
          <a:xfrm>
            <a:off x="251520" y="5198719"/>
            <a:ext cx="156300" cy="10346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pSp>
        <p:nvGrpSpPr>
          <p:cNvPr id="7" name="群組 6"/>
          <p:cNvGrpSpPr/>
          <p:nvPr/>
        </p:nvGrpSpPr>
        <p:grpSpPr>
          <a:xfrm>
            <a:off x="6958517" y="5197826"/>
            <a:ext cx="2149987" cy="1106444"/>
            <a:chOff x="6676962" y="5195338"/>
            <a:chExt cx="2149987" cy="1106444"/>
          </a:xfrm>
        </p:grpSpPr>
        <p:grpSp>
          <p:nvGrpSpPr>
            <p:cNvPr id="37" name="群組 36"/>
            <p:cNvGrpSpPr/>
            <p:nvPr/>
          </p:nvGrpSpPr>
          <p:grpSpPr>
            <a:xfrm>
              <a:off x="6970409" y="5195338"/>
              <a:ext cx="1567008" cy="1101434"/>
              <a:chOff x="1907704" y="2564904"/>
              <a:chExt cx="1152128" cy="1296000"/>
            </a:xfrm>
          </p:grpSpPr>
          <p:pic>
            <p:nvPicPr>
              <p:cNvPr id="38" name="圖片 37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907704" y="2564904"/>
                <a:ext cx="1152128" cy="648000"/>
              </a:xfrm>
              <a:prstGeom prst="rect">
                <a:avLst/>
              </a:prstGeom>
            </p:spPr>
          </p:pic>
          <p:pic>
            <p:nvPicPr>
              <p:cNvPr id="39" name="圖片 38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907704" y="3212904"/>
                <a:ext cx="1152128" cy="648000"/>
              </a:xfrm>
              <a:prstGeom prst="rect">
                <a:avLst/>
              </a:prstGeom>
            </p:spPr>
          </p:pic>
        </p:grpSp>
        <p:grpSp>
          <p:nvGrpSpPr>
            <p:cNvPr id="40" name="群組 39"/>
            <p:cNvGrpSpPr>
              <a:grpSpLocks/>
            </p:cNvGrpSpPr>
            <p:nvPr/>
          </p:nvGrpSpPr>
          <p:grpSpPr>
            <a:xfrm>
              <a:off x="6676962" y="5199339"/>
              <a:ext cx="293447" cy="1101600"/>
              <a:chOff x="3995936" y="2704514"/>
              <a:chExt cx="1152128" cy="1255554"/>
            </a:xfrm>
          </p:grpSpPr>
          <p:pic>
            <p:nvPicPr>
              <p:cNvPr id="41" name="圖片 40"/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100000"/>
              <a:stretch/>
            </p:blipFill>
            <p:spPr>
              <a:xfrm>
                <a:off x="3995936" y="2704514"/>
                <a:ext cx="1152128" cy="648000"/>
              </a:xfrm>
              <a:prstGeom prst="rect">
                <a:avLst/>
              </a:prstGeom>
            </p:spPr>
          </p:pic>
          <p:pic>
            <p:nvPicPr>
              <p:cNvPr id="42" name="圖片 41"/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100000"/>
              <a:stretch/>
            </p:blipFill>
            <p:spPr>
              <a:xfrm>
                <a:off x="3995936" y="3312067"/>
                <a:ext cx="1152128" cy="648001"/>
              </a:xfrm>
              <a:prstGeom prst="rect">
                <a:avLst/>
              </a:prstGeom>
            </p:spPr>
          </p:pic>
        </p:grpSp>
        <p:grpSp>
          <p:nvGrpSpPr>
            <p:cNvPr id="43" name="群組 42"/>
            <p:cNvGrpSpPr>
              <a:grpSpLocks/>
            </p:cNvGrpSpPr>
            <p:nvPr/>
          </p:nvGrpSpPr>
          <p:grpSpPr>
            <a:xfrm>
              <a:off x="8533502" y="5200182"/>
              <a:ext cx="293447" cy="1101600"/>
              <a:chOff x="3995936" y="2704513"/>
              <a:chExt cx="1152128" cy="1255555"/>
            </a:xfrm>
          </p:grpSpPr>
          <p:pic>
            <p:nvPicPr>
              <p:cNvPr id="44" name="圖片 43"/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-100000"/>
              <a:stretch/>
            </p:blipFill>
            <p:spPr>
              <a:xfrm>
                <a:off x="3995936" y="2704513"/>
                <a:ext cx="1152128" cy="648000"/>
              </a:xfrm>
              <a:prstGeom prst="rect">
                <a:avLst/>
              </a:prstGeom>
            </p:spPr>
          </p:pic>
          <p:pic>
            <p:nvPicPr>
              <p:cNvPr id="45" name="圖片 44"/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-100000"/>
              <a:stretch/>
            </p:blipFill>
            <p:spPr>
              <a:xfrm>
                <a:off x="3995936" y="3312067"/>
                <a:ext cx="1152128" cy="648001"/>
              </a:xfrm>
              <a:prstGeom prst="rect">
                <a:avLst/>
              </a:prstGeom>
            </p:spPr>
          </p:pic>
        </p:grpSp>
      </p:grpSp>
      <p:sp>
        <p:nvSpPr>
          <p:cNvPr id="49" name="文字方塊 48"/>
          <p:cNvSpPr txBox="1">
            <a:spLocks noChangeAspect="1"/>
          </p:cNvSpPr>
          <p:nvPr/>
        </p:nvSpPr>
        <p:spPr>
          <a:xfrm>
            <a:off x="7847902" y="4603956"/>
            <a:ext cx="4026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W</a:t>
            </a:r>
            <a:endParaRPr lang="zh-TW" altLang="en-US" dirty="0"/>
          </a:p>
        </p:txBody>
      </p:sp>
      <p:sp>
        <p:nvSpPr>
          <p:cNvPr id="50" name="左大括弧 49"/>
          <p:cNvSpPr>
            <a:spLocks/>
          </p:cNvSpPr>
          <p:nvPr/>
        </p:nvSpPr>
        <p:spPr>
          <a:xfrm rot="5400000">
            <a:off x="7928123" y="4087741"/>
            <a:ext cx="226246" cy="1872001"/>
          </a:xfrm>
          <a:prstGeom prst="leftBrace">
            <a:avLst>
              <a:gd name="adj1" fmla="val 8333"/>
              <a:gd name="adj2" fmla="val 4866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1" name="文字方塊 50"/>
          <p:cNvSpPr txBox="1">
            <a:spLocks noChangeAspect="1"/>
          </p:cNvSpPr>
          <p:nvPr/>
        </p:nvSpPr>
        <p:spPr>
          <a:xfrm>
            <a:off x="6747727" y="5524938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H</a:t>
            </a:r>
            <a:endParaRPr lang="zh-TW" altLang="en-US" dirty="0"/>
          </a:p>
        </p:txBody>
      </p:sp>
      <p:sp>
        <p:nvSpPr>
          <p:cNvPr id="52" name="左大括弧 51"/>
          <p:cNvSpPr>
            <a:spLocks noChangeAspect="1"/>
          </p:cNvSpPr>
          <p:nvPr/>
        </p:nvSpPr>
        <p:spPr>
          <a:xfrm>
            <a:off x="7014813" y="5198718"/>
            <a:ext cx="156300" cy="10346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6" name="矩形 45"/>
          <p:cNvSpPr/>
          <p:nvPr/>
        </p:nvSpPr>
        <p:spPr>
          <a:xfrm>
            <a:off x="7201590" y="6289575"/>
            <a:ext cx="169529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TW" sz="1400" dirty="0" smtClean="0">
                <a:ea typeface="Arial Unicode MS" panose="020B0604020202020204" pitchFamily="34" charset="-120"/>
                <a:cs typeface="Arial" panose="020B0604020202020204" pitchFamily="34" charset="0"/>
              </a:rPr>
              <a:t>CTDP-2LR</a:t>
            </a:r>
            <a:endParaRPr lang="zh-TW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366120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936104"/>
          </a:xfrm>
        </p:spPr>
        <p:txBody>
          <a:bodyPr>
            <a:normAutofit/>
          </a:bodyPr>
          <a:lstStyle/>
          <a:p>
            <a:r>
              <a:rPr lang="en-US" altLang="zh-TW" sz="3200" dirty="0">
                <a:latin typeface="Calibri" panose="020F0502020204030204" pitchFamily="34" charset="0"/>
              </a:rPr>
              <a:t> </a:t>
            </a:r>
            <a:r>
              <a:rPr lang="en-US" altLang="zh-TW" sz="3200" dirty="0" err="1" smtClean="0">
                <a:latin typeface="Calibri" panose="020F0502020204030204" pitchFamily="34" charset="0"/>
              </a:rPr>
              <a:t>texture_samping_type</a:t>
            </a:r>
            <a:endParaRPr lang="zh-TW" altLang="en-US" sz="3200" dirty="0">
              <a:latin typeface="Calibri" panose="020F0502020204030204" pitchFamily="34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sz="1600" dirty="0" err="1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texture_samping_type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indicates that the method of the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texture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sampling is used by an encoder to indicate to a decoder as specified in Table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X‑3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.</a:t>
            </a:r>
            <a:endParaRPr lang="zh-TW" altLang="zh-TW" sz="16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  <a:p>
            <a:endParaRPr lang="zh-TW" altLang="en-US" sz="16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zh-TW" altLang="en-US" dirty="0"/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0242874"/>
              </p:ext>
            </p:extLst>
          </p:nvPr>
        </p:nvGraphicFramePr>
        <p:xfrm>
          <a:off x="611560" y="2348880"/>
          <a:ext cx="7848872" cy="121920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758987"/>
                <a:gridCol w="7089885"/>
              </a:tblGrid>
              <a:tr h="13201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1" lang="en-GB" sz="160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Value</a:t>
                      </a:r>
                      <a:endParaRPr kumimoji="1" lang="zh-TW" sz="1600" kern="1200" dirty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1" lang="en-GB" sz="160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Interpretation</a:t>
                      </a:r>
                      <a:endParaRPr kumimoji="1" lang="zh-TW" sz="1600" kern="1200" dirty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01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  <a:defRPr/>
                      </a:pPr>
                      <a:r>
                        <a:rPr kumimoji="1" lang="en-US" sz="160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1</a:t>
                      </a:r>
                      <a:endParaRPr kumimoji="1" lang="zh-TW" sz="1600" kern="1200" dirty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  <a:defRPr/>
                      </a:pPr>
                      <a:r>
                        <a:rPr kumimoji="1" lang="en-US" sz="16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Encoder using bilinear method to downscale the vertical or horizontal resolution of texture frame</a:t>
                      </a:r>
                      <a:endParaRPr kumimoji="1" lang="zh-TW" sz="1600" kern="1200" dirty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3201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  <a:defRPr/>
                      </a:pPr>
                      <a:r>
                        <a:rPr kumimoji="1" lang="en-US" sz="1600" kern="1200" smtClean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2</a:t>
                      </a:r>
                      <a:endParaRPr kumimoji="1" lang="zh-TW" sz="1600" kern="1200" dirty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  <a:defRPr/>
                      </a:pPr>
                      <a:r>
                        <a:rPr kumimoji="1" lang="en-US" sz="16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Encoder using </a:t>
                      </a:r>
                      <a:r>
                        <a:rPr kumimoji="1" lang="en-US" sz="1600" kern="120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bicubic</a:t>
                      </a:r>
                      <a:r>
                        <a:rPr kumimoji="1" lang="en-US" sz="16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 method to downscale the vertical or horizontal resolution of texture frame</a:t>
                      </a:r>
                      <a:endParaRPr kumimoji="1" lang="zh-TW" sz="1600" kern="1200" dirty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2052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936104"/>
          </a:xfrm>
        </p:spPr>
        <p:txBody>
          <a:bodyPr>
            <a:normAutofit/>
          </a:bodyPr>
          <a:lstStyle/>
          <a:p>
            <a:r>
              <a:rPr lang="en-US" altLang="zh-TW" sz="3200" dirty="0">
                <a:latin typeface="Calibri" panose="020F0502020204030204" pitchFamily="34" charset="0"/>
              </a:rPr>
              <a:t> </a:t>
            </a:r>
            <a:r>
              <a:rPr lang="en-US" altLang="zh-TW" sz="3200" dirty="0" err="1" smtClean="0">
                <a:latin typeface="Calibri" panose="020F0502020204030204" pitchFamily="34" charset="0"/>
              </a:rPr>
              <a:t>depth_samping_type</a:t>
            </a:r>
            <a:endParaRPr lang="zh-TW" altLang="en-US" sz="3200" dirty="0">
              <a:latin typeface="Calibri" panose="020F0502020204030204" pitchFamily="34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sz="1600" dirty="0" err="1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depth_samping_type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indicates that the method of the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depth sampling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is used by an encoder to indicate to a decoder as specified in Table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X‑4.</a:t>
            </a:r>
            <a:endParaRPr lang="zh-TW" altLang="zh-TW" sz="16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  <a:p>
            <a:endParaRPr lang="zh-TW" altLang="en-US" sz="16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zh-TW" altLang="en-US" dirty="0"/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3939856"/>
              </p:ext>
            </p:extLst>
          </p:nvPr>
        </p:nvGraphicFramePr>
        <p:xfrm>
          <a:off x="611560" y="2348880"/>
          <a:ext cx="7848872" cy="121920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758987"/>
                <a:gridCol w="7089885"/>
              </a:tblGrid>
              <a:tr h="13201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1" lang="en-GB" sz="160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Value</a:t>
                      </a:r>
                      <a:endParaRPr kumimoji="1" lang="zh-TW" sz="1600" kern="1200" dirty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1" lang="en-GB" sz="160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Interpretation</a:t>
                      </a:r>
                      <a:endParaRPr kumimoji="1" lang="zh-TW" sz="1600" kern="1200" dirty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01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  <a:defRPr/>
                      </a:pPr>
                      <a:r>
                        <a:rPr kumimoji="1" lang="en-US" sz="160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1</a:t>
                      </a:r>
                      <a:endParaRPr kumimoji="1" lang="zh-TW" sz="1600" kern="1200" dirty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  <a:defRPr/>
                      </a:pPr>
                      <a:r>
                        <a:rPr kumimoji="1" lang="en-US" sz="160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Encoder using bilinear method to downscale the vertical or horizontal resolution of depth frame</a:t>
                      </a:r>
                      <a:endParaRPr kumimoji="1" lang="zh-TW" sz="1600" kern="1200" dirty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3201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  <a:defRPr/>
                      </a:pPr>
                      <a:r>
                        <a:rPr kumimoji="1" lang="en-US" sz="160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2</a:t>
                      </a:r>
                      <a:endParaRPr kumimoji="1" lang="zh-TW" sz="1600" kern="1200" dirty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  <a:defRPr/>
                      </a:pPr>
                      <a:r>
                        <a:rPr kumimoji="1" lang="en-US" sz="160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Encoder using </a:t>
                      </a:r>
                      <a:r>
                        <a:rPr kumimoji="1" lang="en-US" sz="1600" kern="1200" dirty="0" err="1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bicubic</a:t>
                      </a:r>
                      <a:r>
                        <a:rPr kumimoji="1" lang="en-US" sz="160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 method to downscale the vertical or horizontal resolution of depth frame</a:t>
                      </a:r>
                      <a:endParaRPr kumimoji="1" lang="zh-TW" sz="1600" kern="1200" dirty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71417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46176" y="2636912"/>
            <a:ext cx="7851648" cy="1121296"/>
          </a:xfrm>
        </p:spPr>
        <p:txBody>
          <a:bodyPr>
            <a:normAutofit/>
          </a:bodyPr>
          <a:lstStyle/>
          <a:p>
            <a:pPr marL="355600" indent="-355600">
              <a:spcBef>
                <a:spcPts val="1200"/>
              </a:spcBef>
            </a:pPr>
            <a:r>
              <a:rPr lang="en-US" altLang="zh-TW" dirty="0" smtClean="0">
                <a:latin typeface="Calibri" pitchFamily="34" charset="0"/>
              </a:rPr>
              <a:t>Experimental Results</a:t>
            </a:r>
            <a:endParaRPr lang="en-US" altLang="zh-TW" sz="2200" dirty="0" smtClean="0">
              <a:latin typeface="Calibri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91680" y="3933056"/>
            <a:ext cx="6480720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en-US" altLang="zh-TW" sz="2000" dirty="0" smtClean="0"/>
              <a:t>Environment Setting</a:t>
            </a:r>
            <a:endParaRPr lang="en-US" altLang="zh-TW" sz="2000" b="1" dirty="0" smtClean="0">
              <a:latin typeface="Calibri" pitchFamily="34" charset="0"/>
            </a:endParaRPr>
          </a:p>
          <a:p>
            <a:pPr marL="342900" indent="-342900">
              <a:buFontTx/>
              <a:buAutoNum type="arabicPeriod"/>
            </a:pPr>
            <a:r>
              <a:rPr lang="en-US" altLang="zh-TW" sz="2000" dirty="0"/>
              <a:t>Coding performance comparison in HM 13.0 </a:t>
            </a:r>
          </a:p>
          <a:p>
            <a:pPr marL="342900" indent="-342900"/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364855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836712"/>
            <a:ext cx="9144000" cy="576263"/>
          </a:xfrm>
        </p:spPr>
        <p:txBody>
          <a:bodyPr lIns="91431" tIns="45716" rIns="91431" bIns="45716"/>
          <a:lstStyle/>
          <a:p>
            <a:pPr eaLnBrk="1" hangingPunct="1"/>
            <a:r>
              <a:rPr lang="en-US" altLang="zh-TW" dirty="0" smtClean="0">
                <a:latin typeface="Calibri" pitchFamily="34" charset="0"/>
              </a:rPr>
              <a:t>Contents</a:t>
            </a:r>
          </a:p>
        </p:txBody>
      </p:sp>
      <p:sp>
        <p:nvSpPr>
          <p:cNvPr id="20483" name="Text Box 5"/>
          <p:cNvSpPr txBox="1">
            <a:spLocks noChangeArrowheads="1"/>
          </p:cNvSpPr>
          <p:nvPr/>
        </p:nvSpPr>
        <p:spPr bwMode="auto">
          <a:xfrm>
            <a:off x="862130" y="1556792"/>
            <a:ext cx="7776864" cy="3139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1" tIns="45716" rIns="91431" bIns="45716">
            <a:spAutoFit/>
          </a:bodyPr>
          <a:lstStyle/>
          <a:p>
            <a:pPr marL="355600" indent="-355600">
              <a:spcBef>
                <a:spcPts val="1200"/>
              </a:spcBef>
              <a:buClr>
                <a:srgbClr val="000066"/>
              </a:buClr>
              <a:buSzPct val="85000"/>
              <a:buFont typeface="Wingdings" pitchFamily="2" charset="2"/>
              <a:buChar char="n"/>
            </a:pPr>
            <a:r>
              <a:rPr lang="en-US" altLang="zh-TW" sz="2800" b="1" dirty="0" smtClean="0">
                <a:solidFill>
                  <a:schemeClr val="tx2"/>
                </a:solidFill>
                <a:latin typeface="Calibri" pitchFamily="34" charset="0"/>
              </a:rPr>
              <a:t>Frame </a:t>
            </a:r>
            <a:r>
              <a:rPr lang="en-US" altLang="zh-TW" sz="2800" b="1" dirty="0">
                <a:solidFill>
                  <a:schemeClr val="tx2"/>
                </a:solidFill>
                <a:latin typeface="Calibri" pitchFamily="34" charset="0"/>
              </a:rPr>
              <a:t>Compatible Centralized Texture‐Depth Packing (CTDP</a:t>
            </a:r>
            <a:r>
              <a:rPr lang="en-US" altLang="zh-TW" sz="2800" b="1" dirty="0" smtClean="0">
                <a:solidFill>
                  <a:schemeClr val="tx2"/>
                </a:solidFill>
                <a:latin typeface="Calibri" pitchFamily="34" charset="0"/>
              </a:rPr>
              <a:t>)</a:t>
            </a:r>
          </a:p>
          <a:p>
            <a:pPr marL="355600" indent="-355600">
              <a:spcBef>
                <a:spcPts val="1200"/>
              </a:spcBef>
              <a:buClr>
                <a:srgbClr val="000066"/>
              </a:buClr>
              <a:buSzPct val="85000"/>
              <a:buFont typeface="Wingdings" pitchFamily="2" charset="2"/>
              <a:buChar char="n"/>
            </a:pPr>
            <a:r>
              <a:rPr lang="en-US" altLang="zh-TW" sz="2800" b="1" dirty="0">
                <a:solidFill>
                  <a:schemeClr val="tx2"/>
                </a:solidFill>
                <a:latin typeface="Calibri" pitchFamily="34" charset="0"/>
              </a:rPr>
              <a:t>Centralized Texture-Depth Packing (CTDP) SEI Message Syntax</a:t>
            </a:r>
            <a:endParaRPr lang="en-US" altLang="zh-TW" sz="2800" b="1" dirty="0" smtClean="0">
              <a:solidFill>
                <a:schemeClr val="tx2"/>
              </a:solidFill>
              <a:latin typeface="Calibri" pitchFamily="34" charset="0"/>
            </a:endParaRPr>
          </a:p>
          <a:p>
            <a:pPr marL="355600" indent="-355600">
              <a:spcBef>
                <a:spcPts val="1200"/>
              </a:spcBef>
              <a:buClr>
                <a:srgbClr val="000066"/>
              </a:buClr>
              <a:buSzPct val="85000"/>
              <a:buFont typeface="Wingdings" pitchFamily="2" charset="2"/>
              <a:buChar char="n"/>
            </a:pPr>
            <a:r>
              <a:rPr lang="en-US" altLang="zh-TW" sz="2800" b="1" dirty="0" smtClean="0">
                <a:solidFill>
                  <a:schemeClr val="tx2"/>
                </a:solidFill>
                <a:latin typeface="Calibri" pitchFamily="34" charset="0"/>
              </a:rPr>
              <a:t>Experimental Results</a:t>
            </a:r>
          </a:p>
          <a:p>
            <a:pPr marL="355600" indent="-355600">
              <a:spcBef>
                <a:spcPts val="1200"/>
              </a:spcBef>
              <a:buClr>
                <a:srgbClr val="000066"/>
              </a:buClr>
              <a:buSzPct val="85000"/>
              <a:buFont typeface="Wingdings" pitchFamily="2" charset="2"/>
              <a:buChar char="n"/>
            </a:pPr>
            <a:r>
              <a:rPr lang="en-US" altLang="zh-TW" sz="2800" b="1" dirty="0" smtClean="0">
                <a:solidFill>
                  <a:schemeClr val="tx2"/>
                </a:solidFill>
                <a:latin typeface="Calibri" pitchFamily="34" charset="0"/>
              </a:rPr>
              <a:t>Conclusions</a:t>
            </a:r>
          </a:p>
        </p:txBody>
      </p:sp>
    </p:spTree>
    <p:extLst>
      <p:ext uri="{BB962C8B-B14F-4D97-AF65-F5344CB8AC3E}">
        <p14:creationId xmlns:p14="http://schemas.microsoft.com/office/powerpoint/2010/main" val="2876524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46176" y="2636912"/>
            <a:ext cx="7851648" cy="1121296"/>
          </a:xfrm>
        </p:spPr>
        <p:txBody>
          <a:bodyPr>
            <a:normAutofit/>
          </a:bodyPr>
          <a:lstStyle/>
          <a:p>
            <a:pPr marL="342900" indent="-342900"/>
            <a:r>
              <a:rPr lang="en-US" altLang="zh-TW" dirty="0">
                <a:latin typeface="Calibri" pitchFamily="34" charset="0"/>
              </a:rPr>
              <a:t>Environment </a:t>
            </a:r>
            <a:r>
              <a:rPr lang="en-US" altLang="zh-TW" dirty="0" smtClean="0">
                <a:latin typeface="Calibri" pitchFamily="34" charset="0"/>
              </a:rPr>
              <a:t>Setting</a:t>
            </a:r>
            <a:endParaRPr lang="en-US" altLang="zh-TW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8009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792088"/>
          </a:xfrm>
        </p:spPr>
        <p:txBody>
          <a:bodyPr>
            <a:normAutofit/>
          </a:bodyPr>
          <a:lstStyle/>
          <a:p>
            <a:r>
              <a:rPr lang="en-US" altLang="zh-TW" sz="3200" dirty="0">
                <a:latin typeface="Calibri" pitchFamily="34" charset="0"/>
                <a:cs typeface="+mn-cs"/>
              </a:rPr>
              <a:t>Test </a:t>
            </a:r>
            <a:r>
              <a:rPr lang="en-US" altLang="zh-TW" sz="3200" dirty="0" smtClean="0">
                <a:latin typeface="Calibri" pitchFamily="34" charset="0"/>
                <a:cs typeface="+mn-cs"/>
              </a:rPr>
              <a:t>Sequences </a:t>
            </a:r>
            <a:r>
              <a:rPr lang="en-US" altLang="zh-TW" sz="3200" dirty="0">
                <a:latin typeface="Calibri" pitchFamily="34" charset="0"/>
                <a:cs typeface="+mn-cs"/>
              </a:rPr>
              <a:t>(</a:t>
            </a:r>
            <a:r>
              <a:rPr lang="en-US" altLang="zh-TW" sz="3200" dirty="0" smtClean="0">
                <a:latin typeface="Calibri" pitchFamily="34" charset="0"/>
                <a:cs typeface="+mn-cs"/>
              </a:rPr>
              <a:t>Nature)</a:t>
            </a:r>
            <a:endParaRPr lang="en-US" altLang="zh-CN" sz="3200" dirty="0">
              <a:latin typeface="Calibri" pitchFamily="34" charset="0"/>
              <a:cs typeface="+mn-cs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4921635"/>
              </p:ext>
            </p:extLst>
          </p:nvPr>
        </p:nvGraphicFramePr>
        <p:xfrm>
          <a:off x="971600" y="1916832"/>
          <a:ext cx="6840760" cy="109728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936104"/>
                <a:gridCol w="1824202"/>
                <a:gridCol w="1416158"/>
                <a:gridCol w="1344148"/>
                <a:gridCol w="1320148"/>
              </a:tblGrid>
              <a:tr h="348897"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No.</a:t>
                      </a:r>
                      <a:endParaRPr lang="zh-TW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Sequence</a:t>
                      </a:r>
                      <a:endParaRPr lang="zh-TW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Size</a:t>
                      </a:r>
                      <a:endParaRPr lang="zh-TW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Frames</a:t>
                      </a:r>
                      <a:endParaRPr lang="zh-TW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/>
                        <a:t>Fps</a:t>
                      </a:r>
                      <a:endParaRPr lang="zh-TW" altLang="en-US" dirty="0"/>
                    </a:p>
                  </a:txBody>
                  <a:tcPr anchor="ctr"/>
                </a:tc>
              </a:tr>
              <a:tr h="348897"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>
                          <a:latin typeface="Times New Roman" pitchFamily="18" charset="0"/>
                          <a:cs typeface="Times New Roman" pitchFamily="18" charset="0"/>
                        </a:rPr>
                        <a:t>S01</a:t>
                      </a:r>
                      <a:endParaRPr lang="zh-TW" alt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>
                          <a:latin typeface="Times New Roman" pitchFamily="18" charset="0"/>
                          <a:cs typeface="Times New Roman" pitchFamily="18" charset="0"/>
                        </a:rPr>
                        <a:t>Poznan Hall</a:t>
                      </a:r>
                      <a:endParaRPr lang="zh-TW" alt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dirty="0" smtClean="0">
                          <a:latin typeface="Times New Roman" pitchFamily="18" charset="0"/>
                          <a:cs typeface="Times New Roman" pitchFamily="18" charset="0"/>
                        </a:rPr>
                        <a:t>1920*1088</a:t>
                      </a:r>
                      <a:endParaRPr lang="zh-TW" altLang="en-US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>
                          <a:latin typeface="Times New Roman" pitchFamily="18" charset="0"/>
                          <a:cs typeface="Times New Roman" pitchFamily="18" charset="0"/>
                        </a:rPr>
                        <a:t>200</a:t>
                      </a:r>
                      <a:endParaRPr lang="zh-TW" alt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  <a:endParaRPr lang="zh-TW" alt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348897"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>
                          <a:latin typeface="Times New Roman" pitchFamily="18" charset="0"/>
                          <a:cs typeface="Times New Roman" pitchFamily="18" charset="0"/>
                        </a:rPr>
                        <a:t>S06</a:t>
                      </a:r>
                      <a:endParaRPr lang="zh-TW" alt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>
                          <a:latin typeface="Times New Roman" pitchFamily="18" charset="0"/>
                          <a:cs typeface="Times New Roman" pitchFamily="18" charset="0"/>
                        </a:rPr>
                        <a:t>Balloons </a:t>
                      </a:r>
                      <a:endParaRPr lang="zh-TW" alt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>
                          <a:latin typeface="Times New Roman" pitchFamily="18" charset="0"/>
                          <a:cs typeface="Times New Roman" pitchFamily="18" charset="0"/>
                        </a:rPr>
                        <a:t>1024*768</a:t>
                      </a:r>
                      <a:endParaRPr lang="zh-TW" alt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>
                          <a:latin typeface="Times New Roman" pitchFamily="18" charset="0"/>
                          <a:cs typeface="Times New Roman" pitchFamily="18" charset="0"/>
                        </a:rPr>
                        <a:t>300</a:t>
                      </a:r>
                      <a:endParaRPr lang="zh-TW" alt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smtClean="0"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7001" y="3545668"/>
            <a:ext cx="2670067" cy="152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9409" y="3573016"/>
            <a:ext cx="1994899" cy="15419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81632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73832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TW" sz="3200" dirty="0">
                <a:latin typeface="Calibri" pitchFamily="34" charset="0"/>
              </a:rPr>
              <a:t>Experimental </a:t>
            </a:r>
            <a:r>
              <a:rPr lang="en-US" altLang="zh-TW" sz="3200" dirty="0" smtClean="0">
                <a:latin typeface="Calibri" pitchFamily="34" charset="0"/>
              </a:rPr>
              <a:t>Setting</a:t>
            </a:r>
            <a:endParaRPr lang="zh-TW" altLang="en-US" sz="32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sz="2800" dirty="0">
                <a:latin typeface="Arial" panose="020B0604020202020204" pitchFamily="34" charset="0"/>
                <a:cs typeface="Arial" panose="020B0604020202020204" pitchFamily="34" charset="0"/>
              </a:rPr>
              <a:t>Encoding Mode</a:t>
            </a:r>
          </a:p>
          <a:p>
            <a:pPr lvl="1"/>
            <a:r>
              <a:rPr lang="en-US" altLang="zh-TW" dirty="0">
                <a:latin typeface="Arial" panose="020B0604020202020204" pitchFamily="34" charset="0"/>
                <a:cs typeface="Arial" panose="020B0604020202020204" pitchFamily="34" charset="0"/>
              </a:rPr>
              <a:t>All Intra</a:t>
            </a:r>
            <a:r>
              <a:rPr lang="zh-TW" altLang="en-US" dirty="0">
                <a:latin typeface="Arial" panose="020B0604020202020204" pitchFamily="34" charset="0"/>
                <a:cs typeface="Arial" panose="020B0604020202020204" pitchFamily="34" charset="0"/>
              </a:rPr>
              <a:t>、</a:t>
            </a:r>
            <a:r>
              <a:rPr lang="en-US" altLang="zh-TW" dirty="0">
                <a:latin typeface="Arial" panose="020B0604020202020204" pitchFamily="34" charset="0"/>
                <a:cs typeface="Arial" panose="020B0604020202020204" pitchFamily="34" charset="0"/>
              </a:rPr>
              <a:t>Low delay</a:t>
            </a:r>
            <a:r>
              <a:rPr lang="zh-TW" altLang="en-US" dirty="0">
                <a:latin typeface="Arial" panose="020B0604020202020204" pitchFamily="34" charset="0"/>
                <a:cs typeface="Arial" panose="020B0604020202020204" pitchFamily="34" charset="0"/>
              </a:rPr>
              <a:t>、</a:t>
            </a:r>
            <a:r>
              <a:rPr lang="en-US" altLang="zh-TW" dirty="0">
                <a:latin typeface="Arial" panose="020B0604020202020204" pitchFamily="34" charset="0"/>
                <a:cs typeface="Arial" panose="020B0604020202020204" pitchFamily="34" charset="0"/>
              </a:rPr>
              <a:t>Random access</a:t>
            </a:r>
          </a:p>
          <a:p>
            <a:r>
              <a:rPr lang="en-US" altLang="zh-TW" dirty="0" smtClean="0">
                <a:latin typeface="Arial" panose="020B0604020202020204" pitchFamily="34" charset="0"/>
                <a:cs typeface="Arial" panose="020B0604020202020204" pitchFamily="34" charset="0"/>
              </a:rPr>
              <a:t>QP</a:t>
            </a:r>
          </a:p>
          <a:p>
            <a:pPr lvl="1"/>
            <a:r>
              <a:rPr lang="en-US" altLang="zh-TW" smtClean="0">
                <a:latin typeface="Arial" panose="020B0604020202020204" pitchFamily="34" charset="0"/>
                <a:cs typeface="Arial" panose="020B0604020202020204" pitchFamily="34" charset="0"/>
              </a:rPr>
              <a:t>27,32,37, 42</a:t>
            </a:r>
            <a:endParaRPr lang="en-US" altLang="zh-TW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zh-TW" dirty="0">
                <a:latin typeface="Arial" panose="020B0604020202020204" pitchFamily="34" charset="0"/>
                <a:cs typeface="Arial" panose="020B0604020202020204" pitchFamily="34" charset="0"/>
              </a:rPr>
              <a:t>Image </a:t>
            </a:r>
            <a:r>
              <a:rPr lang="en-US" altLang="zh-TW" dirty="0" smtClean="0">
                <a:latin typeface="Arial" panose="020B0604020202020204" pitchFamily="34" charset="0"/>
                <a:cs typeface="Arial" panose="020B0604020202020204" pitchFamily="34" charset="0"/>
              </a:rPr>
              <a:t>Resizing</a:t>
            </a:r>
            <a:endParaRPr lang="en-US" altLang="zh-TW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CA" altLang="zh-TW" dirty="0">
                <a:latin typeface="Arial" panose="020B0604020202020204" pitchFamily="34" charset="0"/>
                <a:cs typeface="Arial" panose="020B0604020202020204" pitchFamily="34" charset="0"/>
              </a:rPr>
              <a:t>Bilinear</a:t>
            </a:r>
            <a:r>
              <a:rPr lang="en-CA" altLang="zh-TW" dirty="0" smtClean="0"/>
              <a:t> </a:t>
            </a:r>
            <a:endParaRPr lang="en-US" altLang="zh-TW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altLang="zh-TW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Bicubic</a:t>
            </a:r>
            <a:r>
              <a:rPr lang="en-US" altLang="zh-TW" dirty="0" smtClean="0"/>
              <a:t> </a:t>
            </a:r>
            <a:endParaRPr lang="en-US" altLang="zh-TW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73050" lvl="1" indent="-273050">
              <a:buClr>
                <a:srgbClr val="0BD0D9"/>
              </a:buClr>
              <a:buSzPct val="95000"/>
            </a:pPr>
            <a:r>
              <a:rPr lang="en-US" altLang="zh-TW" dirty="0" smtClean="0">
                <a:latin typeface="Arial" panose="020B0604020202020204" pitchFamily="34" charset="0"/>
                <a:cs typeface="Arial" panose="020B0604020202020204" pitchFamily="34" charset="0"/>
              </a:rPr>
              <a:t>Planar </a:t>
            </a:r>
            <a:r>
              <a:rPr lang="en-US" altLang="zh-TW" dirty="0">
                <a:latin typeface="Arial" panose="020B0604020202020204" pitchFamily="34" charset="0"/>
                <a:cs typeface="Arial" panose="020B0604020202020204" pitchFamily="34" charset="0"/>
              </a:rPr>
              <a:t>format </a:t>
            </a:r>
            <a:r>
              <a:rPr lang="en-US" altLang="zh-TW" dirty="0" smtClean="0">
                <a:latin typeface="Arial" panose="020B0604020202020204" pitchFamily="34" charset="0"/>
                <a:cs typeface="Arial" panose="020B0604020202020204" pitchFamily="34" charset="0"/>
              </a:rPr>
              <a:t>Conversion</a:t>
            </a:r>
            <a:endParaRPr lang="en-US" altLang="zh-TW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altLang="zh-TW" dirty="0" smtClean="0">
                <a:latin typeface="Arial" panose="020B0604020202020204" pitchFamily="34" charset="0"/>
                <a:cs typeface="Arial" panose="020B0604020202020204" pitchFamily="34" charset="0"/>
              </a:rPr>
              <a:t>Nearest </a:t>
            </a:r>
            <a:endParaRPr lang="en-US" altLang="zh-TW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93700" lvl="1" indent="0">
              <a:buNone/>
            </a:pPr>
            <a:endParaRPr lang="en-US" altLang="zh-TW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altLang="zh-TW" dirty="0" smtClean="0"/>
          </a:p>
          <a:p>
            <a:pPr marL="0" indent="0">
              <a:buNone/>
            </a:pPr>
            <a:endParaRPr lang="en-US" altLang="zh-TW" dirty="0"/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32445591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998984"/>
          </a:xfrm>
        </p:spPr>
        <p:txBody>
          <a:bodyPr>
            <a:noAutofit/>
          </a:bodyPr>
          <a:lstStyle/>
          <a:p>
            <a:r>
              <a:rPr lang="en-US" altLang="zh-TW" sz="3200" dirty="0" smtClean="0">
                <a:latin typeface="Calibri" panose="020F0502020204030204" pitchFamily="34" charset="0"/>
              </a:rPr>
              <a:t>Case </a:t>
            </a:r>
            <a:r>
              <a:rPr lang="en-US" altLang="zh-TW" sz="3200" dirty="0" smtClean="0">
                <a:solidFill>
                  <a:srgbClr val="04617B"/>
                </a:solidFill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1</a:t>
            </a:r>
            <a:r>
              <a:rPr lang="en-US" altLang="zh-TW" sz="3200" dirty="0" smtClean="0">
                <a:latin typeface="Calibri" panose="020F0502020204030204" pitchFamily="34" charset="0"/>
              </a:rPr>
              <a:t> - </a:t>
            </a:r>
            <a:r>
              <a:rPr lang="en-US" altLang="zh-TW" sz="3200" dirty="0" smtClean="0">
                <a:solidFill>
                  <a:srgbClr val="04617B"/>
                </a:solidFill>
                <a:latin typeface="Calibri" panose="020F0502020204030204" pitchFamily="34" charset="0"/>
                <a:ea typeface="Arial Unicode MS" panose="020B0604020202020204" pitchFamily="34" charset="-120"/>
                <a:cs typeface="Arial Unicode MS" panose="020B0604020202020204" pitchFamily="34" charset="-120"/>
              </a:rPr>
              <a:t>2D</a:t>
            </a:r>
            <a:r>
              <a:rPr lang="en-US" altLang="zh-TW" sz="3200" dirty="0" smtClean="0">
                <a:latin typeface="Calibri" panose="020F0502020204030204" pitchFamily="34" charset="0"/>
              </a:rPr>
              <a:t/>
            </a:r>
            <a:br>
              <a:rPr lang="en-US" altLang="zh-TW" sz="3200" dirty="0" smtClean="0">
                <a:latin typeface="Calibri" panose="020F0502020204030204" pitchFamily="34" charset="0"/>
              </a:rPr>
            </a:br>
            <a:r>
              <a:rPr lang="en-US" altLang="zh-TW" sz="3200" dirty="0" smtClean="0">
                <a:latin typeface="Calibri" panose="020F0502020204030204" pitchFamily="34" charset="0"/>
              </a:rPr>
              <a:t>View &amp; Depth Reconstruction</a:t>
            </a:r>
            <a:endParaRPr lang="zh-TW" altLang="en-US" sz="3200" dirty="0">
              <a:latin typeface="Calibri" panose="020F050202020403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016689" y="4014273"/>
            <a:ext cx="2233531" cy="425455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2000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HM 13 Coding</a:t>
            </a:r>
            <a:endParaRPr lang="zh-TW" altLang="en-US" sz="200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16689" y="3285491"/>
            <a:ext cx="2233531" cy="425455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20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Packing</a:t>
            </a:r>
          </a:p>
        </p:txBody>
      </p:sp>
      <p:sp>
        <p:nvSpPr>
          <p:cNvPr id="6" name="矩形 5"/>
          <p:cNvSpPr/>
          <p:nvPr/>
        </p:nvSpPr>
        <p:spPr>
          <a:xfrm>
            <a:off x="4017970" y="4779658"/>
            <a:ext cx="2233531" cy="425455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2000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De-packing</a:t>
            </a:r>
            <a:endParaRPr lang="en-US" altLang="zh-TW" sz="200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</p:txBody>
      </p:sp>
      <p:cxnSp>
        <p:nvCxnSpPr>
          <p:cNvPr id="9" name="直線單箭頭接點 8"/>
          <p:cNvCxnSpPr>
            <a:endCxn id="4" idx="0"/>
          </p:cNvCxnSpPr>
          <p:nvPr/>
        </p:nvCxnSpPr>
        <p:spPr>
          <a:xfrm>
            <a:off x="5133455" y="3692945"/>
            <a:ext cx="0" cy="306027"/>
          </a:xfrm>
          <a:prstGeom prst="straightConnector1">
            <a:avLst/>
          </a:prstGeom>
          <a:ln>
            <a:solidFill>
              <a:schemeClr val="accent1">
                <a:lumMod val="50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群組 9"/>
          <p:cNvGrpSpPr/>
          <p:nvPr/>
        </p:nvGrpSpPr>
        <p:grpSpPr>
          <a:xfrm>
            <a:off x="3979994" y="2252785"/>
            <a:ext cx="2291056" cy="468052"/>
            <a:chOff x="324040" y="1567727"/>
            <a:chExt cx="2880320" cy="468052"/>
          </a:xfrm>
        </p:grpSpPr>
        <p:sp>
          <p:nvSpPr>
            <p:cNvPr id="11" name="矩形 10"/>
            <p:cNvSpPr/>
            <p:nvPr/>
          </p:nvSpPr>
          <p:spPr>
            <a:xfrm>
              <a:off x="1800360" y="1567779"/>
              <a:ext cx="1404000" cy="468000"/>
            </a:xfrm>
            <a:prstGeom prst="rect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TW" sz="2000" dirty="0" smtClean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ea typeface="Arial Unicode MS" panose="020B0604020202020204" pitchFamily="34" charset="-120"/>
                  <a:cs typeface="Arial" panose="020B0604020202020204" pitchFamily="34" charset="0"/>
                </a:rPr>
                <a:t>Depth</a:t>
              </a:r>
            </a:p>
          </p:txBody>
        </p:sp>
        <p:sp>
          <p:nvSpPr>
            <p:cNvPr id="12" name="矩形 11"/>
            <p:cNvSpPr/>
            <p:nvPr/>
          </p:nvSpPr>
          <p:spPr>
            <a:xfrm>
              <a:off x="324040" y="1567727"/>
              <a:ext cx="1404000" cy="468052"/>
            </a:xfrm>
            <a:prstGeom prst="rect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TW" sz="2000" kern="0" dirty="0">
                  <a:solidFill>
                    <a:srgbClr val="000000"/>
                  </a:solidFill>
                  <a:latin typeface="Arial" panose="020B0604020202020204" pitchFamily="34" charset="0"/>
                  <a:ea typeface="新細明體" pitchFamily="18" charset="-120"/>
                  <a:cs typeface="Arial" pitchFamily="34" charset="0"/>
                </a:rPr>
                <a:t>Color</a:t>
              </a:r>
            </a:p>
          </p:txBody>
        </p:sp>
      </p:grpSp>
      <p:cxnSp>
        <p:nvCxnSpPr>
          <p:cNvPr id="15" name="直線單箭頭接點 14"/>
          <p:cNvCxnSpPr>
            <a:stCxn id="4" idx="2"/>
            <a:endCxn id="6" idx="0"/>
          </p:cNvCxnSpPr>
          <p:nvPr/>
        </p:nvCxnSpPr>
        <p:spPr>
          <a:xfrm>
            <a:off x="5133455" y="4439728"/>
            <a:ext cx="1281" cy="339930"/>
          </a:xfrm>
          <a:prstGeom prst="straightConnector1">
            <a:avLst/>
          </a:prstGeom>
          <a:ln>
            <a:solidFill>
              <a:schemeClr val="accent5">
                <a:lumMod val="50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肘形接點 15"/>
          <p:cNvCxnSpPr>
            <a:stCxn id="12" idx="2"/>
            <a:endCxn id="5" idx="0"/>
          </p:cNvCxnSpPr>
          <p:nvPr/>
        </p:nvCxnSpPr>
        <p:spPr>
          <a:xfrm rot="16200000" flipH="1">
            <a:off x="4553589" y="2705625"/>
            <a:ext cx="564654" cy="595078"/>
          </a:xfrm>
          <a:prstGeom prst="bentConnector3">
            <a:avLst>
              <a:gd name="adj1" fmla="val 50000"/>
            </a:avLst>
          </a:prstGeom>
          <a:ln>
            <a:solidFill>
              <a:schemeClr val="accent5">
                <a:lumMod val="50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肘形接點 16"/>
          <p:cNvCxnSpPr>
            <a:stCxn id="11" idx="2"/>
            <a:endCxn id="5" idx="0"/>
          </p:cNvCxnSpPr>
          <p:nvPr/>
        </p:nvCxnSpPr>
        <p:spPr>
          <a:xfrm rot="5400000">
            <a:off x="5140734" y="2713558"/>
            <a:ext cx="564654" cy="579212"/>
          </a:xfrm>
          <a:prstGeom prst="bentConnector3">
            <a:avLst>
              <a:gd name="adj1" fmla="val 50000"/>
            </a:avLst>
          </a:prstGeom>
          <a:ln>
            <a:solidFill>
              <a:schemeClr val="accent5">
                <a:lumMod val="50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6899441" y="4014273"/>
            <a:ext cx="1200952" cy="425455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2000" dirty="0" smtClean="0">
                <a:solidFill>
                  <a:srgbClr val="7030A0"/>
                </a:solidFill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Bit Rate</a:t>
            </a:r>
            <a:endParaRPr lang="en-US" altLang="zh-TW" sz="2000" dirty="0">
              <a:solidFill>
                <a:srgbClr val="7030A0"/>
              </a:solidFill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</p:txBody>
      </p:sp>
      <p:cxnSp>
        <p:nvCxnSpPr>
          <p:cNvPr id="21" name="直線單箭頭接點 20"/>
          <p:cNvCxnSpPr>
            <a:stCxn id="4" idx="3"/>
            <a:endCxn id="18" idx="1"/>
          </p:cNvCxnSpPr>
          <p:nvPr/>
        </p:nvCxnSpPr>
        <p:spPr>
          <a:xfrm>
            <a:off x="6250220" y="4227001"/>
            <a:ext cx="649221" cy="0"/>
          </a:xfrm>
          <a:prstGeom prst="straightConnector1">
            <a:avLst/>
          </a:prstGeom>
          <a:ln>
            <a:solidFill>
              <a:schemeClr val="accent1">
                <a:lumMod val="50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>
            <a:off x="6919004" y="5560729"/>
            <a:ext cx="1200952" cy="425456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2000" dirty="0" smtClean="0">
                <a:solidFill>
                  <a:srgbClr val="7030A0"/>
                </a:solidFill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PSNR</a:t>
            </a:r>
            <a:endParaRPr lang="en-US" altLang="zh-TW" sz="2000" dirty="0">
              <a:solidFill>
                <a:srgbClr val="7030A0"/>
              </a:solidFill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</p:txBody>
      </p:sp>
      <p:pic>
        <p:nvPicPr>
          <p:cNvPr id="26" name="Picture 2" descr="C:\Users\Administrator\Desktop\test.pn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634744" y="1991509"/>
            <a:ext cx="1212356" cy="856219"/>
          </a:xfrm>
          <a:prstGeom prst="rect">
            <a:avLst/>
          </a:prstGeom>
          <a:noFill/>
        </p:spPr>
      </p:pic>
      <p:pic>
        <p:nvPicPr>
          <p:cNvPr id="27" name="Picture 2" descr="C:\Users\Administrator\Desktop\test.pn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074904" y="1987386"/>
            <a:ext cx="1205203" cy="856219"/>
          </a:xfrm>
          <a:prstGeom prst="rect">
            <a:avLst/>
          </a:prstGeom>
          <a:noFill/>
        </p:spPr>
      </p:pic>
      <p:pic>
        <p:nvPicPr>
          <p:cNvPr id="28" name="Picture 2" descr="C:\Users\Administrator\Desktop\test.png"/>
          <p:cNvPicPr>
            <a:picLocks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379105" y="3216474"/>
            <a:ext cx="1223118" cy="649204"/>
          </a:xfrm>
          <a:prstGeom prst="rect">
            <a:avLst/>
          </a:prstGeom>
          <a:noFill/>
        </p:spPr>
      </p:pic>
      <p:pic>
        <p:nvPicPr>
          <p:cNvPr id="29" name="Picture 2" descr="C:\Users\Administrator\Desktop\test.png"/>
          <p:cNvPicPr>
            <a:picLocks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1392868" y="3116881"/>
            <a:ext cx="1210679" cy="103510"/>
          </a:xfrm>
          <a:prstGeom prst="rect">
            <a:avLst/>
          </a:prstGeom>
          <a:noFill/>
          <a:scene3d>
            <a:camera prst="orthographicFront">
              <a:rot lat="10800000" lon="0" rev="0"/>
            </a:camera>
            <a:lightRig rig="threePt" dir="t"/>
          </a:scene3d>
        </p:spPr>
      </p:pic>
      <p:pic>
        <p:nvPicPr>
          <p:cNvPr id="30" name="Picture 2" descr="C:\Users\Administrator\Desktop\test.png"/>
          <p:cNvPicPr>
            <a:picLocks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1379089" y="3886969"/>
            <a:ext cx="1223134" cy="103873"/>
          </a:xfrm>
          <a:prstGeom prst="rect">
            <a:avLst/>
          </a:prstGeom>
          <a:noFill/>
          <a:scene3d>
            <a:camera prst="orthographicFront">
              <a:rot lat="10800000" lon="0" rev="0"/>
            </a:camera>
            <a:lightRig rig="threePt" dir="t"/>
          </a:scene3d>
        </p:spPr>
      </p:pic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09" y="5398318"/>
            <a:ext cx="2643998" cy="8389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2" name="肘形接點 31"/>
          <p:cNvCxnSpPr>
            <a:stCxn id="31" idx="1"/>
          </p:cNvCxnSpPr>
          <p:nvPr/>
        </p:nvCxnSpPr>
        <p:spPr>
          <a:xfrm rot="10800000">
            <a:off x="634745" y="2324793"/>
            <a:ext cx="1365" cy="3493023"/>
          </a:xfrm>
          <a:prstGeom prst="bentConnector3">
            <a:avLst>
              <a:gd name="adj1" fmla="val 16847253"/>
            </a:avLst>
          </a:prstGeom>
          <a:ln w="12700">
            <a:solidFill>
              <a:srgbClr val="FF0000"/>
            </a:solidFill>
            <a:prstDash val="lg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肘形接點 32"/>
          <p:cNvCxnSpPr/>
          <p:nvPr/>
        </p:nvCxnSpPr>
        <p:spPr>
          <a:xfrm flipV="1">
            <a:off x="3350126" y="2329608"/>
            <a:ext cx="12700" cy="3522248"/>
          </a:xfrm>
          <a:prstGeom prst="bentConnector3">
            <a:avLst>
              <a:gd name="adj1" fmla="val 1800000"/>
            </a:avLst>
          </a:prstGeom>
          <a:ln w="12700">
            <a:solidFill>
              <a:srgbClr val="FF0000"/>
            </a:solidFill>
            <a:prstDash val="lg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矩形 38"/>
          <p:cNvSpPr/>
          <p:nvPr/>
        </p:nvSpPr>
        <p:spPr>
          <a:xfrm>
            <a:off x="4019469" y="5565152"/>
            <a:ext cx="2233531" cy="425456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PSNR Calculation</a:t>
            </a:r>
            <a:endParaRPr lang="en-US" altLang="zh-TW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</p:txBody>
      </p:sp>
      <p:cxnSp>
        <p:nvCxnSpPr>
          <p:cNvPr id="43" name="直線單箭頭接點 42"/>
          <p:cNvCxnSpPr>
            <a:stCxn id="6" idx="2"/>
            <a:endCxn id="39" idx="0"/>
          </p:cNvCxnSpPr>
          <p:nvPr/>
        </p:nvCxnSpPr>
        <p:spPr>
          <a:xfrm>
            <a:off x="5134736" y="5205113"/>
            <a:ext cx="1499" cy="360039"/>
          </a:xfrm>
          <a:prstGeom prst="straightConnector1">
            <a:avLst/>
          </a:prstGeom>
          <a:ln>
            <a:solidFill>
              <a:schemeClr val="accent1">
                <a:lumMod val="50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直線單箭頭接點 44"/>
          <p:cNvCxnSpPr>
            <a:stCxn id="39" idx="3"/>
            <a:endCxn id="24" idx="1"/>
          </p:cNvCxnSpPr>
          <p:nvPr/>
        </p:nvCxnSpPr>
        <p:spPr>
          <a:xfrm flipV="1">
            <a:off x="6253000" y="5773457"/>
            <a:ext cx="666004" cy="4423"/>
          </a:xfrm>
          <a:prstGeom prst="straightConnector1">
            <a:avLst/>
          </a:prstGeom>
          <a:ln>
            <a:solidFill>
              <a:schemeClr val="accent1">
                <a:lumMod val="50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8056879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182791" y="3822336"/>
            <a:ext cx="2020814" cy="425455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2000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HM 13 Coding</a:t>
            </a:r>
            <a:endParaRPr lang="zh-TW" altLang="en-US" sz="200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182791" y="3093554"/>
            <a:ext cx="2020814" cy="425455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20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Packing</a:t>
            </a:r>
          </a:p>
        </p:txBody>
      </p:sp>
      <p:sp>
        <p:nvSpPr>
          <p:cNvPr id="6" name="矩形 5"/>
          <p:cNvSpPr/>
          <p:nvPr/>
        </p:nvSpPr>
        <p:spPr>
          <a:xfrm>
            <a:off x="5184072" y="4587721"/>
            <a:ext cx="2020814" cy="425455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2000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De-packing</a:t>
            </a:r>
            <a:endParaRPr lang="en-US" altLang="zh-TW" sz="200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0" name="群組 9"/>
          <p:cNvGrpSpPr/>
          <p:nvPr/>
        </p:nvGrpSpPr>
        <p:grpSpPr>
          <a:xfrm>
            <a:off x="5151575" y="2060848"/>
            <a:ext cx="2072860" cy="468052"/>
            <a:chOff x="324040" y="1567727"/>
            <a:chExt cx="2880320" cy="468052"/>
          </a:xfrm>
        </p:grpSpPr>
        <p:sp>
          <p:nvSpPr>
            <p:cNvPr id="11" name="矩形 10"/>
            <p:cNvSpPr/>
            <p:nvPr/>
          </p:nvSpPr>
          <p:spPr>
            <a:xfrm>
              <a:off x="1800360" y="1567779"/>
              <a:ext cx="1404000" cy="468000"/>
            </a:xfrm>
            <a:prstGeom prst="rect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TW" sz="2000" dirty="0" smtClean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Depth</a:t>
              </a:r>
            </a:p>
          </p:txBody>
        </p:sp>
        <p:sp>
          <p:nvSpPr>
            <p:cNvPr id="12" name="矩形 11"/>
            <p:cNvSpPr/>
            <p:nvPr/>
          </p:nvSpPr>
          <p:spPr>
            <a:xfrm>
              <a:off x="324040" y="1567727"/>
              <a:ext cx="1404000" cy="468052"/>
            </a:xfrm>
            <a:prstGeom prst="rect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TW" sz="2000" dirty="0" smtClean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Color</a:t>
              </a:r>
            </a:p>
          </p:txBody>
        </p:sp>
      </p:grpSp>
      <p:cxnSp>
        <p:nvCxnSpPr>
          <p:cNvPr id="15" name="直線單箭頭接點 14"/>
          <p:cNvCxnSpPr>
            <a:stCxn id="4" idx="2"/>
            <a:endCxn id="6" idx="0"/>
          </p:cNvCxnSpPr>
          <p:nvPr/>
        </p:nvCxnSpPr>
        <p:spPr>
          <a:xfrm>
            <a:off x="6193198" y="4247791"/>
            <a:ext cx="1281" cy="339930"/>
          </a:xfrm>
          <a:prstGeom prst="straightConnector1">
            <a:avLst/>
          </a:prstGeom>
          <a:ln>
            <a:solidFill>
              <a:schemeClr val="accent5">
                <a:lumMod val="50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肘形接點 15"/>
          <p:cNvCxnSpPr>
            <a:stCxn id="12" idx="2"/>
            <a:endCxn id="5" idx="0"/>
          </p:cNvCxnSpPr>
          <p:nvPr/>
        </p:nvCxnSpPr>
        <p:spPr>
          <a:xfrm rot="16200000" flipH="1">
            <a:off x="5642661" y="2543017"/>
            <a:ext cx="564654" cy="536419"/>
          </a:xfrm>
          <a:prstGeom prst="bentConnector3">
            <a:avLst>
              <a:gd name="adj1" fmla="val 50000"/>
            </a:avLst>
          </a:prstGeom>
          <a:ln>
            <a:solidFill>
              <a:schemeClr val="accent5">
                <a:lumMod val="50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肘形接點 16"/>
          <p:cNvCxnSpPr>
            <a:stCxn id="11" idx="2"/>
            <a:endCxn id="5" idx="0"/>
          </p:cNvCxnSpPr>
          <p:nvPr/>
        </p:nvCxnSpPr>
        <p:spPr>
          <a:xfrm rot="5400000">
            <a:off x="6173888" y="2548210"/>
            <a:ext cx="564654" cy="526034"/>
          </a:xfrm>
          <a:prstGeom prst="bentConnector3">
            <a:avLst>
              <a:gd name="adj1" fmla="val 50000"/>
            </a:avLst>
          </a:prstGeom>
          <a:ln>
            <a:solidFill>
              <a:schemeClr val="accent5">
                <a:lumMod val="50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7668344" y="3822336"/>
            <a:ext cx="1199176" cy="425455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2000" dirty="0">
                <a:solidFill>
                  <a:srgbClr val="7030A0"/>
                </a:solidFill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Bit Rate</a:t>
            </a:r>
          </a:p>
        </p:txBody>
      </p:sp>
      <p:cxnSp>
        <p:nvCxnSpPr>
          <p:cNvPr id="21" name="直線單箭頭接點 20"/>
          <p:cNvCxnSpPr>
            <a:stCxn id="4" idx="3"/>
            <a:endCxn id="18" idx="1"/>
          </p:cNvCxnSpPr>
          <p:nvPr/>
        </p:nvCxnSpPr>
        <p:spPr>
          <a:xfrm>
            <a:off x="7203605" y="4035064"/>
            <a:ext cx="464739" cy="0"/>
          </a:xfrm>
          <a:prstGeom prst="straightConnector1">
            <a:avLst/>
          </a:prstGeom>
          <a:ln>
            <a:solidFill>
              <a:schemeClr val="accent1">
                <a:lumMod val="50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>
            <a:off x="7687907" y="5368792"/>
            <a:ext cx="1199176" cy="425456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2000" dirty="0">
                <a:solidFill>
                  <a:srgbClr val="7030A0"/>
                </a:solidFill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PSNR</a:t>
            </a:r>
          </a:p>
        </p:txBody>
      </p:sp>
      <p:sp>
        <p:nvSpPr>
          <p:cNvPr id="39" name="矩形 38"/>
          <p:cNvSpPr/>
          <p:nvPr/>
        </p:nvSpPr>
        <p:spPr>
          <a:xfrm>
            <a:off x="5182790" y="5367600"/>
            <a:ext cx="2020814" cy="425456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PSNR Calculation</a:t>
            </a:r>
            <a:endParaRPr lang="en-US" altLang="zh-TW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3" name="直線單箭頭接點 42"/>
          <p:cNvCxnSpPr>
            <a:stCxn id="6" idx="2"/>
            <a:endCxn id="39" idx="0"/>
          </p:cNvCxnSpPr>
          <p:nvPr/>
        </p:nvCxnSpPr>
        <p:spPr>
          <a:xfrm flipH="1">
            <a:off x="6193197" y="5013176"/>
            <a:ext cx="1282" cy="354424"/>
          </a:xfrm>
          <a:prstGeom prst="straightConnector1">
            <a:avLst/>
          </a:prstGeom>
          <a:ln>
            <a:solidFill>
              <a:schemeClr val="accent1">
                <a:lumMod val="50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標題 1"/>
          <p:cNvSpPr txBox="1">
            <a:spLocks/>
          </p:cNvSpPr>
          <p:nvPr/>
        </p:nvSpPr>
        <p:spPr bwMode="auto">
          <a:xfrm>
            <a:off x="457200" y="620688"/>
            <a:ext cx="8229600" cy="998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t" anchorCtr="0" compatLnSpc="1">
            <a:prstTxWarp prst="textNoShape">
              <a:avLst/>
            </a:prstTxWarp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chemeClr val="tx2"/>
                </a:solidFill>
                <a:latin typeface="Constantia" pitchFamily="18" charset="0"/>
                <a:ea typeface="標楷體" pitchFamily="65" charset="-120"/>
              </a:defRPr>
            </a:lvl9pPr>
          </a:lstStyle>
          <a:p>
            <a:r>
              <a:rPr lang="en-US" altLang="zh-TW" sz="3200" dirty="0">
                <a:latin typeface="Calibri" panose="020F0502020204030204" pitchFamily="34" charset="0"/>
              </a:rPr>
              <a:t>Case </a:t>
            </a:r>
            <a:r>
              <a:rPr lang="en-US" altLang="zh-TW" sz="3200" dirty="0" smtClean="0">
                <a:latin typeface="Calibri" panose="020F0502020204030204" pitchFamily="34" charset="0"/>
              </a:rPr>
              <a:t>2-3D</a:t>
            </a:r>
          </a:p>
          <a:p>
            <a:r>
              <a:rPr lang="en-US" altLang="zh-TW" sz="3200" dirty="0" smtClean="0">
                <a:latin typeface="Calibri" panose="020F0502020204030204" pitchFamily="34" charset="0"/>
              </a:rPr>
              <a:t>Target </a:t>
            </a:r>
            <a:r>
              <a:rPr lang="en-US" altLang="zh-TW" sz="3200" dirty="0">
                <a:latin typeface="Calibri" panose="020F0502020204030204" pitchFamily="34" charset="0"/>
              </a:rPr>
              <a:t>View Reconstruction</a:t>
            </a:r>
            <a:endParaRPr lang="zh-TW" altLang="en-US" sz="3200" dirty="0">
              <a:latin typeface="Calibri" panose="020F0502020204030204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275856" y="2060848"/>
            <a:ext cx="1368152" cy="468000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2000" dirty="0" smtClean="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DIBR</a:t>
            </a:r>
          </a:p>
        </p:txBody>
      </p:sp>
      <p:sp>
        <p:nvSpPr>
          <p:cNvPr id="36" name="矩形 35"/>
          <p:cNvSpPr/>
          <p:nvPr/>
        </p:nvSpPr>
        <p:spPr>
          <a:xfrm>
            <a:off x="35496" y="3948873"/>
            <a:ext cx="3096344" cy="2438023"/>
          </a:xfrm>
          <a:prstGeom prst="rect">
            <a:avLst/>
          </a:prstGeom>
          <a:noFill/>
          <a:ln w="19050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endParaRPr lang="zh-TW" altLang="en-US" sz="1600" dirty="0" smtClean="0">
              <a:ea typeface="+mj-ea"/>
            </a:endParaRPr>
          </a:p>
        </p:txBody>
      </p:sp>
      <p:cxnSp>
        <p:nvCxnSpPr>
          <p:cNvPr id="37" name="肘形接點 36"/>
          <p:cNvCxnSpPr/>
          <p:nvPr/>
        </p:nvCxnSpPr>
        <p:spPr>
          <a:xfrm rot="5400000" flipH="1" flipV="1">
            <a:off x="1098658" y="3427856"/>
            <a:ext cx="1042032" cy="3"/>
          </a:xfrm>
          <a:prstGeom prst="bentConnector3">
            <a:avLst>
              <a:gd name="adj1" fmla="val 50000"/>
            </a:avLst>
          </a:prstGeom>
          <a:ln w="12700">
            <a:solidFill>
              <a:srgbClr val="FF0000"/>
            </a:solidFill>
            <a:prstDash val="lg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8" name="Picture 3" descr="D:\Upload\宜安\20140328 RD Cruve\2out_DIBR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130976"/>
            <a:ext cx="1224000" cy="91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4" descr="D:\Upload\宜安\20140328 RD Cruve\2out_DIBR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824" y="4130976"/>
            <a:ext cx="1224000" cy="91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5" descr="D:\Upload\宜安\20140328 RD Cruve\2out_DIBR3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648" y="5268667"/>
            <a:ext cx="1224000" cy="91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6" descr="D:\Upload\宜安\20140328 RD Cruve\2out_DIBR4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824" y="5245015"/>
            <a:ext cx="1224000" cy="91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1" descr="D:\Upload\宜安\20140328 RD Cruve\2out_ori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672" y="1917356"/>
            <a:ext cx="1224000" cy="91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6" name="文字方塊 45"/>
          <p:cNvSpPr txBox="1"/>
          <p:nvPr/>
        </p:nvSpPr>
        <p:spPr>
          <a:xfrm>
            <a:off x="395536" y="4975327"/>
            <a:ext cx="11252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" dirty="0" smtClean="0"/>
              <a:t>Original</a:t>
            </a:r>
            <a:endParaRPr lang="zh-TW" altLang="en-US" sz="1200" dirty="0"/>
          </a:p>
        </p:txBody>
      </p:sp>
      <p:sp>
        <p:nvSpPr>
          <p:cNvPr id="47" name="文字方塊 46"/>
          <p:cNvSpPr txBox="1"/>
          <p:nvPr/>
        </p:nvSpPr>
        <p:spPr>
          <a:xfrm>
            <a:off x="1790583" y="4984071"/>
            <a:ext cx="11252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" dirty="0" smtClean="0"/>
              <a:t>Vertical (3/4)</a:t>
            </a:r>
            <a:endParaRPr lang="zh-TW" altLang="en-US" sz="1200" dirty="0"/>
          </a:p>
        </p:txBody>
      </p:sp>
      <p:sp>
        <p:nvSpPr>
          <p:cNvPr id="48" name="文字方塊 47"/>
          <p:cNvSpPr txBox="1"/>
          <p:nvPr/>
        </p:nvSpPr>
        <p:spPr>
          <a:xfrm>
            <a:off x="229031" y="6126457"/>
            <a:ext cx="11252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" dirty="0"/>
              <a:t>Vertical </a:t>
            </a:r>
            <a:r>
              <a:rPr lang="en-US" altLang="zh-TW" sz="1200" dirty="0" smtClean="0"/>
              <a:t>(7/8)</a:t>
            </a:r>
            <a:endParaRPr lang="zh-TW" altLang="en-US" sz="1200" dirty="0"/>
          </a:p>
        </p:txBody>
      </p:sp>
      <p:sp>
        <p:nvSpPr>
          <p:cNvPr id="49" name="文字方塊 48"/>
          <p:cNvSpPr txBox="1"/>
          <p:nvPr/>
        </p:nvSpPr>
        <p:spPr>
          <a:xfrm>
            <a:off x="1763824" y="6109897"/>
            <a:ext cx="16387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" dirty="0"/>
              <a:t>Vertical </a:t>
            </a:r>
            <a:r>
              <a:rPr lang="en-US" altLang="zh-TW" sz="1200" dirty="0" smtClean="0"/>
              <a:t>(15/16)</a:t>
            </a:r>
            <a:endParaRPr lang="zh-TW" altLang="en-US" sz="1200" dirty="0"/>
          </a:p>
        </p:txBody>
      </p:sp>
      <p:cxnSp>
        <p:nvCxnSpPr>
          <p:cNvPr id="8" name="直線單箭頭接點 7"/>
          <p:cNvCxnSpPr>
            <a:stCxn id="12" idx="1"/>
            <a:endCxn id="35" idx="3"/>
          </p:cNvCxnSpPr>
          <p:nvPr/>
        </p:nvCxnSpPr>
        <p:spPr>
          <a:xfrm flipH="1" flipV="1">
            <a:off x="4644008" y="2294848"/>
            <a:ext cx="507567" cy="26"/>
          </a:xfrm>
          <a:prstGeom prst="straightConnector1">
            <a:avLst/>
          </a:prstGeom>
          <a:ln>
            <a:solidFill>
              <a:schemeClr val="accent1">
                <a:lumMod val="50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直線單箭頭接點 22"/>
          <p:cNvCxnSpPr>
            <a:stCxn id="39" idx="3"/>
            <a:endCxn id="24" idx="1"/>
          </p:cNvCxnSpPr>
          <p:nvPr/>
        </p:nvCxnSpPr>
        <p:spPr>
          <a:xfrm>
            <a:off x="7203604" y="5580328"/>
            <a:ext cx="484303" cy="1192"/>
          </a:xfrm>
          <a:prstGeom prst="straightConnector1">
            <a:avLst/>
          </a:prstGeom>
          <a:ln>
            <a:solidFill>
              <a:schemeClr val="accent1">
                <a:lumMod val="50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>
          <a:xfrm>
            <a:off x="3294703" y="5346328"/>
            <a:ext cx="1368152" cy="468000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2000" dirty="0" smtClean="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DIBR</a:t>
            </a:r>
          </a:p>
        </p:txBody>
      </p:sp>
      <p:cxnSp>
        <p:nvCxnSpPr>
          <p:cNvPr id="3" name="直線單箭頭接點 2"/>
          <p:cNvCxnSpPr>
            <a:stCxn id="5" idx="2"/>
            <a:endCxn id="4" idx="0"/>
          </p:cNvCxnSpPr>
          <p:nvPr/>
        </p:nvCxnSpPr>
        <p:spPr>
          <a:xfrm>
            <a:off x="6193198" y="3519009"/>
            <a:ext cx="0" cy="303327"/>
          </a:xfrm>
          <a:prstGeom prst="straightConnector1">
            <a:avLst/>
          </a:prstGeom>
          <a:ln>
            <a:solidFill>
              <a:schemeClr val="accent1">
                <a:lumMod val="50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直線單箭頭接點 12"/>
          <p:cNvCxnSpPr>
            <a:stCxn id="39" idx="1"/>
            <a:endCxn id="32" idx="3"/>
          </p:cNvCxnSpPr>
          <p:nvPr/>
        </p:nvCxnSpPr>
        <p:spPr>
          <a:xfrm flipH="1">
            <a:off x="4662855" y="5580328"/>
            <a:ext cx="519935" cy="0"/>
          </a:xfrm>
          <a:prstGeom prst="straightConnector1">
            <a:avLst/>
          </a:prstGeom>
          <a:ln>
            <a:solidFill>
              <a:schemeClr val="accent1">
                <a:lumMod val="50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657497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46176" y="2636912"/>
            <a:ext cx="7851648" cy="1121296"/>
          </a:xfrm>
        </p:spPr>
        <p:txBody>
          <a:bodyPr>
            <a:normAutofit fontScale="90000"/>
          </a:bodyPr>
          <a:lstStyle/>
          <a:p>
            <a:pPr marL="342900" indent="-342900"/>
            <a:r>
              <a:rPr lang="en-US" altLang="zh-TW" dirty="0" smtClean="0">
                <a:latin typeface="Calibri" pitchFamily="34" charset="0"/>
              </a:rPr>
              <a:t>Coding Performance Comparison </a:t>
            </a:r>
            <a:br>
              <a:rPr lang="en-US" altLang="zh-TW" dirty="0" smtClean="0">
                <a:latin typeface="Calibri" pitchFamily="34" charset="0"/>
              </a:rPr>
            </a:br>
            <a:r>
              <a:rPr lang="en-US" altLang="zh-TW" dirty="0" smtClean="0">
                <a:latin typeface="Calibri" pitchFamily="34" charset="0"/>
              </a:rPr>
              <a:t>(HM v13.0) </a:t>
            </a:r>
          </a:p>
        </p:txBody>
      </p:sp>
    </p:spTree>
    <p:extLst>
      <p:ext uri="{BB962C8B-B14F-4D97-AF65-F5344CB8AC3E}">
        <p14:creationId xmlns:p14="http://schemas.microsoft.com/office/powerpoint/2010/main" val="2890704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51520" y="629816"/>
            <a:ext cx="8589640" cy="1143000"/>
          </a:xfrm>
        </p:spPr>
        <p:txBody>
          <a:bodyPr>
            <a:noAutofit/>
          </a:bodyPr>
          <a:lstStyle/>
          <a:p>
            <a:r>
              <a:rPr kumimoji="1" lang="en-US" altLang="zh-TW" sz="3200" dirty="0">
                <a:latin typeface="Calibri" panose="020F0502020204030204" pitchFamily="34" charset="0"/>
              </a:rPr>
              <a:t>Experimental </a:t>
            </a:r>
            <a:r>
              <a:rPr kumimoji="1" lang="en-US" altLang="zh-TW" sz="3200" dirty="0" smtClean="0">
                <a:latin typeface="Calibri" panose="020F0502020204030204" pitchFamily="34" charset="0"/>
              </a:rPr>
              <a:t>Results – CTDP-TB vs 1V1D</a:t>
            </a:r>
            <a:endParaRPr kumimoji="1" lang="zh-TW" altLang="en-US" sz="3200" dirty="0">
              <a:latin typeface="Calibri" panose="020F0502020204030204" pitchFamily="34" charset="0"/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7038018"/>
              </p:ext>
            </p:extLst>
          </p:nvPr>
        </p:nvGraphicFramePr>
        <p:xfrm>
          <a:off x="1115616" y="1556792"/>
          <a:ext cx="6619522" cy="1945751"/>
        </p:xfrm>
        <a:graphic>
          <a:graphicData uri="http://schemas.openxmlformats.org/drawingml/2006/table">
            <a:tbl>
              <a:tblPr/>
              <a:tblGrid>
                <a:gridCol w="585583"/>
                <a:gridCol w="805180"/>
                <a:gridCol w="731982"/>
                <a:gridCol w="613559"/>
                <a:gridCol w="667104"/>
                <a:gridCol w="675299"/>
                <a:gridCol w="675299"/>
                <a:gridCol w="617447"/>
                <a:gridCol w="648072"/>
                <a:gridCol w="599997"/>
              </a:tblGrid>
              <a:tr h="241904">
                <a:tc gridSpan="10"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BDBR　</a:t>
                      </a: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E97A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252423"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　</a:t>
                      </a: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Case 1 (without DIBR) 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0"/>
                        <a:ea typeface="Arial Unicode MS" panose="020B0604020202020204" pitchFamily="34" charset="-120"/>
                        <a:cs typeface="Arial Unicode MS" panose="020B0604020202020204" pitchFamily="34" charset="-120"/>
                      </a:endParaRP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Case 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2 (DIBR) 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0"/>
                        <a:ea typeface="Arial Unicode MS" panose="020B0604020202020204" pitchFamily="34" charset="-120"/>
                        <a:cs typeface="Arial Unicode MS" panose="020B0604020202020204" pitchFamily="34" charset="-120"/>
                      </a:endParaRP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241904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Texture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0"/>
                        <a:ea typeface="Arial Unicode MS" panose="020B0604020202020204" pitchFamily="34" charset="-120"/>
                        <a:cs typeface="Arial Unicode MS" panose="020B0604020202020204" pitchFamily="34" charset="-120"/>
                      </a:endParaRP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Depth</a:t>
                      </a: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Texture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0"/>
                        <a:ea typeface="Arial Unicode MS" panose="020B0604020202020204" pitchFamily="34" charset="-120"/>
                        <a:cs typeface="Arial Unicode MS" panose="020B0604020202020204" pitchFamily="34" charset="-120"/>
                      </a:endParaRP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241904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3/4_TB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0"/>
                        <a:ea typeface="Arial Unicode MS" panose="020B0604020202020204" pitchFamily="34" charset="-120"/>
                        <a:cs typeface="Arial Unicode MS" panose="020B0604020202020204" pitchFamily="34" charset="-120"/>
                      </a:endParaRP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5/6_TB</a:t>
                      </a: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11/12_TB</a:t>
                      </a: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3/4_TB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0"/>
                        <a:ea typeface="Arial Unicode MS" panose="020B0604020202020204" pitchFamily="34" charset="-120"/>
                        <a:cs typeface="Arial Unicode MS" panose="020B0604020202020204" pitchFamily="34" charset="-120"/>
                      </a:endParaRP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5/6_TB</a:t>
                      </a: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11/12_TB</a:t>
                      </a: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3/4_TB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0"/>
                        <a:ea typeface="Arial Unicode MS" panose="020B0604020202020204" pitchFamily="34" charset="-120"/>
                        <a:cs typeface="Arial Unicode MS" panose="020B0604020202020204" pitchFamily="34" charset="-120"/>
                      </a:endParaRP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5/6_TB</a:t>
                      </a: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11/12_TB</a:t>
                      </a: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</a:tr>
              <a:tr h="24190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ra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0"/>
                        <a:ea typeface="Arial Unicode MS" panose="020B0604020202020204" pitchFamily="34" charset="-120"/>
                        <a:cs typeface="Arial Unicode MS" panose="020B0604020202020204" pitchFamily="34" charset="-120"/>
                      </a:endParaRP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6.2239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4.4280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1.6398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-66.0864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-48.1555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-11.1862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20.6479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29.6362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51.7023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</a:tr>
              <a:tr h="24190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ldp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0"/>
                        <a:ea typeface="Arial Unicode MS" panose="020B0604020202020204" pitchFamily="34" charset="-120"/>
                        <a:cs typeface="Arial Unicode MS" panose="020B0604020202020204" pitchFamily="34" charset="-120"/>
                      </a:endParaRP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5.8982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2.5706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-1.1583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-74.0706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-63.4232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-38.2969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13.2991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21.8319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37.6035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</a:tr>
              <a:tr h="24190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ai</a:t>
                      </a: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0.5457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0.3540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-0.7842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-47.5548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-25.7799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14.7971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16.4881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28.3499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52.0140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</a:tr>
              <a:tr h="24190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ave</a:t>
                      </a: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4.2226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2.4509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-0.1009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-62.5706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-45.7862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-11.5620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16.8117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26.6060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47.1066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CEFF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6511975"/>
              </p:ext>
            </p:extLst>
          </p:nvPr>
        </p:nvGraphicFramePr>
        <p:xfrm>
          <a:off x="1115616" y="3861048"/>
          <a:ext cx="6661559" cy="1872208"/>
        </p:xfrm>
        <a:graphic>
          <a:graphicData uri="http://schemas.openxmlformats.org/drawingml/2006/table">
            <a:tbl>
              <a:tblPr/>
              <a:tblGrid>
                <a:gridCol w="576064"/>
                <a:gridCol w="792088"/>
                <a:gridCol w="720080"/>
                <a:gridCol w="689055"/>
                <a:gridCol w="539621"/>
                <a:gridCol w="664149"/>
                <a:gridCol w="664149"/>
                <a:gridCol w="648201"/>
                <a:gridCol w="720080"/>
                <a:gridCol w="648072"/>
              </a:tblGrid>
              <a:tr h="204733">
                <a:tc gridSpan="10"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BDPSNR</a:t>
                      </a:r>
                      <a:r>
                        <a:rPr lang="en-US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　</a:t>
                      </a: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E97A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213636"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　</a:t>
                      </a: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Case 1 (without DIBR) 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dB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0"/>
                        <a:ea typeface="Arial Unicode MS" panose="020B0604020202020204" pitchFamily="34" charset="-120"/>
                        <a:cs typeface="Arial Unicode MS" panose="020B0604020202020204" pitchFamily="34" charset="-120"/>
                      </a:endParaRP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Case 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2 (DIBR) dB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0"/>
                        <a:ea typeface="Arial Unicode MS" panose="020B0604020202020204" pitchFamily="34" charset="-120"/>
                        <a:cs typeface="Arial Unicode MS" panose="020B0604020202020204" pitchFamily="34" charset="-120"/>
                      </a:endParaRP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204733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Texture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0"/>
                        <a:ea typeface="Arial Unicode MS" panose="020B0604020202020204" pitchFamily="34" charset="-120"/>
                        <a:cs typeface="Arial Unicode MS" panose="020B0604020202020204" pitchFamily="34" charset="-120"/>
                      </a:endParaRP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Depth</a:t>
                      </a: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Texture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0"/>
                        <a:ea typeface="Arial Unicode MS" panose="020B0604020202020204" pitchFamily="34" charset="-120"/>
                        <a:cs typeface="Arial Unicode MS" panose="020B0604020202020204" pitchFamily="34" charset="-120"/>
                      </a:endParaRP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400567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3/4_TB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0"/>
                        <a:ea typeface="Arial Unicode MS" panose="020B0604020202020204" pitchFamily="34" charset="-120"/>
                        <a:cs typeface="Arial Unicode MS" panose="020B0604020202020204" pitchFamily="34" charset="-120"/>
                      </a:endParaRP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5/6_TB</a:t>
                      </a: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11/12_TB</a:t>
                      </a: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3/4_TB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0"/>
                        <a:ea typeface="Arial Unicode MS" panose="020B0604020202020204" pitchFamily="34" charset="-120"/>
                        <a:cs typeface="Arial Unicode MS" panose="020B0604020202020204" pitchFamily="34" charset="-120"/>
                      </a:endParaRP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5/6_TB</a:t>
                      </a: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11/12_TB</a:t>
                      </a: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3/4_TB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0"/>
                        <a:ea typeface="Arial Unicode MS" panose="020B0604020202020204" pitchFamily="34" charset="-120"/>
                        <a:cs typeface="Arial Unicode MS" panose="020B0604020202020204" pitchFamily="34" charset="-120"/>
                      </a:endParaRP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5/6_TB</a:t>
                      </a: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11/12_TB</a:t>
                      </a: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</a:tr>
              <a:tr h="20473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ra</a:t>
                      </a: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-0.2692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-0.1897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-0.0793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3.9972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2.4871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0.5060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-0.5537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-0.7519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-1.2206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</a:tr>
              <a:tr h="20473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ldp</a:t>
                      </a: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-0.2943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-0.1695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-0.0256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5.9015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4.4044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2.1536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-0.4006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-0.5940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-0.9875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</a:tr>
              <a:tr h="20473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ai</a:t>
                      </a: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-0.0582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-0.0270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0.0253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3.8979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1.7430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-0.8352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-0.5731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-0.8944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-1.5320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</a:tr>
              <a:tr h="23434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ave</a:t>
                      </a: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-0.2072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-0.1287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-0.0265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4.5989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2.8781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0.6081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-0.5091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-0.7468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-1.2467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CEFF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52351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557808"/>
            <a:ext cx="8229600" cy="1143000"/>
          </a:xfrm>
        </p:spPr>
        <p:txBody>
          <a:bodyPr/>
          <a:lstStyle/>
          <a:p>
            <a:r>
              <a:rPr kumimoji="1" lang="en-US" altLang="zh-TW" sz="3200" dirty="0">
                <a:latin typeface="Calibri" panose="020F0502020204030204" pitchFamily="34" charset="0"/>
              </a:rPr>
              <a:t>RD Curves-RA</a:t>
            </a:r>
            <a:endParaRPr kumimoji="1" lang="zh-TW" altLang="en-US" sz="3200" dirty="0">
              <a:latin typeface="Calibri" panose="020F0502020204030204" pitchFamily="34" charset="0"/>
            </a:endParaRPr>
          </a:p>
        </p:txBody>
      </p:sp>
      <p:sp>
        <p:nvSpPr>
          <p:cNvPr id="11" name="內容版面配置區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4839816"/>
          </a:xfrm>
        </p:spPr>
        <p:txBody>
          <a:bodyPr>
            <a:normAutofit/>
          </a:bodyPr>
          <a:lstStyle/>
          <a:p>
            <a:r>
              <a:rPr kumimoji="1" lang="en-US" altLang="zh-TW" sz="2800" dirty="0">
                <a:latin typeface="Calibri" panose="020F0502020204030204" pitchFamily="34" charset="0"/>
              </a:rPr>
              <a:t>CTDP-TB vs 1V1D</a:t>
            </a:r>
            <a:endParaRPr lang="zh-TW" alt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文字方塊 11"/>
          <p:cNvSpPr txBox="1"/>
          <p:nvPr/>
        </p:nvSpPr>
        <p:spPr>
          <a:xfrm>
            <a:off x="1115616" y="1628800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Texture Y</a:t>
            </a:r>
            <a:endParaRPr lang="zh-TW" altLang="en-US" dirty="0"/>
          </a:p>
        </p:txBody>
      </p:sp>
      <p:sp>
        <p:nvSpPr>
          <p:cNvPr id="13" name="文字方塊 12"/>
          <p:cNvSpPr txBox="1"/>
          <p:nvPr/>
        </p:nvSpPr>
        <p:spPr>
          <a:xfrm>
            <a:off x="4139952" y="1628800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mtClean="0"/>
              <a:t>Depth </a:t>
            </a:r>
            <a:r>
              <a:rPr lang="en-US" altLang="zh-TW" dirty="0" smtClean="0"/>
              <a:t>Y</a:t>
            </a:r>
            <a:endParaRPr lang="zh-TW" altLang="en-US" dirty="0"/>
          </a:p>
        </p:txBody>
      </p:sp>
      <p:sp>
        <p:nvSpPr>
          <p:cNvPr id="14" name="文字方塊 13"/>
          <p:cNvSpPr txBox="1"/>
          <p:nvPr/>
        </p:nvSpPr>
        <p:spPr>
          <a:xfrm>
            <a:off x="6876256" y="1619507"/>
            <a:ext cx="19307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DIBR Texture Y</a:t>
            </a:r>
            <a:endParaRPr lang="zh-TW" altLang="en-US" dirty="0"/>
          </a:p>
        </p:txBody>
      </p:sp>
      <p:pic>
        <p:nvPicPr>
          <p:cNvPr id="21" name="圖片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653" y="2061103"/>
            <a:ext cx="2879997" cy="2156147"/>
          </a:xfrm>
          <a:prstGeom prst="rect">
            <a:avLst/>
          </a:prstGeom>
        </p:spPr>
      </p:pic>
      <p:pic>
        <p:nvPicPr>
          <p:cNvPr id="22" name="圖片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2081" y="2060848"/>
            <a:ext cx="2879997" cy="2156147"/>
          </a:xfrm>
          <a:prstGeom prst="rect">
            <a:avLst/>
          </a:prstGeom>
        </p:spPr>
      </p:pic>
      <p:pic>
        <p:nvPicPr>
          <p:cNvPr id="23" name="圖片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3004" y="2060848"/>
            <a:ext cx="2879996" cy="2156146"/>
          </a:xfrm>
          <a:prstGeom prst="rect">
            <a:avLst/>
          </a:prstGeom>
        </p:spPr>
      </p:pic>
      <p:pic>
        <p:nvPicPr>
          <p:cNvPr id="24" name="圖片 2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653" y="4389859"/>
            <a:ext cx="2879996" cy="2156147"/>
          </a:xfrm>
          <a:prstGeom prst="rect">
            <a:avLst/>
          </a:prstGeom>
        </p:spPr>
      </p:pic>
      <p:pic>
        <p:nvPicPr>
          <p:cNvPr id="25" name="圖片 2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2081" y="4389604"/>
            <a:ext cx="2879996" cy="2156147"/>
          </a:xfrm>
          <a:prstGeom prst="rect">
            <a:avLst/>
          </a:prstGeom>
        </p:spPr>
      </p:pic>
      <p:pic>
        <p:nvPicPr>
          <p:cNvPr id="26" name="圖片 2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3004" y="4389604"/>
            <a:ext cx="2879996" cy="2156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746934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557808"/>
            <a:ext cx="8229600" cy="1143000"/>
          </a:xfrm>
        </p:spPr>
        <p:txBody>
          <a:bodyPr/>
          <a:lstStyle/>
          <a:p>
            <a:r>
              <a:rPr kumimoji="1" lang="en-US" altLang="zh-TW" sz="3200" dirty="0">
                <a:latin typeface="Calibri" panose="020F0502020204030204" pitchFamily="34" charset="0"/>
              </a:rPr>
              <a:t>RD </a:t>
            </a:r>
            <a:r>
              <a:rPr kumimoji="1" lang="en-US" altLang="zh-TW" sz="3200" dirty="0" smtClean="0">
                <a:latin typeface="Calibri" panose="020F0502020204030204" pitchFamily="34" charset="0"/>
              </a:rPr>
              <a:t>Curves-LDP</a:t>
            </a:r>
            <a:endParaRPr kumimoji="1" lang="zh-TW" altLang="en-US" sz="3200" dirty="0">
              <a:latin typeface="Calibri" panose="020F0502020204030204" pitchFamily="34" charset="0"/>
            </a:endParaRPr>
          </a:p>
        </p:txBody>
      </p:sp>
      <p:sp>
        <p:nvSpPr>
          <p:cNvPr id="11" name="內容版面配置區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4839816"/>
          </a:xfrm>
        </p:spPr>
        <p:txBody>
          <a:bodyPr>
            <a:normAutofit/>
          </a:bodyPr>
          <a:lstStyle/>
          <a:p>
            <a:r>
              <a:rPr kumimoji="1" lang="en-US" altLang="zh-TW" sz="2800" dirty="0">
                <a:latin typeface="Calibri" panose="020F0502020204030204" pitchFamily="34" charset="0"/>
              </a:rPr>
              <a:t>CTDP-TB vs 1V1D</a:t>
            </a:r>
            <a:endParaRPr lang="zh-TW" alt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文字方塊 11"/>
          <p:cNvSpPr txBox="1"/>
          <p:nvPr/>
        </p:nvSpPr>
        <p:spPr>
          <a:xfrm>
            <a:off x="1115616" y="1628800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Texture Y</a:t>
            </a:r>
            <a:endParaRPr lang="zh-TW" altLang="en-US" dirty="0"/>
          </a:p>
        </p:txBody>
      </p:sp>
      <p:sp>
        <p:nvSpPr>
          <p:cNvPr id="13" name="文字方塊 12"/>
          <p:cNvSpPr txBox="1"/>
          <p:nvPr/>
        </p:nvSpPr>
        <p:spPr>
          <a:xfrm>
            <a:off x="4139952" y="1628800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mtClean="0"/>
              <a:t>Depth </a:t>
            </a:r>
            <a:r>
              <a:rPr lang="en-US" altLang="zh-TW" dirty="0" smtClean="0"/>
              <a:t>Y</a:t>
            </a:r>
            <a:endParaRPr lang="zh-TW" altLang="en-US" dirty="0"/>
          </a:p>
        </p:txBody>
      </p:sp>
      <p:sp>
        <p:nvSpPr>
          <p:cNvPr id="14" name="文字方塊 13"/>
          <p:cNvSpPr txBox="1"/>
          <p:nvPr/>
        </p:nvSpPr>
        <p:spPr>
          <a:xfrm>
            <a:off x="6876256" y="1619507"/>
            <a:ext cx="19307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DIBR Texture Y</a:t>
            </a:r>
            <a:endParaRPr lang="zh-TW" altLang="en-US" dirty="0"/>
          </a:p>
        </p:txBody>
      </p:sp>
      <p:pic>
        <p:nvPicPr>
          <p:cNvPr id="15" name="圖片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653" y="2061103"/>
            <a:ext cx="2879996" cy="2156147"/>
          </a:xfrm>
          <a:prstGeom prst="rect">
            <a:avLst/>
          </a:prstGeom>
        </p:spPr>
      </p:pic>
      <p:pic>
        <p:nvPicPr>
          <p:cNvPr id="16" name="圖片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2081" y="2060848"/>
            <a:ext cx="2879996" cy="2156147"/>
          </a:xfrm>
          <a:prstGeom prst="rect">
            <a:avLst/>
          </a:prstGeom>
        </p:spPr>
      </p:pic>
      <p:pic>
        <p:nvPicPr>
          <p:cNvPr id="17" name="圖片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3004" y="2060848"/>
            <a:ext cx="2879996" cy="2156146"/>
          </a:xfrm>
          <a:prstGeom prst="rect">
            <a:avLst/>
          </a:prstGeom>
        </p:spPr>
      </p:pic>
      <p:pic>
        <p:nvPicPr>
          <p:cNvPr id="18" name="圖片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653" y="4389859"/>
            <a:ext cx="2879996" cy="2156146"/>
          </a:xfrm>
          <a:prstGeom prst="rect">
            <a:avLst/>
          </a:prstGeom>
        </p:spPr>
      </p:pic>
      <p:pic>
        <p:nvPicPr>
          <p:cNvPr id="19" name="圖片 1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2081" y="4389604"/>
            <a:ext cx="2879996" cy="2156146"/>
          </a:xfrm>
          <a:prstGeom prst="rect">
            <a:avLst/>
          </a:prstGeom>
        </p:spPr>
      </p:pic>
      <p:pic>
        <p:nvPicPr>
          <p:cNvPr id="20" name="圖片 1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3004" y="4389604"/>
            <a:ext cx="2879995" cy="2156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749848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557808"/>
            <a:ext cx="8229600" cy="1143000"/>
          </a:xfrm>
        </p:spPr>
        <p:txBody>
          <a:bodyPr/>
          <a:lstStyle/>
          <a:p>
            <a:r>
              <a:rPr kumimoji="1" lang="en-US" altLang="zh-TW" sz="3200" dirty="0">
                <a:latin typeface="Calibri" panose="020F0502020204030204" pitchFamily="34" charset="0"/>
              </a:rPr>
              <a:t>RD </a:t>
            </a:r>
            <a:r>
              <a:rPr kumimoji="1" lang="en-US" altLang="zh-TW" sz="3200" dirty="0" smtClean="0">
                <a:latin typeface="Calibri" panose="020F0502020204030204" pitchFamily="34" charset="0"/>
              </a:rPr>
              <a:t>Curves-AI</a:t>
            </a:r>
            <a:endParaRPr kumimoji="1" lang="zh-TW" altLang="en-US" sz="3200" dirty="0">
              <a:latin typeface="Calibri" panose="020F0502020204030204" pitchFamily="34" charset="0"/>
            </a:endParaRPr>
          </a:p>
        </p:txBody>
      </p:sp>
      <p:sp>
        <p:nvSpPr>
          <p:cNvPr id="11" name="內容版面配置區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4839816"/>
          </a:xfrm>
        </p:spPr>
        <p:txBody>
          <a:bodyPr>
            <a:normAutofit/>
          </a:bodyPr>
          <a:lstStyle/>
          <a:p>
            <a:r>
              <a:rPr kumimoji="1" lang="en-US" altLang="zh-TW" sz="2800" dirty="0">
                <a:latin typeface="Calibri" panose="020F0502020204030204" pitchFamily="34" charset="0"/>
              </a:rPr>
              <a:t>CTDP-TB vs 1V1D</a:t>
            </a:r>
            <a:endParaRPr lang="zh-TW" alt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文字方塊 11"/>
          <p:cNvSpPr txBox="1"/>
          <p:nvPr/>
        </p:nvSpPr>
        <p:spPr>
          <a:xfrm>
            <a:off x="1115616" y="1628800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Texture Y</a:t>
            </a:r>
            <a:endParaRPr lang="zh-TW" altLang="en-US" dirty="0"/>
          </a:p>
        </p:txBody>
      </p:sp>
      <p:sp>
        <p:nvSpPr>
          <p:cNvPr id="13" name="文字方塊 12"/>
          <p:cNvSpPr txBox="1"/>
          <p:nvPr/>
        </p:nvSpPr>
        <p:spPr>
          <a:xfrm>
            <a:off x="4139952" y="1628800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mtClean="0"/>
              <a:t>Depth </a:t>
            </a:r>
            <a:r>
              <a:rPr lang="en-US" altLang="zh-TW" dirty="0" smtClean="0"/>
              <a:t>Y</a:t>
            </a:r>
            <a:endParaRPr lang="zh-TW" altLang="en-US" dirty="0"/>
          </a:p>
        </p:txBody>
      </p:sp>
      <p:sp>
        <p:nvSpPr>
          <p:cNvPr id="14" name="文字方塊 13"/>
          <p:cNvSpPr txBox="1"/>
          <p:nvPr/>
        </p:nvSpPr>
        <p:spPr>
          <a:xfrm>
            <a:off x="6876256" y="1619507"/>
            <a:ext cx="19307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DIBR Texture Y</a:t>
            </a:r>
            <a:endParaRPr lang="zh-TW" altLang="en-US" dirty="0"/>
          </a:p>
        </p:txBody>
      </p:sp>
      <p:pic>
        <p:nvPicPr>
          <p:cNvPr id="21" name="圖片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653" y="2061103"/>
            <a:ext cx="2879996" cy="2156146"/>
          </a:xfrm>
          <a:prstGeom prst="rect">
            <a:avLst/>
          </a:prstGeom>
        </p:spPr>
      </p:pic>
      <p:pic>
        <p:nvPicPr>
          <p:cNvPr id="22" name="圖片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2081" y="2060848"/>
            <a:ext cx="2879996" cy="2156146"/>
          </a:xfrm>
          <a:prstGeom prst="rect">
            <a:avLst/>
          </a:prstGeom>
        </p:spPr>
      </p:pic>
      <p:pic>
        <p:nvPicPr>
          <p:cNvPr id="23" name="圖片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3004" y="2060848"/>
            <a:ext cx="2879995" cy="2156146"/>
          </a:xfrm>
          <a:prstGeom prst="rect">
            <a:avLst/>
          </a:prstGeom>
        </p:spPr>
      </p:pic>
      <p:pic>
        <p:nvPicPr>
          <p:cNvPr id="24" name="圖片 2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653" y="4389859"/>
            <a:ext cx="2879995" cy="2156146"/>
          </a:xfrm>
          <a:prstGeom prst="rect">
            <a:avLst/>
          </a:prstGeom>
        </p:spPr>
      </p:pic>
      <p:pic>
        <p:nvPicPr>
          <p:cNvPr id="25" name="圖片 2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2081" y="4389604"/>
            <a:ext cx="2879995" cy="2156146"/>
          </a:xfrm>
          <a:prstGeom prst="rect">
            <a:avLst/>
          </a:prstGeom>
        </p:spPr>
      </p:pic>
      <p:pic>
        <p:nvPicPr>
          <p:cNvPr id="26" name="圖片 2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3004" y="4389604"/>
            <a:ext cx="2879995" cy="2156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03913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3568" y="2132856"/>
            <a:ext cx="7992888" cy="2160240"/>
          </a:xfrm>
        </p:spPr>
        <p:txBody>
          <a:bodyPr>
            <a:normAutofit/>
          </a:bodyPr>
          <a:lstStyle/>
          <a:p>
            <a:pPr marL="355600" indent="-355600">
              <a:spcBef>
                <a:spcPts val="1200"/>
              </a:spcBef>
            </a:pPr>
            <a:r>
              <a:rPr lang="en-US" altLang="zh-TW" dirty="0">
                <a:latin typeface="Calibri" pitchFamily="34" charset="0"/>
              </a:rPr>
              <a:t>Frame Compatible </a:t>
            </a:r>
            <a:r>
              <a:rPr lang="en-US" altLang="zh-TW" dirty="0" err="1">
                <a:latin typeface="Calibri" pitchFamily="34" charset="0"/>
              </a:rPr>
              <a:t>Centrailzed</a:t>
            </a:r>
            <a:r>
              <a:rPr lang="en-US" altLang="zh-TW" dirty="0">
                <a:latin typeface="Calibri" pitchFamily="34" charset="0"/>
              </a:rPr>
              <a:t> Texture-Depth Packing (CTDP)</a:t>
            </a:r>
            <a:endParaRPr lang="en-US" altLang="zh-TW" dirty="0" smtClean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0704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51520" y="629816"/>
            <a:ext cx="8589640" cy="1143000"/>
          </a:xfrm>
        </p:spPr>
        <p:txBody>
          <a:bodyPr>
            <a:noAutofit/>
          </a:bodyPr>
          <a:lstStyle/>
          <a:p>
            <a:r>
              <a:rPr kumimoji="1" lang="en-US" altLang="zh-TW" sz="3200" dirty="0">
                <a:latin typeface="Calibri" panose="020F0502020204030204" pitchFamily="34" charset="0"/>
              </a:rPr>
              <a:t>Experimental </a:t>
            </a:r>
            <a:r>
              <a:rPr kumimoji="1" lang="en-US" altLang="zh-TW" sz="3200" dirty="0" smtClean="0">
                <a:latin typeface="Calibri" panose="020F0502020204030204" pitchFamily="34" charset="0"/>
              </a:rPr>
              <a:t>Results – CTDP-LR vs 1V1D</a:t>
            </a:r>
            <a:endParaRPr kumimoji="1" lang="zh-TW" altLang="en-US" sz="3200" dirty="0">
              <a:latin typeface="Calibri" panose="020F0502020204030204" pitchFamily="34" charset="0"/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4725283"/>
              </p:ext>
            </p:extLst>
          </p:nvPr>
        </p:nvGraphicFramePr>
        <p:xfrm>
          <a:off x="2195736" y="1556792"/>
          <a:ext cx="4968553" cy="1945751"/>
        </p:xfrm>
        <a:graphic>
          <a:graphicData uri="http://schemas.openxmlformats.org/drawingml/2006/table">
            <a:tbl>
              <a:tblPr/>
              <a:tblGrid>
                <a:gridCol w="625939"/>
                <a:gridCol w="782428"/>
                <a:gridCol w="782428"/>
                <a:gridCol w="721838"/>
                <a:gridCol w="721838"/>
                <a:gridCol w="692735"/>
                <a:gridCol w="641347"/>
              </a:tblGrid>
              <a:tr h="241904">
                <a:tc gridSpan="7"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BDBR　</a:t>
                      </a: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E97A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252423"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　</a:t>
                      </a: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Case 1 (without DIBR) 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0"/>
                        <a:ea typeface="Arial Unicode MS" panose="020B0604020202020204" pitchFamily="34" charset="-120"/>
                        <a:cs typeface="Arial Unicode MS" panose="020B0604020202020204" pitchFamily="34" charset="-120"/>
                      </a:endParaRP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Case 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2 (DIBR) 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0"/>
                        <a:ea typeface="Arial Unicode MS" panose="020B0604020202020204" pitchFamily="34" charset="-120"/>
                        <a:cs typeface="Arial Unicode MS" panose="020B0604020202020204" pitchFamily="34" charset="-120"/>
                      </a:endParaRP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241904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Texture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0"/>
                        <a:ea typeface="Arial Unicode MS" panose="020B0604020202020204" pitchFamily="34" charset="-120"/>
                        <a:cs typeface="Arial Unicode MS" panose="020B0604020202020204" pitchFamily="34" charset="-120"/>
                      </a:endParaRP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Depth</a:t>
                      </a: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Texture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0"/>
                        <a:ea typeface="Arial Unicode MS" panose="020B0604020202020204" pitchFamily="34" charset="-120"/>
                        <a:cs typeface="Arial Unicode MS" panose="020B0604020202020204" pitchFamily="34" charset="-120"/>
                      </a:endParaRP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241904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5/6_LR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0"/>
                        <a:ea typeface="Arial Unicode MS" panose="020B0604020202020204" pitchFamily="34" charset="-120"/>
                        <a:cs typeface="Arial Unicode MS" panose="020B0604020202020204" pitchFamily="34" charset="-120"/>
                      </a:endParaRP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11/12_LR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0"/>
                        <a:ea typeface="Arial Unicode MS" panose="020B0604020202020204" pitchFamily="34" charset="-120"/>
                        <a:cs typeface="Arial Unicode MS" panose="020B0604020202020204" pitchFamily="34" charset="-120"/>
                      </a:endParaRP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5/6_LR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0"/>
                        <a:ea typeface="Arial Unicode MS" panose="020B0604020202020204" pitchFamily="34" charset="-120"/>
                        <a:cs typeface="Arial Unicode MS" panose="020B0604020202020204" pitchFamily="34" charset="-120"/>
                      </a:endParaRP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11/12_LR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0"/>
                        <a:ea typeface="Arial Unicode MS" panose="020B0604020202020204" pitchFamily="34" charset="-120"/>
                        <a:cs typeface="Arial Unicode MS" panose="020B0604020202020204" pitchFamily="34" charset="-120"/>
                      </a:endParaRP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5/6_LR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0"/>
                        <a:ea typeface="Arial Unicode MS" panose="020B0604020202020204" pitchFamily="34" charset="-120"/>
                        <a:cs typeface="Arial Unicode MS" panose="020B0604020202020204" pitchFamily="34" charset="-120"/>
                      </a:endParaRP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11/12_LR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0"/>
                        <a:ea typeface="Arial Unicode MS" panose="020B0604020202020204" pitchFamily="34" charset="-120"/>
                        <a:cs typeface="Arial Unicode MS" panose="020B0604020202020204" pitchFamily="34" charset="-120"/>
                      </a:endParaRP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</a:tr>
              <a:tr h="24190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ra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0"/>
                        <a:ea typeface="Arial Unicode MS" panose="020B0604020202020204" pitchFamily="34" charset="-120"/>
                        <a:cs typeface="Arial Unicode MS" panose="020B0604020202020204" pitchFamily="34" charset="-120"/>
                      </a:endParaRP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8.9518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5.8569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-37.8315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19.6349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52.5128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106.7108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</a:tr>
              <a:tr h="24190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ldp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0"/>
                        <a:ea typeface="Arial Unicode MS" panose="020B0604020202020204" pitchFamily="34" charset="-120"/>
                        <a:cs typeface="Arial Unicode MS" panose="020B0604020202020204" pitchFamily="34" charset="-120"/>
                      </a:endParaRP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8.6214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4.7547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-53.9835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-20.9344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43.3785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82.9883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</a:tr>
              <a:tr h="24190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ai</a:t>
                      </a: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0.8964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-0.6789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-17.1486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29.7294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45.7333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93.3515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</a:tr>
              <a:tr h="24190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ave</a:t>
                      </a: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6.1565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3.3109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-36.3212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9.4766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47.2082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94.3502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CEFF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9559043"/>
              </p:ext>
            </p:extLst>
          </p:nvPr>
        </p:nvGraphicFramePr>
        <p:xfrm>
          <a:off x="2195736" y="3861048"/>
          <a:ext cx="4968552" cy="1872208"/>
        </p:xfrm>
        <a:graphic>
          <a:graphicData uri="http://schemas.openxmlformats.org/drawingml/2006/table">
            <a:tbl>
              <a:tblPr/>
              <a:tblGrid>
                <a:gridCol w="611367"/>
                <a:gridCol w="764208"/>
                <a:gridCol w="856673"/>
                <a:gridCol w="579459"/>
                <a:gridCol w="788693"/>
                <a:gridCol w="680365"/>
                <a:gridCol w="687787"/>
              </a:tblGrid>
              <a:tr h="204733">
                <a:tc gridSpan="7"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BDPSNR</a:t>
                      </a:r>
                      <a:r>
                        <a:rPr lang="en-US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　</a:t>
                      </a: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E97A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213636"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　</a:t>
                      </a: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Case 1 (without DIBR) 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dB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0"/>
                        <a:ea typeface="Arial Unicode MS" panose="020B0604020202020204" pitchFamily="34" charset="-120"/>
                        <a:cs typeface="Arial Unicode MS" panose="020B0604020202020204" pitchFamily="34" charset="-120"/>
                      </a:endParaRP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Case 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2 (DIBR) dB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0"/>
                        <a:ea typeface="Arial Unicode MS" panose="020B0604020202020204" pitchFamily="34" charset="-120"/>
                        <a:cs typeface="Arial Unicode MS" panose="020B0604020202020204" pitchFamily="34" charset="-120"/>
                      </a:endParaRP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204733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Texture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0"/>
                        <a:ea typeface="Arial Unicode MS" panose="020B0604020202020204" pitchFamily="34" charset="-120"/>
                        <a:cs typeface="Arial Unicode MS" panose="020B0604020202020204" pitchFamily="34" charset="-120"/>
                      </a:endParaRP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Depth</a:t>
                      </a: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Texture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0"/>
                        <a:ea typeface="Arial Unicode MS" panose="020B0604020202020204" pitchFamily="34" charset="-120"/>
                        <a:cs typeface="Arial Unicode MS" panose="020B0604020202020204" pitchFamily="34" charset="-120"/>
                      </a:endParaRP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400567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5/6_TB</a:t>
                      </a: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11/12_TB</a:t>
                      </a: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5/6_TB</a:t>
                      </a: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11/12_TB</a:t>
                      </a: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5/6_TB</a:t>
                      </a: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11/12_TB</a:t>
                      </a: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</a:tr>
              <a:tr h="20473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ra</a:t>
                      </a: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-0.3413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-0.2434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1.6945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-0.6535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-1.2518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-2.1197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</a:tr>
              <a:tr h="20473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ldp</a:t>
                      </a: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-0.3744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-0.2476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3.3785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0.9429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-1.1007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-1.8563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</a:tr>
              <a:tr h="20473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ai</a:t>
                      </a: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-0.0775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-0.0099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0.9639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-1.8050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-1.3758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-2.3683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</a:tr>
              <a:tr h="23434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ave</a:t>
                      </a: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-0.2644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-0.1669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2.0123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-0.5052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-1.2427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-2.1148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CEFF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7421075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557808"/>
            <a:ext cx="8229600" cy="1143000"/>
          </a:xfrm>
        </p:spPr>
        <p:txBody>
          <a:bodyPr/>
          <a:lstStyle/>
          <a:p>
            <a:r>
              <a:rPr kumimoji="1" lang="en-US" altLang="zh-TW" sz="3200" dirty="0">
                <a:latin typeface="Calibri" panose="020F0502020204030204" pitchFamily="34" charset="0"/>
              </a:rPr>
              <a:t>RD </a:t>
            </a:r>
            <a:r>
              <a:rPr kumimoji="1" lang="en-US" altLang="zh-TW" sz="3200" dirty="0" smtClean="0">
                <a:latin typeface="Calibri" panose="020F0502020204030204" pitchFamily="34" charset="0"/>
              </a:rPr>
              <a:t>Curves-RA</a:t>
            </a:r>
            <a:endParaRPr kumimoji="1" lang="zh-TW" altLang="en-US" sz="3200" dirty="0">
              <a:latin typeface="Calibri" panose="020F0502020204030204" pitchFamily="34" charset="0"/>
            </a:endParaRPr>
          </a:p>
        </p:txBody>
      </p:sp>
      <p:sp>
        <p:nvSpPr>
          <p:cNvPr id="11" name="內容版面配置區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4839816"/>
          </a:xfrm>
        </p:spPr>
        <p:txBody>
          <a:bodyPr>
            <a:normAutofit/>
          </a:bodyPr>
          <a:lstStyle/>
          <a:p>
            <a:r>
              <a:rPr kumimoji="1" lang="en-US" altLang="zh-TW" sz="2800" dirty="0" smtClean="0">
                <a:latin typeface="Calibri" panose="020F0502020204030204" pitchFamily="34" charset="0"/>
              </a:rPr>
              <a:t>CTDP-LR </a:t>
            </a:r>
            <a:r>
              <a:rPr kumimoji="1" lang="en-US" altLang="zh-TW" sz="2800" dirty="0">
                <a:latin typeface="Calibri" panose="020F0502020204030204" pitchFamily="34" charset="0"/>
              </a:rPr>
              <a:t>vs 1V1D</a:t>
            </a:r>
            <a:endParaRPr lang="zh-TW" alt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文字方塊 22"/>
          <p:cNvSpPr txBox="1"/>
          <p:nvPr/>
        </p:nvSpPr>
        <p:spPr>
          <a:xfrm>
            <a:off x="1115616" y="1628800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Texture Y</a:t>
            </a:r>
            <a:endParaRPr lang="zh-TW" altLang="en-US" dirty="0"/>
          </a:p>
        </p:txBody>
      </p:sp>
      <p:sp>
        <p:nvSpPr>
          <p:cNvPr id="24" name="文字方塊 23"/>
          <p:cNvSpPr txBox="1"/>
          <p:nvPr/>
        </p:nvSpPr>
        <p:spPr>
          <a:xfrm>
            <a:off x="4139952" y="1628800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mtClean="0"/>
              <a:t>Depth </a:t>
            </a:r>
            <a:r>
              <a:rPr lang="en-US" altLang="zh-TW" dirty="0" smtClean="0"/>
              <a:t>Y</a:t>
            </a:r>
            <a:endParaRPr lang="zh-TW" altLang="en-US" dirty="0"/>
          </a:p>
        </p:txBody>
      </p:sp>
      <p:sp>
        <p:nvSpPr>
          <p:cNvPr id="25" name="文字方塊 24"/>
          <p:cNvSpPr txBox="1"/>
          <p:nvPr/>
        </p:nvSpPr>
        <p:spPr>
          <a:xfrm>
            <a:off x="6876256" y="1619507"/>
            <a:ext cx="19307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DIBR Texture Y</a:t>
            </a:r>
            <a:endParaRPr lang="zh-TW" altLang="en-US" dirty="0"/>
          </a:p>
        </p:txBody>
      </p:sp>
      <p:pic>
        <p:nvPicPr>
          <p:cNvPr id="13" name="圖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653" y="2061103"/>
            <a:ext cx="2879996" cy="2156147"/>
          </a:xfrm>
          <a:prstGeom prst="rect">
            <a:avLst/>
          </a:prstGeom>
        </p:spPr>
      </p:pic>
      <p:pic>
        <p:nvPicPr>
          <p:cNvPr id="14" name="圖片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2081" y="2060848"/>
            <a:ext cx="2879996" cy="2156147"/>
          </a:xfrm>
          <a:prstGeom prst="rect">
            <a:avLst/>
          </a:prstGeom>
        </p:spPr>
      </p:pic>
      <p:pic>
        <p:nvPicPr>
          <p:cNvPr id="15" name="圖片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3004" y="2060848"/>
            <a:ext cx="2879995" cy="2156146"/>
          </a:xfrm>
          <a:prstGeom prst="rect">
            <a:avLst/>
          </a:prstGeom>
        </p:spPr>
      </p:pic>
      <p:pic>
        <p:nvPicPr>
          <p:cNvPr id="16" name="圖片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653" y="4389859"/>
            <a:ext cx="2879996" cy="2156146"/>
          </a:xfrm>
          <a:prstGeom prst="rect">
            <a:avLst/>
          </a:prstGeom>
        </p:spPr>
      </p:pic>
      <p:pic>
        <p:nvPicPr>
          <p:cNvPr id="26" name="圖片 2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2081" y="4389604"/>
            <a:ext cx="2879996" cy="2156146"/>
          </a:xfrm>
          <a:prstGeom prst="rect">
            <a:avLst/>
          </a:prstGeom>
        </p:spPr>
      </p:pic>
      <p:pic>
        <p:nvPicPr>
          <p:cNvPr id="27" name="圖片 2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3004" y="4389604"/>
            <a:ext cx="2879995" cy="2156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455394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557808"/>
            <a:ext cx="8229600" cy="1143000"/>
          </a:xfrm>
        </p:spPr>
        <p:txBody>
          <a:bodyPr/>
          <a:lstStyle/>
          <a:p>
            <a:r>
              <a:rPr kumimoji="1" lang="en-US" altLang="zh-TW" sz="3200" dirty="0">
                <a:latin typeface="Calibri" panose="020F0502020204030204" pitchFamily="34" charset="0"/>
              </a:rPr>
              <a:t>RD </a:t>
            </a:r>
            <a:r>
              <a:rPr kumimoji="1" lang="en-US" altLang="zh-TW" sz="3200" dirty="0" smtClean="0">
                <a:latin typeface="Calibri" panose="020F0502020204030204" pitchFamily="34" charset="0"/>
              </a:rPr>
              <a:t>Curves-LDP</a:t>
            </a:r>
            <a:endParaRPr kumimoji="1" lang="zh-TW" altLang="en-US" sz="3200" dirty="0">
              <a:latin typeface="Calibri" panose="020F0502020204030204" pitchFamily="34" charset="0"/>
            </a:endParaRPr>
          </a:p>
        </p:txBody>
      </p:sp>
      <p:sp>
        <p:nvSpPr>
          <p:cNvPr id="11" name="內容版面配置區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4839816"/>
          </a:xfrm>
        </p:spPr>
        <p:txBody>
          <a:bodyPr>
            <a:normAutofit/>
          </a:bodyPr>
          <a:lstStyle/>
          <a:p>
            <a:r>
              <a:rPr kumimoji="1" lang="en-US" altLang="zh-TW" sz="2800" dirty="0" smtClean="0">
                <a:latin typeface="Calibri" panose="020F0502020204030204" pitchFamily="34" charset="0"/>
              </a:rPr>
              <a:t>CTDP-LR </a:t>
            </a:r>
            <a:r>
              <a:rPr kumimoji="1" lang="en-US" altLang="zh-TW" sz="2800" dirty="0">
                <a:latin typeface="Calibri" panose="020F0502020204030204" pitchFamily="34" charset="0"/>
              </a:rPr>
              <a:t>vs 1V1D</a:t>
            </a:r>
            <a:endParaRPr lang="zh-TW" alt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文字方塊 22"/>
          <p:cNvSpPr txBox="1"/>
          <p:nvPr/>
        </p:nvSpPr>
        <p:spPr>
          <a:xfrm>
            <a:off x="1115616" y="1628800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Texture Y</a:t>
            </a:r>
            <a:endParaRPr lang="zh-TW" altLang="en-US" dirty="0"/>
          </a:p>
        </p:txBody>
      </p:sp>
      <p:sp>
        <p:nvSpPr>
          <p:cNvPr id="24" name="文字方塊 23"/>
          <p:cNvSpPr txBox="1"/>
          <p:nvPr/>
        </p:nvSpPr>
        <p:spPr>
          <a:xfrm>
            <a:off x="4139952" y="1628800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mtClean="0"/>
              <a:t>Depth </a:t>
            </a:r>
            <a:r>
              <a:rPr lang="en-US" altLang="zh-TW" dirty="0" smtClean="0"/>
              <a:t>Y</a:t>
            </a:r>
            <a:endParaRPr lang="zh-TW" altLang="en-US" dirty="0"/>
          </a:p>
        </p:txBody>
      </p:sp>
      <p:sp>
        <p:nvSpPr>
          <p:cNvPr id="25" name="文字方塊 24"/>
          <p:cNvSpPr txBox="1"/>
          <p:nvPr/>
        </p:nvSpPr>
        <p:spPr>
          <a:xfrm>
            <a:off x="6876256" y="1619507"/>
            <a:ext cx="19307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DIBR Texture Y</a:t>
            </a:r>
            <a:endParaRPr lang="zh-TW" altLang="en-US" dirty="0"/>
          </a:p>
        </p:txBody>
      </p:sp>
      <p:pic>
        <p:nvPicPr>
          <p:cNvPr id="17" name="圖片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653" y="2061103"/>
            <a:ext cx="2879996" cy="2156146"/>
          </a:xfrm>
          <a:prstGeom prst="rect">
            <a:avLst/>
          </a:prstGeom>
        </p:spPr>
      </p:pic>
      <p:pic>
        <p:nvPicPr>
          <p:cNvPr id="18" name="圖片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2081" y="2060848"/>
            <a:ext cx="2879996" cy="2156146"/>
          </a:xfrm>
          <a:prstGeom prst="rect">
            <a:avLst/>
          </a:prstGeom>
        </p:spPr>
      </p:pic>
      <p:pic>
        <p:nvPicPr>
          <p:cNvPr id="19" name="圖片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3004" y="2060848"/>
            <a:ext cx="2879995" cy="2156146"/>
          </a:xfrm>
          <a:prstGeom prst="rect">
            <a:avLst/>
          </a:prstGeom>
        </p:spPr>
      </p:pic>
      <p:pic>
        <p:nvPicPr>
          <p:cNvPr id="20" name="圖片 1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653" y="4389859"/>
            <a:ext cx="2879995" cy="2156146"/>
          </a:xfrm>
          <a:prstGeom prst="rect">
            <a:avLst/>
          </a:prstGeom>
        </p:spPr>
      </p:pic>
      <p:pic>
        <p:nvPicPr>
          <p:cNvPr id="21" name="圖片 2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2081" y="4389604"/>
            <a:ext cx="2879995" cy="2156146"/>
          </a:xfrm>
          <a:prstGeom prst="rect">
            <a:avLst/>
          </a:prstGeom>
        </p:spPr>
      </p:pic>
      <p:pic>
        <p:nvPicPr>
          <p:cNvPr id="22" name="圖片 2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3004" y="4389604"/>
            <a:ext cx="2879995" cy="2156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682842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557808"/>
            <a:ext cx="8229600" cy="1143000"/>
          </a:xfrm>
        </p:spPr>
        <p:txBody>
          <a:bodyPr/>
          <a:lstStyle/>
          <a:p>
            <a:r>
              <a:rPr kumimoji="1" lang="en-US" altLang="zh-TW" sz="3200" dirty="0">
                <a:latin typeface="Calibri" panose="020F0502020204030204" pitchFamily="34" charset="0"/>
              </a:rPr>
              <a:t>RD </a:t>
            </a:r>
            <a:r>
              <a:rPr kumimoji="1" lang="en-US" altLang="zh-TW" sz="3200" dirty="0" smtClean="0">
                <a:latin typeface="Calibri" panose="020F0502020204030204" pitchFamily="34" charset="0"/>
              </a:rPr>
              <a:t>Curves-AI</a:t>
            </a:r>
            <a:endParaRPr kumimoji="1" lang="zh-TW" altLang="en-US" sz="3200" dirty="0">
              <a:latin typeface="Calibri" panose="020F0502020204030204" pitchFamily="34" charset="0"/>
            </a:endParaRPr>
          </a:p>
        </p:txBody>
      </p:sp>
      <p:sp>
        <p:nvSpPr>
          <p:cNvPr id="11" name="內容版面配置區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4839816"/>
          </a:xfrm>
        </p:spPr>
        <p:txBody>
          <a:bodyPr>
            <a:normAutofit/>
          </a:bodyPr>
          <a:lstStyle/>
          <a:p>
            <a:r>
              <a:rPr kumimoji="1" lang="en-US" altLang="zh-TW" sz="2800" dirty="0" smtClean="0">
                <a:latin typeface="Calibri" panose="020F0502020204030204" pitchFamily="34" charset="0"/>
              </a:rPr>
              <a:t>CTDP-LR </a:t>
            </a:r>
            <a:r>
              <a:rPr kumimoji="1" lang="en-US" altLang="zh-TW" sz="2800" dirty="0">
                <a:latin typeface="Calibri" panose="020F0502020204030204" pitchFamily="34" charset="0"/>
              </a:rPr>
              <a:t>vs 1V1D</a:t>
            </a:r>
            <a:endParaRPr lang="zh-TW" alt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文字方塊 22"/>
          <p:cNvSpPr txBox="1"/>
          <p:nvPr/>
        </p:nvSpPr>
        <p:spPr>
          <a:xfrm>
            <a:off x="1115616" y="1628800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Texture Y</a:t>
            </a:r>
            <a:endParaRPr lang="zh-TW" altLang="en-US" dirty="0"/>
          </a:p>
        </p:txBody>
      </p:sp>
      <p:sp>
        <p:nvSpPr>
          <p:cNvPr id="24" name="文字方塊 23"/>
          <p:cNvSpPr txBox="1"/>
          <p:nvPr/>
        </p:nvSpPr>
        <p:spPr>
          <a:xfrm>
            <a:off x="4139952" y="1628800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mtClean="0"/>
              <a:t>Depth </a:t>
            </a:r>
            <a:r>
              <a:rPr lang="en-US" altLang="zh-TW" dirty="0" smtClean="0"/>
              <a:t>Y</a:t>
            </a:r>
            <a:endParaRPr lang="zh-TW" altLang="en-US" dirty="0"/>
          </a:p>
        </p:txBody>
      </p:sp>
      <p:sp>
        <p:nvSpPr>
          <p:cNvPr id="25" name="文字方塊 24"/>
          <p:cNvSpPr txBox="1"/>
          <p:nvPr/>
        </p:nvSpPr>
        <p:spPr>
          <a:xfrm>
            <a:off x="6876256" y="1619507"/>
            <a:ext cx="19307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DIBR Texture Y</a:t>
            </a:r>
            <a:endParaRPr lang="zh-TW" altLang="en-US" dirty="0"/>
          </a:p>
        </p:txBody>
      </p:sp>
      <p:pic>
        <p:nvPicPr>
          <p:cNvPr id="13" name="圖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653" y="2061103"/>
            <a:ext cx="2879996" cy="2156146"/>
          </a:xfrm>
          <a:prstGeom prst="rect">
            <a:avLst/>
          </a:prstGeom>
        </p:spPr>
      </p:pic>
      <p:pic>
        <p:nvPicPr>
          <p:cNvPr id="14" name="圖片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2081" y="2060848"/>
            <a:ext cx="2879996" cy="2156146"/>
          </a:xfrm>
          <a:prstGeom prst="rect">
            <a:avLst/>
          </a:prstGeom>
        </p:spPr>
      </p:pic>
      <p:pic>
        <p:nvPicPr>
          <p:cNvPr id="15" name="圖片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3004" y="2060848"/>
            <a:ext cx="2879995" cy="2156146"/>
          </a:xfrm>
          <a:prstGeom prst="rect">
            <a:avLst/>
          </a:prstGeom>
        </p:spPr>
      </p:pic>
      <p:pic>
        <p:nvPicPr>
          <p:cNvPr id="16" name="圖片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653" y="4389859"/>
            <a:ext cx="2879995" cy="2156146"/>
          </a:xfrm>
          <a:prstGeom prst="rect">
            <a:avLst/>
          </a:prstGeom>
        </p:spPr>
      </p:pic>
      <p:pic>
        <p:nvPicPr>
          <p:cNvPr id="26" name="圖片 2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2081" y="4389604"/>
            <a:ext cx="2879995" cy="2156146"/>
          </a:xfrm>
          <a:prstGeom prst="rect">
            <a:avLst/>
          </a:prstGeom>
        </p:spPr>
      </p:pic>
      <p:pic>
        <p:nvPicPr>
          <p:cNvPr id="27" name="圖片 2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3004" y="4389604"/>
            <a:ext cx="2879995" cy="2156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54489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51520" y="629816"/>
            <a:ext cx="8589640" cy="1143000"/>
          </a:xfrm>
        </p:spPr>
        <p:txBody>
          <a:bodyPr>
            <a:noAutofit/>
          </a:bodyPr>
          <a:lstStyle/>
          <a:p>
            <a:r>
              <a:rPr kumimoji="1" lang="en-US" altLang="zh-TW" sz="3200" dirty="0">
                <a:latin typeface="Calibri" panose="020F0502020204030204" pitchFamily="34" charset="0"/>
              </a:rPr>
              <a:t>Experimental </a:t>
            </a:r>
            <a:r>
              <a:rPr kumimoji="1" lang="en-US" altLang="zh-TW" sz="3200" dirty="0" smtClean="0">
                <a:latin typeface="Calibri" panose="020F0502020204030204" pitchFamily="34" charset="0"/>
              </a:rPr>
              <a:t>Results – CTDP-2TB vs 2V2D</a:t>
            </a:r>
            <a:endParaRPr kumimoji="1" lang="zh-TW" altLang="en-US" sz="3200" dirty="0">
              <a:latin typeface="Calibri" panose="020F0502020204030204" pitchFamily="34" charset="0"/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136928"/>
              </p:ext>
            </p:extLst>
          </p:nvPr>
        </p:nvGraphicFramePr>
        <p:xfrm>
          <a:off x="1115616" y="1556792"/>
          <a:ext cx="6619522" cy="1945751"/>
        </p:xfrm>
        <a:graphic>
          <a:graphicData uri="http://schemas.openxmlformats.org/drawingml/2006/table">
            <a:tbl>
              <a:tblPr/>
              <a:tblGrid>
                <a:gridCol w="585583"/>
                <a:gridCol w="805180"/>
                <a:gridCol w="731982"/>
                <a:gridCol w="731982"/>
                <a:gridCol w="548681"/>
                <a:gridCol w="675299"/>
                <a:gridCol w="675299"/>
                <a:gridCol w="617447"/>
                <a:gridCol w="648072"/>
                <a:gridCol w="599997"/>
              </a:tblGrid>
              <a:tr h="241904">
                <a:tc gridSpan="10"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BDBR　</a:t>
                      </a: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E97A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252423"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　</a:t>
                      </a: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Case 1 (without DIBR) 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0"/>
                        <a:ea typeface="Arial Unicode MS" panose="020B0604020202020204" pitchFamily="34" charset="-120"/>
                        <a:cs typeface="Arial Unicode MS" panose="020B0604020202020204" pitchFamily="34" charset="-120"/>
                      </a:endParaRP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Case 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2 (DIBR) %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0"/>
                        <a:ea typeface="Arial Unicode MS" panose="020B0604020202020204" pitchFamily="34" charset="-120"/>
                        <a:cs typeface="Arial Unicode MS" panose="020B0604020202020204" pitchFamily="34" charset="-120"/>
                      </a:endParaRP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241904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Texture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0"/>
                        <a:ea typeface="Arial Unicode MS" panose="020B0604020202020204" pitchFamily="34" charset="-120"/>
                        <a:cs typeface="Arial Unicode MS" panose="020B0604020202020204" pitchFamily="34" charset="-120"/>
                      </a:endParaRP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Depth</a:t>
                      </a: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Texture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0"/>
                        <a:ea typeface="Arial Unicode MS" panose="020B0604020202020204" pitchFamily="34" charset="-120"/>
                        <a:cs typeface="Arial Unicode MS" panose="020B0604020202020204" pitchFamily="34" charset="-120"/>
                      </a:endParaRP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241904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3/4_TB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0"/>
                        <a:ea typeface="Arial Unicode MS" panose="020B0604020202020204" pitchFamily="34" charset="-120"/>
                        <a:cs typeface="Arial Unicode MS" panose="020B0604020202020204" pitchFamily="34" charset="-120"/>
                      </a:endParaRP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5/6_TB</a:t>
                      </a: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11/12_TB</a:t>
                      </a: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3/4_TB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0"/>
                        <a:ea typeface="Arial Unicode MS" panose="020B0604020202020204" pitchFamily="34" charset="-120"/>
                        <a:cs typeface="Arial Unicode MS" panose="020B0604020202020204" pitchFamily="34" charset="-120"/>
                      </a:endParaRP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5/6_TB</a:t>
                      </a: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11/12_TB</a:t>
                      </a: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3/4_TB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0"/>
                        <a:ea typeface="Arial Unicode MS" panose="020B0604020202020204" pitchFamily="34" charset="-120"/>
                        <a:cs typeface="Arial Unicode MS" panose="020B0604020202020204" pitchFamily="34" charset="-120"/>
                      </a:endParaRP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5/6_TB</a:t>
                      </a: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11/12_TB</a:t>
                      </a: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</a:tr>
              <a:tr h="24190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ra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0"/>
                        <a:ea typeface="Arial Unicode MS" panose="020B0604020202020204" pitchFamily="34" charset="-120"/>
                        <a:cs typeface="Arial Unicode MS" panose="020B0604020202020204" pitchFamily="34" charset="-120"/>
                      </a:endParaRP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49.6972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49.3408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47.8346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-64.2652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-46.0313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-7.1650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66.7207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76.2397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90.8379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</a:tr>
              <a:tr h="24190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ldp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0"/>
                        <a:ea typeface="Arial Unicode MS" panose="020B0604020202020204" pitchFamily="34" charset="-120"/>
                        <a:cs typeface="Arial Unicode MS" panose="020B0604020202020204" pitchFamily="34" charset="-120"/>
                      </a:endParaRP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30.5254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29.4065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27.9917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-72.7051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-59.5775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-30.8238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53.2008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60.9097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72.8383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</a:tr>
              <a:tr h="24190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ai</a:t>
                      </a: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-24.0089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-23.6773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-24.2281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-60.5032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-45.3891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-18.3860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-10.0564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-2.8951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7.3972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</a:tr>
              <a:tr h="24190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ave</a:t>
                      </a: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18.7379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18.3567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17.1994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-65.8245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-50.3326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-18.7916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36.6217</a:t>
                      </a:r>
                      <a:r>
                        <a:rPr lang="en-US" altLang="zh-TW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44.7514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57.0244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CEFF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0474783"/>
              </p:ext>
            </p:extLst>
          </p:nvPr>
        </p:nvGraphicFramePr>
        <p:xfrm>
          <a:off x="1115616" y="3861048"/>
          <a:ext cx="6661559" cy="1872208"/>
        </p:xfrm>
        <a:graphic>
          <a:graphicData uri="http://schemas.openxmlformats.org/drawingml/2006/table">
            <a:tbl>
              <a:tblPr/>
              <a:tblGrid>
                <a:gridCol w="576064"/>
                <a:gridCol w="792088"/>
                <a:gridCol w="720080"/>
                <a:gridCol w="689055"/>
                <a:gridCol w="539621"/>
                <a:gridCol w="664149"/>
                <a:gridCol w="664149"/>
                <a:gridCol w="648201"/>
                <a:gridCol w="720080"/>
                <a:gridCol w="648072"/>
              </a:tblGrid>
              <a:tr h="204733">
                <a:tc gridSpan="10"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BDPSNR</a:t>
                      </a:r>
                      <a:r>
                        <a:rPr lang="en-US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　</a:t>
                      </a: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E97A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213636"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zh-TW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　</a:t>
                      </a: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Case 1 (without DIBR) 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dB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0"/>
                        <a:ea typeface="Arial Unicode MS" panose="020B0604020202020204" pitchFamily="34" charset="-120"/>
                        <a:cs typeface="Arial Unicode MS" panose="020B0604020202020204" pitchFamily="34" charset="-120"/>
                      </a:endParaRP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Case 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2 (DIBR) dB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0"/>
                        <a:ea typeface="Arial Unicode MS" panose="020B0604020202020204" pitchFamily="34" charset="-120"/>
                        <a:cs typeface="Arial Unicode MS" panose="020B0604020202020204" pitchFamily="34" charset="-120"/>
                      </a:endParaRP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204733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Texture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0"/>
                        <a:ea typeface="Arial Unicode MS" panose="020B0604020202020204" pitchFamily="34" charset="-120"/>
                        <a:cs typeface="Arial Unicode MS" panose="020B0604020202020204" pitchFamily="34" charset="-120"/>
                      </a:endParaRP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Depth</a:t>
                      </a: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Texture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0"/>
                        <a:ea typeface="Arial Unicode MS" panose="020B0604020202020204" pitchFamily="34" charset="-120"/>
                        <a:cs typeface="Arial Unicode MS" panose="020B0604020202020204" pitchFamily="34" charset="-120"/>
                      </a:endParaRP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400567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3/4_TB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0"/>
                        <a:ea typeface="Arial Unicode MS" panose="020B0604020202020204" pitchFamily="34" charset="-120"/>
                        <a:cs typeface="Arial Unicode MS" panose="020B0604020202020204" pitchFamily="34" charset="-120"/>
                      </a:endParaRP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5/6_TB</a:t>
                      </a: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11/12_TB</a:t>
                      </a: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3/4_TB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0"/>
                        <a:ea typeface="Arial Unicode MS" panose="020B0604020202020204" pitchFamily="34" charset="-120"/>
                        <a:cs typeface="Arial Unicode MS" panose="020B0604020202020204" pitchFamily="34" charset="-120"/>
                      </a:endParaRP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5/6_TB</a:t>
                      </a: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11/12_TB</a:t>
                      </a: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3/4_TB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0"/>
                        <a:ea typeface="Arial Unicode MS" panose="020B0604020202020204" pitchFamily="34" charset="-120"/>
                        <a:cs typeface="Arial Unicode MS" panose="020B0604020202020204" pitchFamily="34" charset="-120"/>
                      </a:endParaRP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5/6_TB</a:t>
                      </a: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11/12_TB</a:t>
                      </a: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DE3"/>
                    </a:solidFill>
                  </a:tcPr>
                </a:tc>
              </a:tr>
              <a:tr h="20473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ra</a:t>
                      </a: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-1.4741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-1.4598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-1.4186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3.6716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2.2621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0.3656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-1.5390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-1.6773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-1.8637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</a:tr>
              <a:tr h="20473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ldp</a:t>
                      </a: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-1.0797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-1.0294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-0.9726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5.0202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3.5139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1.4437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-1.2662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-1.3846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-1.5728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</a:tr>
              <a:tr h="20473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ai</a:t>
                      </a: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1.1860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1.1778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1.2229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5.4209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3.3579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0.8754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0.3484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0.0579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-0.3282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</a:tr>
              <a:tr h="23434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 Unicode MS" panose="020B0604020202020204" pitchFamily="34" charset="-120"/>
                          <a:ea typeface="Arial Unicode MS" panose="020B0604020202020204" pitchFamily="34" charset="-120"/>
                          <a:cs typeface="Arial Unicode MS" panose="020B0604020202020204" pitchFamily="34" charset="-120"/>
                        </a:rPr>
                        <a:t>ave</a:t>
                      </a:r>
                    </a:p>
                  </a:txBody>
                  <a:tcPr marL="6221" marR="6221" marT="6221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-0.4559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-0.4372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-0.3895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4.7042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3.0446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0.8949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-0.8189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-1.0013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CEF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TW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-1.2549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CEFF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8745061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557808"/>
            <a:ext cx="8229600" cy="1143000"/>
          </a:xfrm>
        </p:spPr>
        <p:txBody>
          <a:bodyPr/>
          <a:lstStyle/>
          <a:p>
            <a:r>
              <a:rPr kumimoji="1" lang="en-US" altLang="zh-TW" sz="3200" dirty="0">
                <a:latin typeface="Calibri" panose="020F0502020204030204" pitchFamily="34" charset="0"/>
              </a:rPr>
              <a:t>RD </a:t>
            </a:r>
            <a:r>
              <a:rPr kumimoji="1" lang="en-US" altLang="zh-TW" sz="3200" dirty="0" smtClean="0">
                <a:latin typeface="Calibri" panose="020F0502020204030204" pitchFamily="34" charset="0"/>
              </a:rPr>
              <a:t>Curves-RA</a:t>
            </a:r>
            <a:endParaRPr kumimoji="1" lang="zh-TW" altLang="en-US" sz="3200" dirty="0">
              <a:latin typeface="Calibri" panose="020F0502020204030204" pitchFamily="34" charset="0"/>
            </a:endParaRPr>
          </a:p>
        </p:txBody>
      </p:sp>
      <p:sp>
        <p:nvSpPr>
          <p:cNvPr id="11" name="內容版面配置區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4839816"/>
          </a:xfrm>
        </p:spPr>
        <p:txBody>
          <a:bodyPr>
            <a:normAutofit/>
          </a:bodyPr>
          <a:lstStyle/>
          <a:p>
            <a:r>
              <a:rPr kumimoji="1" lang="en-US" altLang="zh-TW" sz="2800" dirty="0" smtClean="0">
                <a:latin typeface="Calibri" panose="020F0502020204030204" pitchFamily="34" charset="0"/>
              </a:rPr>
              <a:t>CTDP-2LR </a:t>
            </a:r>
            <a:r>
              <a:rPr kumimoji="1" lang="en-US" altLang="zh-TW" sz="2800" dirty="0">
                <a:latin typeface="Calibri" panose="020F0502020204030204" pitchFamily="34" charset="0"/>
              </a:rPr>
              <a:t>vs </a:t>
            </a:r>
            <a:r>
              <a:rPr kumimoji="1" lang="en-US" altLang="zh-TW" sz="2800" dirty="0" smtClean="0">
                <a:latin typeface="Calibri" panose="020F0502020204030204" pitchFamily="34" charset="0"/>
              </a:rPr>
              <a:t>2V2D</a:t>
            </a:r>
            <a:endParaRPr lang="zh-TW" alt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文字方塊 22"/>
          <p:cNvSpPr txBox="1"/>
          <p:nvPr/>
        </p:nvSpPr>
        <p:spPr>
          <a:xfrm>
            <a:off x="1115616" y="1628800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Texture Y</a:t>
            </a:r>
            <a:endParaRPr lang="zh-TW" altLang="en-US" dirty="0"/>
          </a:p>
        </p:txBody>
      </p:sp>
      <p:sp>
        <p:nvSpPr>
          <p:cNvPr id="24" name="文字方塊 23"/>
          <p:cNvSpPr txBox="1"/>
          <p:nvPr/>
        </p:nvSpPr>
        <p:spPr>
          <a:xfrm>
            <a:off x="4139952" y="1628800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mtClean="0"/>
              <a:t>Depth </a:t>
            </a:r>
            <a:r>
              <a:rPr lang="en-US" altLang="zh-TW" dirty="0" smtClean="0"/>
              <a:t>Y</a:t>
            </a:r>
            <a:endParaRPr lang="zh-TW" altLang="en-US" dirty="0"/>
          </a:p>
        </p:txBody>
      </p:sp>
      <p:sp>
        <p:nvSpPr>
          <p:cNvPr id="25" name="文字方塊 24"/>
          <p:cNvSpPr txBox="1"/>
          <p:nvPr/>
        </p:nvSpPr>
        <p:spPr>
          <a:xfrm>
            <a:off x="6876256" y="1619507"/>
            <a:ext cx="19307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DIBR Texture Y</a:t>
            </a:r>
            <a:endParaRPr lang="zh-TW" altLang="en-US" dirty="0"/>
          </a:p>
        </p:txBody>
      </p:sp>
      <p:pic>
        <p:nvPicPr>
          <p:cNvPr id="28" name="圖片 2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653" y="2061103"/>
            <a:ext cx="2879996" cy="2156147"/>
          </a:xfrm>
          <a:prstGeom prst="rect">
            <a:avLst/>
          </a:prstGeom>
        </p:spPr>
      </p:pic>
      <p:pic>
        <p:nvPicPr>
          <p:cNvPr id="29" name="圖片 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2081" y="2060848"/>
            <a:ext cx="2879996" cy="2156147"/>
          </a:xfrm>
          <a:prstGeom prst="rect">
            <a:avLst/>
          </a:prstGeom>
        </p:spPr>
      </p:pic>
      <p:pic>
        <p:nvPicPr>
          <p:cNvPr id="30" name="圖片 2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3004" y="2060848"/>
            <a:ext cx="2879996" cy="2156146"/>
          </a:xfrm>
          <a:prstGeom prst="rect">
            <a:avLst/>
          </a:prstGeom>
        </p:spPr>
      </p:pic>
      <p:pic>
        <p:nvPicPr>
          <p:cNvPr id="31" name="圖片 3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653" y="4389859"/>
            <a:ext cx="2879996" cy="2156146"/>
          </a:xfrm>
          <a:prstGeom prst="rect">
            <a:avLst/>
          </a:prstGeom>
        </p:spPr>
      </p:pic>
      <p:pic>
        <p:nvPicPr>
          <p:cNvPr id="32" name="圖片 3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2081" y="4389604"/>
            <a:ext cx="2879996" cy="2156146"/>
          </a:xfrm>
          <a:prstGeom prst="rect">
            <a:avLst/>
          </a:prstGeom>
        </p:spPr>
      </p:pic>
      <p:pic>
        <p:nvPicPr>
          <p:cNvPr id="33" name="圖片 3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3004" y="4389604"/>
            <a:ext cx="2879996" cy="2156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111649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557808"/>
            <a:ext cx="8229600" cy="1143000"/>
          </a:xfrm>
        </p:spPr>
        <p:txBody>
          <a:bodyPr/>
          <a:lstStyle/>
          <a:p>
            <a:r>
              <a:rPr kumimoji="1" lang="en-US" altLang="zh-TW" sz="3200" dirty="0">
                <a:latin typeface="Calibri" panose="020F0502020204030204" pitchFamily="34" charset="0"/>
              </a:rPr>
              <a:t>RD </a:t>
            </a:r>
            <a:r>
              <a:rPr kumimoji="1" lang="en-US" altLang="zh-TW" sz="3200" dirty="0" smtClean="0">
                <a:latin typeface="Calibri" panose="020F0502020204030204" pitchFamily="34" charset="0"/>
              </a:rPr>
              <a:t>Curves-LDP</a:t>
            </a:r>
            <a:endParaRPr kumimoji="1" lang="zh-TW" altLang="en-US" sz="3200" dirty="0">
              <a:latin typeface="Calibri" panose="020F0502020204030204" pitchFamily="34" charset="0"/>
            </a:endParaRPr>
          </a:p>
        </p:txBody>
      </p:sp>
      <p:sp>
        <p:nvSpPr>
          <p:cNvPr id="11" name="內容版面配置區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4839816"/>
          </a:xfrm>
        </p:spPr>
        <p:txBody>
          <a:bodyPr>
            <a:normAutofit/>
          </a:bodyPr>
          <a:lstStyle/>
          <a:p>
            <a:r>
              <a:rPr kumimoji="1" lang="en-US" altLang="zh-TW" sz="2800" dirty="0" smtClean="0">
                <a:latin typeface="Calibri" panose="020F0502020204030204" pitchFamily="34" charset="0"/>
              </a:rPr>
              <a:t>CTDP-2LR </a:t>
            </a:r>
            <a:r>
              <a:rPr kumimoji="1" lang="en-US" altLang="zh-TW" sz="2800" dirty="0">
                <a:latin typeface="Calibri" panose="020F0502020204030204" pitchFamily="34" charset="0"/>
              </a:rPr>
              <a:t>vs </a:t>
            </a:r>
            <a:r>
              <a:rPr kumimoji="1" lang="en-US" altLang="zh-TW" sz="2800" dirty="0" smtClean="0">
                <a:latin typeface="Calibri" panose="020F0502020204030204" pitchFamily="34" charset="0"/>
              </a:rPr>
              <a:t>2V2D</a:t>
            </a:r>
            <a:endParaRPr lang="zh-TW" alt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文字方塊 22"/>
          <p:cNvSpPr txBox="1"/>
          <p:nvPr/>
        </p:nvSpPr>
        <p:spPr>
          <a:xfrm>
            <a:off x="1115616" y="1628800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Texture Y</a:t>
            </a:r>
            <a:endParaRPr lang="zh-TW" altLang="en-US" dirty="0"/>
          </a:p>
        </p:txBody>
      </p:sp>
      <p:sp>
        <p:nvSpPr>
          <p:cNvPr id="24" name="文字方塊 23"/>
          <p:cNvSpPr txBox="1"/>
          <p:nvPr/>
        </p:nvSpPr>
        <p:spPr>
          <a:xfrm>
            <a:off x="4139952" y="1628800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mtClean="0"/>
              <a:t>Depth </a:t>
            </a:r>
            <a:r>
              <a:rPr lang="en-US" altLang="zh-TW" dirty="0" smtClean="0"/>
              <a:t>Y</a:t>
            </a:r>
            <a:endParaRPr lang="zh-TW" altLang="en-US" dirty="0"/>
          </a:p>
        </p:txBody>
      </p:sp>
      <p:sp>
        <p:nvSpPr>
          <p:cNvPr id="25" name="文字方塊 24"/>
          <p:cNvSpPr txBox="1"/>
          <p:nvPr/>
        </p:nvSpPr>
        <p:spPr>
          <a:xfrm>
            <a:off x="6876256" y="1619507"/>
            <a:ext cx="19307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DIBR Texture Y</a:t>
            </a:r>
            <a:endParaRPr lang="zh-TW" altLang="en-US" dirty="0"/>
          </a:p>
        </p:txBody>
      </p:sp>
      <p:pic>
        <p:nvPicPr>
          <p:cNvPr id="13" name="圖片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653" y="2061103"/>
            <a:ext cx="2879996" cy="2156146"/>
          </a:xfrm>
          <a:prstGeom prst="rect">
            <a:avLst/>
          </a:prstGeom>
        </p:spPr>
      </p:pic>
      <p:pic>
        <p:nvPicPr>
          <p:cNvPr id="14" name="圖片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2081" y="2060848"/>
            <a:ext cx="2879996" cy="2156146"/>
          </a:xfrm>
          <a:prstGeom prst="rect">
            <a:avLst/>
          </a:prstGeom>
        </p:spPr>
      </p:pic>
      <p:pic>
        <p:nvPicPr>
          <p:cNvPr id="15" name="圖片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3004" y="2060848"/>
            <a:ext cx="2879996" cy="2156146"/>
          </a:xfrm>
          <a:prstGeom prst="rect">
            <a:avLst/>
          </a:prstGeom>
        </p:spPr>
      </p:pic>
      <p:pic>
        <p:nvPicPr>
          <p:cNvPr id="16" name="圖片 1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653" y="4389859"/>
            <a:ext cx="2879995" cy="2156146"/>
          </a:xfrm>
          <a:prstGeom prst="rect">
            <a:avLst/>
          </a:prstGeom>
        </p:spPr>
      </p:pic>
      <p:pic>
        <p:nvPicPr>
          <p:cNvPr id="17" name="圖片 1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2081" y="4389604"/>
            <a:ext cx="2879995" cy="2156146"/>
          </a:xfrm>
          <a:prstGeom prst="rect">
            <a:avLst/>
          </a:prstGeom>
        </p:spPr>
      </p:pic>
      <p:pic>
        <p:nvPicPr>
          <p:cNvPr id="18" name="圖片 1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3004" y="4389604"/>
            <a:ext cx="2879995" cy="2156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132478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557808"/>
            <a:ext cx="8229600" cy="1143000"/>
          </a:xfrm>
        </p:spPr>
        <p:txBody>
          <a:bodyPr/>
          <a:lstStyle/>
          <a:p>
            <a:r>
              <a:rPr kumimoji="1" lang="en-US" altLang="zh-TW" sz="3200" dirty="0">
                <a:latin typeface="Calibri" panose="020F0502020204030204" pitchFamily="34" charset="0"/>
              </a:rPr>
              <a:t>RD </a:t>
            </a:r>
            <a:r>
              <a:rPr kumimoji="1" lang="en-US" altLang="zh-TW" sz="3200" dirty="0" smtClean="0">
                <a:latin typeface="Calibri" panose="020F0502020204030204" pitchFamily="34" charset="0"/>
              </a:rPr>
              <a:t>Curves-AI</a:t>
            </a:r>
            <a:endParaRPr kumimoji="1" lang="zh-TW" altLang="en-US" sz="3200" dirty="0">
              <a:latin typeface="Calibri" panose="020F0502020204030204" pitchFamily="34" charset="0"/>
            </a:endParaRPr>
          </a:p>
        </p:txBody>
      </p:sp>
      <p:sp>
        <p:nvSpPr>
          <p:cNvPr id="11" name="內容版面配置區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4839816"/>
          </a:xfrm>
        </p:spPr>
        <p:txBody>
          <a:bodyPr>
            <a:normAutofit/>
          </a:bodyPr>
          <a:lstStyle/>
          <a:p>
            <a:r>
              <a:rPr kumimoji="1" lang="en-US" altLang="zh-TW" sz="2800" dirty="0" smtClean="0">
                <a:latin typeface="Calibri" panose="020F0502020204030204" pitchFamily="34" charset="0"/>
              </a:rPr>
              <a:t>CTDP-2LR </a:t>
            </a:r>
            <a:r>
              <a:rPr kumimoji="1" lang="en-US" altLang="zh-TW" sz="2800" dirty="0">
                <a:latin typeface="Calibri" panose="020F0502020204030204" pitchFamily="34" charset="0"/>
              </a:rPr>
              <a:t>vs </a:t>
            </a:r>
            <a:r>
              <a:rPr kumimoji="1" lang="en-US" altLang="zh-TW" sz="2800" dirty="0" smtClean="0">
                <a:latin typeface="Calibri" panose="020F0502020204030204" pitchFamily="34" charset="0"/>
              </a:rPr>
              <a:t>2V2D</a:t>
            </a:r>
            <a:endParaRPr lang="zh-TW" alt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文字方塊 22"/>
          <p:cNvSpPr txBox="1"/>
          <p:nvPr/>
        </p:nvSpPr>
        <p:spPr>
          <a:xfrm>
            <a:off x="1115616" y="1628800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Texture Y</a:t>
            </a:r>
            <a:endParaRPr lang="zh-TW" altLang="en-US" dirty="0"/>
          </a:p>
        </p:txBody>
      </p:sp>
      <p:sp>
        <p:nvSpPr>
          <p:cNvPr id="24" name="文字方塊 23"/>
          <p:cNvSpPr txBox="1"/>
          <p:nvPr/>
        </p:nvSpPr>
        <p:spPr>
          <a:xfrm>
            <a:off x="4139952" y="1628800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mtClean="0"/>
              <a:t>Depth </a:t>
            </a:r>
            <a:r>
              <a:rPr lang="en-US" altLang="zh-TW" dirty="0" smtClean="0"/>
              <a:t>Y</a:t>
            </a:r>
            <a:endParaRPr lang="zh-TW" altLang="en-US" dirty="0"/>
          </a:p>
        </p:txBody>
      </p:sp>
      <p:sp>
        <p:nvSpPr>
          <p:cNvPr id="25" name="文字方塊 24"/>
          <p:cNvSpPr txBox="1"/>
          <p:nvPr/>
        </p:nvSpPr>
        <p:spPr>
          <a:xfrm>
            <a:off x="6876256" y="1619507"/>
            <a:ext cx="19307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DIBR Texture Y</a:t>
            </a:r>
            <a:endParaRPr lang="zh-TW" altLang="en-US" dirty="0"/>
          </a:p>
        </p:txBody>
      </p:sp>
      <p:pic>
        <p:nvPicPr>
          <p:cNvPr id="19" name="圖片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653" y="2061103"/>
            <a:ext cx="2879996" cy="2156146"/>
          </a:xfrm>
          <a:prstGeom prst="rect">
            <a:avLst/>
          </a:prstGeom>
        </p:spPr>
      </p:pic>
      <p:pic>
        <p:nvPicPr>
          <p:cNvPr id="20" name="圖片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2081" y="2060848"/>
            <a:ext cx="2879996" cy="2156146"/>
          </a:xfrm>
          <a:prstGeom prst="rect">
            <a:avLst/>
          </a:prstGeom>
        </p:spPr>
      </p:pic>
      <p:pic>
        <p:nvPicPr>
          <p:cNvPr id="21" name="圖片 2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3004" y="2060848"/>
            <a:ext cx="2879996" cy="2156146"/>
          </a:xfrm>
          <a:prstGeom prst="rect">
            <a:avLst/>
          </a:prstGeom>
        </p:spPr>
      </p:pic>
      <p:pic>
        <p:nvPicPr>
          <p:cNvPr id="22" name="圖片 2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653" y="4389859"/>
            <a:ext cx="2879995" cy="2156146"/>
          </a:xfrm>
          <a:prstGeom prst="rect">
            <a:avLst/>
          </a:prstGeom>
        </p:spPr>
      </p:pic>
      <p:pic>
        <p:nvPicPr>
          <p:cNvPr id="26" name="圖片 2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2081" y="4389604"/>
            <a:ext cx="2879995" cy="2156146"/>
          </a:xfrm>
          <a:prstGeom prst="rect">
            <a:avLst/>
          </a:prstGeom>
        </p:spPr>
      </p:pic>
      <p:pic>
        <p:nvPicPr>
          <p:cNvPr id="27" name="圖片 2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3004" y="4389604"/>
            <a:ext cx="2879995" cy="2156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6448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6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84857" y="692497"/>
            <a:ext cx="7775575" cy="576263"/>
          </a:xfrm>
        </p:spPr>
        <p:txBody>
          <a:bodyPr/>
          <a:lstStyle/>
          <a:p>
            <a:r>
              <a:rPr lang="en-US" altLang="zh-TW" sz="3200" b="1" i="0" dirty="0" smtClean="0">
                <a:effectLst/>
                <a:latin typeface="Calibri" pitchFamily="34" charset="0"/>
              </a:rPr>
              <a:t>Conclusions</a:t>
            </a:r>
            <a:endParaRPr lang="en-US" altLang="zh-TW" sz="3200" b="1" i="0" dirty="0">
              <a:effectLst/>
              <a:latin typeface="Calibri" pitchFamily="34" charset="0"/>
            </a:endParaRPr>
          </a:p>
        </p:txBody>
      </p:sp>
      <p:sp>
        <p:nvSpPr>
          <p:cNvPr id="4" name="內容版面配置區 2"/>
          <p:cNvSpPr txBox="1">
            <a:spLocks/>
          </p:cNvSpPr>
          <p:nvPr/>
        </p:nvSpPr>
        <p:spPr>
          <a:xfrm>
            <a:off x="457200" y="1397496"/>
            <a:ext cx="8229600" cy="4839816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9763" indent="-2460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0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745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2088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0"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This contribution proposes modified CTDP SEI Message which is an update of the prior contribution JCT3V-J0108, by adding two-view plus two-depth type in centralized texture-depth packing content interpretation type. </a:t>
            </a:r>
            <a:endParaRPr kumimoji="0" lang="en-US" altLang="zh-TW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kumimoji="0" lang="en-US" altLang="zh-TW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kumimoji="0"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objective measurements of the proposed texture-3/4, texture-5/6 and texture-11/12 CTDP format with LR, TB, 2LR 2TB configurations are comparing to those of the one-view plus one-depth and two-view plus two-depth packing format by 3D-HEVC.</a:t>
            </a:r>
            <a:endParaRPr kumimoji="0" lang="en-US" altLang="zh-TW" dirty="0" smtClean="0"/>
          </a:p>
          <a:p>
            <a:pPr marL="0" indent="0">
              <a:buFont typeface="Wingdings 2" pitchFamily="18" charset="2"/>
              <a:buNone/>
            </a:pPr>
            <a:endParaRPr kumimoji="0" lang="en-US" altLang="zh-TW" dirty="0" smtClean="0"/>
          </a:p>
          <a:p>
            <a:endParaRPr kumimoji="0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626605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59632" y="2564904"/>
            <a:ext cx="6747360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4400" dirty="0">
                <a:solidFill>
                  <a:schemeClr val="accent1"/>
                </a:solidFill>
                <a:latin typeface="Calibri" panose="020F0502020204030204" pitchFamily="34" charset="0"/>
              </a:rPr>
              <a:t>Thank you for your </a:t>
            </a:r>
            <a:r>
              <a:rPr lang="en-US" altLang="zh-TW" sz="4400" dirty="0" smtClean="0">
                <a:solidFill>
                  <a:schemeClr val="accent1"/>
                </a:solidFill>
                <a:latin typeface="Calibri" panose="020F0502020204030204" pitchFamily="34" charset="0"/>
              </a:rPr>
              <a:t>attention</a:t>
            </a:r>
          </a:p>
          <a:p>
            <a:pPr algn="ctr"/>
            <a:r>
              <a:rPr lang="en-US" altLang="zh-TW" sz="4400" dirty="0" smtClean="0">
                <a:solidFill>
                  <a:schemeClr val="accent1"/>
                </a:solidFill>
                <a:latin typeface="Calibri" panose="020F0502020204030204" pitchFamily="34" charset="0"/>
              </a:rPr>
              <a:t>Q&amp;A</a:t>
            </a:r>
            <a:endParaRPr lang="zh-TW" altLang="en-US" sz="4400" dirty="0">
              <a:solidFill>
                <a:schemeClr val="accent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3046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070027" y="764704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TW" sz="3200" dirty="0">
                <a:latin typeface="Calibri" panose="020F0502020204030204" pitchFamily="34" charset="0"/>
              </a:rPr>
              <a:t>Outlooks of CTDPs </a:t>
            </a:r>
            <a:r>
              <a:rPr lang="en-US" altLang="zh-TW" sz="1600" dirty="0" smtClean="0">
                <a:latin typeface="Calibri" panose="020F0502020204030204" pitchFamily="34" charset="0"/>
              </a:rPr>
              <a:t>(LR, TB, 2TB, 2LR)</a:t>
            </a:r>
            <a:endParaRPr lang="zh-TW" altLang="en-US" sz="1600" dirty="0">
              <a:latin typeface="Calibri" panose="020F0502020204030204" pitchFamily="34" charset="0"/>
            </a:endParaRP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0975" y="1593204"/>
            <a:ext cx="1872208" cy="1053000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321" y="1605041"/>
            <a:ext cx="1872208" cy="1053000"/>
          </a:xfrm>
          <a:prstGeom prst="rect">
            <a:avLst/>
          </a:prstGeom>
        </p:spPr>
      </p:pic>
      <p:sp>
        <p:nvSpPr>
          <p:cNvPr id="6" name="文字方塊 5"/>
          <p:cNvSpPr txBox="1">
            <a:spLocks noChangeAspect="1"/>
          </p:cNvSpPr>
          <p:nvPr/>
        </p:nvSpPr>
        <p:spPr>
          <a:xfrm>
            <a:off x="44158" y="1916832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H</a:t>
            </a:r>
            <a:endParaRPr lang="zh-TW" altLang="en-US" dirty="0"/>
          </a:p>
        </p:txBody>
      </p:sp>
      <p:sp>
        <p:nvSpPr>
          <p:cNvPr id="7" name="文字方塊 6"/>
          <p:cNvSpPr txBox="1">
            <a:spLocks noChangeAspect="1"/>
          </p:cNvSpPr>
          <p:nvPr/>
        </p:nvSpPr>
        <p:spPr>
          <a:xfrm>
            <a:off x="4148614" y="1916832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H</a:t>
            </a:r>
            <a:endParaRPr lang="zh-TW" altLang="en-US" dirty="0"/>
          </a:p>
        </p:txBody>
      </p:sp>
      <p:pic>
        <p:nvPicPr>
          <p:cNvPr id="16" name="Picture 2"/>
          <p:cNvPicPr preferRelativeResize="0"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214370" y="3430019"/>
            <a:ext cx="1872000" cy="10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" name="矩形 52"/>
          <p:cNvSpPr>
            <a:spLocks noChangeAspect="1"/>
          </p:cNvSpPr>
          <p:nvPr/>
        </p:nvSpPr>
        <p:spPr>
          <a:xfrm>
            <a:off x="1606791" y="4689751"/>
            <a:ext cx="9905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dirty="0" smtClean="0">
                <a:latin typeface="Calibri" pitchFamily="34" charset="0"/>
              </a:rPr>
              <a:t>CTDP-TB</a:t>
            </a:r>
            <a:endParaRPr lang="zh-TW" altLang="en-US" dirty="0"/>
          </a:p>
        </p:txBody>
      </p:sp>
      <p:pic>
        <p:nvPicPr>
          <p:cNvPr id="42" name="圖片 4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2130" y="5395672"/>
            <a:ext cx="1496479" cy="1054800"/>
          </a:xfrm>
          <a:prstGeom prst="rect">
            <a:avLst/>
          </a:prstGeom>
        </p:spPr>
      </p:pic>
      <p:pic>
        <p:nvPicPr>
          <p:cNvPr id="52" name="圖片 5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6954" y="5395672"/>
            <a:ext cx="225610" cy="1054800"/>
          </a:xfrm>
          <a:prstGeom prst="rect">
            <a:avLst/>
          </a:prstGeom>
        </p:spPr>
      </p:pic>
      <p:pic>
        <p:nvPicPr>
          <p:cNvPr id="56" name="圖片 5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>
          <a:xfrm>
            <a:off x="2894283" y="5390436"/>
            <a:ext cx="205100" cy="1054800"/>
          </a:xfrm>
          <a:prstGeom prst="rect">
            <a:avLst/>
          </a:prstGeom>
        </p:spPr>
      </p:pic>
      <p:sp>
        <p:nvSpPr>
          <p:cNvPr id="57" name="矩形 56"/>
          <p:cNvSpPr>
            <a:spLocks noChangeAspect="1"/>
          </p:cNvSpPr>
          <p:nvPr/>
        </p:nvSpPr>
        <p:spPr>
          <a:xfrm>
            <a:off x="1688002" y="6445236"/>
            <a:ext cx="9761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dirty="0" smtClean="0">
                <a:latin typeface="Calibri" pitchFamily="34" charset="0"/>
              </a:rPr>
              <a:t>CTDP-LR</a:t>
            </a:r>
            <a:endParaRPr lang="zh-TW" altLang="en-US" dirty="0"/>
          </a:p>
        </p:txBody>
      </p:sp>
      <p:grpSp>
        <p:nvGrpSpPr>
          <p:cNvPr id="9" name="群組 8"/>
          <p:cNvGrpSpPr>
            <a:grpSpLocks/>
          </p:cNvGrpSpPr>
          <p:nvPr/>
        </p:nvGrpSpPr>
        <p:grpSpPr>
          <a:xfrm>
            <a:off x="5796344" y="4106017"/>
            <a:ext cx="1872000" cy="1054800"/>
            <a:chOff x="6012288" y="4654357"/>
            <a:chExt cx="1152000" cy="524912"/>
          </a:xfrm>
        </p:grpSpPr>
        <p:grpSp>
          <p:nvGrpSpPr>
            <p:cNvPr id="62" name="群組 61"/>
            <p:cNvGrpSpPr>
              <a:grpSpLocks/>
            </p:cNvGrpSpPr>
            <p:nvPr/>
          </p:nvGrpSpPr>
          <p:grpSpPr>
            <a:xfrm>
              <a:off x="6012288" y="4701281"/>
              <a:ext cx="1152000" cy="450000"/>
              <a:chOff x="755576" y="2220183"/>
              <a:chExt cx="1154780" cy="652208"/>
            </a:xfrm>
          </p:grpSpPr>
          <p:pic>
            <p:nvPicPr>
              <p:cNvPr id="63" name="圖片 62"/>
              <p:cNvPicPr>
                <a:picLocks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5576" y="2224391"/>
                <a:ext cx="575462" cy="648000"/>
              </a:xfrm>
              <a:prstGeom prst="rect">
                <a:avLst/>
              </a:prstGeom>
            </p:spPr>
          </p:pic>
          <p:pic>
            <p:nvPicPr>
              <p:cNvPr id="64" name="圖片 63"/>
              <p:cNvPicPr>
                <a:picLocks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34894" y="2220183"/>
                <a:ext cx="575462" cy="648000"/>
              </a:xfrm>
              <a:prstGeom prst="rect">
                <a:avLst/>
              </a:prstGeom>
            </p:spPr>
          </p:pic>
        </p:grpSp>
        <p:grpSp>
          <p:nvGrpSpPr>
            <p:cNvPr id="65" name="群組 64"/>
            <p:cNvGrpSpPr/>
            <p:nvPr/>
          </p:nvGrpSpPr>
          <p:grpSpPr>
            <a:xfrm>
              <a:off x="6013264" y="4654357"/>
              <a:ext cx="1151024" cy="45940"/>
              <a:chOff x="7191544" y="2204864"/>
              <a:chExt cx="1151024" cy="276206"/>
            </a:xfrm>
          </p:grpSpPr>
          <p:pic>
            <p:nvPicPr>
              <p:cNvPr id="66" name="圖片 65"/>
              <p:cNvPicPr>
                <a:picLocks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" b="57580"/>
              <a:stretch/>
            </p:blipFill>
            <p:spPr>
              <a:xfrm>
                <a:off x="7191544" y="2204864"/>
                <a:ext cx="575512" cy="274877"/>
              </a:xfrm>
              <a:prstGeom prst="rect">
                <a:avLst/>
              </a:prstGeom>
            </p:spPr>
          </p:pic>
          <p:pic>
            <p:nvPicPr>
              <p:cNvPr id="67" name="圖片 66"/>
              <p:cNvPicPr>
                <a:picLocks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" b="57580"/>
              <a:stretch/>
            </p:blipFill>
            <p:spPr>
              <a:xfrm>
                <a:off x="7767056" y="2206193"/>
                <a:ext cx="575512" cy="274877"/>
              </a:xfrm>
              <a:prstGeom prst="rect">
                <a:avLst/>
              </a:prstGeom>
            </p:spPr>
          </p:pic>
        </p:grpSp>
        <p:grpSp>
          <p:nvGrpSpPr>
            <p:cNvPr id="68" name="群組 67"/>
            <p:cNvGrpSpPr/>
            <p:nvPr/>
          </p:nvGrpSpPr>
          <p:grpSpPr>
            <a:xfrm>
              <a:off x="6013264" y="5133329"/>
              <a:ext cx="1151024" cy="45940"/>
              <a:chOff x="7191544" y="2577989"/>
              <a:chExt cx="1151024" cy="276206"/>
            </a:xfrm>
          </p:grpSpPr>
          <p:pic>
            <p:nvPicPr>
              <p:cNvPr id="69" name="圖片 68"/>
              <p:cNvPicPr>
                <a:picLocks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57582" b="-1"/>
              <a:stretch/>
            </p:blipFill>
            <p:spPr>
              <a:xfrm>
                <a:off x="7191544" y="2577989"/>
                <a:ext cx="575512" cy="274877"/>
              </a:xfrm>
              <a:prstGeom prst="rect">
                <a:avLst/>
              </a:prstGeom>
            </p:spPr>
          </p:pic>
          <p:pic>
            <p:nvPicPr>
              <p:cNvPr id="70" name="圖片 69"/>
              <p:cNvPicPr>
                <a:picLocks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57582" b="-1"/>
              <a:stretch/>
            </p:blipFill>
            <p:spPr>
              <a:xfrm>
                <a:off x="7767056" y="2579318"/>
                <a:ext cx="575512" cy="274877"/>
              </a:xfrm>
              <a:prstGeom prst="rect">
                <a:avLst/>
              </a:prstGeom>
            </p:spPr>
          </p:pic>
        </p:grpSp>
      </p:grpSp>
      <p:sp>
        <p:nvSpPr>
          <p:cNvPr id="72" name="文字方塊 71"/>
          <p:cNvSpPr txBox="1">
            <a:spLocks noChangeAspect="1"/>
          </p:cNvSpPr>
          <p:nvPr/>
        </p:nvSpPr>
        <p:spPr>
          <a:xfrm>
            <a:off x="972089" y="1412776"/>
            <a:ext cx="4026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W</a:t>
            </a:r>
            <a:endParaRPr lang="zh-TW" altLang="en-US" dirty="0"/>
          </a:p>
        </p:txBody>
      </p:sp>
      <p:sp>
        <p:nvSpPr>
          <p:cNvPr id="73" name="文字方塊 72"/>
          <p:cNvSpPr txBox="1">
            <a:spLocks noChangeAspect="1"/>
          </p:cNvSpPr>
          <p:nvPr/>
        </p:nvSpPr>
        <p:spPr>
          <a:xfrm>
            <a:off x="2924478" y="1268760"/>
            <a:ext cx="4026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W</a:t>
            </a:r>
            <a:endParaRPr lang="zh-TW" altLang="en-US" dirty="0"/>
          </a:p>
        </p:txBody>
      </p:sp>
      <p:pic>
        <p:nvPicPr>
          <p:cNvPr id="88" name="圖片 8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9657" y="1616521"/>
            <a:ext cx="1872208" cy="1053000"/>
          </a:xfrm>
          <a:prstGeom prst="rect">
            <a:avLst/>
          </a:prstGeom>
        </p:spPr>
      </p:pic>
      <p:pic>
        <p:nvPicPr>
          <p:cNvPr id="89" name="圖片 88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1003" y="1628358"/>
            <a:ext cx="1872208" cy="1053000"/>
          </a:xfrm>
          <a:prstGeom prst="rect">
            <a:avLst/>
          </a:prstGeom>
        </p:spPr>
      </p:pic>
      <p:sp>
        <p:nvSpPr>
          <p:cNvPr id="90" name="文字方塊 89"/>
          <p:cNvSpPr txBox="1">
            <a:spLocks noChangeAspect="1"/>
          </p:cNvSpPr>
          <p:nvPr/>
        </p:nvSpPr>
        <p:spPr>
          <a:xfrm>
            <a:off x="4652840" y="1940149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H</a:t>
            </a:r>
            <a:endParaRPr lang="zh-TW" altLang="en-US" dirty="0"/>
          </a:p>
        </p:txBody>
      </p:sp>
      <p:sp>
        <p:nvSpPr>
          <p:cNvPr id="91" name="文字方塊 90"/>
          <p:cNvSpPr txBox="1">
            <a:spLocks noChangeAspect="1"/>
          </p:cNvSpPr>
          <p:nvPr/>
        </p:nvSpPr>
        <p:spPr>
          <a:xfrm>
            <a:off x="8685288" y="1940149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H</a:t>
            </a:r>
            <a:endParaRPr lang="zh-TW" altLang="en-US" dirty="0"/>
          </a:p>
        </p:txBody>
      </p:sp>
      <p:sp>
        <p:nvSpPr>
          <p:cNvPr id="92" name="文字方塊 91"/>
          <p:cNvSpPr txBox="1">
            <a:spLocks noChangeAspect="1"/>
          </p:cNvSpPr>
          <p:nvPr/>
        </p:nvSpPr>
        <p:spPr>
          <a:xfrm>
            <a:off x="5580771" y="1340768"/>
            <a:ext cx="4026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W</a:t>
            </a:r>
            <a:endParaRPr lang="zh-TW" altLang="en-US" dirty="0"/>
          </a:p>
        </p:txBody>
      </p:sp>
      <p:sp>
        <p:nvSpPr>
          <p:cNvPr id="93" name="文字方塊 92"/>
          <p:cNvSpPr txBox="1">
            <a:spLocks noChangeAspect="1"/>
          </p:cNvSpPr>
          <p:nvPr/>
        </p:nvSpPr>
        <p:spPr>
          <a:xfrm>
            <a:off x="7533160" y="1292077"/>
            <a:ext cx="4026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W</a:t>
            </a:r>
            <a:endParaRPr lang="zh-TW" altLang="en-US" dirty="0"/>
          </a:p>
        </p:txBody>
      </p:sp>
      <p:pic>
        <p:nvPicPr>
          <p:cNvPr id="94" name="圖片 9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0825" y="2792796"/>
            <a:ext cx="1872208" cy="1053000"/>
          </a:xfrm>
          <a:prstGeom prst="rect">
            <a:avLst/>
          </a:prstGeom>
        </p:spPr>
      </p:pic>
      <p:pic>
        <p:nvPicPr>
          <p:cNvPr id="95" name="圖片 9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171" y="2804633"/>
            <a:ext cx="1872208" cy="1053000"/>
          </a:xfrm>
          <a:prstGeom prst="rect">
            <a:avLst/>
          </a:prstGeom>
        </p:spPr>
      </p:pic>
      <p:sp>
        <p:nvSpPr>
          <p:cNvPr id="96" name="文字方塊 95"/>
          <p:cNvSpPr txBox="1">
            <a:spLocks noChangeAspect="1"/>
          </p:cNvSpPr>
          <p:nvPr/>
        </p:nvSpPr>
        <p:spPr>
          <a:xfrm>
            <a:off x="4644008" y="3116424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H</a:t>
            </a:r>
            <a:endParaRPr lang="zh-TW" altLang="en-US" dirty="0"/>
          </a:p>
        </p:txBody>
      </p:sp>
      <p:sp>
        <p:nvSpPr>
          <p:cNvPr id="97" name="文字方塊 96"/>
          <p:cNvSpPr txBox="1">
            <a:spLocks noChangeAspect="1"/>
          </p:cNvSpPr>
          <p:nvPr/>
        </p:nvSpPr>
        <p:spPr>
          <a:xfrm>
            <a:off x="8676456" y="3116424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H</a:t>
            </a:r>
            <a:endParaRPr lang="zh-TW" altLang="en-US" dirty="0"/>
          </a:p>
        </p:txBody>
      </p:sp>
      <p:sp>
        <p:nvSpPr>
          <p:cNvPr id="99" name="文字方塊 98"/>
          <p:cNvSpPr txBox="1">
            <a:spLocks noChangeAspect="1"/>
          </p:cNvSpPr>
          <p:nvPr/>
        </p:nvSpPr>
        <p:spPr>
          <a:xfrm>
            <a:off x="7574296" y="2139370"/>
            <a:ext cx="4026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W</a:t>
            </a:r>
            <a:endParaRPr lang="zh-TW" altLang="en-US" dirty="0"/>
          </a:p>
        </p:txBody>
      </p:sp>
      <p:sp>
        <p:nvSpPr>
          <p:cNvPr id="100" name="矩形 99"/>
          <p:cNvSpPr>
            <a:spLocks noChangeAspect="1"/>
          </p:cNvSpPr>
          <p:nvPr/>
        </p:nvSpPr>
        <p:spPr>
          <a:xfrm>
            <a:off x="6012160" y="5085184"/>
            <a:ext cx="11075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dirty="0" smtClean="0">
                <a:latin typeface="Calibri" pitchFamily="34" charset="0"/>
              </a:rPr>
              <a:t>CTDP-2TB</a:t>
            </a:r>
            <a:endParaRPr lang="zh-TW" altLang="en-US" dirty="0"/>
          </a:p>
        </p:txBody>
      </p:sp>
      <p:sp>
        <p:nvSpPr>
          <p:cNvPr id="49" name="文字方塊 48"/>
          <p:cNvSpPr txBox="1"/>
          <p:nvPr/>
        </p:nvSpPr>
        <p:spPr>
          <a:xfrm>
            <a:off x="7734497" y="4454920"/>
            <a:ext cx="73770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/>
              <a:t>H-</a:t>
            </a:r>
            <a:r>
              <a:rPr lang="en-US" altLang="zh-TW" sz="1100" dirty="0" err="1"/>
              <a:t>Fa</a:t>
            </a:r>
            <a:r>
              <a:rPr lang="en-US" altLang="zh-TW" sz="1100" baseline="-25000" dirty="0" err="1"/>
              <a:t>H</a:t>
            </a:r>
            <a:r>
              <a:rPr lang="en-US" altLang="zh-TW" sz="1100" dirty="0"/>
              <a:t> </a:t>
            </a:r>
            <a:r>
              <a:rPr lang="en-US" altLang="zh-TW" sz="1100" dirty="0" smtClean="0"/>
              <a:t>*2</a:t>
            </a:r>
            <a:endParaRPr lang="zh-TW" altLang="en-US" sz="1100" dirty="0"/>
          </a:p>
        </p:txBody>
      </p:sp>
      <p:sp>
        <p:nvSpPr>
          <p:cNvPr id="50" name="文字方塊 49"/>
          <p:cNvSpPr txBox="1"/>
          <p:nvPr/>
        </p:nvSpPr>
        <p:spPr>
          <a:xfrm>
            <a:off x="7775633" y="4085584"/>
            <a:ext cx="45557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 err="1"/>
              <a:t>Fa</a:t>
            </a:r>
            <a:r>
              <a:rPr lang="en-US" altLang="zh-TW" sz="1100" baseline="-25000" dirty="0" err="1"/>
              <a:t>H</a:t>
            </a:r>
            <a:r>
              <a:rPr lang="en-US" altLang="zh-TW" sz="1100" dirty="0"/>
              <a:t> </a:t>
            </a:r>
            <a:endParaRPr lang="zh-TW" altLang="en-US" sz="1100" dirty="0"/>
          </a:p>
        </p:txBody>
      </p:sp>
      <p:sp>
        <p:nvSpPr>
          <p:cNvPr id="51" name="文字方塊 50"/>
          <p:cNvSpPr txBox="1"/>
          <p:nvPr/>
        </p:nvSpPr>
        <p:spPr>
          <a:xfrm>
            <a:off x="7813459" y="4788616"/>
            <a:ext cx="45557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 err="1"/>
              <a:t>Fa</a:t>
            </a:r>
            <a:r>
              <a:rPr lang="en-US" altLang="zh-TW" sz="1100" baseline="-25000" dirty="0" err="1"/>
              <a:t>H</a:t>
            </a:r>
            <a:r>
              <a:rPr lang="en-US" altLang="zh-TW" sz="1100" dirty="0"/>
              <a:t> </a:t>
            </a:r>
            <a:endParaRPr lang="zh-TW" altLang="en-US" sz="1100" dirty="0"/>
          </a:p>
        </p:txBody>
      </p:sp>
      <p:sp>
        <p:nvSpPr>
          <p:cNvPr id="71" name="文字方塊 70"/>
          <p:cNvSpPr txBox="1"/>
          <p:nvPr/>
        </p:nvSpPr>
        <p:spPr>
          <a:xfrm>
            <a:off x="1235529" y="5099367"/>
            <a:ext cx="43794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 err="1"/>
              <a:t>Fa</a:t>
            </a:r>
            <a:r>
              <a:rPr lang="en-US" altLang="zh-TW" sz="1100" baseline="-25000" dirty="0" err="1"/>
              <a:t>W</a:t>
            </a:r>
            <a:endParaRPr lang="zh-TW" altLang="en-US" sz="1100" dirty="0"/>
          </a:p>
        </p:txBody>
      </p:sp>
      <p:sp>
        <p:nvSpPr>
          <p:cNvPr id="74" name="文字方塊 73"/>
          <p:cNvSpPr txBox="1"/>
          <p:nvPr/>
        </p:nvSpPr>
        <p:spPr>
          <a:xfrm>
            <a:off x="2765908" y="5089155"/>
            <a:ext cx="43794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 err="1"/>
              <a:t>Fa</a:t>
            </a:r>
            <a:r>
              <a:rPr lang="en-US" altLang="zh-TW" sz="1100" baseline="-25000" dirty="0" err="1"/>
              <a:t>W</a:t>
            </a:r>
            <a:endParaRPr lang="zh-TW" altLang="en-US" sz="1100" dirty="0"/>
          </a:p>
        </p:txBody>
      </p:sp>
      <p:sp>
        <p:nvSpPr>
          <p:cNvPr id="75" name="文字方塊 74"/>
          <p:cNvSpPr txBox="1"/>
          <p:nvPr/>
        </p:nvSpPr>
        <p:spPr>
          <a:xfrm>
            <a:off x="1749329" y="5099367"/>
            <a:ext cx="78899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 smtClean="0"/>
              <a:t>W-</a:t>
            </a:r>
            <a:r>
              <a:rPr lang="en-US" altLang="zh-TW" sz="1100" dirty="0" err="1" smtClean="0"/>
              <a:t>Fa</a:t>
            </a:r>
            <a:r>
              <a:rPr lang="en-US" altLang="zh-TW" sz="1100" baseline="-25000" dirty="0" err="1" smtClean="0"/>
              <a:t>W</a:t>
            </a:r>
            <a:r>
              <a:rPr lang="en-US" altLang="zh-TW" sz="1100" dirty="0" smtClean="0"/>
              <a:t> *2</a:t>
            </a:r>
            <a:endParaRPr lang="zh-TW" altLang="en-US" sz="1100" dirty="0"/>
          </a:p>
        </p:txBody>
      </p:sp>
      <p:sp>
        <p:nvSpPr>
          <p:cNvPr id="76" name="文字方塊 75"/>
          <p:cNvSpPr txBox="1"/>
          <p:nvPr/>
        </p:nvSpPr>
        <p:spPr>
          <a:xfrm>
            <a:off x="3055262" y="3823974"/>
            <a:ext cx="73770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/>
              <a:t>H-</a:t>
            </a:r>
            <a:r>
              <a:rPr lang="en-US" altLang="zh-TW" sz="1100" dirty="0" err="1"/>
              <a:t>Fa</a:t>
            </a:r>
            <a:r>
              <a:rPr lang="en-US" altLang="zh-TW" sz="1100" baseline="-25000" dirty="0" err="1"/>
              <a:t>H</a:t>
            </a:r>
            <a:r>
              <a:rPr lang="en-US" altLang="zh-TW" sz="1100" dirty="0"/>
              <a:t> </a:t>
            </a:r>
            <a:r>
              <a:rPr lang="en-US" altLang="zh-TW" sz="1100" dirty="0" smtClean="0"/>
              <a:t>*2</a:t>
            </a:r>
            <a:endParaRPr lang="zh-TW" altLang="en-US" sz="1100" dirty="0"/>
          </a:p>
        </p:txBody>
      </p:sp>
      <p:sp>
        <p:nvSpPr>
          <p:cNvPr id="77" name="文字方塊 76"/>
          <p:cNvSpPr txBox="1"/>
          <p:nvPr/>
        </p:nvSpPr>
        <p:spPr>
          <a:xfrm>
            <a:off x="3177090" y="3491014"/>
            <a:ext cx="45557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 err="1"/>
              <a:t>Fa</a:t>
            </a:r>
            <a:r>
              <a:rPr lang="en-US" altLang="zh-TW" sz="1100" baseline="-25000" dirty="0" err="1"/>
              <a:t>H</a:t>
            </a:r>
            <a:r>
              <a:rPr lang="en-US" altLang="zh-TW" sz="1100" dirty="0"/>
              <a:t> </a:t>
            </a:r>
            <a:endParaRPr lang="zh-TW" altLang="en-US" sz="1100" dirty="0"/>
          </a:p>
        </p:txBody>
      </p:sp>
      <p:sp>
        <p:nvSpPr>
          <p:cNvPr id="78" name="文字方塊 77"/>
          <p:cNvSpPr txBox="1"/>
          <p:nvPr/>
        </p:nvSpPr>
        <p:spPr>
          <a:xfrm>
            <a:off x="3199278" y="4157670"/>
            <a:ext cx="45557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 err="1"/>
              <a:t>Fa</a:t>
            </a:r>
            <a:r>
              <a:rPr lang="en-US" altLang="zh-TW" sz="1100" baseline="-25000" dirty="0" err="1"/>
              <a:t>H</a:t>
            </a:r>
            <a:r>
              <a:rPr lang="en-US" altLang="zh-TW" sz="1100" dirty="0"/>
              <a:t> </a:t>
            </a:r>
            <a:endParaRPr lang="zh-TW" altLang="en-US" sz="1100" dirty="0"/>
          </a:p>
        </p:txBody>
      </p:sp>
      <p:sp>
        <p:nvSpPr>
          <p:cNvPr id="54" name="文字方塊 53"/>
          <p:cNvSpPr txBox="1">
            <a:spLocks noChangeAspect="1"/>
          </p:cNvSpPr>
          <p:nvPr/>
        </p:nvSpPr>
        <p:spPr>
          <a:xfrm>
            <a:off x="876614" y="5733170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H</a:t>
            </a:r>
            <a:endParaRPr lang="zh-TW" altLang="en-US" dirty="0"/>
          </a:p>
        </p:txBody>
      </p:sp>
      <p:sp>
        <p:nvSpPr>
          <p:cNvPr id="58" name="文字方塊 57"/>
          <p:cNvSpPr txBox="1">
            <a:spLocks noChangeAspect="1"/>
          </p:cNvSpPr>
          <p:nvPr/>
        </p:nvSpPr>
        <p:spPr>
          <a:xfrm>
            <a:off x="1926366" y="3071319"/>
            <a:ext cx="4026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W</a:t>
            </a:r>
            <a:endParaRPr lang="zh-TW" altLang="en-US" dirty="0"/>
          </a:p>
        </p:txBody>
      </p:sp>
      <p:sp>
        <p:nvSpPr>
          <p:cNvPr id="59" name="文字方塊 58"/>
          <p:cNvSpPr txBox="1">
            <a:spLocks noChangeAspect="1"/>
          </p:cNvSpPr>
          <p:nvPr/>
        </p:nvSpPr>
        <p:spPr>
          <a:xfrm>
            <a:off x="6516216" y="3806868"/>
            <a:ext cx="4026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W</a:t>
            </a:r>
            <a:endParaRPr lang="zh-TW" altLang="en-US" dirty="0"/>
          </a:p>
        </p:txBody>
      </p:sp>
      <p:grpSp>
        <p:nvGrpSpPr>
          <p:cNvPr id="60" name="群組 59"/>
          <p:cNvGrpSpPr/>
          <p:nvPr/>
        </p:nvGrpSpPr>
        <p:grpSpPr>
          <a:xfrm>
            <a:off x="5706976" y="5610785"/>
            <a:ext cx="2212469" cy="1058575"/>
            <a:chOff x="6676962" y="5195338"/>
            <a:chExt cx="2149987" cy="1106444"/>
          </a:xfrm>
        </p:grpSpPr>
        <p:grpSp>
          <p:nvGrpSpPr>
            <p:cNvPr id="61" name="群組 60"/>
            <p:cNvGrpSpPr/>
            <p:nvPr/>
          </p:nvGrpSpPr>
          <p:grpSpPr>
            <a:xfrm>
              <a:off x="6970409" y="5195338"/>
              <a:ext cx="1567008" cy="1101434"/>
              <a:chOff x="1907704" y="2564904"/>
              <a:chExt cx="1152128" cy="1296000"/>
            </a:xfrm>
          </p:grpSpPr>
          <p:pic>
            <p:nvPicPr>
              <p:cNvPr id="86" name="圖片 85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907704" y="2564904"/>
                <a:ext cx="1152128" cy="648000"/>
              </a:xfrm>
              <a:prstGeom prst="rect">
                <a:avLst/>
              </a:prstGeom>
            </p:spPr>
          </p:pic>
          <p:pic>
            <p:nvPicPr>
              <p:cNvPr id="87" name="圖片 86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907704" y="3212904"/>
                <a:ext cx="1152128" cy="648000"/>
              </a:xfrm>
              <a:prstGeom prst="rect">
                <a:avLst/>
              </a:prstGeom>
            </p:spPr>
          </p:pic>
        </p:grpSp>
        <p:grpSp>
          <p:nvGrpSpPr>
            <p:cNvPr id="80" name="群組 79"/>
            <p:cNvGrpSpPr>
              <a:grpSpLocks/>
            </p:cNvGrpSpPr>
            <p:nvPr/>
          </p:nvGrpSpPr>
          <p:grpSpPr>
            <a:xfrm>
              <a:off x="6676962" y="5199339"/>
              <a:ext cx="293447" cy="1101600"/>
              <a:chOff x="3995936" y="2704514"/>
              <a:chExt cx="1152128" cy="1255554"/>
            </a:xfrm>
          </p:grpSpPr>
          <p:pic>
            <p:nvPicPr>
              <p:cNvPr id="84" name="圖片 83"/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100000"/>
              <a:stretch/>
            </p:blipFill>
            <p:spPr>
              <a:xfrm>
                <a:off x="3995936" y="2704514"/>
                <a:ext cx="1152128" cy="648000"/>
              </a:xfrm>
              <a:prstGeom prst="rect">
                <a:avLst/>
              </a:prstGeom>
            </p:spPr>
          </p:pic>
          <p:pic>
            <p:nvPicPr>
              <p:cNvPr id="85" name="圖片 84"/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100000"/>
              <a:stretch/>
            </p:blipFill>
            <p:spPr>
              <a:xfrm>
                <a:off x="3995936" y="3312067"/>
                <a:ext cx="1152128" cy="648001"/>
              </a:xfrm>
              <a:prstGeom prst="rect">
                <a:avLst/>
              </a:prstGeom>
            </p:spPr>
          </p:pic>
        </p:grpSp>
        <p:grpSp>
          <p:nvGrpSpPr>
            <p:cNvPr id="81" name="群組 80"/>
            <p:cNvGrpSpPr>
              <a:grpSpLocks/>
            </p:cNvGrpSpPr>
            <p:nvPr/>
          </p:nvGrpSpPr>
          <p:grpSpPr>
            <a:xfrm>
              <a:off x="8533502" y="5200182"/>
              <a:ext cx="293447" cy="1101600"/>
              <a:chOff x="3995936" y="2704513"/>
              <a:chExt cx="1152128" cy="1255555"/>
            </a:xfrm>
          </p:grpSpPr>
          <p:pic>
            <p:nvPicPr>
              <p:cNvPr id="82" name="圖片 81"/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-100000"/>
              <a:stretch/>
            </p:blipFill>
            <p:spPr>
              <a:xfrm>
                <a:off x="3995936" y="2704513"/>
                <a:ext cx="1152128" cy="648000"/>
              </a:xfrm>
              <a:prstGeom prst="rect">
                <a:avLst/>
              </a:prstGeom>
            </p:spPr>
          </p:pic>
          <p:pic>
            <p:nvPicPr>
              <p:cNvPr id="83" name="圖片 82"/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-100000"/>
              <a:stretch/>
            </p:blipFill>
            <p:spPr>
              <a:xfrm>
                <a:off x="3995936" y="3312067"/>
                <a:ext cx="1152128" cy="648001"/>
              </a:xfrm>
              <a:prstGeom prst="rect">
                <a:avLst/>
              </a:prstGeom>
            </p:spPr>
          </p:pic>
        </p:grpSp>
      </p:grpSp>
      <p:sp>
        <p:nvSpPr>
          <p:cNvPr id="103" name="文字方塊 102"/>
          <p:cNvSpPr txBox="1">
            <a:spLocks noChangeAspect="1"/>
          </p:cNvSpPr>
          <p:nvPr/>
        </p:nvSpPr>
        <p:spPr>
          <a:xfrm>
            <a:off x="5436096" y="5951365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H</a:t>
            </a:r>
            <a:endParaRPr lang="zh-TW" altLang="en-US" dirty="0"/>
          </a:p>
        </p:txBody>
      </p:sp>
      <p:sp>
        <p:nvSpPr>
          <p:cNvPr id="104" name="左大括弧 103"/>
          <p:cNvSpPr>
            <a:spLocks noChangeAspect="1"/>
          </p:cNvSpPr>
          <p:nvPr/>
        </p:nvSpPr>
        <p:spPr>
          <a:xfrm>
            <a:off x="5703182" y="5625145"/>
            <a:ext cx="156300" cy="10346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9" name="矩形 118"/>
          <p:cNvSpPr>
            <a:spLocks noChangeAspect="1"/>
          </p:cNvSpPr>
          <p:nvPr/>
        </p:nvSpPr>
        <p:spPr>
          <a:xfrm>
            <a:off x="6078181" y="6566197"/>
            <a:ext cx="10931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dirty="0" smtClean="0">
                <a:latin typeface="Calibri" pitchFamily="34" charset="0"/>
              </a:rPr>
              <a:t>CTDP-2LR</a:t>
            </a:r>
            <a:endParaRPr lang="zh-TW" altLang="en-US" dirty="0"/>
          </a:p>
        </p:txBody>
      </p:sp>
      <p:sp>
        <p:nvSpPr>
          <p:cNvPr id="120" name="文字方塊 119"/>
          <p:cNvSpPr txBox="1"/>
          <p:nvPr/>
        </p:nvSpPr>
        <p:spPr>
          <a:xfrm>
            <a:off x="7479964" y="5399638"/>
            <a:ext cx="47641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 err="1" smtClean="0"/>
              <a:t>Fa</a:t>
            </a:r>
            <a:r>
              <a:rPr lang="en-US" altLang="zh-TW" sz="1100" baseline="-25000" dirty="0" err="1" smtClean="0"/>
              <a:t>W</a:t>
            </a:r>
            <a:r>
              <a:rPr lang="en-US" altLang="zh-TW" sz="1100" dirty="0" smtClean="0"/>
              <a:t> </a:t>
            </a:r>
            <a:endParaRPr lang="zh-TW" altLang="en-US" sz="1100" dirty="0"/>
          </a:p>
        </p:txBody>
      </p:sp>
      <p:sp>
        <p:nvSpPr>
          <p:cNvPr id="121" name="文字方塊 120"/>
          <p:cNvSpPr txBox="1"/>
          <p:nvPr/>
        </p:nvSpPr>
        <p:spPr>
          <a:xfrm>
            <a:off x="5724128" y="5423190"/>
            <a:ext cx="47641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 err="1" smtClean="0"/>
              <a:t>Fa</a:t>
            </a:r>
            <a:r>
              <a:rPr lang="en-US" altLang="zh-TW" sz="1100" baseline="-25000" dirty="0" err="1" smtClean="0"/>
              <a:t>W</a:t>
            </a:r>
            <a:r>
              <a:rPr lang="en-US" altLang="zh-TW" sz="1100" dirty="0" smtClean="0"/>
              <a:t> </a:t>
            </a:r>
            <a:endParaRPr lang="zh-TW" altLang="en-US" sz="1100" dirty="0"/>
          </a:p>
        </p:txBody>
      </p:sp>
      <p:sp>
        <p:nvSpPr>
          <p:cNvPr id="122" name="文字方塊 121"/>
          <p:cNvSpPr txBox="1"/>
          <p:nvPr/>
        </p:nvSpPr>
        <p:spPr>
          <a:xfrm>
            <a:off x="6444208" y="5445224"/>
            <a:ext cx="78899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 smtClean="0"/>
              <a:t>W-</a:t>
            </a:r>
            <a:r>
              <a:rPr lang="en-US" altLang="zh-TW" sz="1100" dirty="0" err="1" smtClean="0"/>
              <a:t>Fa</a:t>
            </a:r>
            <a:r>
              <a:rPr lang="en-US" altLang="zh-TW" sz="1100" baseline="-25000" dirty="0" err="1" smtClean="0"/>
              <a:t>W</a:t>
            </a:r>
            <a:r>
              <a:rPr lang="en-US" altLang="zh-TW" sz="1100" dirty="0" smtClean="0"/>
              <a:t> *2</a:t>
            </a:r>
            <a:endParaRPr lang="zh-TW" altLang="en-US" sz="1100" dirty="0"/>
          </a:p>
        </p:txBody>
      </p:sp>
      <p:sp>
        <p:nvSpPr>
          <p:cNvPr id="98" name="文字方塊 97"/>
          <p:cNvSpPr txBox="1"/>
          <p:nvPr/>
        </p:nvSpPr>
        <p:spPr>
          <a:xfrm>
            <a:off x="-40229" y="836712"/>
            <a:ext cx="310006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TW" sz="1100" dirty="0" err="1" smtClean="0">
                <a:latin typeface="Times New Roman"/>
                <a:ea typeface="Malgun Gothic"/>
                <a:cs typeface="Times New Roman"/>
              </a:rPr>
              <a:t>depth_sampling_factor</a:t>
            </a:r>
            <a:r>
              <a:rPr lang="en-GB" altLang="zh-TW" sz="1100" dirty="0" smtClean="0">
                <a:latin typeface="Times New Roman"/>
                <a:ea typeface="Malgun Gothic"/>
                <a:cs typeface="Times New Roman"/>
              </a:rPr>
              <a:t> = 1, </a:t>
            </a:r>
            <a:r>
              <a:rPr lang="en-US" altLang="zh-TW" sz="1100" dirty="0" err="1" smtClean="0"/>
              <a:t>Fa</a:t>
            </a:r>
            <a:r>
              <a:rPr lang="en-US" altLang="zh-TW" sz="1100" baseline="-25000" dirty="0" err="1" smtClean="0"/>
              <a:t>H</a:t>
            </a:r>
            <a:r>
              <a:rPr lang="en-US" altLang="zh-TW" sz="1100" dirty="0"/>
              <a:t> </a:t>
            </a:r>
            <a:r>
              <a:rPr lang="en-US" altLang="zh-TW" sz="1100" dirty="0" smtClean="0"/>
              <a:t>=</a:t>
            </a:r>
            <a:r>
              <a:rPr lang="en-US" altLang="zh-TW" sz="1100" dirty="0"/>
              <a:t> </a:t>
            </a:r>
            <a:r>
              <a:rPr lang="en-US" altLang="zh-TW" sz="1100" dirty="0" err="1" smtClean="0"/>
              <a:t>Fa</a:t>
            </a:r>
            <a:r>
              <a:rPr lang="en-US" altLang="zh-TW" sz="1100" baseline="-25000" dirty="0" err="1" smtClean="0"/>
              <a:t>W</a:t>
            </a:r>
            <a:r>
              <a:rPr lang="en-US" altLang="zh-TW" sz="1100" baseline="-25000" dirty="0" smtClean="0"/>
              <a:t> </a:t>
            </a:r>
            <a:r>
              <a:rPr lang="en-US" altLang="zh-TW" sz="1100" dirty="0" smtClean="0"/>
              <a:t>=(H/48)*2</a:t>
            </a:r>
          </a:p>
          <a:p>
            <a:r>
              <a:rPr lang="en-GB" altLang="zh-TW" sz="1100" dirty="0" err="1">
                <a:latin typeface="Times New Roman"/>
                <a:ea typeface="Malgun Gothic"/>
                <a:cs typeface="Times New Roman"/>
              </a:rPr>
              <a:t>depth_sampling_factor</a:t>
            </a:r>
            <a:r>
              <a:rPr lang="en-GB" altLang="zh-TW" sz="1100" dirty="0">
                <a:latin typeface="Times New Roman"/>
                <a:ea typeface="Malgun Gothic"/>
                <a:cs typeface="Times New Roman"/>
              </a:rPr>
              <a:t> = </a:t>
            </a:r>
            <a:r>
              <a:rPr lang="en-GB" altLang="zh-TW" sz="1100" dirty="0" smtClean="0">
                <a:latin typeface="Times New Roman"/>
                <a:ea typeface="Malgun Gothic"/>
                <a:cs typeface="Times New Roman"/>
              </a:rPr>
              <a:t>2, </a:t>
            </a:r>
            <a:r>
              <a:rPr lang="en-US" altLang="zh-TW" sz="1100" dirty="0" err="1" smtClean="0"/>
              <a:t>Fa</a:t>
            </a:r>
            <a:r>
              <a:rPr lang="en-US" altLang="zh-TW" sz="1100" baseline="-25000" dirty="0" err="1" smtClean="0"/>
              <a:t>H</a:t>
            </a:r>
            <a:r>
              <a:rPr lang="en-US" altLang="zh-TW" sz="1100" dirty="0" smtClean="0"/>
              <a:t> </a:t>
            </a:r>
            <a:r>
              <a:rPr lang="en-US" altLang="zh-TW" sz="1100" dirty="0"/>
              <a:t>= </a:t>
            </a:r>
            <a:r>
              <a:rPr lang="en-US" altLang="zh-TW" sz="1100" dirty="0" err="1"/>
              <a:t>Fa</a:t>
            </a:r>
            <a:r>
              <a:rPr lang="en-US" altLang="zh-TW" sz="1100" baseline="-25000" dirty="0" err="1"/>
              <a:t>W</a:t>
            </a:r>
            <a:r>
              <a:rPr lang="en-US" altLang="zh-TW" sz="1100" baseline="-25000" dirty="0"/>
              <a:t> </a:t>
            </a:r>
            <a:r>
              <a:rPr lang="en-US" altLang="zh-TW" sz="1100" dirty="0" smtClean="0"/>
              <a:t>=(</a:t>
            </a:r>
            <a:r>
              <a:rPr lang="en-US" altLang="zh-TW" sz="1100" dirty="0"/>
              <a:t>H/24)*2</a:t>
            </a:r>
            <a:endParaRPr lang="zh-TW" altLang="en-US" sz="1100" dirty="0"/>
          </a:p>
          <a:p>
            <a:r>
              <a:rPr lang="en-GB" altLang="zh-TW" sz="1100" dirty="0" err="1">
                <a:latin typeface="Times New Roman"/>
                <a:ea typeface="Malgun Gothic"/>
                <a:cs typeface="Times New Roman"/>
              </a:rPr>
              <a:t>depth_sampling_factor</a:t>
            </a:r>
            <a:r>
              <a:rPr lang="en-GB" altLang="zh-TW" sz="1100" dirty="0">
                <a:latin typeface="Times New Roman"/>
                <a:ea typeface="Malgun Gothic"/>
                <a:cs typeface="Times New Roman"/>
              </a:rPr>
              <a:t> = </a:t>
            </a:r>
            <a:r>
              <a:rPr lang="en-GB" altLang="zh-TW" sz="1100" dirty="0" smtClean="0">
                <a:latin typeface="Times New Roman"/>
                <a:ea typeface="Malgun Gothic"/>
                <a:cs typeface="Times New Roman"/>
              </a:rPr>
              <a:t>3, </a:t>
            </a:r>
            <a:r>
              <a:rPr lang="en-US" altLang="zh-TW" sz="1100" dirty="0" err="1" smtClean="0"/>
              <a:t>Fa</a:t>
            </a:r>
            <a:r>
              <a:rPr lang="en-US" altLang="zh-TW" sz="1100" baseline="-25000" dirty="0" err="1" smtClean="0"/>
              <a:t>H</a:t>
            </a:r>
            <a:r>
              <a:rPr lang="en-US" altLang="zh-TW" sz="1100" dirty="0" smtClean="0"/>
              <a:t> </a:t>
            </a:r>
            <a:r>
              <a:rPr lang="en-US" altLang="zh-TW" sz="1100" dirty="0"/>
              <a:t>= </a:t>
            </a:r>
            <a:r>
              <a:rPr lang="en-US" altLang="zh-TW" sz="1100" dirty="0" err="1"/>
              <a:t>Fa</a:t>
            </a:r>
            <a:r>
              <a:rPr lang="en-US" altLang="zh-TW" sz="1100" baseline="-25000" dirty="0" err="1"/>
              <a:t>W</a:t>
            </a:r>
            <a:r>
              <a:rPr lang="en-US" altLang="zh-TW" sz="1100" baseline="-25000" dirty="0"/>
              <a:t> </a:t>
            </a:r>
            <a:r>
              <a:rPr lang="en-US" altLang="zh-TW" sz="1100" dirty="0" smtClean="0"/>
              <a:t>=(H/16)*2</a:t>
            </a:r>
            <a:endParaRPr lang="zh-TW" altLang="en-US" sz="1100" dirty="0"/>
          </a:p>
          <a:p>
            <a:endParaRPr lang="zh-TW" altLang="en-US" sz="1100" dirty="0"/>
          </a:p>
        </p:txBody>
      </p:sp>
    </p:spTree>
    <p:extLst>
      <p:ext uri="{BB962C8B-B14F-4D97-AF65-F5344CB8AC3E}">
        <p14:creationId xmlns:p14="http://schemas.microsoft.com/office/powerpoint/2010/main" val="13274299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矩形 47"/>
          <p:cNvSpPr/>
          <p:nvPr/>
        </p:nvSpPr>
        <p:spPr bwMode="auto">
          <a:xfrm>
            <a:off x="4716016" y="2911484"/>
            <a:ext cx="2239914" cy="523220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400" b="1" dirty="0" smtClean="0">
              <a:solidFill>
                <a:schemeClr val="tx1"/>
              </a:solidFill>
              <a:latin typeface="Tahoma" pitchFamily="34" charset="0"/>
              <a:ea typeface="新細明體" pitchFamily="18" charset="-12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400" b="1" dirty="0" smtClean="0">
              <a:solidFill>
                <a:schemeClr val="tx1"/>
              </a:solidFill>
              <a:latin typeface="Tahoma" pitchFamily="34" charset="0"/>
              <a:ea typeface="新細明體" pitchFamily="18" charset="-120"/>
            </a:endParaRPr>
          </a:p>
        </p:txBody>
      </p:sp>
      <p:grpSp>
        <p:nvGrpSpPr>
          <p:cNvPr id="78" name="群組 77"/>
          <p:cNvGrpSpPr/>
          <p:nvPr/>
        </p:nvGrpSpPr>
        <p:grpSpPr>
          <a:xfrm>
            <a:off x="4716632" y="4329280"/>
            <a:ext cx="2238905" cy="523220"/>
            <a:chOff x="5199360" y="3933056"/>
            <a:chExt cx="2468984" cy="523220"/>
          </a:xfrm>
        </p:grpSpPr>
        <p:sp>
          <p:nvSpPr>
            <p:cNvPr id="51" name="矩形 50"/>
            <p:cNvSpPr/>
            <p:nvPr/>
          </p:nvSpPr>
          <p:spPr bwMode="auto">
            <a:xfrm>
              <a:off x="5199360" y="3933056"/>
              <a:ext cx="2468984" cy="523220"/>
            </a:xfrm>
            <a:prstGeom prst="rect">
              <a:avLst/>
            </a:prstGeom>
            <a:gradFill>
              <a:gsLst>
                <a:gs pos="97917">
                  <a:schemeClr val="bg1"/>
                </a:gs>
                <a:gs pos="0">
                  <a:srgbClr val="8BAE6C"/>
                </a:gs>
              </a:gsLst>
              <a:lin ang="16200000" scaled="1"/>
            </a:gradFill>
            <a:ln w="22225"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TW" sz="1400" b="1" dirty="0" smtClean="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endParaRPr>
            </a:p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TW" sz="1400" b="1" dirty="0" smtClean="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endParaRPr>
            </a:p>
          </p:txBody>
        </p:sp>
        <p:sp>
          <p:nvSpPr>
            <p:cNvPr id="52" name="文字方塊 51"/>
            <p:cNvSpPr txBox="1"/>
            <p:nvPr/>
          </p:nvSpPr>
          <p:spPr>
            <a:xfrm>
              <a:off x="5364088" y="3933056"/>
              <a:ext cx="216024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1400" b="1" dirty="0" smtClean="0">
                  <a:latin typeface="Arial" pitchFamily="34" charset="0"/>
                  <a:cs typeface="Arial" pitchFamily="34" charset="0"/>
                </a:rPr>
                <a:t>Vertical Splitting</a:t>
              </a:r>
            </a:p>
            <a:p>
              <a:pPr algn="ctr"/>
              <a:r>
                <a:rPr lang="en-US" altLang="zh-TW" sz="1400" b="1" dirty="0" smtClean="0">
                  <a:latin typeface="Arial" pitchFamily="34" charset="0"/>
                  <a:cs typeface="Arial" pitchFamily="34" charset="0"/>
                </a:rPr>
                <a:t>&amp; Flipping</a:t>
              </a:r>
              <a:endParaRPr lang="en-US" altLang="zh-TW" sz="1400" b="1" dirty="0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55" name="矩形 54"/>
          <p:cNvSpPr/>
          <p:nvPr/>
        </p:nvSpPr>
        <p:spPr bwMode="auto">
          <a:xfrm>
            <a:off x="4716632" y="2191404"/>
            <a:ext cx="2238905" cy="523220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400" b="1" dirty="0" smtClean="0">
              <a:solidFill>
                <a:schemeClr val="tx1"/>
              </a:solidFill>
              <a:latin typeface="Tahoma" pitchFamily="34" charset="0"/>
              <a:ea typeface="新細明體" pitchFamily="18" charset="-12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400" b="1" dirty="0" smtClean="0">
              <a:solidFill>
                <a:schemeClr val="tx1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56" name="文字方塊 55"/>
          <p:cNvSpPr txBox="1"/>
          <p:nvPr/>
        </p:nvSpPr>
        <p:spPr>
          <a:xfrm>
            <a:off x="4716016" y="2201102"/>
            <a:ext cx="22389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 smtClean="0">
                <a:latin typeface="Arial" pitchFamily="34" charset="0"/>
                <a:cs typeface="Arial" pitchFamily="34" charset="0"/>
              </a:rPr>
              <a:t>Downscaling in</a:t>
            </a:r>
          </a:p>
          <a:p>
            <a:pPr algn="ctr"/>
            <a:r>
              <a:rPr lang="en-US" altLang="zh-TW" sz="1400" b="1" dirty="0" smtClean="0">
                <a:latin typeface="Arial" pitchFamily="34" charset="0"/>
                <a:cs typeface="Arial" pitchFamily="34" charset="0"/>
              </a:rPr>
              <a:t>Vertical Direction</a:t>
            </a:r>
            <a:endParaRPr lang="en-US" altLang="zh-TW" sz="1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矩形 59"/>
          <p:cNvSpPr/>
          <p:nvPr/>
        </p:nvSpPr>
        <p:spPr bwMode="auto">
          <a:xfrm>
            <a:off x="2313903" y="2195728"/>
            <a:ext cx="2258097" cy="523220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400" b="1" dirty="0" smtClean="0">
              <a:solidFill>
                <a:schemeClr val="tx1"/>
              </a:solidFill>
              <a:latin typeface="Tahoma" pitchFamily="34" charset="0"/>
              <a:ea typeface="新細明體" pitchFamily="18" charset="-12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400" b="1" dirty="0" smtClean="0">
              <a:solidFill>
                <a:schemeClr val="tx1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61" name="文字方塊 60"/>
          <p:cNvSpPr txBox="1"/>
          <p:nvPr/>
        </p:nvSpPr>
        <p:spPr>
          <a:xfrm>
            <a:off x="2315845" y="2169040"/>
            <a:ext cx="2232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 smtClean="0">
                <a:latin typeface="Arial" pitchFamily="34" charset="0"/>
                <a:cs typeface="Arial" pitchFamily="34" charset="0"/>
              </a:rPr>
              <a:t>Downscaling in </a:t>
            </a:r>
          </a:p>
          <a:p>
            <a:pPr algn="ctr"/>
            <a:r>
              <a:rPr lang="en-US" altLang="zh-TW" sz="1400" b="1" dirty="0" smtClean="0">
                <a:latin typeface="Arial" pitchFamily="34" charset="0"/>
                <a:cs typeface="Arial" pitchFamily="34" charset="0"/>
              </a:rPr>
              <a:t>Vertical Direction</a:t>
            </a:r>
            <a:endParaRPr lang="en-US" altLang="zh-TW" sz="14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66" name="肘形接點 65"/>
          <p:cNvCxnSpPr>
            <a:stCxn id="60" idx="2"/>
            <a:endCxn id="80" idx="1"/>
          </p:cNvCxnSpPr>
          <p:nvPr/>
        </p:nvCxnSpPr>
        <p:spPr bwMode="auto">
          <a:xfrm rot="16200000" flipH="1">
            <a:off x="2783781" y="3378119"/>
            <a:ext cx="2592022" cy="1273680"/>
          </a:xfrm>
          <a:prstGeom prst="bentConnector2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75" name="矩形 74"/>
          <p:cNvSpPr/>
          <p:nvPr/>
        </p:nvSpPr>
        <p:spPr bwMode="auto">
          <a:xfrm>
            <a:off x="4717191" y="3634107"/>
            <a:ext cx="2238739" cy="498316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400" b="1" dirty="0" smtClean="0">
              <a:solidFill>
                <a:schemeClr val="tx1"/>
              </a:solidFill>
              <a:latin typeface="Tahoma" pitchFamily="34" charset="0"/>
              <a:ea typeface="新細明體" pitchFamily="18" charset="-12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400" b="1" dirty="0" smtClean="0">
              <a:solidFill>
                <a:schemeClr val="tx1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76" name="文字方塊 75"/>
          <p:cNvSpPr txBox="1"/>
          <p:nvPr/>
        </p:nvSpPr>
        <p:spPr>
          <a:xfrm>
            <a:off x="4716633" y="3645027"/>
            <a:ext cx="22199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 err="1" smtClean="0">
                <a:cs typeface="Arial" pitchFamily="34" charset="0"/>
              </a:rPr>
              <a:t>YCbCr</a:t>
            </a:r>
            <a:r>
              <a:rPr lang="en-US" altLang="zh-TW" sz="1400" b="1" dirty="0" smtClean="0">
                <a:cs typeface="Arial" pitchFamily="34" charset="0"/>
              </a:rPr>
              <a:t> </a:t>
            </a:r>
            <a:r>
              <a:rPr lang="en-US" altLang="zh-TW" sz="1400" b="1" dirty="0">
                <a:cs typeface="Arial" pitchFamily="34" charset="0"/>
              </a:rPr>
              <a:t>Color </a:t>
            </a:r>
            <a:r>
              <a:rPr lang="en-US" altLang="zh-TW" sz="1400" b="1" dirty="0" smtClean="0">
                <a:cs typeface="Arial" pitchFamily="34" charset="0"/>
              </a:rPr>
              <a:t>Format Conversion</a:t>
            </a:r>
            <a:endParaRPr lang="en-US" altLang="zh-TW" sz="1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70" name="Picture 2"/>
          <p:cNvPicPr preferRelativeResize="0">
            <a:picLocks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148064" y="5755290"/>
            <a:ext cx="1440000" cy="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" name="圖片 7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1193979"/>
            <a:ext cx="1440160" cy="810000"/>
          </a:xfrm>
          <a:prstGeom prst="rect">
            <a:avLst/>
          </a:prstGeom>
        </p:spPr>
      </p:pic>
      <p:pic>
        <p:nvPicPr>
          <p:cNvPr id="73" name="圖片 7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1232936"/>
            <a:ext cx="1440160" cy="810000"/>
          </a:xfrm>
          <a:prstGeom prst="rect">
            <a:avLst/>
          </a:prstGeom>
        </p:spPr>
      </p:pic>
      <p:sp>
        <p:nvSpPr>
          <p:cNvPr id="80" name="矩形 79"/>
          <p:cNvSpPr/>
          <p:nvPr/>
        </p:nvSpPr>
        <p:spPr bwMode="auto">
          <a:xfrm>
            <a:off x="4716632" y="5049360"/>
            <a:ext cx="2238905" cy="523220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400" b="1" dirty="0" smtClean="0">
              <a:solidFill>
                <a:schemeClr val="tx1"/>
              </a:solidFill>
              <a:latin typeface="Tahoma" pitchFamily="34" charset="0"/>
              <a:ea typeface="新細明體" pitchFamily="18" charset="-12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400" b="1" dirty="0" smtClean="0">
              <a:solidFill>
                <a:schemeClr val="tx1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81" name="文字方塊 80"/>
          <p:cNvSpPr txBox="1"/>
          <p:nvPr/>
        </p:nvSpPr>
        <p:spPr>
          <a:xfrm>
            <a:off x="4788024" y="5157192"/>
            <a:ext cx="21602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 smtClean="0">
                <a:latin typeface="Arial" pitchFamily="34" charset="0"/>
                <a:cs typeface="Arial" pitchFamily="34" charset="0"/>
              </a:rPr>
              <a:t>Combination</a:t>
            </a:r>
            <a:endParaRPr lang="en-US" altLang="zh-TW" sz="14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86" name="直線單箭頭接點 85"/>
          <p:cNvCxnSpPr/>
          <p:nvPr/>
        </p:nvCxnSpPr>
        <p:spPr bwMode="auto">
          <a:xfrm>
            <a:off x="5868144" y="1997084"/>
            <a:ext cx="392" cy="19686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87" name="直線單箭頭接點 86"/>
          <p:cNvCxnSpPr/>
          <p:nvPr/>
        </p:nvCxnSpPr>
        <p:spPr bwMode="auto">
          <a:xfrm>
            <a:off x="3419872" y="1991973"/>
            <a:ext cx="392" cy="19686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88" name="直線單箭頭接點 87"/>
          <p:cNvCxnSpPr/>
          <p:nvPr/>
        </p:nvCxnSpPr>
        <p:spPr bwMode="auto">
          <a:xfrm>
            <a:off x="5868144" y="2731217"/>
            <a:ext cx="392" cy="19686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89" name="直線單箭頭接點 88"/>
          <p:cNvCxnSpPr/>
          <p:nvPr/>
        </p:nvCxnSpPr>
        <p:spPr bwMode="auto">
          <a:xfrm>
            <a:off x="5868144" y="3437244"/>
            <a:ext cx="392" cy="19686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90" name="直線單箭頭接點 89"/>
          <p:cNvCxnSpPr/>
          <p:nvPr/>
        </p:nvCxnSpPr>
        <p:spPr bwMode="auto">
          <a:xfrm>
            <a:off x="5868144" y="4132420"/>
            <a:ext cx="392" cy="19686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91" name="直線單箭頭接點 90"/>
          <p:cNvCxnSpPr/>
          <p:nvPr/>
        </p:nvCxnSpPr>
        <p:spPr bwMode="auto">
          <a:xfrm>
            <a:off x="5868144" y="4852500"/>
            <a:ext cx="392" cy="19686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92" name="直線單箭頭接點 91"/>
          <p:cNvCxnSpPr/>
          <p:nvPr/>
        </p:nvCxnSpPr>
        <p:spPr bwMode="auto">
          <a:xfrm>
            <a:off x="5868144" y="5572580"/>
            <a:ext cx="392" cy="19686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pic>
        <p:nvPicPr>
          <p:cNvPr id="93" name="圖片 92"/>
          <p:cNvPicPr preferRelativeResize="0">
            <a:picLocks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440" y="3136322"/>
            <a:ext cx="1440000" cy="216024"/>
          </a:xfrm>
          <a:prstGeom prst="rect">
            <a:avLst/>
          </a:prstGeom>
        </p:spPr>
      </p:pic>
      <p:pic>
        <p:nvPicPr>
          <p:cNvPr id="94" name="圖片 93"/>
          <p:cNvPicPr>
            <a:picLocks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092280" y="4670002"/>
            <a:ext cx="1440000" cy="108000"/>
          </a:xfrm>
          <a:prstGeom prst="rect">
            <a:avLst/>
          </a:prstGeom>
        </p:spPr>
      </p:pic>
      <p:pic>
        <p:nvPicPr>
          <p:cNvPr id="95" name="圖片 94"/>
          <p:cNvPicPr>
            <a:picLocks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V="1">
            <a:off x="7092280" y="4419200"/>
            <a:ext cx="1440000" cy="108000"/>
          </a:xfrm>
          <a:prstGeom prst="rect">
            <a:avLst/>
          </a:prstGeom>
        </p:spPr>
      </p:pic>
      <p:pic>
        <p:nvPicPr>
          <p:cNvPr id="96" name="圖片 95"/>
          <p:cNvPicPr>
            <a:picLocks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280" y="2172528"/>
            <a:ext cx="1440000" cy="608400"/>
          </a:xfrm>
          <a:prstGeom prst="rect">
            <a:avLst/>
          </a:prstGeom>
        </p:spPr>
      </p:pic>
      <p:pic>
        <p:nvPicPr>
          <p:cNvPr id="97" name="圖片 96"/>
          <p:cNvPicPr>
            <a:picLocks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2147560"/>
            <a:ext cx="1440160" cy="608400"/>
          </a:xfrm>
          <a:prstGeom prst="rect">
            <a:avLst/>
          </a:prstGeom>
        </p:spPr>
      </p:pic>
      <p:sp>
        <p:nvSpPr>
          <p:cNvPr id="36" name="文字方塊 35"/>
          <p:cNvSpPr txBox="1"/>
          <p:nvPr/>
        </p:nvSpPr>
        <p:spPr>
          <a:xfrm>
            <a:off x="4638242" y="6047710"/>
            <a:ext cx="28725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 smtClean="0"/>
              <a:t>H</a:t>
            </a:r>
            <a:endParaRPr lang="zh-TW" altLang="en-US" sz="1100" dirty="0"/>
          </a:p>
        </p:txBody>
      </p:sp>
      <p:sp>
        <p:nvSpPr>
          <p:cNvPr id="37" name="左大括弧 36"/>
          <p:cNvSpPr/>
          <p:nvPr/>
        </p:nvSpPr>
        <p:spPr>
          <a:xfrm>
            <a:off x="4979610" y="5769440"/>
            <a:ext cx="120231" cy="79585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2" name="文字方塊 41"/>
          <p:cNvSpPr txBox="1"/>
          <p:nvPr/>
        </p:nvSpPr>
        <p:spPr>
          <a:xfrm>
            <a:off x="4079792" y="1499436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H</a:t>
            </a:r>
            <a:endParaRPr lang="zh-TW" altLang="en-US" sz="1200" dirty="0"/>
          </a:p>
        </p:txBody>
      </p:sp>
      <p:sp>
        <p:nvSpPr>
          <p:cNvPr id="43" name="文字方塊 42"/>
          <p:cNvSpPr txBox="1"/>
          <p:nvPr/>
        </p:nvSpPr>
        <p:spPr>
          <a:xfrm>
            <a:off x="4924798" y="1495817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H</a:t>
            </a:r>
            <a:endParaRPr lang="zh-TW" altLang="en-US" sz="1200" dirty="0"/>
          </a:p>
        </p:txBody>
      </p:sp>
      <p:grpSp>
        <p:nvGrpSpPr>
          <p:cNvPr id="47" name="群組 46"/>
          <p:cNvGrpSpPr/>
          <p:nvPr/>
        </p:nvGrpSpPr>
        <p:grpSpPr>
          <a:xfrm>
            <a:off x="251520" y="2967813"/>
            <a:ext cx="2808312" cy="3413515"/>
            <a:chOff x="107504" y="3173094"/>
            <a:chExt cx="2808312" cy="3413515"/>
          </a:xfrm>
        </p:grpSpPr>
        <p:sp>
          <p:nvSpPr>
            <p:cNvPr id="50" name="矩形 49"/>
            <p:cNvSpPr/>
            <p:nvPr/>
          </p:nvSpPr>
          <p:spPr>
            <a:xfrm>
              <a:off x="107504" y="3173094"/>
              <a:ext cx="2808312" cy="3413515"/>
            </a:xfrm>
            <a:prstGeom prst="rect">
              <a:avLst/>
            </a:prstGeom>
            <a:gradFill flip="none" rotWithShape="1">
              <a:gsLst>
                <a:gs pos="0">
                  <a:schemeClr val="accent3">
                    <a:tint val="70000"/>
                    <a:satMod val="130000"/>
                  </a:schemeClr>
                </a:gs>
                <a:gs pos="43000">
                  <a:schemeClr val="accent3">
                    <a:tint val="44000"/>
                    <a:satMod val="165000"/>
                  </a:schemeClr>
                </a:gs>
                <a:gs pos="93000">
                  <a:schemeClr val="accent3">
                    <a:tint val="15000"/>
                    <a:satMod val="165000"/>
                  </a:schemeClr>
                </a:gs>
                <a:gs pos="100000">
                  <a:schemeClr val="accent3">
                    <a:tint val="5000"/>
                    <a:satMod val="250000"/>
                  </a:schemeClr>
                </a:gs>
              </a:gsLst>
              <a:lin ang="10800000" scaled="1"/>
              <a:tileRect/>
            </a:gradFill>
            <a:ln w="19050">
              <a:headEnd type="none" w="med" len="med"/>
              <a:tailEnd type="arrow" w="med" len="med"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endParaRPr lang="zh-TW" altLang="en-US" sz="1600" dirty="0" smtClean="0">
                <a:ea typeface="+mj-ea"/>
              </a:endParaRPr>
            </a:p>
          </p:txBody>
        </p:sp>
        <p:pic>
          <p:nvPicPr>
            <p:cNvPr id="53" name="Picture 2" descr="pic3"/>
            <p:cNvPicPr>
              <a:picLocks noChangeAspect="1" noChangeArrowheads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988" y="3201484"/>
              <a:ext cx="2533650" cy="2800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4" name="文字方塊 53"/>
            <p:cNvSpPr txBox="1"/>
            <p:nvPr/>
          </p:nvSpPr>
          <p:spPr>
            <a:xfrm>
              <a:off x="177658" y="5930116"/>
              <a:ext cx="250100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b="1" dirty="0" smtClean="0">
                  <a:cs typeface="Arial" pitchFamily="34" charset="0"/>
                </a:rPr>
                <a:t>Pixels Rearrangement</a:t>
              </a:r>
              <a:r>
                <a:rPr lang="en-US" altLang="zh-CN" sz="1400" b="1" dirty="0">
                  <a:cs typeface="Arial" pitchFamily="34" charset="0"/>
                </a:rPr>
                <a:t/>
              </a:r>
              <a:br>
                <a:rPr lang="en-US" altLang="zh-CN" sz="1400" b="1" dirty="0">
                  <a:cs typeface="Arial" pitchFamily="34" charset="0"/>
                </a:rPr>
              </a:br>
              <a:r>
                <a:rPr lang="en-US" altLang="zh-CN" sz="1400" b="1" dirty="0">
                  <a:cs typeface="Arial" pitchFamily="34" charset="0"/>
                </a:rPr>
                <a:t> </a:t>
              </a:r>
              <a:r>
                <a:rPr lang="en-US" altLang="zh-CN" sz="1400" b="1" dirty="0" smtClean="0">
                  <a:cs typeface="Arial" pitchFamily="34" charset="0"/>
                </a:rPr>
                <a:t>to RGB Subpixels Channel</a:t>
              </a:r>
              <a:endParaRPr lang="en-US" altLang="zh-TW" sz="1400" b="1" dirty="0">
                <a:cs typeface="Arial" pitchFamily="34" charset="0"/>
              </a:endParaRPr>
            </a:p>
          </p:txBody>
        </p:sp>
      </p:grpSp>
      <p:sp>
        <p:nvSpPr>
          <p:cNvPr id="58" name="標題 1"/>
          <p:cNvSpPr>
            <a:spLocks noGrp="1"/>
          </p:cNvSpPr>
          <p:nvPr>
            <p:ph type="title"/>
          </p:nvPr>
        </p:nvSpPr>
        <p:spPr>
          <a:xfrm>
            <a:off x="529007" y="622479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TW" sz="3200" dirty="0" smtClean="0">
                <a:latin typeface="Calibri" pitchFamily="34" charset="0"/>
              </a:rPr>
              <a:t>CTDP-TB Packing Procedure</a:t>
            </a:r>
            <a:endParaRPr lang="zh-TW" altLang="en-US" sz="3200" dirty="0">
              <a:latin typeface="Calibri" pitchFamily="34" charset="0"/>
            </a:endParaRPr>
          </a:p>
        </p:txBody>
      </p:sp>
      <p:sp>
        <p:nvSpPr>
          <p:cNvPr id="59" name="文字方塊 58"/>
          <p:cNvSpPr txBox="1"/>
          <p:nvPr/>
        </p:nvSpPr>
        <p:spPr>
          <a:xfrm>
            <a:off x="4499992" y="2922914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>
                <a:cs typeface="Arial" pitchFamily="34" charset="0"/>
              </a:rPr>
              <a:t>P</a:t>
            </a:r>
            <a:r>
              <a:rPr lang="en-US" altLang="zh-TW" sz="1400" b="1" dirty="0" smtClean="0">
                <a:cs typeface="Arial" pitchFamily="34" charset="0"/>
              </a:rPr>
              <a:t>ixel Rearrangement  to </a:t>
            </a:r>
          </a:p>
          <a:p>
            <a:pPr algn="ctr"/>
            <a:r>
              <a:rPr lang="en-US" altLang="zh-TW" sz="1400" b="1" dirty="0" smtClean="0">
                <a:cs typeface="Arial" pitchFamily="34" charset="0"/>
              </a:rPr>
              <a:t>RGB </a:t>
            </a:r>
            <a:r>
              <a:rPr lang="en-US" altLang="zh-TW" sz="1400" b="1" dirty="0">
                <a:cs typeface="Arial" pitchFamily="34" charset="0"/>
              </a:rPr>
              <a:t>Subpixels </a:t>
            </a:r>
            <a:r>
              <a:rPr lang="en-US" altLang="zh-TW" sz="1400" b="1" dirty="0" smtClean="0">
                <a:cs typeface="Arial" pitchFamily="34" charset="0"/>
              </a:rPr>
              <a:t>Channel</a:t>
            </a:r>
            <a:endParaRPr lang="en-US" altLang="zh-TW" sz="1400" b="1" dirty="0">
              <a:cs typeface="Arial" pitchFamily="34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5" name="物件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4719578"/>
              </p:ext>
            </p:extLst>
          </p:nvPr>
        </p:nvGraphicFramePr>
        <p:xfrm>
          <a:off x="7083425" y="3644900"/>
          <a:ext cx="188912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8" name="方程式" r:id="rId12" imgW="2730240" imgH="596880" progId="Equation.3">
                  <p:embed/>
                </p:oleObj>
              </mc:Choice>
              <mc:Fallback>
                <p:oleObj name="方程式" r:id="rId12" imgW="2730240" imgH="596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83425" y="3644900"/>
                        <a:ext cx="1889125" cy="4572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7" name="文字方塊 66"/>
          <p:cNvSpPr txBox="1"/>
          <p:nvPr/>
        </p:nvSpPr>
        <p:spPr>
          <a:xfrm>
            <a:off x="6588224" y="5975624"/>
            <a:ext cx="73770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/>
              <a:t>H-</a:t>
            </a:r>
            <a:r>
              <a:rPr lang="en-US" altLang="zh-TW" sz="1100" dirty="0" err="1"/>
              <a:t>Fa</a:t>
            </a:r>
            <a:r>
              <a:rPr lang="en-US" altLang="zh-TW" sz="1100" baseline="-25000" dirty="0" err="1"/>
              <a:t>H</a:t>
            </a:r>
            <a:r>
              <a:rPr lang="en-US" altLang="zh-TW" sz="1100" dirty="0"/>
              <a:t> </a:t>
            </a:r>
            <a:r>
              <a:rPr lang="en-US" altLang="zh-TW" sz="1100" dirty="0" smtClean="0"/>
              <a:t>*2</a:t>
            </a:r>
            <a:endParaRPr lang="zh-TW" altLang="en-US" sz="1100" dirty="0"/>
          </a:p>
        </p:txBody>
      </p:sp>
      <p:sp>
        <p:nvSpPr>
          <p:cNvPr id="68" name="文字方塊 67"/>
          <p:cNvSpPr txBox="1"/>
          <p:nvPr/>
        </p:nvSpPr>
        <p:spPr>
          <a:xfrm>
            <a:off x="6710052" y="5642664"/>
            <a:ext cx="45557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 err="1"/>
              <a:t>Fa</a:t>
            </a:r>
            <a:r>
              <a:rPr lang="en-US" altLang="zh-TW" sz="1100" baseline="-25000" dirty="0" err="1"/>
              <a:t>H</a:t>
            </a:r>
            <a:r>
              <a:rPr lang="en-US" altLang="zh-TW" sz="1100" dirty="0"/>
              <a:t> </a:t>
            </a:r>
            <a:endParaRPr lang="zh-TW" altLang="en-US" sz="1100" dirty="0"/>
          </a:p>
        </p:txBody>
      </p:sp>
      <p:sp>
        <p:nvSpPr>
          <p:cNvPr id="71" name="文字方塊 70"/>
          <p:cNvSpPr txBox="1"/>
          <p:nvPr/>
        </p:nvSpPr>
        <p:spPr>
          <a:xfrm>
            <a:off x="8609001" y="4593197"/>
            <a:ext cx="45557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 err="1"/>
              <a:t>Fa</a:t>
            </a:r>
            <a:r>
              <a:rPr lang="en-US" altLang="zh-TW" sz="1100" baseline="-25000" dirty="0" err="1"/>
              <a:t>H</a:t>
            </a:r>
            <a:r>
              <a:rPr lang="en-US" altLang="zh-TW" sz="1100" dirty="0"/>
              <a:t> </a:t>
            </a:r>
            <a:endParaRPr lang="zh-TW" altLang="en-US" sz="1100" dirty="0"/>
          </a:p>
        </p:txBody>
      </p:sp>
      <p:sp>
        <p:nvSpPr>
          <p:cNvPr id="77" name="文字方塊 76"/>
          <p:cNvSpPr txBox="1"/>
          <p:nvPr/>
        </p:nvSpPr>
        <p:spPr>
          <a:xfrm>
            <a:off x="89882" y="2359913"/>
            <a:ext cx="73770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/>
              <a:t>H-</a:t>
            </a:r>
            <a:r>
              <a:rPr lang="en-US" altLang="zh-TW" sz="1100" dirty="0" err="1"/>
              <a:t>Fa</a:t>
            </a:r>
            <a:r>
              <a:rPr lang="en-US" altLang="zh-TW" sz="1100" baseline="-25000" dirty="0" err="1"/>
              <a:t>H</a:t>
            </a:r>
            <a:r>
              <a:rPr lang="en-US" altLang="zh-TW" sz="1100" dirty="0"/>
              <a:t> </a:t>
            </a:r>
            <a:r>
              <a:rPr lang="en-US" altLang="zh-TW" sz="1100" dirty="0" smtClean="0"/>
              <a:t>*2</a:t>
            </a:r>
            <a:endParaRPr lang="zh-TW" altLang="en-US" sz="1100" dirty="0"/>
          </a:p>
        </p:txBody>
      </p:sp>
      <p:sp>
        <p:nvSpPr>
          <p:cNvPr id="79" name="文字方塊 78"/>
          <p:cNvSpPr txBox="1"/>
          <p:nvPr/>
        </p:nvSpPr>
        <p:spPr>
          <a:xfrm>
            <a:off x="6732240" y="6309320"/>
            <a:ext cx="45557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 err="1"/>
              <a:t>Fa</a:t>
            </a:r>
            <a:r>
              <a:rPr lang="en-US" altLang="zh-TW" sz="1100" baseline="-25000" dirty="0" err="1"/>
              <a:t>H</a:t>
            </a:r>
            <a:r>
              <a:rPr lang="en-US" altLang="zh-TW" sz="1100" dirty="0"/>
              <a:t> </a:t>
            </a:r>
            <a:endParaRPr lang="zh-TW" altLang="en-US" sz="1100" dirty="0"/>
          </a:p>
        </p:txBody>
      </p:sp>
      <p:sp>
        <p:nvSpPr>
          <p:cNvPr id="82" name="文字方塊 81"/>
          <p:cNvSpPr txBox="1"/>
          <p:nvPr/>
        </p:nvSpPr>
        <p:spPr>
          <a:xfrm>
            <a:off x="8604448" y="4288395"/>
            <a:ext cx="45557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 err="1"/>
              <a:t>Fa</a:t>
            </a:r>
            <a:r>
              <a:rPr lang="en-US" altLang="zh-TW" sz="1100" baseline="-25000" dirty="0" err="1"/>
              <a:t>H</a:t>
            </a:r>
            <a:r>
              <a:rPr lang="en-US" altLang="zh-TW" sz="1100" dirty="0"/>
              <a:t> </a:t>
            </a:r>
            <a:endParaRPr lang="zh-TW" altLang="en-US" sz="1100" dirty="0"/>
          </a:p>
        </p:txBody>
      </p:sp>
      <p:sp>
        <p:nvSpPr>
          <p:cNvPr id="83" name="文字方塊 82"/>
          <p:cNvSpPr txBox="1"/>
          <p:nvPr/>
        </p:nvSpPr>
        <p:spPr>
          <a:xfrm>
            <a:off x="8604448" y="3113529"/>
            <a:ext cx="5886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 err="1"/>
              <a:t>Fa</a:t>
            </a:r>
            <a:r>
              <a:rPr lang="en-US" altLang="zh-TW" sz="1100" baseline="-25000" dirty="0" err="1"/>
              <a:t>H</a:t>
            </a:r>
            <a:r>
              <a:rPr lang="en-US" altLang="zh-TW" sz="1100" dirty="0"/>
              <a:t> </a:t>
            </a:r>
            <a:r>
              <a:rPr lang="en-US" altLang="zh-TW" sz="1100" dirty="0" smtClean="0"/>
              <a:t>*2</a:t>
            </a:r>
            <a:endParaRPr lang="zh-TW" altLang="en-US" sz="1100" dirty="0"/>
          </a:p>
        </p:txBody>
      </p:sp>
      <p:sp>
        <p:nvSpPr>
          <p:cNvPr id="84" name="文字方塊 83"/>
          <p:cNvSpPr txBox="1"/>
          <p:nvPr/>
        </p:nvSpPr>
        <p:spPr>
          <a:xfrm>
            <a:off x="8555377" y="2354271"/>
            <a:ext cx="5886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 err="1"/>
              <a:t>Fa</a:t>
            </a:r>
            <a:r>
              <a:rPr lang="en-US" altLang="zh-TW" sz="1100" baseline="-25000" dirty="0" err="1"/>
              <a:t>H</a:t>
            </a:r>
            <a:r>
              <a:rPr lang="en-US" altLang="zh-TW" sz="1100" dirty="0"/>
              <a:t> </a:t>
            </a:r>
            <a:r>
              <a:rPr lang="en-US" altLang="zh-TW" sz="1100" dirty="0" smtClean="0"/>
              <a:t>*6</a:t>
            </a:r>
            <a:endParaRPr lang="zh-TW" altLang="en-US" sz="1100" dirty="0"/>
          </a:p>
        </p:txBody>
      </p:sp>
      <p:sp>
        <p:nvSpPr>
          <p:cNvPr id="85" name="文字方塊 84"/>
          <p:cNvSpPr txBox="1"/>
          <p:nvPr/>
        </p:nvSpPr>
        <p:spPr>
          <a:xfrm>
            <a:off x="-40229" y="1219399"/>
            <a:ext cx="310006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TW" sz="1100" dirty="0" err="1" smtClean="0">
                <a:latin typeface="Times New Roman"/>
                <a:ea typeface="Malgun Gothic"/>
                <a:cs typeface="Times New Roman"/>
              </a:rPr>
              <a:t>depth_sampling_factor</a:t>
            </a:r>
            <a:r>
              <a:rPr lang="en-GB" altLang="zh-TW" sz="1100" dirty="0" smtClean="0">
                <a:latin typeface="Times New Roman"/>
                <a:ea typeface="Malgun Gothic"/>
                <a:cs typeface="Times New Roman"/>
              </a:rPr>
              <a:t> = 1, </a:t>
            </a:r>
            <a:r>
              <a:rPr lang="en-US" altLang="zh-TW" sz="1100" dirty="0" err="1" smtClean="0"/>
              <a:t>Fa</a:t>
            </a:r>
            <a:r>
              <a:rPr lang="en-US" altLang="zh-TW" sz="1100" baseline="-25000" dirty="0" err="1" smtClean="0"/>
              <a:t>H</a:t>
            </a:r>
            <a:r>
              <a:rPr lang="en-US" altLang="zh-TW" sz="1100" dirty="0" smtClean="0"/>
              <a:t> =</a:t>
            </a:r>
            <a:r>
              <a:rPr lang="en-US" altLang="zh-TW" sz="1100" dirty="0"/>
              <a:t>(</a:t>
            </a:r>
            <a:r>
              <a:rPr lang="en-US" altLang="zh-TW" sz="1100" dirty="0" smtClean="0"/>
              <a:t>H/48)*2</a:t>
            </a:r>
          </a:p>
          <a:p>
            <a:r>
              <a:rPr lang="en-GB" altLang="zh-TW" sz="1100" dirty="0" err="1">
                <a:latin typeface="Times New Roman"/>
                <a:ea typeface="Malgun Gothic"/>
                <a:cs typeface="Times New Roman"/>
              </a:rPr>
              <a:t>depth_sampling_factor</a:t>
            </a:r>
            <a:r>
              <a:rPr lang="en-GB" altLang="zh-TW" sz="1100" dirty="0">
                <a:latin typeface="Times New Roman"/>
                <a:ea typeface="Malgun Gothic"/>
                <a:cs typeface="Times New Roman"/>
              </a:rPr>
              <a:t> = </a:t>
            </a:r>
            <a:r>
              <a:rPr lang="en-GB" altLang="zh-TW" sz="1100" dirty="0" smtClean="0">
                <a:latin typeface="Times New Roman"/>
                <a:ea typeface="Malgun Gothic"/>
                <a:cs typeface="Times New Roman"/>
              </a:rPr>
              <a:t>2, </a:t>
            </a:r>
            <a:r>
              <a:rPr lang="en-US" altLang="zh-TW" sz="1100" dirty="0" err="1" smtClean="0"/>
              <a:t>Fa</a:t>
            </a:r>
            <a:r>
              <a:rPr lang="en-US" altLang="zh-TW" sz="1100" baseline="-25000" dirty="0" err="1" smtClean="0"/>
              <a:t>H</a:t>
            </a:r>
            <a:r>
              <a:rPr lang="en-US" altLang="zh-TW" sz="1100" dirty="0" smtClean="0"/>
              <a:t> </a:t>
            </a:r>
            <a:r>
              <a:rPr lang="en-US" altLang="zh-TW" sz="1100" dirty="0"/>
              <a:t>=(H/24)*2</a:t>
            </a:r>
            <a:endParaRPr lang="zh-TW" altLang="en-US" sz="1100" dirty="0"/>
          </a:p>
          <a:p>
            <a:r>
              <a:rPr lang="en-GB" altLang="zh-TW" sz="1100" dirty="0" err="1">
                <a:latin typeface="Times New Roman"/>
                <a:ea typeface="Malgun Gothic"/>
                <a:cs typeface="Times New Roman"/>
              </a:rPr>
              <a:t>depth_sampling_factor</a:t>
            </a:r>
            <a:r>
              <a:rPr lang="en-GB" altLang="zh-TW" sz="1100" dirty="0">
                <a:latin typeface="Times New Roman"/>
                <a:ea typeface="Malgun Gothic"/>
                <a:cs typeface="Times New Roman"/>
              </a:rPr>
              <a:t> = </a:t>
            </a:r>
            <a:r>
              <a:rPr lang="en-GB" altLang="zh-TW" sz="1100" dirty="0" smtClean="0">
                <a:latin typeface="Times New Roman"/>
                <a:ea typeface="Malgun Gothic"/>
                <a:cs typeface="Times New Roman"/>
              </a:rPr>
              <a:t>3, </a:t>
            </a:r>
            <a:r>
              <a:rPr lang="en-US" altLang="zh-TW" sz="1100" dirty="0" err="1" smtClean="0"/>
              <a:t>Fa</a:t>
            </a:r>
            <a:r>
              <a:rPr lang="en-US" altLang="zh-TW" sz="1100" baseline="-25000" dirty="0" err="1" smtClean="0"/>
              <a:t>H</a:t>
            </a:r>
            <a:r>
              <a:rPr lang="en-US" altLang="zh-TW" sz="1100" dirty="0" smtClean="0"/>
              <a:t> </a:t>
            </a:r>
            <a:r>
              <a:rPr lang="en-US" altLang="zh-TW" sz="1100" dirty="0"/>
              <a:t>=(</a:t>
            </a:r>
            <a:r>
              <a:rPr lang="en-US" altLang="zh-TW" sz="1100" dirty="0" smtClean="0"/>
              <a:t>H/16)*2</a:t>
            </a:r>
            <a:endParaRPr lang="zh-TW" altLang="en-US" sz="1100" dirty="0"/>
          </a:p>
          <a:p>
            <a:endParaRPr lang="zh-TW" altLang="en-US" sz="1100" dirty="0"/>
          </a:p>
        </p:txBody>
      </p:sp>
      <p:sp>
        <p:nvSpPr>
          <p:cNvPr id="57" name="文字方塊 56"/>
          <p:cNvSpPr txBox="1"/>
          <p:nvPr/>
        </p:nvSpPr>
        <p:spPr>
          <a:xfrm>
            <a:off x="435734" y="3075845"/>
            <a:ext cx="36004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100" dirty="0" smtClean="0"/>
              <a:t>R</a:t>
            </a:r>
            <a:endParaRPr lang="zh-TW" altLang="en-US" sz="1100" dirty="0"/>
          </a:p>
        </p:txBody>
      </p:sp>
      <p:sp>
        <p:nvSpPr>
          <p:cNvPr id="62" name="文字方塊 61"/>
          <p:cNvSpPr txBox="1"/>
          <p:nvPr/>
        </p:nvSpPr>
        <p:spPr>
          <a:xfrm>
            <a:off x="326971" y="3244334"/>
            <a:ext cx="4956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100" dirty="0" smtClean="0"/>
              <a:t>G</a:t>
            </a:r>
            <a:endParaRPr lang="zh-TW" altLang="en-US" sz="1100" dirty="0"/>
          </a:p>
        </p:txBody>
      </p:sp>
      <p:sp>
        <p:nvSpPr>
          <p:cNvPr id="63" name="文字方塊 62"/>
          <p:cNvSpPr txBox="1"/>
          <p:nvPr/>
        </p:nvSpPr>
        <p:spPr>
          <a:xfrm>
            <a:off x="234335" y="3434704"/>
            <a:ext cx="4956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100" dirty="0" smtClean="0"/>
              <a:t>B</a:t>
            </a:r>
            <a:endParaRPr lang="zh-TW" altLang="en-US" sz="1100" dirty="0"/>
          </a:p>
        </p:txBody>
      </p:sp>
    </p:spTree>
    <p:extLst>
      <p:ext uri="{BB962C8B-B14F-4D97-AF65-F5344CB8AC3E}">
        <p14:creationId xmlns:p14="http://schemas.microsoft.com/office/powerpoint/2010/main" val="1653671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629816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TW" sz="3200" dirty="0" smtClean="0">
                <a:latin typeface="Calibri" panose="020F0502020204030204" pitchFamily="34" charset="0"/>
              </a:rPr>
              <a:t>CTDP-TB </a:t>
            </a:r>
            <a:r>
              <a:rPr lang="en-US" altLang="zh-TW" sz="3200" dirty="0" err="1">
                <a:latin typeface="Calibri" panose="020F0502020204030204" pitchFamily="34" charset="0"/>
              </a:rPr>
              <a:t>Depacking</a:t>
            </a:r>
            <a:r>
              <a:rPr lang="en-US" altLang="zh-TW" sz="3200" dirty="0">
                <a:latin typeface="Calibri" panose="020F0502020204030204" pitchFamily="34" charset="0"/>
              </a:rPr>
              <a:t> </a:t>
            </a:r>
            <a:r>
              <a:rPr lang="en-US" altLang="zh-TW" sz="3200" dirty="0" smtClean="0">
                <a:latin typeface="Calibri" panose="020F0502020204030204" pitchFamily="34" charset="0"/>
              </a:rPr>
              <a:t>Procedure</a:t>
            </a:r>
            <a:endParaRPr lang="zh-TW" altLang="en-US" sz="3200" dirty="0">
              <a:latin typeface="Calibri" pitchFamily="34" charset="0"/>
            </a:endParaRPr>
          </a:p>
        </p:txBody>
      </p:sp>
      <p:sp>
        <p:nvSpPr>
          <p:cNvPr id="4" name="文字方塊 3"/>
          <p:cNvSpPr txBox="1"/>
          <p:nvPr/>
        </p:nvSpPr>
        <p:spPr>
          <a:xfrm>
            <a:off x="3975744" y="1628800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TW" sz="1200" dirty="0" smtClean="0">
                <a:solidFill>
                  <a:prstClr val="black"/>
                </a:solidFill>
                <a:latin typeface="Arial" pitchFamily="34" charset="0"/>
                <a:ea typeface="新細明體" pitchFamily="18" charset="-120"/>
              </a:rPr>
              <a:t>H</a:t>
            </a:r>
            <a:endParaRPr kumimoji="1" lang="zh-TW" altLang="en-US" sz="1200" dirty="0">
              <a:solidFill>
                <a:prstClr val="black"/>
              </a:solidFill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8" name="左大括弧 7"/>
          <p:cNvSpPr/>
          <p:nvPr/>
        </p:nvSpPr>
        <p:spPr>
          <a:xfrm>
            <a:off x="4327558" y="1321604"/>
            <a:ext cx="120231" cy="79585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zh-TW" altLang="en-US">
              <a:solidFill>
                <a:prstClr val="black"/>
              </a:solidFill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4035165" y="2913927"/>
            <a:ext cx="2448000" cy="475200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15" name="矩形 14"/>
          <p:cNvSpPr/>
          <p:nvPr/>
        </p:nvSpPr>
        <p:spPr bwMode="auto">
          <a:xfrm>
            <a:off x="1383966" y="4683186"/>
            <a:ext cx="2093370" cy="523220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16" name="文字方塊 15"/>
          <p:cNvSpPr txBox="1"/>
          <p:nvPr/>
        </p:nvSpPr>
        <p:spPr>
          <a:xfrm>
            <a:off x="1331640" y="4653136"/>
            <a:ext cx="2232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 smtClean="0">
                <a:cs typeface="Arial" pitchFamily="34" charset="0"/>
              </a:rPr>
              <a:t>Upscaling </a:t>
            </a:r>
            <a:r>
              <a:rPr lang="en-US" altLang="zh-TW" sz="1400" b="1" dirty="0">
                <a:cs typeface="Arial" pitchFamily="34" charset="0"/>
              </a:rPr>
              <a:t>in </a:t>
            </a:r>
          </a:p>
          <a:p>
            <a:pPr algn="ctr"/>
            <a:r>
              <a:rPr lang="en-US" altLang="zh-TW" sz="1400" b="1" dirty="0">
                <a:cs typeface="Arial" pitchFamily="34" charset="0"/>
              </a:rPr>
              <a:t>Vertical Direction</a:t>
            </a:r>
          </a:p>
        </p:txBody>
      </p:sp>
      <p:cxnSp>
        <p:nvCxnSpPr>
          <p:cNvPr id="17" name="肘形接點 16"/>
          <p:cNvCxnSpPr>
            <a:stCxn id="68" idx="1"/>
            <a:endCxn id="15" idx="0"/>
          </p:cNvCxnSpPr>
          <p:nvPr/>
        </p:nvCxnSpPr>
        <p:spPr>
          <a:xfrm rot="10800000" flipV="1">
            <a:off x="2430652" y="2551914"/>
            <a:ext cx="1603385" cy="2131272"/>
          </a:xfrm>
          <a:prstGeom prst="bentConnector2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pic>
        <p:nvPicPr>
          <p:cNvPr id="18" name="圖片 17"/>
          <p:cNvPicPr>
            <a:picLocks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583" y="2317723"/>
            <a:ext cx="1440160" cy="608400"/>
          </a:xfrm>
          <a:prstGeom prst="rect">
            <a:avLst/>
          </a:prstGeom>
        </p:spPr>
      </p:pic>
      <p:sp>
        <p:nvSpPr>
          <p:cNvPr id="20" name="文字方塊 19"/>
          <p:cNvSpPr txBox="1"/>
          <p:nvPr/>
        </p:nvSpPr>
        <p:spPr>
          <a:xfrm>
            <a:off x="1383456" y="6237312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TW" sz="1200" dirty="0" smtClean="0">
                <a:solidFill>
                  <a:prstClr val="black"/>
                </a:solidFill>
                <a:latin typeface="Arial" pitchFamily="34" charset="0"/>
                <a:ea typeface="新細明體" pitchFamily="18" charset="-120"/>
              </a:rPr>
              <a:t>H</a:t>
            </a:r>
            <a:endParaRPr kumimoji="1" lang="zh-TW" altLang="en-US" sz="1200" dirty="0">
              <a:solidFill>
                <a:prstClr val="black"/>
              </a:solidFill>
              <a:latin typeface="Arial" pitchFamily="34" charset="0"/>
              <a:ea typeface="新細明體" pitchFamily="18" charset="-120"/>
            </a:endParaRPr>
          </a:p>
        </p:txBody>
      </p:sp>
      <p:pic>
        <p:nvPicPr>
          <p:cNvPr id="21" name="圖片 2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6957" y="5990676"/>
            <a:ext cx="1440160" cy="810000"/>
          </a:xfrm>
          <a:prstGeom prst="rect">
            <a:avLst/>
          </a:prstGeom>
        </p:spPr>
      </p:pic>
      <p:cxnSp>
        <p:nvCxnSpPr>
          <p:cNvPr id="22" name="直線單箭頭接點 21"/>
          <p:cNvCxnSpPr>
            <a:stCxn id="15" idx="2"/>
          </p:cNvCxnSpPr>
          <p:nvPr/>
        </p:nvCxnSpPr>
        <p:spPr bwMode="auto">
          <a:xfrm>
            <a:off x="2430651" y="5206406"/>
            <a:ext cx="196" cy="80890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pic>
        <p:nvPicPr>
          <p:cNvPr id="25" name="圖片 24"/>
          <p:cNvPicPr preferRelativeResize="0">
            <a:picLocks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256" y="3001598"/>
            <a:ext cx="1440000" cy="216024"/>
          </a:xfrm>
          <a:prstGeom prst="rect">
            <a:avLst/>
          </a:prstGeom>
        </p:spPr>
      </p:pic>
      <p:pic>
        <p:nvPicPr>
          <p:cNvPr id="28" name="圖片 27"/>
          <p:cNvPicPr>
            <a:picLocks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848152" y="2556804"/>
            <a:ext cx="1440000" cy="108000"/>
          </a:xfrm>
          <a:prstGeom prst="rect">
            <a:avLst/>
          </a:prstGeom>
          <a:scene3d>
            <a:camera prst="orthographicFront">
              <a:rot lat="10800000" lon="0" rev="0"/>
            </a:camera>
            <a:lightRig rig="threePt" dir="t"/>
          </a:scene3d>
        </p:spPr>
      </p:pic>
      <p:pic>
        <p:nvPicPr>
          <p:cNvPr id="29" name="Picture 1" descr="C:\Users\Administrator\Desktop\圖片2.png">
            <a:hlinkClick r:id="rId6" action="ppaction://hlinkfile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63492" y="1301537"/>
            <a:ext cx="1440160" cy="831319"/>
          </a:xfrm>
          <a:prstGeom prst="rect">
            <a:avLst/>
          </a:prstGeom>
          <a:noFill/>
        </p:spPr>
      </p:pic>
      <p:pic>
        <p:nvPicPr>
          <p:cNvPr id="42" name="圖片 41"/>
          <p:cNvPicPr>
            <a:picLocks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3811" y="4044736"/>
            <a:ext cx="1440000" cy="608400"/>
          </a:xfrm>
          <a:prstGeom prst="rect">
            <a:avLst/>
          </a:prstGeom>
        </p:spPr>
      </p:pic>
      <p:sp>
        <p:nvSpPr>
          <p:cNvPr id="44" name="文字方塊 43"/>
          <p:cNvSpPr txBox="1"/>
          <p:nvPr/>
        </p:nvSpPr>
        <p:spPr>
          <a:xfrm>
            <a:off x="4263776" y="6248345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TW" sz="1200" dirty="0" smtClean="0">
                <a:solidFill>
                  <a:prstClr val="black"/>
                </a:solidFill>
                <a:latin typeface="Arial" pitchFamily="34" charset="0"/>
                <a:ea typeface="新細明體" pitchFamily="18" charset="-120"/>
              </a:rPr>
              <a:t>H</a:t>
            </a:r>
            <a:endParaRPr kumimoji="1" lang="zh-TW" altLang="en-US" sz="1200" dirty="0">
              <a:solidFill>
                <a:prstClr val="black"/>
              </a:solidFill>
              <a:latin typeface="Arial" pitchFamily="34" charset="0"/>
              <a:ea typeface="新細明體" pitchFamily="18" charset="-120"/>
            </a:endParaRPr>
          </a:p>
        </p:txBody>
      </p:sp>
      <p:pic>
        <p:nvPicPr>
          <p:cNvPr id="45" name="圖片 44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3492" y="5974680"/>
            <a:ext cx="1440160" cy="810000"/>
          </a:xfrm>
          <a:prstGeom prst="rect">
            <a:avLst/>
          </a:prstGeom>
        </p:spPr>
      </p:pic>
      <p:cxnSp>
        <p:nvCxnSpPr>
          <p:cNvPr id="46" name="直線單箭頭接點 45"/>
          <p:cNvCxnSpPr/>
          <p:nvPr/>
        </p:nvCxnSpPr>
        <p:spPr bwMode="auto">
          <a:xfrm>
            <a:off x="5283572" y="5771380"/>
            <a:ext cx="392" cy="21600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pic>
        <p:nvPicPr>
          <p:cNvPr id="47" name="圖片 46"/>
          <p:cNvPicPr>
            <a:picLocks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V="1">
            <a:off x="6842348" y="2354218"/>
            <a:ext cx="1440000" cy="1188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8" name="文字方塊 47"/>
              <p:cNvSpPr txBox="1"/>
              <p:nvPr/>
            </p:nvSpPr>
            <p:spPr>
              <a:xfrm>
                <a:off x="6444208" y="3501008"/>
                <a:ext cx="2802947" cy="46820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pt-BR" altLang="zh-TW" sz="900" i="1" smtClean="0">
                            <a:latin typeface="Cambria Math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pt-BR" altLang="zh-TW" sz="900" i="1">
                                <a:latin typeface="Cambria Math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𝑅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𝐺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𝐵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pt-BR" altLang="zh-TW" sz="900" dirty="0" smtClean="0"/>
                  <a:t>=</a:t>
                </a:r>
                <a:r>
                  <a:rPr lang="pt-BR" altLang="zh-TW" sz="900" dirty="0"/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pt-BR" altLang="zh-TW" sz="900" i="1">
                            <a:latin typeface="Cambria Math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lang="pt-BR" altLang="zh-TW" sz="900" i="1" smtClean="0">
                                <a:latin typeface="Cambria Math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1.1644</m:t>
                              </m:r>
                            </m:e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−0.0001</m:t>
                              </m:r>
                            </m:e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1</m:t>
                              </m:r>
                              <m:r>
                                <a:rPr lang="en-US" altLang="zh-TW" sz="900" i="1">
                                  <a:latin typeface="Cambria Math"/>
                                </a:rPr>
                                <m:t>.</m:t>
                              </m:r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5960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TW" sz="900" i="1">
                                  <a:latin typeface="Cambria Math"/>
                                </a:rPr>
                                <m:t>1.1644</m:t>
                              </m:r>
                            </m:e>
                            <m:e>
                              <m:r>
                                <a:rPr lang="en-US" altLang="zh-TW" sz="900" i="1">
                                  <a:latin typeface="Cambria Math"/>
                                </a:rPr>
                                <m:t>−0.</m:t>
                              </m:r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3917</m:t>
                              </m:r>
                            </m:e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−0.8130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TW" sz="900" i="1">
                                  <a:latin typeface="Cambria Math"/>
                                </a:rPr>
                                <m:t>1.1644</m:t>
                              </m:r>
                            </m:e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2.0173</m:t>
                              </m:r>
                            </m:e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−0.0001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pt-BR" altLang="zh-TW" sz="900" dirty="0" smtClean="0"/>
                  <a:t>(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pt-BR" altLang="zh-TW" sz="900" i="1" smtClean="0">
                            <a:latin typeface="Cambria Math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pt-BR" altLang="zh-TW" sz="900" i="1">
                                <a:latin typeface="Cambria Math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𝑌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𝐶𝑏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𝐶𝑟</m:t>
                              </m:r>
                            </m:e>
                          </m:mr>
                        </m:m>
                      </m:e>
                    </m:d>
                    <m:r>
                      <a:rPr lang="en-US" altLang="zh-TW" sz="900" b="0" i="1" smtClean="0">
                        <a:latin typeface="Cambria Math"/>
                      </a:rPr>
                      <m:t>−</m:t>
                    </m:r>
                    <m:d>
                      <m:dPr>
                        <m:begChr m:val="["/>
                        <m:endChr m:val="]"/>
                        <m:ctrlPr>
                          <a:rPr lang="pt-BR" altLang="zh-TW" sz="900" i="1">
                            <a:latin typeface="Cambria Math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pt-BR" altLang="zh-TW" sz="900" i="1">
                                <a:latin typeface="Cambria Math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zh-TW" sz="900" i="1">
                                  <a:latin typeface="Cambria Math"/>
                                </a:rPr>
                                <m:t>1</m:t>
                              </m:r>
                              <m:r>
                                <a:rPr lang="en-US" altLang="zh-TW" sz="900" i="1">
                                  <a:latin typeface="Cambria Math"/>
                                </a:rPr>
                                <m:t>6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TW" sz="900" i="1">
                                  <a:latin typeface="Cambria Math"/>
                                </a:rPr>
                                <m:t>128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TW" sz="900" i="1">
                                  <a:latin typeface="Cambria Math"/>
                                </a:rPr>
                                <m:t>128</m:t>
                              </m:r>
                            </m:e>
                          </m:mr>
                        </m:m>
                      </m:e>
                    </m:d>
                    <m:r>
                      <a:rPr lang="en-US" altLang="zh-TW" sz="900" b="0" i="1" smtClean="0">
                        <a:latin typeface="Cambria Math"/>
                      </a:rPr>
                      <m:t>)</m:t>
                    </m:r>
                  </m:oMath>
                </a14:m>
                <a:endParaRPr lang="zh-TW" altLang="en-US" sz="900" b="1" dirty="0"/>
              </a:p>
            </p:txBody>
          </p:sp>
        </mc:Choice>
        <mc:Fallback xmlns="">
          <p:sp>
            <p:nvSpPr>
              <p:cNvPr id="48" name="文字方塊 4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44208" y="3501008"/>
                <a:ext cx="2802947" cy="468205"/>
              </a:xfrm>
              <a:prstGeom prst="rect">
                <a:avLst/>
              </a:prstGeom>
              <a:blipFill rotWithShape="1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6" name="矩形 65"/>
          <p:cNvSpPr/>
          <p:nvPr/>
        </p:nvSpPr>
        <p:spPr bwMode="auto">
          <a:xfrm>
            <a:off x="4034036" y="3501008"/>
            <a:ext cx="2448000" cy="475200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67" name="矩形 66"/>
          <p:cNvSpPr/>
          <p:nvPr/>
        </p:nvSpPr>
        <p:spPr bwMode="auto">
          <a:xfrm>
            <a:off x="4034036" y="4105928"/>
            <a:ext cx="2448000" cy="475200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68" name="矩形 67"/>
          <p:cNvSpPr/>
          <p:nvPr/>
        </p:nvSpPr>
        <p:spPr bwMode="auto">
          <a:xfrm>
            <a:off x="4034036" y="2314314"/>
            <a:ext cx="2448000" cy="475200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69" name="矩形 68"/>
          <p:cNvSpPr/>
          <p:nvPr/>
        </p:nvSpPr>
        <p:spPr bwMode="auto">
          <a:xfrm>
            <a:off x="4035300" y="4725144"/>
            <a:ext cx="2448000" cy="475200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70" name="矩形 69"/>
          <p:cNvSpPr/>
          <p:nvPr/>
        </p:nvSpPr>
        <p:spPr bwMode="auto">
          <a:xfrm>
            <a:off x="4040276" y="5330064"/>
            <a:ext cx="2448000" cy="475200"/>
          </a:xfrm>
          <a:prstGeom prst="rect">
            <a:avLst/>
          </a:prstGeom>
          <a:noFill/>
          <a:ln w="6350">
            <a:solidFill>
              <a:schemeClr val="tx1"/>
            </a:solidFill>
            <a:prstDash val="sysDot"/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</p:txBody>
      </p:sp>
      <p:cxnSp>
        <p:nvCxnSpPr>
          <p:cNvPr id="72" name="直線單箭頭接點 71"/>
          <p:cNvCxnSpPr>
            <a:stCxn id="68" idx="2"/>
            <a:endCxn id="13" idx="0"/>
          </p:cNvCxnSpPr>
          <p:nvPr/>
        </p:nvCxnSpPr>
        <p:spPr>
          <a:xfrm>
            <a:off x="5258036" y="2789514"/>
            <a:ext cx="1129" cy="124413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74" name="直線單箭頭接點 73"/>
          <p:cNvCxnSpPr>
            <a:stCxn id="13" idx="2"/>
            <a:endCxn id="66" idx="0"/>
          </p:cNvCxnSpPr>
          <p:nvPr/>
        </p:nvCxnSpPr>
        <p:spPr>
          <a:xfrm flipH="1">
            <a:off x="5258036" y="3389127"/>
            <a:ext cx="1129" cy="111881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76" name="直線單箭頭接點 75"/>
          <p:cNvCxnSpPr>
            <a:stCxn id="66" idx="2"/>
            <a:endCxn id="67" idx="0"/>
          </p:cNvCxnSpPr>
          <p:nvPr/>
        </p:nvCxnSpPr>
        <p:spPr>
          <a:xfrm>
            <a:off x="5258036" y="3976208"/>
            <a:ext cx="0" cy="12972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78" name="直線單箭頭接點 77"/>
          <p:cNvCxnSpPr>
            <a:stCxn id="67" idx="2"/>
            <a:endCxn id="69" idx="0"/>
          </p:cNvCxnSpPr>
          <p:nvPr/>
        </p:nvCxnSpPr>
        <p:spPr>
          <a:xfrm>
            <a:off x="5258036" y="4581128"/>
            <a:ext cx="1264" cy="144016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80" name="直線單箭頭接點 79"/>
          <p:cNvCxnSpPr>
            <a:stCxn id="69" idx="2"/>
            <a:endCxn id="70" idx="0"/>
          </p:cNvCxnSpPr>
          <p:nvPr/>
        </p:nvCxnSpPr>
        <p:spPr>
          <a:xfrm>
            <a:off x="5259300" y="5200344"/>
            <a:ext cx="4976" cy="12972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0" name="文字方塊 9"/>
          <p:cNvSpPr txBox="1"/>
          <p:nvPr/>
        </p:nvSpPr>
        <p:spPr>
          <a:xfrm>
            <a:off x="4156874" y="2266294"/>
            <a:ext cx="2160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 smtClean="0">
                <a:cs typeface="Arial" pitchFamily="34" charset="0"/>
              </a:rPr>
              <a:t>View and Depth Splitting</a:t>
            </a:r>
            <a:endParaRPr kumimoji="1" lang="en-US" altLang="zh-TW" sz="1400" b="1" dirty="0">
              <a:solidFill>
                <a:prstClr val="black"/>
              </a:solidFill>
              <a:latin typeface="宋体" pitchFamily="2" charset="-122"/>
              <a:ea typeface="宋体" pitchFamily="2" charset="-122"/>
              <a:cs typeface="Arial" pitchFamily="34" charset="0"/>
            </a:endParaRPr>
          </a:p>
        </p:txBody>
      </p:sp>
      <p:sp>
        <p:nvSpPr>
          <p:cNvPr id="14" name="文字方塊 13"/>
          <p:cNvSpPr txBox="1"/>
          <p:nvPr/>
        </p:nvSpPr>
        <p:spPr>
          <a:xfrm>
            <a:off x="4213024" y="3507232"/>
            <a:ext cx="2141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>
                <a:cs typeface="Arial" pitchFamily="34" charset="0"/>
              </a:rPr>
              <a:t>Inverse </a:t>
            </a:r>
            <a:r>
              <a:rPr lang="en-US" altLang="zh-CN" sz="1400" b="1" dirty="0" err="1">
                <a:cs typeface="Arial" pitchFamily="34" charset="0"/>
              </a:rPr>
              <a:t>YCbCr</a:t>
            </a:r>
            <a:r>
              <a:rPr lang="en-US" altLang="zh-CN" sz="1400" b="1" dirty="0">
                <a:cs typeface="Arial" pitchFamily="34" charset="0"/>
              </a:rPr>
              <a:t> </a:t>
            </a:r>
            <a:r>
              <a:rPr lang="en-US" altLang="zh-TW" sz="1400" b="1" dirty="0" smtClean="0">
                <a:cs typeface="Arial" pitchFamily="34" charset="0"/>
              </a:rPr>
              <a:t>Color </a:t>
            </a:r>
            <a:r>
              <a:rPr lang="en-US" altLang="zh-TW" sz="1400" b="1" dirty="0">
                <a:cs typeface="Arial" pitchFamily="34" charset="0"/>
              </a:rPr>
              <a:t>Format Conversion</a:t>
            </a:r>
          </a:p>
        </p:txBody>
      </p:sp>
      <p:sp>
        <p:nvSpPr>
          <p:cNvPr id="32" name="文字方塊 31"/>
          <p:cNvSpPr txBox="1"/>
          <p:nvPr/>
        </p:nvSpPr>
        <p:spPr>
          <a:xfrm>
            <a:off x="4014634" y="2933414"/>
            <a:ext cx="2448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>
                <a:cs typeface="Arial" pitchFamily="34" charset="0"/>
              </a:rPr>
              <a:t>Vertical Flipping</a:t>
            </a:r>
            <a:r>
              <a:rPr lang="en-US" altLang="zh-CN" sz="1400" b="1" dirty="0">
                <a:solidFill>
                  <a:prstClr val="black"/>
                </a:solidFill>
                <a:latin typeface="宋体" pitchFamily="2" charset="-122"/>
                <a:ea typeface="宋体" pitchFamily="2" charset="-122"/>
                <a:cs typeface="Arial" pitchFamily="34" charset="0"/>
              </a:rPr>
              <a:t> </a:t>
            </a:r>
            <a:r>
              <a:rPr lang="en-US" altLang="zh-CN" sz="1400" b="1" dirty="0">
                <a:cs typeface="Arial" pitchFamily="34" charset="0"/>
              </a:rPr>
              <a:t>&amp; </a:t>
            </a:r>
            <a:r>
              <a:rPr lang="en-US" altLang="zh-CN" sz="1400" b="1" dirty="0" smtClean="0">
                <a:cs typeface="Arial" pitchFamily="34" charset="0"/>
              </a:rPr>
              <a:t>Combination</a:t>
            </a:r>
            <a:endParaRPr lang="en-US" altLang="zh-TW" sz="1400" b="1" dirty="0">
              <a:cs typeface="Arial" pitchFamily="34" charset="0"/>
            </a:endParaRPr>
          </a:p>
        </p:txBody>
      </p:sp>
      <p:sp>
        <p:nvSpPr>
          <p:cNvPr id="38" name="文字方塊 37"/>
          <p:cNvSpPr txBox="1"/>
          <p:nvPr/>
        </p:nvSpPr>
        <p:spPr>
          <a:xfrm>
            <a:off x="4048721" y="4072968"/>
            <a:ext cx="2379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 b="1" dirty="0">
                <a:cs typeface="Arial" pitchFamily="34" charset="0"/>
              </a:rPr>
              <a:t>Get </a:t>
            </a:r>
            <a:r>
              <a:rPr lang="en-US" altLang="zh-CN" sz="1400" b="1" dirty="0" smtClean="0">
                <a:cs typeface="Arial" pitchFamily="34" charset="0"/>
              </a:rPr>
              <a:t>Depth Pixel from</a:t>
            </a:r>
          </a:p>
          <a:p>
            <a:pPr algn="ctr"/>
            <a:r>
              <a:rPr lang="en-US" altLang="zh-CN" sz="1400" b="1" dirty="0" smtClean="0">
                <a:cs typeface="Arial" pitchFamily="34" charset="0"/>
              </a:rPr>
              <a:t>RGB </a:t>
            </a:r>
            <a:r>
              <a:rPr lang="en-US" altLang="zh-TW" sz="1400" b="1" dirty="0" smtClean="0">
                <a:cs typeface="Arial" pitchFamily="34" charset="0"/>
              </a:rPr>
              <a:t>Subpixels Channel</a:t>
            </a:r>
            <a:endParaRPr lang="en-US" altLang="zh-TW" sz="1400" b="1" dirty="0">
              <a:cs typeface="Arial" pitchFamily="34" charset="0"/>
            </a:endParaRPr>
          </a:p>
        </p:txBody>
      </p:sp>
      <p:sp>
        <p:nvSpPr>
          <p:cNvPr id="35" name="文字方塊 34"/>
          <p:cNvSpPr txBox="1"/>
          <p:nvPr/>
        </p:nvSpPr>
        <p:spPr>
          <a:xfrm>
            <a:off x="4068440" y="4681992"/>
            <a:ext cx="2303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 smtClean="0">
                <a:cs typeface="Arial" pitchFamily="34" charset="0"/>
              </a:rPr>
              <a:t>Upscaling </a:t>
            </a:r>
            <a:r>
              <a:rPr lang="en-US" altLang="zh-TW" sz="1400" b="1" dirty="0">
                <a:cs typeface="Arial" pitchFamily="34" charset="0"/>
              </a:rPr>
              <a:t>in </a:t>
            </a:r>
          </a:p>
          <a:p>
            <a:pPr algn="ctr"/>
            <a:r>
              <a:rPr lang="en-US" altLang="zh-TW" sz="1400" b="1" dirty="0" smtClean="0">
                <a:cs typeface="Arial" pitchFamily="34" charset="0"/>
              </a:rPr>
              <a:t>Vertical</a:t>
            </a:r>
            <a:r>
              <a:rPr lang="zh-TW" altLang="en-US" sz="1400" b="1" dirty="0" smtClean="0">
                <a:cs typeface="Arial" pitchFamily="34" charset="0"/>
              </a:rPr>
              <a:t> </a:t>
            </a:r>
            <a:r>
              <a:rPr lang="en-US" altLang="zh-TW" sz="1400" b="1" dirty="0">
                <a:cs typeface="Arial" pitchFamily="34" charset="0"/>
              </a:rPr>
              <a:t>Direction</a:t>
            </a:r>
          </a:p>
        </p:txBody>
      </p:sp>
      <p:sp>
        <p:nvSpPr>
          <p:cNvPr id="83" name="文字方塊 82"/>
          <p:cNvSpPr txBox="1"/>
          <p:nvPr/>
        </p:nvSpPr>
        <p:spPr>
          <a:xfrm>
            <a:off x="4112396" y="5301208"/>
            <a:ext cx="2303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 smtClean="0">
                <a:cs typeface="Arial" pitchFamily="34" charset="0"/>
              </a:rPr>
              <a:t>Depth Enhancement</a:t>
            </a:r>
          </a:p>
          <a:p>
            <a:pPr algn="ctr"/>
            <a:r>
              <a:rPr lang="en-US" altLang="zh-TW" sz="1400" b="1" dirty="0" smtClean="0">
                <a:solidFill>
                  <a:srgbClr val="FF0000"/>
                </a:solidFill>
                <a:cs typeface="Arial" pitchFamily="34" charset="0"/>
              </a:rPr>
              <a:t>(Optional)</a:t>
            </a:r>
            <a:endParaRPr lang="en-US" altLang="zh-TW" sz="1400" b="1" dirty="0">
              <a:solidFill>
                <a:srgbClr val="FF0000"/>
              </a:solidFill>
              <a:cs typeface="Arial" pitchFamily="34" charset="0"/>
            </a:endParaRPr>
          </a:p>
        </p:txBody>
      </p:sp>
      <p:sp>
        <p:nvSpPr>
          <p:cNvPr id="57" name="文字方塊 56"/>
          <p:cNvSpPr txBox="1"/>
          <p:nvPr/>
        </p:nvSpPr>
        <p:spPr>
          <a:xfrm>
            <a:off x="6010822" y="1625508"/>
            <a:ext cx="73770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/>
              <a:t>H-</a:t>
            </a:r>
            <a:r>
              <a:rPr lang="en-US" altLang="zh-TW" sz="1100" dirty="0" err="1"/>
              <a:t>Fa</a:t>
            </a:r>
            <a:r>
              <a:rPr lang="en-US" altLang="zh-TW" sz="1100" baseline="-25000" dirty="0" err="1"/>
              <a:t>H</a:t>
            </a:r>
            <a:r>
              <a:rPr lang="en-US" altLang="zh-TW" sz="1100" dirty="0"/>
              <a:t> </a:t>
            </a:r>
            <a:r>
              <a:rPr lang="en-US" altLang="zh-TW" sz="1100" dirty="0" smtClean="0"/>
              <a:t>*2</a:t>
            </a:r>
            <a:endParaRPr lang="zh-TW" altLang="en-US" sz="1100" dirty="0"/>
          </a:p>
        </p:txBody>
      </p:sp>
      <p:sp>
        <p:nvSpPr>
          <p:cNvPr id="58" name="文字方塊 57"/>
          <p:cNvSpPr txBox="1"/>
          <p:nvPr/>
        </p:nvSpPr>
        <p:spPr>
          <a:xfrm>
            <a:off x="6132650" y="1292548"/>
            <a:ext cx="45557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 err="1"/>
              <a:t>Fa</a:t>
            </a:r>
            <a:r>
              <a:rPr lang="en-US" altLang="zh-TW" sz="1100" baseline="-25000" dirty="0" err="1"/>
              <a:t>H</a:t>
            </a:r>
            <a:r>
              <a:rPr lang="en-US" altLang="zh-TW" sz="1100" dirty="0"/>
              <a:t> </a:t>
            </a:r>
            <a:endParaRPr lang="zh-TW" altLang="en-US" sz="1100" dirty="0"/>
          </a:p>
        </p:txBody>
      </p:sp>
      <p:sp>
        <p:nvSpPr>
          <p:cNvPr id="59" name="文字方塊 58"/>
          <p:cNvSpPr txBox="1"/>
          <p:nvPr/>
        </p:nvSpPr>
        <p:spPr>
          <a:xfrm>
            <a:off x="6154838" y="1959204"/>
            <a:ext cx="45557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 err="1"/>
              <a:t>Fa</a:t>
            </a:r>
            <a:r>
              <a:rPr lang="en-US" altLang="zh-TW" sz="1100" baseline="-25000" dirty="0" err="1"/>
              <a:t>H</a:t>
            </a:r>
            <a:r>
              <a:rPr lang="en-US" altLang="zh-TW" sz="1100" dirty="0"/>
              <a:t> </a:t>
            </a:r>
            <a:endParaRPr lang="zh-TW" altLang="en-US" sz="1100" dirty="0"/>
          </a:p>
        </p:txBody>
      </p:sp>
      <p:sp>
        <p:nvSpPr>
          <p:cNvPr id="60" name="文字方塊 59"/>
          <p:cNvSpPr txBox="1"/>
          <p:nvPr/>
        </p:nvSpPr>
        <p:spPr>
          <a:xfrm>
            <a:off x="107504" y="2519318"/>
            <a:ext cx="73770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/>
              <a:t>H-</a:t>
            </a:r>
            <a:r>
              <a:rPr lang="en-US" altLang="zh-TW" sz="1100" dirty="0" err="1"/>
              <a:t>Fa</a:t>
            </a:r>
            <a:r>
              <a:rPr lang="en-US" altLang="zh-TW" sz="1100" baseline="-25000" dirty="0" err="1"/>
              <a:t>H</a:t>
            </a:r>
            <a:r>
              <a:rPr lang="en-US" altLang="zh-TW" sz="1100" dirty="0"/>
              <a:t> </a:t>
            </a:r>
            <a:r>
              <a:rPr lang="en-US" altLang="zh-TW" sz="1100" dirty="0" smtClean="0"/>
              <a:t>*2</a:t>
            </a:r>
            <a:endParaRPr lang="zh-TW" altLang="en-US" sz="1100" dirty="0"/>
          </a:p>
        </p:txBody>
      </p:sp>
      <p:sp>
        <p:nvSpPr>
          <p:cNvPr id="61" name="文字方塊 60"/>
          <p:cNvSpPr txBox="1"/>
          <p:nvPr/>
        </p:nvSpPr>
        <p:spPr>
          <a:xfrm>
            <a:off x="8339596" y="2473542"/>
            <a:ext cx="45557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 err="1"/>
              <a:t>Fa</a:t>
            </a:r>
            <a:r>
              <a:rPr lang="en-US" altLang="zh-TW" sz="1100" baseline="-25000" dirty="0" err="1"/>
              <a:t>H</a:t>
            </a:r>
            <a:r>
              <a:rPr lang="en-US" altLang="zh-TW" sz="1100" dirty="0"/>
              <a:t> </a:t>
            </a:r>
            <a:endParaRPr lang="zh-TW" altLang="en-US" sz="1100" dirty="0"/>
          </a:p>
        </p:txBody>
      </p:sp>
      <p:sp>
        <p:nvSpPr>
          <p:cNvPr id="62" name="文字方塊 61"/>
          <p:cNvSpPr txBox="1"/>
          <p:nvPr/>
        </p:nvSpPr>
        <p:spPr>
          <a:xfrm>
            <a:off x="8335043" y="2168740"/>
            <a:ext cx="45557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 err="1"/>
              <a:t>Fa</a:t>
            </a:r>
            <a:r>
              <a:rPr lang="en-US" altLang="zh-TW" sz="1100" baseline="-25000" dirty="0" err="1"/>
              <a:t>H</a:t>
            </a:r>
            <a:r>
              <a:rPr lang="en-US" altLang="zh-TW" sz="1100" dirty="0"/>
              <a:t> </a:t>
            </a:r>
            <a:endParaRPr lang="zh-TW" altLang="en-US" sz="1100" dirty="0"/>
          </a:p>
        </p:txBody>
      </p:sp>
      <p:sp>
        <p:nvSpPr>
          <p:cNvPr id="63" name="文字方塊 62"/>
          <p:cNvSpPr txBox="1"/>
          <p:nvPr/>
        </p:nvSpPr>
        <p:spPr>
          <a:xfrm>
            <a:off x="8345960" y="2978805"/>
            <a:ext cx="5886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 err="1"/>
              <a:t>Fa</a:t>
            </a:r>
            <a:r>
              <a:rPr lang="en-US" altLang="zh-TW" sz="1100" baseline="-25000" dirty="0" err="1"/>
              <a:t>H</a:t>
            </a:r>
            <a:r>
              <a:rPr lang="en-US" altLang="zh-TW" sz="1100" dirty="0"/>
              <a:t> </a:t>
            </a:r>
            <a:r>
              <a:rPr lang="en-US" altLang="zh-TW" sz="1100" dirty="0" smtClean="0"/>
              <a:t>*2</a:t>
            </a:r>
            <a:endParaRPr lang="zh-TW" altLang="en-US" sz="1100" dirty="0"/>
          </a:p>
        </p:txBody>
      </p:sp>
      <p:sp>
        <p:nvSpPr>
          <p:cNvPr id="64" name="文字方塊 63"/>
          <p:cNvSpPr txBox="1"/>
          <p:nvPr/>
        </p:nvSpPr>
        <p:spPr>
          <a:xfrm>
            <a:off x="8359274" y="4212723"/>
            <a:ext cx="5886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 err="1"/>
              <a:t>Fa</a:t>
            </a:r>
            <a:r>
              <a:rPr lang="en-US" altLang="zh-TW" sz="1100" baseline="-25000" dirty="0" err="1"/>
              <a:t>H</a:t>
            </a:r>
            <a:r>
              <a:rPr lang="en-US" altLang="zh-TW" sz="1100" dirty="0"/>
              <a:t> </a:t>
            </a:r>
            <a:r>
              <a:rPr lang="en-US" altLang="zh-TW" sz="1100" dirty="0" smtClean="0"/>
              <a:t>*6</a:t>
            </a:r>
            <a:endParaRPr lang="zh-TW" altLang="en-US" sz="1100" dirty="0"/>
          </a:p>
        </p:txBody>
      </p:sp>
      <p:sp>
        <p:nvSpPr>
          <p:cNvPr id="51" name="文字方塊 50"/>
          <p:cNvSpPr txBox="1"/>
          <p:nvPr/>
        </p:nvSpPr>
        <p:spPr>
          <a:xfrm>
            <a:off x="-40229" y="1219399"/>
            <a:ext cx="310006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TW" sz="1100" dirty="0" err="1" smtClean="0">
                <a:latin typeface="Times New Roman"/>
                <a:ea typeface="Malgun Gothic"/>
                <a:cs typeface="Times New Roman"/>
              </a:rPr>
              <a:t>depth_sampling_factor</a:t>
            </a:r>
            <a:r>
              <a:rPr lang="en-GB" altLang="zh-TW" sz="1100" dirty="0" smtClean="0">
                <a:latin typeface="Times New Roman"/>
                <a:ea typeface="Malgun Gothic"/>
                <a:cs typeface="Times New Roman"/>
              </a:rPr>
              <a:t> = 1, </a:t>
            </a:r>
            <a:r>
              <a:rPr lang="en-US" altLang="zh-TW" sz="1100" dirty="0" err="1" smtClean="0"/>
              <a:t>Fa</a:t>
            </a:r>
            <a:r>
              <a:rPr lang="en-US" altLang="zh-TW" sz="1100" baseline="-25000" dirty="0" err="1" smtClean="0"/>
              <a:t>H</a:t>
            </a:r>
            <a:r>
              <a:rPr lang="en-US" altLang="zh-TW" sz="1100" dirty="0" smtClean="0"/>
              <a:t> =</a:t>
            </a:r>
            <a:r>
              <a:rPr lang="en-US" altLang="zh-TW" sz="1100" dirty="0"/>
              <a:t>(</a:t>
            </a:r>
            <a:r>
              <a:rPr lang="en-US" altLang="zh-TW" sz="1100" dirty="0" smtClean="0"/>
              <a:t>H/48)*2</a:t>
            </a:r>
          </a:p>
          <a:p>
            <a:r>
              <a:rPr lang="en-GB" altLang="zh-TW" sz="1100" dirty="0" err="1">
                <a:latin typeface="Times New Roman"/>
                <a:ea typeface="Malgun Gothic"/>
                <a:cs typeface="Times New Roman"/>
              </a:rPr>
              <a:t>depth_sampling_factor</a:t>
            </a:r>
            <a:r>
              <a:rPr lang="en-GB" altLang="zh-TW" sz="1100" dirty="0">
                <a:latin typeface="Times New Roman"/>
                <a:ea typeface="Malgun Gothic"/>
                <a:cs typeface="Times New Roman"/>
              </a:rPr>
              <a:t> = </a:t>
            </a:r>
            <a:r>
              <a:rPr lang="en-GB" altLang="zh-TW" sz="1100" dirty="0" smtClean="0">
                <a:latin typeface="Times New Roman"/>
                <a:ea typeface="Malgun Gothic"/>
                <a:cs typeface="Times New Roman"/>
              </a:rPr>
              <a:t>2, </a:t>
            </a:r>
            <a:r>
              <a:rPr lang="en-US" altLang="zh-TW" sz="1100" dirty="0" err="1" smtClean="0"/>
              <a:t>Fa</a:t>
            </a:r>
            <a:r>
              <a:rPr lang="en-US" altLang="zh-TW" sz="1100" baseline="-25000" dirty="0" err="1" smtClean="0"/>
              <a:t>H</a:t>
            </a:r>
            <a:r>
              <a:rPr lang="en-US" altLang="zh-TW" sz="1100" dirty="0" smtClean="0"/>
              <a:t> </a:t>
            </a:r>
            <a:r>
              <a:rPr lang="en-US" altLang="zh-TW" sz="1100" dirty="0"/>
              <a:t>=(H/24)*2</a:t>
            </a:r>
            <a:endParaRPr lang="zh-TW" altLang="en-US" sz="1100" dirty="0"/>
          </a:p>
          <a:p>
            <a:r>
              <a:rPr lang="en-GB" altLang="zh-TW" sz="1100" dirty="0" err="1">
                <a:latin typeface="Times New Roman"/>
                <a:ea typeface="Malgun Gothic"/>
                <a:cs typeface="Times New Roman"/>
              </a:rPr>
              <a:t>depth_sampling_factor</a:t>
            </a:r>
            <a:r>
              <a:rPr lang="en-GB" altLang="zh-TW" sz="1100" dirty="0">
                <a:latin typeface="Times New Roman"/>
                <a:ea typeface="Malgun Gothic"/>
                <a:cs typeface="Times New Roman"/>
              </a:rPr>
              <a:t> = </a:t>
            </a:r>
            <a:r>
              <a:rPr lang="en-GB" altLang="zh-TW" sz="1100" dirty="0" smtClean="0">
                <a:latin typeface="Times New Roman"/>
                <a:ea typeface="Malgun Gothic"/>
                <a:cs typeface="Times New Roman"/>
              </a:rPr>
              <a:t>3, </a:t>
            </a:r>
            <a:r>
              <a:rPr lang="en-US" altLang="zh-TW" sz="1100" dirty="0" err="1" smtClean="0"/>
              <a:t>Fa</a:t>
            </a:r>
            <a:r>
              <a:rPr lang="en-US" altLang="zh-TW" sz="1100" baseline="-25000" dirty="0" err="1" smtClean="0"/>
              <a:t>H</a:t>
            </a:r>
            <a:r>
              <a:rPr lang="en-US" altLang="zh-TW" sz="1100" dirty="0" smtClean="0"/>
              <a:t> </a:t>
            </a:r>
            <a:r>
              <a:rPr lang="en-US" altLang="zh-TW" sz="1100" dirty="0"/>
              <a:t>=(</a:t>
            </a:r>
            <a:r>
              <a:rPr lang="en-US" altLang="zh-TW" sz="1100" dirty="0" smtClean="0"/>
              <a:t>H/16)*2</a:t>
            </a:r>
            <a:endParaRPr lang="zh-TW" altLang="en-US" sz="1100" dirty="0"/>
          </a:p>
          <a:p>
            <a:endParaRPr lang="zh-TW" altLang="en-US" sz="1100" dirty="0"/>
          </a:p>
        </p:txBody>
      </p:sp>
    </p:spTree>
    <p:extLst>
      <p:ext uri="{BB962C8B-B14F-4D97-AF65-F5344CB8AC3E}">
        <p14:creationId xmlns:p14="http://schemas.microsoft.com/office/powerpoint/2010/main" val="528027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矩形 47"/>
          <p:cNvSpPr/>
          <p:nvPr/>
        </p:nvSpPr>
        <p:spPr bwMode="auto">
          <a:xfrm>
            <a:off x="4716016" y="3058860"/>
            <a:ext cx="2239914" cy="523220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400" b="1" dirty="0" smtClean="0">
              <a:solidFill>
                <a:schemeClr val="tx1"/>
              </a:solidFill>
              <a:latin typeface="Tahoma" pitchFamily="34" charset="0"/>
              <a:ea typeface="新細明體" pitchFamily="18" charset="-12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400" b="1" dirty="0" smtClean="0">
              <a:solidFill>
                <a:schemeClr val="tx1"/>
              </a:solidFill>
              <a:latin typeface="Tahoma" pitchFamily="34" charset="0"/>
              <a:ea typeface="新細明體" pitchFamily="18" charset="-120"/>
            </a:endParaRPr>
          </a:p>
        </p:txBody>
      </p:sp>
      <p:grpSp>
        <p:nvGrpSpPr>
          <p:cNvPr id="78" name="群組 77"/>
          <p:cNvGrpSpPr/>
          <p:nvPr/>
        </p:nvGrpSpPr>
        <p:grpSpPr>
          <a:xfrm>
            <a:off x="4716632" y="4476656"/>
            <a:ext cx="2238905" cy="523220"/>
            <a:chOff x="5199360" y="3933056"/>
            <a:chExt cx="2468984" cy="523220"/>
          </a:xfrm>
        </p:grpSpPr>
        <p:sp>
          <p:nvSpPr>
            <p:cNvPr id="51" name="矩形 50"/>
            <p:cNvSpPr/>
            <p:nvPr/>
          </p:nvSpPr>
          <p:spPr bwMode="auto">
            <a:xfrm>
              <a:off x="5199360" y="3933056"/>
              <a:ext cx="2468984" cy="523220"/>
            </a:xfrm>
            <a:prstGeom prst="rect">
              <a:avLst/>
            </a:prstGeom>
            <a:gradFill>
              <a:gsLst>
                <a:gs pos="97917">
                  <a:schemeClr val="bg1"/>
                </a:gs>
                <a:gs pos="0">
                  <a:srgbClr val="8BAE6C"/>
                </a:gs>
              </a:gsLst>
              <a:lin ang="16200000" scaled="1"/>
            </a:gradFill>
            <a:ln w="22225"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TW" sz="1400" b="1" dirty="0" smtClean="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endParaRPr>
            </a:p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TW" sz="1400" b="1" dirty="0" smtClean="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endParaRPr>
            </a:p>
          </p:txBody>
        </p:sp>
        <p:sp>
          <p:nvSpPr>
            <p:cNvPr id="52" name="文字方塊 51"/>
            <p:cNvSpPr txBox="1"/>
            <p:nvPr/>
          </p:nvSpPr>
          <p:spPr>
            <a:xfrm>
              <a:off x="5364088" y="3933056"/>
              <a:ext cx="216024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1400" b="1" dirty="0" smtClean="0">
                  <a:latin typeface="Arial" pitchFamily="34" charset="0"/>
                  <a:cs typeface="Arial" pitchFamily="34" charset="0"/>
                </a:rPr>
                <a:t>Horizontal Splitting</a:t>
              </a:r>
            </a:p>
            <a:p>
              <a:pPr algn="ctr"/>
              <a:r>
                <a:rPr lang="en-US" altLang="zh-TW" sz="1400" b="1" dirty="0" smtClean="0">
                  <a:latin typeface="Arial" pitchFamily="34" charset="0"/>
                  <a:cs typeface="Arial" pitchFamily="34" charset="0"/>
                </a:rPr>
                <a:t>&amp; Flipping</a:t>
              </a:r>
              <a:endParaRPr lang="en-US" altLang="zh-TW" sz="1400" b="1" dirty="0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55" name="矩形 54"/>
          <p:cNvSpPr/>
          <p:nvPr/>
        </p:nvSpPr>
        <p:spPr bwMode="auto">
          <a:xfrm>
            <a:off x="4716632" y="2338780"/>
            <a:ext cx="2238905" cy="523220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400" b="1" dirty="0" smtClean="0">
              <a:solidFill>
                <a:schemeClr val="tx1"/>
              </a:solidFill>
              <a:latin typeface="Tahoma" pitchFamily="34" charset="0"/>
              <a:ea typeface="新細明體" pitchFamily="18" charset="-12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400" b="1" dirty="0" smtClean="0">
              <a:solidFill>
                <a:schemeClr val="tx1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56" name="文字方塊 55"/>
          <p:cNvSpPr txBox="1"/>
          <p:nvPr/>
        </p:nvSpPr>
        <p:spPr>
          <a:xfrm>
            <a:off x="4716016" y="2348478"/>
            <a:ext cx="22389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 smtClean="0">
                <a:latin typeface="Arial" pitchFamily="34" charset="0"/>
                <a:cs typeface="Arial" pitchFamily="34" charset="0"/>
              </a:rPr>
              <a:t>Downscaling in</a:t>
            </a:r>
          </a:p>
          <a:p>
            <a:pPr algn="ctr"/>
            <a:r>
              <a:rPr lang="en-US" altLang="zh-TW" sz="1400" b="1" dirty="0" smtClean="0">
                <a:cs typeface="Arial" pitchFamily="34" charset="0"/>
              </a:rPr>
              <a:t>Horizontal </a:t>
            </a:r>
            <a:r>
              <a:rPr lang="en-US" altLang="zh-TW" sz="1400" b="1" dirty="0">
                <a:cs typeface="Arial" pitchFamily="34" charset="0"/>
              </a:rPr>
              <a:t>Direction</a:t>
            </a:r>
            <a:endParaRPr lang="en-US" altLang="zh-TW" sz="1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矩形 59"/>
          <p:cNvSpPr/>
          <p:nvPr/>
        </p:nvSpPr>
        <p:spPr bwMode="auto">
          <a:xfrm>
            <a:off x="2313903" y="2343104"/>
            <a:ext cx="2258097" cy="523220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400" b="1" dirty="0" smtClean="0">
              <a:solidFill>
                <a:schemeClr val="tx1"/>
              </a:solidFill>
              <a:latin typeface="Tahoma" pitchFamily="34" charset="0"/>
              <a:ea typeface="新細明體" pitchFamily="18" charset="-12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400" b="1" dirty="0" smtClean="0">
              <a:solidFill>
                <a:schemeClr val="tx1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61" name="文字方塊 60"/>
          <p:cNvSpPr txBox="1"/>
          <p:nvPr/>
        </p:nvSpPr>
        <p:spPr>
          <a:xfrm>
            <a:off x="2315845" y="2316416"/>
            <a:ext cx="2232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 smtClean="0">
                <a:latin typeface="Arial" pitchFamily="34" charset="0"/>
                <a:cs typeface="Arial" pitchFamily="34" charset="0"/>
              </a:rPr>
              <a:t>Downscaling in </a:t>
            </a:r>
          </a:p>
          <a:p>
            <a:pPr algn="ctr"/>
            <a:r>
              <a:rPr lang="en-US" altLang="zh-TW" sz="1400" b="1" dirty="0" smtClean="0">
                <a:cs typeface="Arial" pitchFamily="34" charset="0"/>
              </a:rPr>
              <a:t>Horizontal </a:t>
            </a:r>
            <a:r>
              <a:rPr lang="en-US" altLang="zh-TW" sz="1400" b="1" dirty="0">
                <a:cs typeface="Arial" pitchFamily="34" charset="0"/>
              </a:rPr>
              <a:t>Direction</a:t>
            </a:r>
            <a:endParaRPr lang="en-US" altLang="zh-TW" sz="14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66" name="肘形接點 65"/>
          <p:cNvCxnSpPr>
            <a:stCxn id="60" idx="2"/>
            <a:endCxn id="80" idx="1"/>
          </p:cNvCxnSpPr>
          <p:nvPr/>
        </p:nvCxnSpPr>
        <p:spPr bwMode="auto">
          <a:xfrm rot="16200000" flipH="1">
            <a:off x="2783781" y="3525495"/>
            <a:ext cx="2592022" cy="1273680"/>
          </a:xfrm>
          <a:prstGeom prst="bentConnector2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75" name="矩形 74"/>
          <p:cNvSpPr/>
          <p:nvPr/>
        </p:nvSpPr>
        <p:spPr bwMode="auto">
          <a:xfrm>
            <a:off x="4717191" y="3781483"/>
            <a:ext cx="2238739" cy="498316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400" b="1" dirty="0" smtClean="0">
              <a:solidFill>
                <a:schemeClr val="tx1"/>
              </a:solidFill>
              <a:latin typeface="Tahoma" pitchFamily="34" charset="0"/>
              <a:ea typeface="新細明體" pitchFamily="18" charset="-12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400" b="1" dirty="0" smtClean="0">
              <a:solidFill>
                <a:schemeClr val="tx1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76" name="文字方塊 75"/>
          <p:cNvSpPr txBox="1"/>
          <p:nvPr/>
        </p:nvSpPr>
        <p:spPr>
          <a:xfrm>
            <a:off x="4716633" y="3792403"/>
            <a:ext cx="2219959" cy="523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 err="1" smtClean="0">
                <a:cs typeface="Arial" pitchFamily="34" charset="0"/>
              </a:rPr>
              <a:t>YCbCr</a:t>
            </a:r>
            <a:r>
              <a:rPr lang="en-US" altLang="zh-TW" sz="1400" b="1" dirty="0" smtClean="0">
                <a:cs typeface="Arial" pitchFamily="34" charset="0"/>
              </a:rPr>
              <a:t> </a:t>
            </a:r>
            <a:r>
              <a:rPr lang="en-US" altLang="zh-TW" sz="1400" b="1" dirty="0">
                <a:cs typeface="Arial" pitchFamily="34" charset="0"/>
              </a:rPr>
              <a:t>Color Format Conversion</a:t>
            </a:r>
          </a:p>
        </p:txBody>
      </p:sp>
      <p:pic>
        <p:nvPicPr>
          <p:cNvPr id="72" name="圖片 7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0707" y="1460502"/>
            <a:ext cx="1151025" cy="648670"/>
          </a:xfrm>
          <a:prstGeom prst="rect">
            <a:avLst/>
          </a:prstGeom>
        </p:spPr>
      </p:pic>
      <p:pic>
        <p:nvPicPr>
          <p:cNvPr id="73" name="圖片 7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7881" y="1530555"/>
            <a:ext cx="1150925" cy="648614"/>
          </a:xfrm>
          <a:prstGeom prst="rect">
            <a:avLst/>
          </a:prstGeom>
        </p:spPr>
      </p:pic>
      <p:sp>
        <p:nvSpPr>
          <p:cNvPr id="80" name="矩形 79"/>
          <p:cNvSpPr/>
          <p:nvPr/>
        </p:nvSpPr>
        <p:spPr bwMode="auto">
          <a:xfrm>
            <a:off x="4716632" y="5196736"/>
            <a:ext cx="2238905" cy="523220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400" b="1" dirty="0" smtClean="0">
              <a:solidFill>
                <a:schemeClr val="tx1"/>
              </a:solidFill>
              <a:latin typeface="Tahoma" pitchFamily="34" charset="0"/>
              <a:ea typeface="新細明體" pitchFamily="18" charset="-12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400" b="1" dirty="0" smtClean="0">
              <a:solidFill>
                <a:schemeClr val="tx1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81" name="文字方塊 80"/>
          <p:cNvSpPr txBox="1"/>
          <p:nvPr/>
        </p:nvSpPr>
        <p:spPr>
          <a:xfrm>
            <a:off x="4788024" y="5304568"/>
            <a:ext cx="21602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 smtClean="0">
                <a:latin typeface="Arial" pitchFamily="34" charset="0"/>
                <a:cs typeface="Arial" pitchFamily="34" charset="0"/>
              </a:rPr>
              <a:t>Combination</a:t>
            </a:r>
            <a:endParaRPr lang="en-US" altLang="zh-TW" sz="14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88" name="直線單箭頭接點 87"/>
          <p:cNvCxnSpPr/>
          <p:nvPr/>
        </p:nvCxnSpPr>
        <p:spPr bwMode="auto">
          <a:xfrm>
            <a:off x="5868144" y="2878593"/>
            <a:ext cx="392" cy="19686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89" name="直線單箭頭接點 88"/>
          <p:cNvCxnSpPr/>
          <p:nvPr/>
        </p:nvCxnSpPr>
        <p:spPr bwMode="auto">
          <a:xfrm>
            <a:off x="5868144" y="3584620"/>
            <a:ext cx="392" cy="19686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90" name="直線單箭頭接點 89"/>
          <p:cNvCxnSpPr/>
          <p:nvPr/>
        </p:nvCxnSpPr>
        <p:spPr bwMode="auto">
          <a:xfrm>
            <a:off x="5868144" y="4279796"/>
            <a:ext cx="392" cy="19686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91" name="直線單箭頭接點 90"/>
          <p:cNvCxnSpPr/>
          <p:nvPr/>
        </p:nvCxnSpPr>
        <p:spPr bwMode="auto">
          <a:xfrm>
            <a:off x="5868144" y="4999876"/>
            <a:ext cx="392" cy="19686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92" name="直線單箭頭接點 91"/>
          <p:cNvCxnSpPr/>
          <p:nvPr/>
        </p:nvCxnSpPr>
        <p:spPr bwMode="auto">
          <a:xfrm>
            <a:off x="5868144" y="5719956"/>
            <a:ext cx="392" cy="19686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42" name="文字方塊 41"/>
          <p:cNvSpPr txBox="1"/>
          <p:nvPr/>
        </p:nvSpPr>
        <p:spPr>
          <a:xfrm>
            <a:off x="3245233" y="1253556"/>
            <a:ext cx="3305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W</a:t>
            </a:r>
            <a:endParaRPr lang="zh-TW" altLang="en-US" sz="1200" dirty="0"/>
          </a:p>
        </p:txBody>
      </p:sp>
      <p:sp>
        <p:nvSpPr>
          <p:cNvPr id="43" name="文字方塊 42"/>
          <p:cNvSpPr txBox="1"/>
          <p:nvPr/>
        </p:nvSpPr>
        <p:spPr>
          <a:xfrm>
            <a:off x="5632851" y="1205410"/>
            <a:ext cx="3305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W</a:t>
            </a:r>
            <a:endParaRPr lang="zh-TW" altLang="en-US" sz="1200" dirty="0"/>
          </a:p>
        </p:txBody>
      </p:sp>
      <p:sp>
        <p:nvSpPr>
          <p:cNvPr id="58" name="標題 1"/>
          <p:cNvSpPr>
            <a:spLocks noGrp="1"/>
          </p:cNvSpPr>
          <p:nvPr>
            <p:ph type="title"/>
          </p:nvPr>
        </p:nvSpPr>
        <p:spPr>
          <a:xfrm>
            <a:off x="529007" y="622479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TW" sz="3200" dirty="0" smtClean="0">
                <a:latin typeface="Calibri" pitchFamily="34" charset="0"/>
              </a:rPr>
              <a:t>CTDP-LR Packing Procedure</a:t>
            </a:r>
            <a:endParaRPr lang="zh-TW" altLang="en-US" sz="3200" dirty="0">
              <a:latin typeface="Calibri" pitchFamily="34" charset="0"/>
            </a:endParaRPr>
          </a:p>
        </p:txBody>
      </p:sp>
      <p:sp>
        <p:nvSpPr>
          <p:cNvPr id="59" name="文字方塊 58"/>
          <p:cNvSpPr txBox="1"/>
          <p:nvPr/>
        </p:nvSpPr>
        <p:spPr>
          <a:xfrm>
            <a:off x="4499992" y="3070290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>
                <a:cs typeface="Arial" pitchFamily="34" charset="0"/>
              </a:rPr>
              <a:t>Pixel Rearrangement  to </a:t>
            </a:r>
          </a:p>
          <a:p>
            <a:pPr algn="ctr"/>
            <a:r>
              <a:rPr lang="en-US" altLang="zh-TW" sz="1400" b="1" dirty="0" smtClean="0">
                <a:cs typeface="Arial" pitchFamily="34" charset="0"/>
              </a:rPr>
              <a:t>RGB </a:t>
            </a:r>
            <a:r>
              <a:rPr lang="en-US" altLang="zh-TW" sz="1400" b="1" dirty="0">
                <a:cs typeface="Arial" pitchFamily="34" charset="0"/>
              </a:rPr>
              <a:t>Subpixels Channel</a:t>
            </a: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63" name="文字方塊 62"/>
          <p:cNvSpPr txBox="1"/>
          <p:nvPr/>
        </p:nvSpPr>
        <p:spPr>
          <a:xfrm>
            <a:off x="7505103" y="2878593"/>
            <a:ext cx="59529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100" dirty="0" err="1" smtClean="0"/>
              <a:t>Fa</a:t>
            </a:r>
            <a:r>
              <a:rPr lang="en-US" altLang="zh-TW" sz="1100" baseline="-25000" dirty="0" err="1" smtClean="0"/>
              <a:t>W</a:t>
            </a:r>
            <a:r>
              <a:rPr lang="en-US" altLang="zh-TW" sz="1100" dirty="0" smtClean="0"/>
              <a:t>*2</a:t>
            </a:r>
            <a:endParaRPr lang="zh-TW" altLang="en-US" sz="1100" dirty="0"/>
          </a:p>
        </p:txBody>
      </p:sp>
      <p:sp>
        <p:nvSpPr>
          <p:cNvPr id="68" name="文字方塊 67"/>
          <p:cNvSpPr txBox="1"/>
          <p:nvPr/>
        </p:nvSpPr>
        <p:spPr>
          <a:xfrm>
            <a:off x="5004048" y="5719956"/>
            <a:ext cx="43794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 err="1"/>
              <a:t>Fa</a:t>
            </a:r>
            <a:r>
              <a:rPr lang="en-US" altLang="zh-TW" sz="1100" baseline="-25000" dirty="0" err="1"/>
              <a:t>W</a:t>
            </a:r>
            <a:endParaRPr lang="zh-TW" altLang="en-US" sz="1100" dirty="0"/>
          </a:p>
        </p:txBody>
      </p:sp>
      <p:pic>
        <p:nvPicPr>
          <p:cNvPr id="71" name="圖片 70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2213386"/>
            <a:ext cx="1150925" cy="648614"/>
          </a:xfrm>
          <a:prstGeom prst="rect">
            <a:avLst/>
          </a:prstGeom>
        </p:spPr>
      </p:pic>
      <p:pic>
        <p:nvPicPr>
          <p:cNvPr id="74" name="圖片 73"/>
          <p:cNvPicPr>
            <a:picLocks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92" y="2179169"/>
            <a:ext cx="576000" cy="648670"/>
          </a:xfrm>
          <a:prstGeom prst="rect">
            <a:avLst/>
          </a:prstGeom>
        </p:spPr>
      </p:pic>
      <p:pic>
        <p:nvPicPr>
          <p:cNvPr id="77" name="圖片 76"/>
          <p:cNvPicPr>
            <a:picLocks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8554" y="3069032"/>
            <a:ext cx="252000" cy="648000"/>
          </a:xfrm>
          <a:prstGeom prst="rect">
            <a:avLst/>
          </a:prstGeom>
        </p:spPr>
      </p:pic>
      <p:cxnSp>
        <p:nvCxnSpPr>
          <p:cNvPr id="79" name="直線單箭頭接點 78"/>
          <p:cNvCxnSpPr/>
          <p:nvPr/>
        </p:nvCxnSpPr>
        <p:spPr bwMode="auto">
          <a:xfrm>
            <a:off x="5826220" y="2109172"/>
            <a:ext cx="392" cy="19686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82" name="直線單箭頭接點 81"/>
          <p:cNvCxnSpPr/>
          <p:nvPr/>
        </p:nvCxnSpPr>
        <p:spPr bwMode="auto">
          <a:xfrm>
            <a:off x="3442952" y="2187961"/>
            <a:ext cx="392" cy="19686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pic>
        <p:nvPicPr>
          <p:cNvPr id="83" name="圖片 82"/>
          <p:cNvPicPr>
            <a:picLocks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2948" y="4583368"/>
            <a:ext cx="126000" cy="648000"/>
          </a:xfrm>
          <a:prstGeom prst="rect">
            <a:avLst/>
          </a:prstGeom>
        </p:spPr>
      </p:pic>
      <p:pic>
        <p:nvPicPr>
          <p:cNvPr id="85" name="圖片 8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3073" y="5929498"/>
            <a:ext cx="1150925" cy="648614"/>
          </a:xfrm>
          <a:prstGeom prst="rect">
            <a:avLst/>
          </a:prstGeom>
        </p:spPr>
      </p:pic>
      <p:pic>
        <p:nvPicPr>
          <p:cNvPr id="98" name="圖片 97"/>
          <p:cNvPicPr>
            <a:picLocks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7130" y="5931862"/>
            <a:ext cx="126000" cy="648000"/>
          </a:xfrm>
          <a:prstGeom prst="rect">
            <a:avLst/>
          </a:prstGeom>
        </p:spPr>
      </p:pic>
      <p:pic>
        <p:nvPicPr>
          <p:cNvPr id="100" name="圖片 99"/>
          <p:cNvPicPr>
            <a:picLocks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>
          <a:xfrm>
            <a:off x="8219557" y="4581128"/>
            <a:ext cx="126000" cy="648000"/>
          </a:xfrm>
          <a:prstGeom prst="rect">
            <a:avLst/>
          </a:prstGeom>
        </p:spPr>
      </p:pic>
      <p:pic>
        <p:nvPicPr>
          <p:cNvPr id="101" name="圖片 100"/>
          <p:cNvPicPr>
            <a:picLocks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>
          <a:xfrm>
            <a:off x="6436933" y="5929498"/>
            <a:ext cx="126000" cy="648000"/>
          </a:xfrm>
          <a:prstGeom prst="rect">
            <a:avLst/>
          </a:prstGeom>
        </p:spPr>
      </p:pic>
      <p:sp>
        <p:nvSpPr>
          <p:cNvPr id="50" name="文字方塊 49"/>
          <p:cNvSpPr txBox="1"/>
          <p:nvPr/>
        </p:nvSpPr>
        <p:spPr>
          <a:xfrm>
            <a:off x="1250219" y="1951776"/>
            <a:ext cx="78899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 smtClean="0"/>
              <a:t>W-</a:t>
            </a:r>
            <a:r>
              <a:rPr lang="en-US" altLang="zh-TW" sz="1100" dirty="0" err="1" smtClean="0"/>
              <a:t>Fa</a:t>
            </a:r>
            <a:r>
              <a:rPr lang="en-US" altLang="zh-TW" sz="1100" baseline="-25000" dirty="0" err="1" smtClean="0"/>
              <a:t>W</a:t>
            </a:r>
            <a:r>
              <a:rPr lang="en-US" altLang="zh-TW" sz="1100" dirty="0" smtClean="0"/>
              <a:t> *2</a:t>
            </a:r>
            <a:endParaRPr lang="zh-TW" altLang="en-US" sz="1100" dirty="0"/>
          </a:p>
        </p:txBody>
      </p:sp>
      <p:sp>
        <p:nvSpPr>
          <p:cNvPr id="53" name="文字方塊 52"/>
          <p:cNvSpPr txBox="1"/>
          <p:nvPr/>
        </p:nvSpPr>
        <p:spPr>
          <a:xfrm>
            <a:off x="6300192" y="5709744"/>
            <a:ext cx="43794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 err="1"/>
              <a:t>Fa</a:t>
            </a:r>
            <a:r>
              <a:rPr lang="en-US" altLang="zh-TW" sz="1100" baseline="-25000" dirty="0" err="1"/>
              <a:t>W</a:t>
            </a:r>
            <a:endParaRPr lang="zh-TW" altLang="en-US" sz="1100" dirty="0"/>
          </a:p>
        </p:txBody>
      </p:sp>
      <p:sp>
        <p:nvSpPr>
          <p:cNvPr id="70" name="文字方塊 69"/>
          <p:cNvSpPr txBox="1"/>
          <p:nvPr/>
        </p:nvSpPr>
        <p:spPr>
          <a:xfrm>
            <a:off x="5511193" y="6525344"/>
            <a:ext cx="78899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 smtClean="0"/>
              <a:t>W-</a:t>
            </a:r>
            <a:r>
              <a:rPr lang="en-US" altLang="zh-TW" sz="1100" dirty="0" err="1" smtClean="0"/>
              <a:t>Fa</a:t>
            </a:r>
            <a:r>
              <a:rPr lang="en-US" altLang="zh-TW" sz="1100" baseline="-25000" dirty="0" err="1" smtClean="0"/>
              <a:t>W</a:t>
            </a:r>
            <a:r>
              <a:rPr lang="en-US" altLang="zh-TW" sz="1100" dirty="0" smtClean="0"/>
              <a:t> *2</a:t>
            </a:r>
            <a:endParaRPr lang="zh-TW" altLang="en-US" sz="1100" dirty="0"/>
          </a:p>
        </p:txBody>
      </p:sp>
      <p:sp>
        <p:nvSpPr>
          <p:cNvPr id="84" name="文字方塊 83"/>
          <p:cNvSpPr txBox="1"/>
          <p:nvPr/>
        </p:nvSpPr>
        <p:spPr>
          <a:xfrm>
            <a:off x="7396614" y="4378226"/>
            <a:ext cx="43794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 err="1"/>
              <a:t>Fa</a:t>
            </a:r>
            <a:r>
              <a:rPr lang="en-US" altLang="zh-TW" sz="1100" baseline="-25000" dirty="0" err="1"/>
              <a:t>W</a:t>
            </a:r>
            <a:endParaRPr lang="zh-TW" altLang="en-US" sz="1100" dirty="0"/>
          </a:p>
        </p:txBody>
      </p:sp>
      <p:sp>
        <p:nvSpPr>
          <p:cNvPr id="86" name="文字方塊 85"/>
          <p:cNvSpPr txBox="1"/>
          <p:nvPr/>
        </p:nvSpPr>
        <p:spPr>
          <a:xfrm>
            <a:off x="8063587" y="4391526"/>
            <a:ext cx="43794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 err="1"/>
              <a:t>Fa</a:t>
            </a:r>
            <a:r>
              <a:rPr lang="en-US" altLang="zh-TW" sz="1100" baseline="-25000" dirty="0" err="1"/>
              <a:t>W</a:t>
            </a:r>
            <a:endParaRPr lang="zh-TW" altLang="en-US" sz="1100" dirty="0"/>
          </a:p>
        </p:txBody>
      </p:sp>
      <p:sp>
        <p:nvSpPr>
          <p:cNvPr id="94" name="文字方塊 93"/>
          <p:cNvSpPr txBox="1"/>
          <p:nvPr/>
        </p:nvSpPr>
        <p:spPr>
          <a:xfrm>
            <a:off x="7524392" y="1908335"/>
            <a:ext cx="59529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100" dirty="0" err="1" smtClean="0"/>
              <a:t>Fa</a:t>
            </a:r>
            <a:r>
              <a:rPr lang="en-US" altLang="zh-TW" sz="1100" baseline="-25000" dirty="0" err="1" smtClean="0"/>
              <a:t>W</a:t>
            </a:r>
            <a:r>
              <a:rPr lang="en-US" altLang="zh-TW" sz="1100" dirty="0" smtClean="0"/>
              <a:t>*6</a:t>
            </a:r>
            <a:endParaRPr lang="zh-TW" altLang="en-US" sz="1100" dirty="0"/>
          </a:p>
        </p:txBody>
      </p:sp>
      <p:sp>
        <p:nvSpPr>
          <p:cNvPr id="54" name="矩形 53"/>
          <p:cNvSpPr/>
          <p:nvPr/>
        </p:nvSpPr>
        <p:spPr>
          <a:xfrm>
            <a:off x="251520" y="3143741"/>
            <a:ext cx="2808312" cy="3314429"/>
          </a:xfrm>
          <a:prstGeom prst="rect">
            <a:avLst/>
          </a:prstGeom>
          <a:gradFill flip="none" rotWithShape="1">
            <a:gsLst>
              <a:gs pos="0">
                <a:schemeClr val="accent3">
                  <a:tint val="70000"/>
                  <a:satMod val="130000"/>
                </a:schemeClr>
              </a:gs>
              <a:gs pos="43000">
                <a:schemeClr val="accent3">
                  <a:tint val="44000"/>
                  <a:satMod val="165000"/>
                </a:schemeClr>
              </a:gs>
              <a:gs pos="93000">
                <a:schemeClr val="accent3">
                  <a:tint val="15000"/>
                  <a:satMod val="165000"/>
                </a:schemeClr>
              </a:gs>
              <a:gs pos="100000">
                <a:schemeClr val="accent3">
                  <a:tint val="5000"/>
                  <a:satMod val="250000"/>
                </a:schemeClr>
              </a:gs>
            </a:gsLst>
            <a:lin ang="10800000" scaled="1"/>
            <a:tileRect/>
          </a:gradFill>
          <a:ln w="19050">
            <a:headEnd type="none" w="med" len="med"/>
            <a:tailEnd type="arrow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t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zh-TW" altLang="en-US" sz="1600" dirty="0" smtClean="0">
              <a:solidFill>
                <a:prstClr val="black"/>
              </a:solidFill>
            </a:endParaRPr>
          </a:p>
        </p:txBody>
      </p:sp>
      <p:pic>
        <p:nvPicPr>
          <p:cNvPr id="6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202291"/>
            <a:ext cx="2795448" cy="2871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4" name="文字方塊 63"/>
          <p:cNvSpPr txBox="1"/>
          <p:nvPr/>
        </p:nvSpPr>
        <p:spPr>
          <a:xfrm>
            <a:off x="269973" y="3404841"/>
            <a:ext cx="137599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000" dirty="0"/>
              <a:t>1  2  3  4  5  6  7 </a:t>
            </a:r>
            <a:r>
              <a:rPr lang="en-US" altLang="zh-TW" sz="1000" dirty="0" smtClean="0"/>
              <a:t>8  </a:t>
            </a:r>
            <a:r>
              <a:rPr lang="en-US" altLang="zh-TW" sz="1000" dirty="0"/>
              <a:t>9</a:t>
            </a:r>
            <a:endParaRPr lang="zh-TW" altLang="en-US" sz="1000" dirty="0"/>
          </a:p>
        </p:txBody>
      </p:sp>
      <p:sp>
        <p:nvSpPr>
          <p:cNvPr id="65" name="文字方塊 64"/>
          <p:cNvSpPr txBox="1"/>
          <p:nvPr/>
        </p:nvSpPr>
        <p:spPr>
          <a:xfrm>
            <a:off x="2043877" y="3193231"/>
            <a:ext cx="13759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400" dirty="0" smtClean="0"/>
              <a:t>1     </a:t>
            </a:r>
            <a:r>
              <a:rPr lang="en-US" altLang="zh-TW" sz="1400" dirty="0"/>
              <a:t>2  </a:t>
            </a:r>
            <a:r>
              <a:rPr lang="en-US" altLang="zh-TW" sz="1400" dirty="0" smtClean="0"/>
              <a:t>   </a:t>
            </a:r>
            <a:r>
              <a:rPr lang="en-US" altLang="zh-TW" sz="1400" dirty="0"/>
              <a:t>3 </a:t>
            </a:r>
            <a:endParaRPr lang="zh-TW" altLang="en-US" sz="1400" dirty="0"/>
          </a:p>
        </p:txBody>
      </p:sp>
      <p:sp>
        <p:nvSpPr>
          <p:cNvPr id="67" name="文字方塊 66"/>
          <p:cNvSpPr txBox="1"/>
          <p:nvPr/>
        </p:nvSpPr>
        <p:spPr>
          <a:xfrm>
            <a:off x="630013" y="3188817"/>
            <a:ext cx="8640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400" dirty="0" smtClean="0"/>
              <a:t>Depth</a:t>
            </a:r>
            <a:endParaRPr lang="zh-TW" altLang="en-US" sz="1400" dirty="0"/>
          </a:p>
        </p:txBody>
      </p:sp>
      <p:sp>
        <p:nvSpPr>
          <p:cNvPr id="69" name="文字方塊 68"/>
          <p:cNvSpPr txBox="1"/>
          <p:nvPr/>
        </p:nvSpPr>
        <p:spPr>
          <a:xfrm>
            <a:off x="194278" y="5661962"/>
            <a:ext cx="36004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100" dirty="0" smtClean="0"/>
              <a:t>R</a:t>
            </a:r>
            <a:endParaRPr lang="zh-TW" altLang="en-US" sz="1100" dirty="0"/>
          </a:p>
        </p:txBody>
      </p:sp>
      <p:sp>
        <p:nvSpPr>
          <p:cNvPr id="87" name="文字方塊 86"/>
          <p:cNvSpPr txBox="1"/>
          <p:nvPr/>
        </p:nvSpPr>
        <p:spPr>
          <a:xfrm>
            <a:off x="299254" y="5782828"/>
            <a:ext cx="4956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100" dirty="0" smtClean="0"/>
              <a:t>G</a:t>
            </a:r>
            <a:endParaRPr lang="zh-TW" altLang="en-US" sz="1100" dirty="0"/>
          </a:p>
        </p:txBody>
      </p:sp>
      <p:sp>
        <p:nvSpPr>
          <p:cNvPr id="93" name="文字方塊 92"/>
          <p:cNvSpPr txBox="1"/>
          <p:nvPr/>
        </p:nvSpPr>
        <p:spPr>
          <a:xfrm>
            <a:off x="467544" y="5880544"/>
            <a:ext cx="4956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100" dirty="0" smtClean="0"/>
              <a:t>B</a:t>
            </a:r>
            <a:endParaRPr lang="zh-TW" altLang="en-US" sz="1100" dirty="0"/>
          </a:p>
        </p:txBody>
      </p:sp>
      <p:sp>
        <p:nvSpPr>
          <p:cNvPr id="15" name="矩形 14"/>
          <p:cNvSpPr/>
          <p:nvPr/>
        </p:nvSpPr>
        <p:spPr>
          <a:xfrm>
            <a:off x="323528" y="6002124"/>
            <a:ext cx="26642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 dirty="0">
                <a:cs typeface="Arial" pitchFamily="34" charset="0"/>
              </a:rPr>
              <a:t>Pixels Rearrangement</a:t>
            </a:r>
            <a:br>
              <a:rPr lang="en-US" altLang="zh-CN" sz="1400" b="1" dirty="0">
                <a:cs typeface="Arial" pitchFamily="34" charset="0"/>
              </a:rPr>
            </a:br>
            <a:r>
              <a:rPr lang="en-US" altLang="zh-CN" sz="1400" b="1" dirty="0">
                <a:cs typeface="Arial" pitchFamily="34" charset="0"/>
              </a:rPr>
              <a:t> to </a:t>
            </a:r>
            <a:r>
              <a:rPr lang="en-US" altLang="zh-TW" sz="1400" b="1" dirty="0" err="1">
                <a:cs typeface="Arial" pitchFamily="34" charset="0"/>
              </a:rPr>
              <a:t>YCbCr</a:t>
            </a:r>
            <a:r>
              <a:rPr lang="en-US" altLang="zh-TW" sz="1400" b="1" dirty="0">
                <a:cs typeface="Arial" pitchFamily="34" charset="0"/>
              </a:rPr>
              <a:t> </a:t>
            </a:r>
            <a:r>
              <a:rPr lang="en-US" altLang="zh-CN" sz="1400" b="1" dirty="0" smtClean="0">
                <a:cs typeface="Arial" pitchFamily="34" charset="0"/>
              </a:rPr>
              <a:t>Subpixels </a:t>
            </a:r>
            <a:r>
              <a:rPr lang="en-US" altLang="zh-CN" sz="1400" b="1" dirty="0">
                <a:cs typeface="Arial" pitchFamily="34" charset="0"/>
              </a:rPr>
              <a:t>Channel</a:t>
            </a:r>
            <a:endParaRPr lang="en-US" altLang="zh-TW" sz="1400" b="1" dirty="0">
              <a:cs typeface="Arial" pitchFamily="34" charset="0"/>
            </a:endParaRPr>
          </a:p>
        </p:txBody>
      </p:sp>
      <p:sp>
        <p:nvSpPr>
          <p:cNvPr id="95" name="文字方塊 94"/>
          <p:cNvSpPr txBox="1"/>
          <p:nvPr/>
        </p:nvSpPr>
        <p:spPr>
          <a:xfrm>
            <a:off x="-40229" y="1219399"/>
            <a:ext cx="310006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TW" sz="1100" dirty="0" err="1" smtClean="0">
                <a:latin typeface="Times New Roman"/>
                <a:ea typeface="Malgun Gothic"/>
                <a:cs typeface="Times New Roman"/>
              </a:rPr>
              <a:t>depth_sampling_factor</a:t>
            </a:r>
            <a:r>
              <a:rPr lang="en-GB" altLang="zh-TW" sz="1100" dirty="0" smtClean="0">
                <a:latin typeface="Times New Roman"/>
                <a:ea typeface="Malgun Gothic"/>
                <a:cs typeface="Times New Roman"/>
              </a:rPr>
              <a:t> = 1, </a:t>
            </a:r>
            <a:r>
              <a:rPr lang="en-US" altLang="zh-TW" sz="1100" dirty="0" err="1" smtClean="0"/>
              <a:t>Fa</a:t>
            </a:r>
            <a:r>
              <a:rPr lang="en-US" altLang="zh-TW" sz="1100" baseline="-25000" dirty="0" err="1" smtClean="0"/>
              <a:t>W</a:t>
            </a:r>
            <a:r>
              <a:rPr lang="en-US" altLang="zh-TW" sz="1100" dirty="0" smtClean="0"/>
              <a:t> =(W/48)*2</a:t>
            </a:r>
          </a:p>
          <a:p>
            <a:r>
              <a:rPr lang="en-GB" altLang="zh-TW" sz="1100" dirty="0" err="1">
                <a:latin typeface="Times New Roman"/>
                <a:ea typeface="Malgun Gothic"/>
                <a:cs typeface="Times New Roman"/>
              </a:rPr>
              <a:t>depth_sampling_factor</a:t>
            </a:r>
            <a:r>
              <a:rPr lang="en-GB" altLang="zh-TW" sz="1100" dirty="0">
                <a:latin typeface="Times New Roman"/>
                <a:ea typeface="Malgun Gothic"/>
                <a:cs typeface="Times New Roman"/>
              </a:rPr>
              <a:t> = </a:t>
            </a:r>
            <a:r>
              <a:rPr lang="en-GB" altLang="zh-TW" sz="1100" dirty="0" smtClean="0">
                <a:latin typeface="Times New Roman"/>
                <a:ea typeface="Malgun Gothic"/>
                <a:cs typeface="Times New Roman"/>
              </a:rPr>
              <a:t>2, </a:t>
            </a:r>
            <a:r>
              <a:rPr lang="en-US" altLang="zh-TW" sz="1100" dirty="0" err="1" smtClean="0"/>
              <a:t>Fa</a:t>
            </a:r>
            <a:r>
              <a:rPr lang="en-US" altLang="zh-TW" sz="1100" baseline="-25000" dirty="0" err="1" smtClean="0"/>
              <a:t>W</a:t>
            </a:r>
            <a:r>
              <a:rPr lang="en-US" altLang="zh-TW" sz="1100" dirty="0" smtClean="0"/>
              <a:t> =(W/24</a:t>
            </a:r>
            <a:r>
              <a:rPr lang="en-US" altLang="zh-TW" sz="1100" dirty="0"/>
              <a:t>)*2</a:t>
            </a:r>
            <a:endParaRPr lang="zh-TW" altLang="en-US" sz="1100" dirty="0"/>
          </a:p>
          <a:p>
            <a:r>
              <a:rPr lang="en-GB" altLang="zh-TW" sz="1100" dirty="0" err="1">
                <a:latin typeface="Times New Roman"/>
                <a:ea typeface="Malgun Gothic"/>
                <a:cs typeface="Times New Roman"/>
              </a:rPr>
              <a:t>depth_sampling_factor</a:t>
            </a:r>
            <a:r>
              <a:rPr lang="en-GB" altLang="zh-TW" sz="1100" dirty="0">
                <a:latin typeface="Times New Roman"/>
                <a:ea typeface="Malgun Gothic"/>
                <a:cs typeface="Times New Roman"/>
              </a:rPr>
              <a:t> = </a:t>
            </a:r>
            <a:r>
              <a:rPr lang="en-GB" altLang="zh-TW" sz="1100" dirty="0" smtClean="0">
                <a:latin typeface="Times New Roman"/>
                <a:ea typeface="Malgun Gothic"/>
                <a:cs typeface="Times New Roman"/>
              </a:rPr>
              <a:t>3, </a:t>
            </a:r>
            <a:r>
              <a:rPr lang="en-US" altLang="zh-TW" sz="1100" dirty="0" err="1" smtClean="0"/>
              <a:t>Fa</a:t>
            </a:r>
            <a:r>
              <a:rPr lang="en-US" altLang="zh-TW" sz="1100" baseline="-25000" dirty="0" err="1" smtClean="0"/>
              <a:t>W</a:t>
            </a:r>
            <a:r>
              <a:rPr lang="en-US" altLang="zh-TW" sz="1100" dirty="0" smtClean="0"/>
              <a:t> =(W/16)*2</a:t>
            </a:r>
            <a:endParaRPr lang="zh-TW" altLang="en-US" sz="1100" dirty="0"/>
          </a:p>
          <a:p>
            <a:endParaRPr lang="zh-TW" altLang="en-US" sz="1100" dirty="0"/>
          </a:p>
        </p:txBody>
      </p:sp>
      <p:graphicFrame>
        <p:nvGraphicFramePr>
          <p:cNvPr id="3" name="物件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8345331"/>
              </p:ext>
            </p:extLst>
          </p:nvPr>
        </p:nvGraphicFramePr>
        <p:xfrm>
          <a:off x="7083425" y="3644900"/>
          <a:ext cx="188912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8" name="方程式" r:id="rId6" imgW="2730240" imgH="596880" progId="Equation.3">
                  <p:embed/>
                </p:oleObj>
              </mc:Choice>
              <mc:Fallback>
                <p:oleObj name="方程式" r:id="rId6" imgW="2730240" imgH="596880" progId="Equation.3">
                  <p:embed/>
                  <p:pic>
                    <p:nvPicPr>
                      <p:cNvPr id="0" name="物件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83425" y="3644900"/>
                        <a:ext cx="1889125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12944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629816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TW" sz="3200" dirty="0" smtClean="0">
                <a:latin typeface="Calibri" panose="020F0502020204030204" pitchFamily="34" charset="0"/>
              </a:rPr>
              <a:t>CTDP-LR </a:t>
            </a:r>
            <a:r>
              <a:rPr lang="en-US" altLang="zh-TW" sz="3200" dirty="0" err="1">
                <a:latin typeface="Calibri" panose="020F0502020204030204" pitchFamily="34" charset="0"/>
              </a:rPr>
              <a:t>Depacking</a:t>
            </a:r>
            <a:r>
              <a:rPr lang="en-US" altLang="zh-TW" sz="3200" dirty="0">
                <a:latin typeface="Calibri" panose="020F0502020204030204" pitchFamily="34" charset="0"/>
              </a:rPr>
              <a:t> </a:t>
            </a:r>
            <a:r>
              <a:rPr lang="en-US" altLang="zh-TW" sz="3200" dirty="0" smtClean="0">
                <a:latin typeface="Calibri" panose="020F0502020204030204" pitchFamily="34" charset="0"/>
              </a:rPr>
              <a:t>Procedure</a:t>
            </a:r>
            <a:endParaRPr lang="zh-TW" altLang="en-US" sz="3200" dirty="0">
              <a:latin typeface="Calibri" pitchFamily="34" charset="0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4035165" y="2913927"/>
            <a:ext cx="2448000" cy="475200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15" name="矩形 14"/>
          <p:cNvSpPr/>
          <p:nvPr/>
        </p:nvSpPr>
        <p:spPr bwMode="auto">
          <a:xfrm>
            <a:off x="1383966" y="4736030"/>
            <a:ext cx="2093370" cy="523220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16" name="文字方塊 15"/>
          <p:cNvSpPr txBox="1"/>
          <p:nvPr/>
        </p:nvSpPr>
        <p:spPr>
          <a:xfrm>
            <a:off x="1331640" y="4725144"/>
            <a:ext cx="2232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 smtClean="0">
                <a:cs typeface="Arial" pitchFamily="34" charset="0"/>
              </a:rPr>
              <a:t>Upscaling </a:t>
            </a:r>
            <a:r>
              <a:rPr lang="en-US" altLang="zh-TW" sz="1400" b="1" dirty="0">
                <a:cs typeface="Arial" pitchFamily="34" charset="0"/>
              </a:rPr>
              <a:t>in </a:t>
            </a:r>
          </a:p>
          <a:p>
            <a:pPr algn="ctr"/>
            <a:r>
              <a:rPr lang="en-US" altLang="zh-TW" sz="1400" b="1" dirty="0">
                <a:cs typeface="Arial" pitchFamily="34" charset="0"/>
              </a:rPr>
              <a:t>Horizontal</a:t>
            </a:r>
            <a:r>
              <a:rPr lang="en-US" altLang="zh-TW" sz="1400" dirty="0"/>
              <a:t> </a:t>
            </a:r>
            <a:r>
              <a:rPr lang="en-US" altLang="zh-TW" sz="1400" b="1" dirty="0" smtClean="0">
                <a:cs typeface="Arial" pitchFamily="34" charset="0"/>
              </a:rPr>
              <a:t>Direction</a:t>
            </a:r>
            <a:endParaRPr lang="en-US" altLang="zh-TW" sz="1400" b="1" dirty="0">
              <a:cs typeface="Arial" pitchFamily="34" charset="0"/>
            </a:endParaRPr>
          </a:p>
        </p:txBody>
      </p:sp>
      <p:cxnSp>
        <p:nvCxnSpPr>
          <p:cNvPr id="17" name="肘形接點 16"/>
          <p:cNvCxnSpPr>
            <a:stCxn id="68" idx="1"/>
            <a:endCxn id="15" idx="0"/>
          </p:cNvCxnSpPr>
          <p:nvPr/>
        </p:nvCxnSpPr>
        <p:spPr>
          <a:xfrm rot="10800000" flipV="1">
            <a:off x="2430652" y="2551914"/>
            <a:ext cx="1603385" cy="2184116"/>
          </a:xfrm>
          <a:prstGeom prst="bentConnector2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2" name="直線單箭頭接點 21"/>
          <p:cNvCxnSpPr>
            <a:stCxn id="15" idx="2"/>
          </p:cNvCxnSpPr>
          <p:nvPr/>
        </p:nvCxnSpPr>
        <p:spPr bwMode="auto">
          <a:xfrm>
            <a:off x="2430651" y="5259250"/>
            <a:ext cx="196" cy="756056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6" name="直線單箭頭接點 45"/>
          <p:cNvCxnSpPr/>
          <p:nvPr/>
        </p:nvCxnSpPr>
        <p:spPr bwMode="auto">
          <a:xfrm>
            <a:off x="5283572" y="5771380"/>
            <a:ext cx="392" cy="21600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66" name="矩形 65"/>
          <p:cNvSpPr/>
          <p:nvPr/>
        </p:nvSpPr>
        <p:spPr bwMode="auto">
          <a:xfrm>
            <a:off x="4034036" y="3501008"/>
            <a:ext cx="2448000" cy="475200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67" name="矩形 66"/>
          <p:cNvSpPr/>
          <p:nvPr/>
        </p:nvSpPr>
        <p:spPr bwMode="auto">
          <a:xfrm>
            <a:off x="4034036" y="4105928"/>
            <a:ext cx="2448000" cy="475200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68" name="矩形 67"/>
          <p:cNvSpPr/>
          <p:nvPr/>
        </p:nvSpPr>
        <p:spPr bwMode="auto">
          <a:xfrm>
            <a:off x="4034036" y="2314314"/>
            <a:ext cx="2448000" cy="475200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69" name="矩形 68"/>
          <p:cNvSpPr/>
          <p:nvPr/>
        </p:nvSpPr>
        <p:spPr bwMode="auto">
          <a:xfrm>
            <a:off x="4035300" y="4725144"/>
            <a:ext cx="2448000" cy="475200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70" name="矩形 69"/>
          <p:cNvSpPr/>
          <p:nvPr/>
        </p:nvSpPr>
        <p:spPr bwMode="auto">
          <a:xfrm>
            <a:off x="4040276" y="5330064"/>
            <a:ext cx="2448000" cy="475200"/>
          </a:xfrm>
          <a:prstGeom prst="rect">
            <a:avLst/>
          </a:prstGeom>
          <a:noFill/>
          <a:ln w="6350">
            <a:solidFill>
              <a:schemeClr val="tx1"/>
            </a:solidFill>
            <a:prstDash val="sysDot"/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en-US" altLang="zh-TW" sz="1400" b="1" dirty="0" smtClean="0">
              <a:solidFill>
                <a:prstClr val="black"/>
              </a:solidFill>
              <a:latin typeface="Tahoma" pitchFamily="34" charset="0"/>
              <a:ea typeface="新細明體" pitchFamily="18" charset="-120"/>
            </a:endParaRPr>
          </a:p>
        </p:txBody>
      </p:sp>
      <p:cxnSp>
        <p:nvCxnSpPr>
          <p:cNvPr id="72" name="直線單箭頭接點 71"/>
          <p:cNvCxnSpPr>
            <a:stCxn id="68" idx="2"/>
            <a:endCxn id="13" idx="0"/>
          </p:cNvCxnSpPr>
          <p:nvPr/>
        </p:nvCxnSpPr>
        <p:spPr>
          <a:xfrm>
            <a:off x="5258036" y="2789514"/>
            <a:ext cx="1129" cy="124413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74" name="直線單箭頭接點 73"/>
          <p:cNvCxnSpPr>
            <a:stCxn id="13" idx="2"/>
            <a:endCxn id="66" idx="0"/>
          </p:cNvCxnSpPr>
          <p:nvPr/>
        </p:nvCxnSpPr>
        <p:spPr>
          <a:xfrm flipH="1">
            <a:off x="5258036" y="3389127"/>
            <a:ext cx="1129" cy="111881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76" name="直線單箭頭接點 75"/>
          <p:cNvCxnSpPr>
            <a:stCxn id="66" idx="2"/>
            <a:endCxn id="67" idx="0"/>
          </p:cNvCxnSpPr>
          <p:nvPr/>
        </p:nvCxnSpPr>
        <p:spPr>
          <a:xfrm>
            <a:off x="5258036" y="3976208"/>
            <a:ext cx="0" cy="12972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78" name="直線單箭頭接點 77"/>
          <p:cNvCxnSpPr>
            <a:stCxn id="67" idx="2"/>
            <a:endCxn id="69" idx="0"/>
          </p:cNvCxnSpPr>
          <p:nvPr/>
        </p:nvCxnSpPr>
        <p:spPr>
          <a:xfrm>
            <a:off x="5258036" y="4581128"/>
            <a:ext cx="1264" cy="144016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80" name="直線單箭頭接點 79"/>
          <p:cNvCxnSpPr>
            <a:stCxn id="69" idx="2"/>
            <a:endCxn id="70" idx="0"/>
          </p:cNvCxnSpPr>
          <p:nvPr/>
        </p:nvCxnSpPr>
        <p:spPr>
          <a:xfrm>
            <a:off x="5259300" y="5200344"/>
            <a:ext cx="4976" cy="12972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0" name="文字方塊 9"/>
          <p:cNvSpPr txBox="1"/>
          <p:nvPr/>
        </p:nvSpPr>
        <p:spPr>
          <a:xfrm>
            <a:off x="4156874" y="2266294"/>
            <a:ext cx="2160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 smtClean="0">
                <a:cs typeface="Arial" pitchFamily="34" charset="0"/>
              </a:rPr>
              <a:t>View and Depth Splitting</a:t>
            </a:r>
            <a:endParaRPr kumimoji="1" lang="en-US" altLang="zh-TW" sz="1400" b="1" dirty="0">
              <a:solidFill>
                <a:prstClr val="black"/>
              </a:solidFill>
              <a:latin typeface="宋体" pitchFamily="2" charset="-122"/>
              <a:ea typeface="宋体" pitchFamily="2" charset="-122"/>
              <a:cs typeface="Arial" pitchFamily="34" charset="0"/>
            </a:endParaRPr>
          </a:p>
        </p:txBody>
      </p:sp>
      <p:sp>
        <p:nvSpPr>
          <p:cNvPr id="14" name="文字方塊 13"/>
          <p:cNvSpPr txBox="1"/>
          <p:nvPr/>
        </p:nvSpPr>
        <p:spPr>
          <a:xfrm>
            <a:off x="4213024" y="3507232"/>
            <a:ext cx="2141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>
                <a:cs typeface="Arial" pitchFamily="34" charset="0"/>
              </a:rPr>
              <a:t>Inverse </a:t>
            </a:r>
            <a:r>
              <a:rPr lang="en-US" altLang="zh-CN" sz="1400" b="1" dirty="0" err="1">
                <a:cs typeface="Arial" pitchFamily="34" charset="0"/>
              </a:rPr>
              <a:t>YCbCr</a:t>
            </a:r>
            <a:r>
              <a:rPr lang="en-US" altLang="zh-CN" sz="1400" b="1" dirty="0">
                <a:cs typeface="Arial" pitchFamily="34" charset="0"/>
              </a:rPr>
              <a:t> </a:t>
            </a:r>
            <a:r>
              <a:rPr lang="en-US" altLang="zh-TW" sz="1400" b="1" dirty="0">
                <a:cs typeface="Arial" pitchFamily="34" charset="0"/>
              </a:rPr>
              <a:t>Color Format Conversion</a:t>
            </a:r>
          </a:p>
        </p:txBody>
      </p:sp>
      <p:sp>
        <p:nvSpPr>
          <p:cNvPr id="32" name="文字方塊 31"/>
          <p:cNvSpPr txBox="1"/>
          <p:nvPr/>
        </p:nvSpPr>
        <p:spPr>
          <a:xfrm>
            <a:off x="4014634" y="2933414"/>
            <a:ext cx="2448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 smtClean="0">
                <a:cs typeface="Arial" pitchFamily="34" charset="0"/>
              </a:rPr>
              <a:t>Horizontal </a:t>
            </a:r>
            <a:r>
              <a:rPr lang="en-US" altLang="zh-TW" sz="1400" b="1" dirty="0">
                <a:cs typeface="Arial" pitchFamily="34" charset="0"/>
              </a:rPr>
              <a:t>Flipping</a:t>
            </a:r>
            <a:r>
              <a:rPr lang="en-US" altLang="zh-CN" sz="1400" b="1" dirty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  <a:cs typeface="Arial" pitchFamily="34" charset="0"/>
              </a:rPr>
              <a:t> </a:t>
            </a:r>
            <a:r>
              <a:rPr lang="en-US" altLang="zh-CN" sz="1400" b="1" dirty="0">
                <a:cs typeface="Arial" pitchFamily="34" charset="0"/>
              </a:rPr>
              <a:t>&amp; </a:t>
            </a:r>
            <a:r>
              <a:rPr lang="en-US" altLang="zh-CN" sz="1400" b="1" dirty="0" smtClean="0">
                <a:cs typeface="Arial" pitchFamily="34" charset="0"/>
              </a:rPr>
              <a:t>Combination</a:t>
            </a:r>
            <a:endParaRPr lang="en-US" altLang="zh-TW" sz="1400" b="1" dirty="0">
              <a:cs typeface="Arial" pitchFamily="34" charset="0"/>
            </a:endParaRPr>
          </a:p>
        </p:txBody>
      </p:sp>
      <p:sp>
        <p:nvSpPr>
          <p:cNvPr id="38" name="文字方塊 37"/>
          <p:cNvSpPr txBox="1"/>
          <p:nvPr/>
        </p:nvSpPr>
        <p:spPr>
          <a:xfrm>
            <a:off x="4048721" y="4072968"/>
            <a:ext cx="2379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dirty="0">
                <a:cs typeface="Arial" pitchFamily="34" charset="0"/>
              </a:rPr>
              <a:t>Get Depth Pixel from</a:t>
            </a:r>
          </a:p>
          <a:p>
            <a:pPr algn="ctr"/>
            <a:r>
              <a:rPr lang="en-US" altLang="zh-CN" sz="1400" b="1" dirty="0" smtClean="0">
                <a:cs typeface="Arial" pitchFamily="34" charset="0"/>
              </a:rPr>
              <a:t>RGB </a:t>
            </a:r>
            <a:r>
              <a:rPr lang="en-US" altLang="zh-TW" sz="1400" b="1" dirty="0">
                <a:cs typeface="Arial" pitchFamily="34" charset="0"/>
              </a:rPr>
              <a:t>Subpixels Channel</a:t>
            </a:r>
          </a:p>
        </p:txBody>
      </p:sp>
      <p:sp>
        <p:nvSpPr>
          <p:cNvPr id="35" name="文字方塊 34"/>
          <p:cNvSpPr txBox="1"/>
          <p:nvPr/>
        </p:nvSpPr>
        <p:spPr>
          <a:xfrm>
            <a:off x="4068440" y="4681992"/>
            <a:ext cx="2303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 smtClean="0">
                <a:cs typeface="Arial" pitchFamily="34" charset="0"/>
              </a:rPr>
              <a:t>Upscaling </a:t>
            </a:r>
            <a:r>
              <a:rPr lang="en-US" altLang="zh-TW" sz="1400" b="1" dirty="0">
                <a:cs typeface="Arial" pitchFamily="34" charset="0"/>
              </a:rPr>
              <a:t>in </a:t>
            </a:r>
          </a:p>
          <a:p>
            <a:pPr algn="ctr"/>
            <a:r>
              <a:rPr lang="en-US" altLang="zh-TW" sz="1400" b="1" dirty="0">
                <a:cs typeface="Arial" pitchFamily="34" charset="0"/>
              </a:rPr>
              <a:t>Horizontal</a:t>
            </a:r>
            <a:r>
              <a:rPr lang="en-US" altLang="zh-TW" sz="1400" dirty="0" smtClean="0"/>
              <a:t> </a:t>
            </a:r>
            <a:r>
              <a:rPr lang="en-US" altLang="zh-TW" sz="1400" b="1" dirty="0">
                <a:cs typeface="Arial" pitchFamily="34" charset="0"/>
              </a:rPr>
              <a:t>Direction</a:t>
            </a:r>
          </a:p>
        </p:txBody>
      </p:sp>
      <p:sp>
        <p:nvSpPr>
          <p:cNvPr id="83" name="文字方塊 82"/>
          <p:cNvSpPr txBox="1"/>
          <p:nvPr/>
        </p:nvSpPr>
        <p:spPr>
          <a:xfrm>
            <a:off x="4112396" y="5301208"/>
            <a:ext cx="2303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 smtClean="0">
                <a:cs typeface="Arial" pitchFamily="34" charset="0"/>
              </a:rPr>
              <a:t>Depth Enhancement</a:t>
            </a:r>
          </a:p>
          <a:p>
            <a:pPr algn="ctr"/>
            <a:r>
              <a:rPr lang="en-US" altLang="zh-TW" sz="1400" b="1" dirty="0" smtClean="0">
                <a:solidFill>
                  <a:srgbClr val="FF0000"/>
                </a:solidFill>
                <a:cs typeface="Arial" pitchFamily="34" charset="0"/>
              </a:rPr>
              <a:t>(Optional)</a:t>
            </a:r>
            <a:endParaRPr lang="en-US" altLang="zh-TW" sz="1400" b="1" dirty="0">
              <a:solidFill>
                <a:srgbClr val="FF0000"/>
              </a:solidFill>
              <a:cs typeface="Arial" pitchFamily="34" charset="0"/>
            </a:endParaRPr>
          </a:p>
        </p:txBody>
      </p:sp>
      <p:pic>
        <p:nvPicPr>
          <p:cNvPr id="57" name="圖片 5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2301" y="6021288"/>
            <a:ext cx="1150925" cy="648614"/>
          </a:xfrm>
          <a:prstGeom prst="rect">
            <a:avLst/>
          </a:prstGeom>
        </p:spPr>
      </p:pic>
      <p:sp>
        <p:nvSpPr>
          <p:cNvPr id="58" name="文字方塊 57"/>
          <p:cNvSpPr txBox="1"/>
          <p:nvPr/>
        </p:nvSpPr>
        <p:spPr>
          <a:xfrm>
            <a:off x="2222706" y="6646180"/>
            <a:ext cx="4154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1W</a:t>
            </a:r>
            <a:endParaRPr lang="zh-TW" altLang="en-US" sz="1200" dirty="0"/>
          </a:p>
        </p:txBody>
      </p:sp>
      <p:pic>
        <p:nvPicPr>
          <p:cNvPr id="60" name="圖片 5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1697" y="5975581"/>
            <a:ext cx="1151025" cy="648670"/>
          </a:xfrm>
          <a:prstGeom prst="rect">
            <a:avLst/>
          </a:prstGeom>
        </p:spPr>
      </p:pic>
      <p:sp>
        <p:nvSpPr>
          <p:cNvPr id="61" name="文字方塊 60"/>
          <p:cNvSpPr txBox="1"/>
          <p:nvPr/>
        </p:nvSpPr>
        <p:spPr>
          <a:xfrm>
            <a:off x="5513513" y="6581001"/>
            <a:ext cx="4154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1W</a:t>
            </a:r>
            <a:endParaRPr lang="zh-TW" altLang="en-US" sz="1200" dirty="0"/>
          </a:p>
        </p:txBody>
      </p:sp>
      <p:cxnSp>
        <p:nvCxnSpPr>
          <p:cNvPr id="62" name="直線單箭頭接點 61"/>
          <p:cNvCxnSpPr/>
          <p:nvPr/>
        </p:nvCxnSpPr>
        <p:spPr bwMode="auto">
          <a:xfrm>
            <a:off x="5250230" y="2082085"/>
            <a:ext cx="392" cy="19686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pic>
        <p:nvPicPr>
          <p:cNvPr id="71" name="圖片 70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2075" y="1428328"/>
            <a:ext cx="1150925" cy="648614"/>
          </a:xfrm>
          <a:prstGeom prst="rect">
            <a:avLst/>
          </a:prstGeom>
        </p:spPr>
      </p:pic>
      <p:pic>
        <p:nvPicPr>
          <p:cNvPr id="73" name="圖片 72"/>
          <p:cNvPicPr>
            <a:picLocks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7149" y="1430692"/>
            <a:ext cx="126000" cy="648000"/>
          </a:xfrm>
          <a:prstGeom prst="rect">
            <a:avLst/>
          </a:prstGeom>
        </p:spPr>
      </p:pic>
      <p:pic>
        <p:nvPicPr>
          <p:cNvPr id="75" name="圖片 74"/>
          <p:cNvPicPr>
            <a:picLocks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>
          <a:xfrm>
            <a:off x="5815935" y="1428328"/>
            <a:ext cx="126000" cy="648000"/>
          </a:xfrm>
          <a:prstGeom prst="rect">
            <a:avLst/>
          </a:prstGeom>
        </p:spPr>
      </p:pic>
      <p:pic>
        <p:nvPicPr>
          <p:cNvPr id="77" name="圖片 7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781" y="2278945"/>
            <a:ext cx="1150925" cy="648614"/>
          </a:xfrm>
          <a:prstGeom prst="rect">
            <a:avLst/>
          </a:prstGeom>
        </p:spPr>
      </p:pic>
      <p:pic>
        <p:nvPicPr>
          <p:cNvPr id="87" name="圖片 86"/>
          <p:cNvPicPr>
            <a:picLocks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5939" y="2203720"/>
            <a:ext cx="126000" cy="648000"/>
          </a:xfrm>
          <a:prstGeom prst="rect">
            <a:avLst/>
          </a:prstGeom>
        </p:spPr>
      </p:pic>
      <p:pic>
        <p:nvPicPr>
          <p:cNvPr id="88" name="圖片 87"/>
          <p:cNvPicPr>
            <a:picLocks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>
          <a:xfrm>
            <a:off x="7927347" y="2201480"/>
            <a:ext cx="126000" cy="648000"/>
          </a:xfrm>
          <a:prstGeom prst="rect">
            <a:avLst/>
          </a:prstGeom>
        </p:spPr>
      </p:pic>
      <p:sp>
        <p:nvSpPr>
          <p:cNvPr id="89" name="文字方塊 88"/>
          <p:cNvSpPr txBox="1"/>
          <p:nvPr/>
        </p:nvSpPr>
        <p:spPr>
          <a:xfrm>
            <a:off x="7241370" y="2656501"/>
            <a:ext cx="57099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 err="1" smtClean="0"/>
              <a:t>Fa</a:t>
            </a:r>
            <a:r>
              <a:rPr lang="en-US" altLang="zh-TW" sz="1100" baseline="-25000" dirty="0" err="1" smtClean="0"/>
              <a:t>W</a:t>
            </a:r>
            <a:r>
              <a:rPr lang="en-US" altLang="zh-TW" sz="1100" dirty="0" smtClean="0"/>
              <a:t>*2</a:t>
            </a:r>
            <a:endParaRPr lang="zh-TW" altLang="en-US" sz="1100" dirty="0"/>
          </a:p>
        </p:txBody>
      </p:sp>
      <p:pic>
        <p:nvPicPr>
          <p:cNvPr id="90" name="圖片 89"/>
          <p:cNvPicPr>
            <a:picLocks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0522" y="2871024"/>
            <a:ext cx="252000" cy="648000"/>
          </a:xfrm>
          <a:prstGeom prst="rect">
            <a:avLst/>
          </a:prstGeom>
        </p:spPr>
      </p:pic>
      <p:pic>
        <p:nvPicPr>
          <p:cNvPr id="92" name="圖片 91"/>
          <p:cNvPicPr>
            <a:picLocks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7418" y="4148482"/>
            <a:ext cx="576000" cy="648670"/>
          </a:xfrm>
          <a:prstGeom prst="rect">
            <a:avLst/>
          </a:prstGeom>
        </p:spPr>
      </p:pic>
      <p:sp>
        <p:nvSpPr>
          <p:cNvPr id="48" name="文字方塊 47"/>
          <p:cNvSpPr txBox="1"/>
          <p:nvPr/>
        </p:nvSpPr>
        <p:spPr>
          <a:xfrm>
            <a:off x="1250219" y="1951776"/>
            <a:ext cx="78899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 smtClean="0"/>
              <a:t>W-</a:t>
            </a:r>
            <a:r>
              <a:rPr lang="en-US" altLang="zh-TW" sz="1100" dirty="0" err="1" smtClean="0"/>
              <a:t>Fa</a:t>
            </a:r>
            <a:r>
              <a:rPr lang="en-US" altLang="zh-TW" sz="1100" baseline="-25000" dirty="0" err="1" smtClean="0"/>
              <a:t>W</a:t>
            </a:r>
            <a:r>
              <a:rPr lang="en-US" altLang="zh-TW" sz="1100" dirty="0" smtClean="0"/>
              <a:t> *2</a:t>
            </a:r>
            <a:endParaRPr lang="zh-TW" altLang="en-US" sz="1100" dirty="0"/>
          </a:p>
        </p:txBody>
      </p:sp>
      <p:sp>
        <p:nvSpPr>
          <p:cNvPr id="50" name="文字方塊 49"/>
          <p:cNvSpPr txBox="1"/>
          <p:nvPr/>
        </p:nvSpPr>
        <p:spPr>
          <a:xfrm>
            <a:off x="4355976" y="1176930"/>
            <a:ext cx="43794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 err="1"/>
              <a:t>Fa</a:t>
            </a:r>
            <a:r>
              <a:rPr lang="en-US" altLang="zh-TW" sz="1100" baseline="-25000" dirty="0" err="1"/>
              <a:t>W</a:t>
            </a:r>
            <a:endParaRPr lang="zh-TW" altLang="en-US" sz="1100" dirty="0"/>
          </a:p>
        </p:txBody>
      </p:sp>
      <p:sp>
        <p:nvSpPr>
          <p:cNvPr id="51" name="文字方塊 50"/>
          <p:cNvSpPr txBox="1"/>
          <p:nvPr/>
        </p:nvSpPr>
        <p:spPr>
          <a:xfrm>
            <a:off x="5652120" y="1166718"/>
            <a:ext cx="43794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 err="1"/>
              <a:t>Fa</a:t>
            </a:r>
            <a:r>
              <a:rPr lang="en-US" altLang="zh-TW" sz="1100" baseline="-25000" dirty="0" err="1"/>
              <a:t>W</a:t>
            </a:r>
            <a:endParaRPr lang="zh-TW" altLang="en-US" sz="1100" dirty="0"/>
          </a:p>
        </p:txBody>
      </p:sp>
      <p:sp>
        <p:nvSpPr>
          <p:cNvPr id="52" name="文字方塊 51"/>
          <p:cNvSpPr txBox="1"/>
          <p:nvPr/>
        </p:nvSpPr>
        <p:spPr>
          <a:xfrm>
            <a:off x="4869776" y="1176930"/>
            <a:ext cx="78899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 smtClean="0"/>
              <a:t>W-</a:t>
            </a:r>
            <a:r>
              <a:rPr lang="en-US" altLang="zh-TW" sz="1100" dirty="0" err="1" smtClean="0"/>
              <a:t>Fa</a:t>
            </a:r>
            <a:r>
              <a:rPr lang="en-US" altLang="zh-TW" sz="1100" baseline="-25000" dirty="0" err="1" smtClean="0"/>
              <a:t>W</a:t>
            </a:r>
            <a:r>
              <a:rPr lang="en-US" altLang="zh-TW" sz="1100" dirty="0" smtClean="0"/>
              <a:t> *2</a:t>
            </a:r>
            <a:endParaRPr lang="zh-TW" altLang="en-US" sz="1100" dirty="0"/>
          </a:p>
        </p:txBody>
      </p:sp>
      <p:sp>
        <p:nvSpPr>
          <p:cNvPr id="53" name="文字方塊 52"/>
          <p:cNvSpPr txBox="1"/>
          <p:nvPr/>
        </p:nvSpPr>
        <p:spPr>
          <a:xfrm>
            <a:off x="6876256" y="1912399"/>
            <a:ext cx="43794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 err="1"/>
              <a:t>Fa</a:t>
            </a:r>
            <a:r>
              <a:rPr lang="en-US" altLang="zh-TW" sz="1100" baseline="-25000" dirty="0" err="1"/>
              <a:t>W</a:t>
            </a:r>
            <a:endParaRPr lang="zh-TW" altLang="en-US" sz="1100" dirty="0"/>
          </a:p>
        </p:txBody>
      </p:sp>
      <p:sp>
        <p:nvSpPr>
          <p:cNvPr id="54" name="文字方塊 53"/>
          <p:cNvSpPr txBox="1"/>
          <p:nvPr/>
        </p:nvSpPr>
        <p:spPr>
          <a:xfrm>
            <a:off x="7812360" y="1902187"/>
            <a:ext cx="43794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 err="1"/>
              <a:t>Fa</a:t>
            </a:r>
            <a:r>
              <a:rPr lang="en-US" altLang="zh-TW" sz="1100" baseline="-25000" dirty="0" err="1"/>
              <a:t>W</a:t>
            </a:r>
            <a:endParaRPr lang="zh-TW" altLang="en-US" sz="1100" dirty="0"/>
          </a:p>
        </p:txBody>
      </p:sp>
      <p:sp>
        <p:nvSpPr>
          <p:cNvPr id="56" name="文字方塊 55"/>
          <p:cNvSpPr txBox="1"/>
          <p:nvPr/>
        </p:nvSpPr>
        <p:spPr>
          <a:xfrm>
            <a:off x="7273776" y="3959478"/>
            <a:ext cx="57099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 err="1" smtClean="0"/>
              <a:t>Fa</a:t>
            </a:r>
            <a:r>
              <a:rPr lang="en-US" altLang="zh-TW" sz="1100" baseline="-25000" dirty="0" err="1" smtClean="0"/>
              <a:t>W</a:t>
            </a:r>
            <a:r>
              <a:rPr lang="en-US" altLang="zh-TW" sz="1100" dirty="0" smtClean="0"/>
              <a:t>*6</a:t>
            </a:r>
            <a:endParaRPr lang="zh-TW" altLang="en-US" sz="11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5" name="文字方塊 54"/>
              <p:cNvSpPr txBox="1"/>
              <p:nvPr/>
            </p:nvSpPr>
            <p:spPr>
              <a:xfrm>
                <a:off x="6444208" y="3501008"/>
                <a:ext cx="2802947" cy="46820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pt-BR" altLang="zh-TW" sz="900" i="1" smtClean="0">
                            <a:latin typeface="Cambria Math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pt-BR" altLang="zh-TW" sz="900" i="1">
                                <a:latin typeface="Cambria Math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𝑅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𝐺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𝐵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pt-BR" altLang="zh-TW" sz="900" dirty="0" smtClean="0"/>
                  <a:t>=</a:t>
                </a:r>
                <a:r>
                  <a:rPr lang="pt-BR" altLang="zh-TW" sz="900" dirty="0"/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pt-BR" altLang="zh-TW" sz="900" i="1">
                            <a:latin typeface="Cambria Math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lang="pt-BR" altLang="zh-TW" sz="900" i="1" smtClean="0">
                                <a:latin typeface="Cambria Math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1.1644</m:t>
                              </m:r>
                            </m:e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−0.0001</m:t>
                              </m:r>
                            </m:e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1</m:t>
                              </m:r>
                              <m:r>
                                <a:rPr lang="en-US" altLang="zh-TW" sz="900" i="1">
                                  <a:latin typeface="Cambria Math"/>
                                </a:rPr>
                                <m:t>.</m:t>
                              </m:r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5960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TW" sz="900" i="1">
                                  <a:latin typeface="Cambria Math"/>
                                </a:rPr>
                                <m:t>1.1644</m:t>
                              </m:r>
                            </m:e>
                            <m:e>
                              <m:r>
                                <a:rPr lang="en-US" altLang="zh-TW" sz="900" i="1">
                                  <a:latin typeface="Cambria Math"/>
                                </a:rPr>
                                <m:t>−0.</m:t>
                              </m:r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3917</m:t>
                              </m:r>
                            </m:e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−0.8130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TW" sz="900" i="1">
                                  <a:latin typeface="Cambria Math"/>
                                </a:rPr>
                                <m:t>1.1644</m:t>
                              </m:r>
                            </m:e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2.0173</m:t>
                              </m:r>
                            </m:e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−0.0001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pt-BR" altLang="zh-TW" sz="900" dirty="0" smtClean="0"/>
                  <a:t>(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pt-BR" altLang="zh-TW" sz="900" i="1" smtClean="0">
                            <a:latin typeface="Cambria Math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pt-BR" altLang="zh-TW" sz="900" i="1">
                                <a:latin typeface="Cambria Math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𝑌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𝐶𝑏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TW" sz="900" b="0" i="1" smtClean="0">
                                  <a:latin typeface="Cambria Math"/>
                                </a:rPr>
                                <m:t>𝐶𝑟</m:t>
                              </m:r>
                            </m:e>
                          </m:mr>
                        </m:m>
                      </m:e>
                    </m:d>
                    <m:r>
                      <a:rPr lang="en-US" altLang="zh-TW" sz="900" b="0" i="1" smtClean="0">
                        <a:latin typeface="Cambria Math"/>
                      </a:rPr>
                      <m:t>−</m:t>
                    </m:r>
                    <m:d>
                      <m:dPr>
                        <m:begChr m:val="["/>
                        <m:endChr m:val="]"/>
                        <m:ctrlPr>
                          <a:rPr lang="pt-BR" altLang="zh-TW" sz="900" i="1">
                            <a:latin typeface="Cambria Math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pt-BR" altLang="zh-TW" sz="900" i="1">
                                <a:latin typeface="Cambria Math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zh-TW" sz="900" i="1">
                                  <a:latin typeface="Cambria Math"/>
                                </a:rPr>
                                <m:t>1</m:t>
                              </m:r>
                              <m:r>
                                <a:rPr lang="en-US" altLang="zh-TW" sz="900" i="1">
                                  <a:latin typeface="Cambria Math"/>
                                </a:rPr>
                                <m:t>6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TW" sz="900" i="1">
                                  <a:latin typeface="Cambria Math"/>
                                </a:rPr>
                                <m:t>128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TW" sz="900" i="1">
                                  <a:latin typeface="Cambria Math"/>
                                </a:rPr>
                                <m:t>128</m:t>
                              </m:r>
                            </m:e>
                          </m:mr>
                        </m:m>
                      </m:e>
                    </m:d>
                    <m:r>
                      <a:rPr lang="en-US" altLang="zh-TW" sz="900" b="0" i="1" smtClean="0">
                        <a:latin typeface="Cambria Math"/>
                      </a:rPr>
                      <m:t>)</m:t>
                    </m:r>
                  </m:oMath>
                </a14:m>
                <a:endParaRPr lang="zh-TW" altLang="en-US" sz="900" b="1" dirty="0"/>
              </a:p>
            </p:txBody>
          </p:sp>
        </mc:Choice>
        <mc:Fallback xmlns="">
          <p:sp>
            <p:nvSpPr>
              <p:cNvPr id="55" name="文字方塊 5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44208" y="3501008"/>
                <a:ext cx="2802947" cy="468205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9" name="文字方塊 58"/>
          <p:cNvSpPr txBox="1"/>
          <p:nvPr/>
        </p:nvSpPr>
        <p:spPr>
          <a:xfrm>
            <a:off x="-40229" y="1219399"/>
            <a:ext cx="310006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TW" sz="1100" dirty="0" err="1" smtClean="0">
                <a:latin typeface="Times New Roman"/>
                <a:ea typeface="Malgun Gothic"/>
                <a:cs typeface="Times New Roman"/>
              </a:rPr>
              <a:t>depth_sampling_factor</a:t>
            </a:r>
            <a:r>
              <a:rPr lang="en-GB" altLang="zh-TW" sz="1100" dirty="0" smtClean="0">
                <a:latin typeface="Times New Roman"/>
                <a:ea typeface="Malgun Gothic"/>
                <a:cs typeface="Times New Roman"/>
              </a:rPr>
              <a:t> = 1, </a:t>
            </a:r>
            <a:r>
              <a:rPr lang="en-US" altLang="zh-TW" sz="1100" dirty="0" err="1" smtClean="0"/>
              <a:t>Fa</a:t>
            </a:r>
            <a:r>
              <a:rPr lang="en-US" altLang="zh-TW" sz="1100" baseline="-25000" dirty="0" err="1" smtClean="0"/>
              <a:t>W</a:t>
            </a:r>
            <a:r>
              <a:rPr lang="en-US" altLang="zh-TW" sz="1100" dirty="0" smtClean="0"/>
              <a:t> =(W/48)*2</a:t>
            </a:r>
          </a:p>
          <a:p>
            <a:r>
              <a:rPr lang="en-GB" altLang="zh-TW" sz="1100" dirty="0" err="1">
                <a:latin typeface="Times New Roman"/>
                <a:ea typeface="Malgun Gothic"/>
                <a:cs typeface="Times New Roman"/>
              </a:rPr>
              <a:t>depth_sampling_factor</a:t>
            </a:r>
            <a:r>
              <a:rPr lang="en-GB" altLang="zh-TW" sz="1100" dirty="0">
                <a:latin typeface="Times New Roman"/>
                <a:ea typeface="Malgun Gothic"/>
                <a:cs typeface="Times New Roman"/>
              </a:rPr>
              <a:t> = </a:t>
            </a:r>
            <a:r>
              <a:rPr lang="en-GB" altLang="zh-TW" sz="1100" dirty="0" smtClean="0">
                <a:latin typeface="Times New Roman"/>
                <a:ea typeface="Malgun Gothic"/>
                <a:cs typeface="Times New Roman"/>
              </a:rPr>
              <a:t>2, </a:t>
            </a:r>
            <a:r>
              <a:rPr lang="en-US" altLang="zh-TW" sz="1100" dirty="0" err="1" smtClean="0"/>
              <a:t>Fa</a:t>
            </a:r>
            <a:r>
              <a:rPr lang="en-US" altLang="zh-TW" sz="1100" baseline="-25000" dirty="0" err="1" smtClean="0"/>
              <a:t>W</a:t>
            </a:r>
            <a:r>
              <a:rPr lang="en-US" altLang="zh-TW" sz="1100" dirty="0" smtClean="0"/>
              <a:t> =(W/24</a:t>
            </a:r>
            <a:r>
              <a:rPr lang="en-US" altLang="zh-TW" sz="1100" dirty="0"/>
              <a:t>)*2</a:t>
            </a:r>
            <a:endParaRPr lang="zh-TW" altLang="en-US" sz="1100" dirty="0"/>
          </a:p>
          <a:p>
            <a:r>
              <a:rPr lang="en-GB" altLang="zh-TW" sz="1100" dirty="0" err="1">
                <a:latin typeface="Times New Roman"/>
                <a:ea typeface="Malgun Gothic"/>
                <a:cs typeface="Times New Roman"/>
              </a:rPr>
              <a:t>depth_sampling_factor</a:t>
            </a:r>
            <a:r>
              <a:rPr lang="en-GB" altLang="zh-TW" sz="1100" dirty="0">
                <a:latin typeface="Times New Roman"/>
                <a:ea typeface="Malgun Gothic"/>
                <a:cs typeface="Times New Roman"/>
              </a:rPr>
              <a:t> = </a:t>
            </a:r>
            <a:r>
              <a:rPr lang="en-GB" altLang="zh-TW" sz="1100" dirty="0" smtClean="0">
                <a:latin typeface="Times New Roman"/>
                <a:ea typeface="Malgun Gothic"/>
                <a:cs typeface="Times New Roman"/>
              </a:rPr>
              <a:t>3, </a:t>
            </a:r>
            <a:r>
              <a:rPr lang="en-US" altLang="zh-TW" sz="1100" dirty="0" err="1" smtClean="0"/>
              <a:t>Fa</a:t>
            </a:r>
            <a:r>
              <a:rPr lang="en-US" altLang="zh-TW" sz="1100" baseline="-25000" dirty="0" err="1" smtClean="0"/>
              <a:t>W</a:t>
            </a:r>
            <a:r>
              <a:rPr lang="en-US" altLang="zh-TW" sz="1100" dirty="0" smtClean="0"/>
              <a:t> =(W/16)*2</a:t>
            </a:r>
            <a:endParaRPr lang="zh-TW" altLang="en-US" sz="1100" dirty="0"/>
          </a:p>
          <a:p>
            <a:endParaRPr lang="zh-TW" altLang="en-US" sz="1100" dirty="0"/>
          </a:p>
        </p:txBody>
      </p:sp>
    </p:spTree>
    <p:extLst>
      <p:ext uri="{BB962C8B-B14F-4D97-AF65-F5344CB8AC3E}">
        <p14:creationId xmlns:p14="http://schemas.microsoft.com/office/powerpoint/2010/main" val="29023167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矩形 47"/>
          <p:cNvSpPr/>
          <p:nvPr/>
        </p:nvSpPr>
        <p:spPr bwMode="auto">
          <a:xfrm>
            <a:off x="4716016" y="3427410"/>
            <a:ext cx="2239914" cy="523220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endParaRPr lang="en-US" altLang="zh-TW" sz="1400" b="1" dirty="0" smtClean="0">
              <a:solidFill>
                <a:schemeClr val="tx1"/>
              </a:solidFill>
              <a:cs typeface="Arial" pitchFamily="34" charset="0"/>
            </a:endParaRPr>
          </a:p>
          <a:p>
            <a:pPr algn="ctr"/>
            <a:endParaRPr lang="en-US" altLang="zh-TW" sz="1400" b="1" dirty="0">
              <a:solidFill>
                <a:schemeClr val="tx1"/>
              </a:solidFill>
              <a:cs typeface="Arial" pitchFamily="34" charset="0"/>
            </a:endParaRPr>
          </a:p>
        </p:txBody>
      </p:sp>
      <p:grpSp>
        <p:nvGrpSpPr>
          <p:cNvPr id="78" name="群組 77"/>
          <p:cNvGrpSpPr/>
          <p:nvPr/>
        </p:nvGrpSpPr>
        <p:grpSpPr>
          <a:xfrm>
            <a:off x="4716632" y="4845206"/>
            <a:ext cx="2238905" cy="523220"/>
            <a:chOff x="5199360" y="3933056"/>
            <a:chExt cx="2468984" cy="523220"/>
          </a:xfrm>
        </p:grpSpPr>
        <p:sp>
          <p:nvSpPr>
            <p:cNvPr id="51" name="矩形 50"/>
            <p:cNvSpPr/>
            <p:nvPr/>
          </p:nvSpPr>
          <p:spPr bwMode="auto">
            <a:xfrm>
              <a:off x="5199360" y="3933056"/>
              <a:ext cx="2468984" cy="523220"/>
            </a:xfrm>
            <a:prstGeom prst="rect">
              <a:avLst/>
            </a:prstGeom>
            <a:gradFill>
              <a:gsLst>
                <a:gs pos="97917">
                  <a:schemeClr val="bg1"/>
                </a:gs>
                <a:gs pos="0">
                  <a:srgbClr val="8BAE6C"/>
                </a:gs>
              </a:gsLst>
              <a:lin ang="16200000" scaled="1"/>
            </a:gradFill>
            <a:ln w="22225"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TW" sz="1400" b="1" dirty="0" smtClean="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endParaRPr>
            </a:p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altLang="zh-TW" sz="1400" b="1" dirty="0" smtClean="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endParaRPr>
            </a:p>
          </p:txBody>
        </p:sp>
        <p:sp>
          <p:nvSpPr>
            <p:cNvPr id="52" name="文字方塊 51"/>
            <p:cNvSpPr txBox="1"/>
            <p:nvPr/>
          </p:nvSpPr>
          <p:spPr>
            <a:xfrm>
              <a:off x="5364088" y="3933056"/>
              <a:ext cx="216024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TW" sz="1400" b="1" dirty="0" smtClean="0">
                  <a:latin typeface="Arial" pitchFamily="34" charset="0"/>
                  <a:cs typeface="Arial" pitchFamily="34" charset="0"/>
                </a:rPr>
                <a:t>Vertical Splitting</a:t>
              </a:r>
            </a:p>
            <a:p>
              <a:pPr algn="ctr"/>
              <a:r>
                <a:rPr lang="en-US" altLang="zh-TW" sz="1400" b="1" dirty="0" smtClean="0">
                  <a:latin typeface="Arial" pitchFamily="34" charset="0"/>
                  <a:cs typeface="Arial" pitchFamily="34" charset="0"/>
                </a:rPr>
                <a:t>&amp; Flipping</a:t>
              </a:r>
              <a:endParaRPr lang="en-US" altLang="zh-TW" sz="1400" b="1" dirty="0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55" name="矩形 54"/>
          <p:cNvSpPr/>
          <p:nvPr/>
        </p:nvSpPr>
        <p:spPr bwMode="auto">
          <a:xfrm>
            <a:off x="4716632" y="2707330"/>
            <a:ext cx="2238905" cy="523220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400" b="1" dirty="0" smtClean="0">
              <a:solidFill>
                <a:schemeClr val="tx1"/>
              </a:solidFill>
              <a:latin typeface="Tahoma" pitchFamily="34" charset="0"/>
              <a:ea typeface="新細明體" pitchFamily="18" charset="-12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400" b="1" dirty="0" smtClean="0">
              <a:solidFill>
                <a:schemeClr val="tx1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56" name="文字方塊 55"/>
          <p:cNvSpPr txBox="1"/>
          <p:nvPr/>
        </p:nvSpPr>
        <p:spPr>
          <a:xfrm>
            <a:off x="4716016" y="2717028"/>
            <a:ext cx="22389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 smtClean="0">
                <a:latin typeface="Arial" pitchFamily="34" charset="0"/>
                <a:cs typeface="Arial" pitchFamily="34" charset="0"/>
              </a:rPr>
              <a:t>Downscaling in</a:t>
            </a:r>
          </a:p>
          <a:p>
            <a:pPr algn="ctr"/>
            <a:r>
              <a:rPr lang="en-US" altLang="zh-TW" sz="1400" b="1" dirty="0" smtClean="0">
                <a:latin typeface="Arial" pitchFamily="34" charset="0"/>
                <a:cs typeface="Arial" pitchFamily="34" charset="0"/>
              </a:rPr>
              <a:t>Vertical Direction</a:t>
            </a:r>
            <a:endParaRPr lang="en-US" altLang="zh-TW" sz="1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矩形 59"/>
          <p:cNvSpPr/>
          <p:nvPr/>
        </p:nvSpPr>
        <p:spPr bwMode="auto">
          <a:xfrm>
            <a:off x="2365828" y="2711654"/>
            <a:ext cx="2258097" cy="523220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400" b="1" dirty="0" smtClean="0">
              <a:solidFill>
                <a:schemeClr val="tx1"/>
              </a:solidFill>
              <a:latin typeface="Tahoma" pitchFamily="34" charset="0"/>
              <a:ea typeface="新細明體" pitchFamily="18" charset="-12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400" b="1" dirty="0" smtClean="0">
              <a:solidFill>
                <a:schemeClr val="tx1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61" name="文字方塊 60"/>
          <p:cNvSpPr txBox="1"/>
          <p:nvPr/>
        </p:nvSpPr>
        <p:spPr>
          <a:xfrm>
            <a:off x="2535692" y="2684966"/>
            <a:ext cx="19442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 smtClean="0">
                <a:latin typeface="Arial" pitchFamily="34" charset="0"/>
                <a:cs typeface="Arial" pitchFamily="34" charset="0"/>
              </a:rPr>
              <a:t>Downscaling in </a:t>
            </a:r>
          </a:p>
          <a:p>
            <a:pPr algn="ctr"/>
            <a:r>
              <a:rPr lang="en-US" altLang="zh-TW" sz="1400" b="1" dirty="0" smtClean="0">
                <a:latin typeface="Arial" pitchFamily="34" charset="0"/>
                <a:cs typeface="Arial" pitchFamily="34" charset="0"/>
              </a:rPr>
              <a:t>Vertical Direction</a:t>
            </a:r>
            <a:endParaRPr lang="en-US" altLang="zh-TW" sz="14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66" name="肘形接點 65"/>
          <p:cNvCxnSpPr>
            <a:stCxn id="60" idx="2"/>
            <a:endCxn id="80" idx="1"/>
          </p:cNvCxnSpPr>
          <p:nvPr/>
        </p:nvCxnSpPr>
        <p:spPr bwMode="auto">
          <a:xfrm rot="16200000" flipH="1">
            <a:off x="2809743" y="3920007"/>
            <a:ext cx="2592022" cy="1221755"/>
          </a:xfrm>
          <a:prstGeom prst="bentConnector2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75" name="矩形 74"/>
          <p:cNvSpPr/>
          <p:nvPr/>
        </p:nvSpPr>
        <p:spPr bwMode="auto">
          <a:xfrm>
            <a:off x="4717191" y="4150033"/>
            <a:ext cx="2238739" cy="498316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400" b="1" dirty="0" smtClean="0">
              <a:solidFill>
                <a:schemeClr val="tx1"/>
              </a:solidFill>
              <a:latin typeface="Tahoma" pitchFamily="34" charset="0"/>
              <a:ea typeface="新細明體" pitchFamily="18" charset="-12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400" b="1" dirty="0" smtClean="0">
              <a:solidFill>
                <a:schemeClr val="tx1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76" name="文字方塊 75"/>
          <p:cNvSpPr txBox="1"/>
          <p:nvPr/>
        </p:nvSpPr>
        <p:spPr>
          <a:xfrm>
            <a:off x="4716633" y="4160953"/>
            <a:ext cx="2219959" cy="523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 err="1" smtClean="0">
                <a:cs typeface="Arial" pitchFamily="34" charset="0"/>
              </a:rPr>
              <a:t>YCbCr</a:t>
            </a:r>
            <a:r>
              <a:rPr lang="en-US" altLang="zh-TW" sz="1400" b="1" dirty="0" smtClean="0">
                <a:cs typeface="Arial" pitchFamily="34" charset="0"/>
              </a:rPr>
              <a:t> </a:t>
            </a:r>
            <a:r>
              <a:rPr lang="en-US" altLang="zh-TW" sz="1400" b="1" dirty="0">
                <a:cs typeface="Arial" pitchFamily="34" charset="0"/>
              </a:rPr>
              <a:t>Color Format Conversion</a:t>
            </a:r>
          </a:p>
        </p:txBody>
      </p:sp>
      <p:pic>
        <p:nvPicPr>
          <p:cNvPr id="72" name="圖片 7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1235844"/>
            <a:ext cx="1152128" cy="648000"/>
          </a:xfrm>
          <a:prstGeom prst="rect">
            <a:avLst/>
          </a:prstGeom>
        </p:spPr>
      </p:pic>
      <p:pic>
        <p:nvPicPr>
          <p:cNvPr id="73" name="圖片 7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1273958"/>
            <a:ext cx="1152128" cy="648000"/>
          </a:xfrm>
          <a:prstGeom prst="rect">
            <a:avLst/>
          </a:prstGeom>
        </p:spPr>
      </p:pic>
      <p:sp>
        <p:nvSpPr>
          <p:cNvPr id="80" name="矩形 79"/>
          <p:cNvSpPr/>
          <p:nvPr/>
        </p:nvSpPr>
        <p:spPr bwMode="auto">
          <a:xfrm>
            <a:off x="4716632" y="5565286"/>
            <a:ext cx="2238905" cy="523220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400" b="1" dirty="0" smtClean="0">
              <a:solidFill>
                <a:schemeClr val="tx1"/>
              </a:solidFill>
              <a:latin typeface="Tahoma" pitchFamily="34" charset="0"/>
              <a:ea typeface="新細明體" pitchFamily="18" charset="-12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400" b="1" dirty="0" smtClean="0">
              <a:solidFill>
                <a:schemeClr val="tx1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81" name="文字方塊 80"/>
          <p:cNvSpPr txBox="1"/>
          <p:nvPr/>
        </p:nvSpPr>
        <p:spPr>
          <a:xfrm>
            <a:off x="4788024" y="5673118"/>
            <a:ext cx="21602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 smtClean="0">
                <a:latin typeface="Arial" pitchFamily="34" charset="0"/>
                <a:cs typeface="Arial" pitchFamily="34" charset="0"/>
              </a:rPr>
              <a:t>Combination</a:t>
            </a:r>
            <a:endParaRPr lang="en-US" altLang="zh-TW" sz="14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86" name="直線單箭頭接點 85"/>
          <p:cNvCxnSpPr/>
          <p:nvPr/>
        </p:nvCxnSpPr>
        <p:spPr bwMode="auto">
          <a:xfrm>
            <a:off x="5868144" y="2513010"/>
            <a:ext cx="392" cy="19686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87" name="直線單箭頭接點 86"/>
          <p:cNvCxnSpPr/>
          <p:nvPr/>
        </p:nvCxnSpPr>
        <p:spPr bwMode="auto">
          <a:xfrm>
            <a:off x="3471797" y="2507899"/>
            <a:ext cx="392" cy="19686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88" name="直線單箭頭接點 87"/>
          <p:cNvCxnSpPr/>
          <p:nvPr/>
        </p:nvCxnSpPr>
        <p:spPr bwMode="auto">
          <a:xfrm>
            <a:off x="5868144" y="3247143"/>
            <a:ext cx="392" cy="19686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89" name="直線單箭頭接點 88"/>
          <p:cNvCxnSpPr/>
          <p:nvPr/>
        </p:nvCxnSpPr>
        <p:spPr bwMode="auto">
          <a:xfrm>
            <a:off x="5868144" y="3953170"/>
            <a:ext cx="392" cy="19686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90" name="直線單箭頭接點 89"/>
          <p:cNvCxnSpPr/>
          <p:nvPr/>
        </p:nvCxnSpPr>
        <p:spPr bwMode="auto">
          <a:xfrm>
            <a:off x="5868144" y="4648346"/>
            <a:ext cx="392" cy="19686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91" name="直線單箭頭接點 90"/>
          <p:cNvCxnSpPr/>
          <p:nvPr/>
        </p:nvCxnSpPr>
        <p:spPr bwMode="auto">
          <a:xfrm>
            <a:off x="5868144" y="5368426"/>
            <a:ext cx="392" cy="19686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92" name="直線單箭頭接點 91"/>
          <p:cNvCxnSpPr/>
          <p:nvPr/>
        </p:nvCxnSpPr>
        <p:spPr bwMode="auto">
          <a:xfrm>
            <a:off x="5868144" y="6088506"/>
            <a:ext cx="392" cy="19686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42" name="文字方塊 41"/>
          <p:cNvSpPr txBox="1">
            <a:spLocks noChangeAspect="1"/>
          </p:cNvSpPr>
          <p:nvPr/>
        </p:nvSpPr>
        <p:spPr>
          <a:xfrm>
            <a:off x="357069" y="2121859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H</a:t>
            </a:r>
            <a:endParaRPr lang="zh-TW" altLang="en-US" sz="1200" dirty="0"/>
          </a:p>
        </p:txBody>
      </p:sp>
      <p:grpSp>
        <p:nvGrpSpPr>
          <p:cNvPr id="47" name="群組 46"/>
          <p:cNvGrpSpPr/>
          <p:nvPr/>
        </p:nvGrpSpPr>
        <p:grpSpPr>
          <a:xfrm>
            <a:off x="251520" y="3483739"/>
            <a:ext cx="2808312" cy="3413515"/>
            <a:chOff x="107504" y="3173094"/>
            <a:chExt cx="2808312" cy="3413515"/>
          </a:xfrm>
        </p:grpSpPr>
        <p:sp>
          <p:nvSpPr>
            <p:cNvPr id="50" name="矩形 49"/>
            <p:cNvSpPr/>
            <p:nvPr/>
          </p:nvSpPr>
          <p:spPr>
            <a:xfrm>
              <a:off x="107504" y="3173094"/>
              <a:ext cx="2808312" cy="3413515"/>
            </a:xfrm>
            <a:prstGeom prst="rect">
              <a:avLst/>
            </a:prstGeom>
            <a:gradFill flip="none" rotWithShape="1">
              <a:gsLst>
                <a:gs pos="0">
                  <a:schemeClr val="accent3">
                    <a:tint val="70000"/>
                    <a:satMod val="130000"/>
                  </a:schemeClr>
                </a:gs>
                <a:gs pos="43000">
                  <a:schemeClr val="accent3">
                    <a:tint val="44000"/>
                    <a:satMod val="165000"/>
                  </a:schemeClr>
                </a:gs>
                <a:gs pos="93000">
                  <a:schemeClr val="accent3">
                    <a:tint val="15000"/>
                    <a:satMod val="165000"/>
                  </a:schemeClr>
                </a:gs>
                <a:gs pos="100000">
                  <a:schemeClr val="accent3">
                    <a:tint val="5000"/>
                    <a:satMod val="250000"/>
                  </a:schemeClr>
                </a:gs>
              </a:gsLst>
              <a:lin ang="10800000" scaled="1"/>
              <a:tileRect/>
            </a:gradFill>
            <a:ln w="19050">
              <a:headEnd type="none" w="med" len="med"/>
              <a:tailEnd type="arrow" w="med" len="med"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endParaRPr lang="zh-TW" altLang="en-US" sz="1600" dirty="0" smtClean="0">
                <a:ea typeface="+mj-ea"/>
              </a:endParaRPr>
            </a:p>
          </p:txBody>
        </p:sp>
        <p:pic>
          <p:nvPicPr>
            <p:cNvPr id="53" name="Picture 2" descr="pic3"/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988" y="3201484"/>
              <a:ext cx="2533650" cy="2800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4" name="文字方塊 53"/>
            <p:cNvSpPr txBox="1"/>
            <p:nvPr/>
          </p:nvSpPr>
          <p:spPr>
            <a:xfrm>
              <a:off x="177658" y="5930116"/>
              <a:ext cx="250100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b="1" dirty="0" smtClean="0">
                  <a:cs typeface="Arial" pitchFamily="34" charset="0"/>
                </a:rPr>
                <a:t>Pixels Rearrangement</a:t>
              </a:r>
              <a:r>
                <a:rPr lang="en-US" altLang="zh-CN" sz="1400" b="1" dirty="0">
                  <a:cs typeface="Arial" pitchFamily="34" charset="0"/>
                </a:rPr>
                <a:t/>
              </a:r>
              <a:br>
                <a:rPr lang="en-US" altLang="zh-CN" sz="1400" b="1" dirty="0">
                  <a:cs typeface="Arial" pitchFamily="34" charset="0"/>
                </a:rPr>
              </a:br>
              <a:r>
                <a:rPr lang="en-US" altLang="zh-CN" sz="1400" b="1" dirty="0">
                  <a:cs typeface="Arial" pitchFamily="34" charset="0"/>
                </a:rPr>
                <a:t> </a:t>
              </a:r>
              <a:r>
                <a:rPr lang="en-US" altLang="zh-CN" sz="1400" b="1" dirty="0" smtClean="0">
                  <a:cs typeface="Arial" pitchFamily="34" charset="0"/>
                </a:rPr>
                <a:t>to </a:t>
              </a:r>
              <a:r>
                <a:rPr lang="en-US" altLang="zh-TW" sz="1400" b="1" dirty="0" smtClean="0">
                  <a:cs typeface="Arial" pitchFamily="34" charset="0"/>
                </a:rPr>
                <a:t>RGB </a:t>
              </a:r>
              <a:r>
                <a:rPr lang="en-US" altLang="zh-CN" sz="1400" b="1" dirty="0" smtClean="0">
                  <a:cs typeface="Arial" pitchFamily="34" charset="0"/>
                </a:rPr>
                <a:t>Subpixels Channel</a:t>
              </a:r>
              <a:endParaRPr lang="en-US" altLang="zh-TW" sz="1400" b="1" dirty="0">
                <a:cs typeface="Arial" pitchFamily="34" charset="0"/>
              </a:endParaRPr>
            </a:p>
          </p:txBody>
        </p:sp>
      </p:grpSp>
      <p:sp>
        <p:nvSpPr>
          <p:cNvPr id="58" name="標題 1"/>
          <p:cNvSpPr>
            <a:spLocks noGrp="1"/>
          </p:cNvSpPr>
          <p:nvPr>
            <p:ph type="title"/>
          </p:nvPr>
        </p:nvSpPr>
        <p:spPr>
          <a:xfrm>
            <a:off x="529007" y="548680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TW" sz="3200" dirty="0" smtClean="0">
                <a:latin typeface="Calibri" pitchFamily="34" charset="0"/>
              </a:rPr>
              <a:t>CTDP-2TB Packing Procedure</a:t>
            </a:r>
            <a:endParaRPr lang="zh-TW" altLang="en-US" sz="3200" dirty="0">
              <a:latin typeface="Calibri" pitchFamily="34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pic>
        <p:nvPicPr>
          <p:cNvPr id="71" name="圖片 70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1263555"/>
            <a:ext cx="1152128" cy="648000"/>
          </a:xfrm>
          <a:prstGeom prst="rect">
            <a:avLst/>
          </a:prstGeom>
        </p:spPr>
      </p:pic>
      <p:pic>
        <p:nvPicPr>
          <p:cNvPr id="74" name="圖片 7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5016" y="1234929"/>
            <a:ext cx="1152128" cy="648000"/>
          </a:xfrm>
          <a:prstGeom prst="rect">
            <a:avLst/>
          </a:prstGeom>
        </p:spPr>
      </p:pic>
      <p:sp>
        <p:nvSpPr>
          <p:cNvPr id="77" name="文字方塊 76"/>
          <p:cNvSpPr txBox="1">
            <a:spLocks noChangeAspect="1"/>
          </p:cNvSpPr>
          <p:nvPr/>
        </p:nvSpPr>
        <p:spPr>
          <a:xfrm>
            <a:off x="2678814" y="991761"/>
            <a:ext cx="3305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W</a:t>
            </a:r>
            <a:endParaRPr lang="zh-TW" altLang="en-US" sz="1200" dirty="0"/>
          </a:p>
        </p:txBody>
      </p:sp>
      <p:sp>
        <p:nvSpPr>
          <p:cNvPr id="79" name="文字方塊 78"/>
          <p:cNvSpPr txBox="1">
            <a:spLocks noChangeAspect="1"/>
          </p:cNvSpPr>
          <p:nvPr/>
        </p:nvSpPr>
        <p:spPr>
          <a:xfrm>
            <a:off x="3840112" y="969340"/>
            <a:ext cx="3305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W</a:t>
            </a:r>
            <a:endParaRPr lang="zh-TW" altLang="en-US" sz="1200" dirty="0"/>
          </a:p>
        </p:txBody>
      </p:sp>
      <p:sp>
        <p:nvSpPr>
          <p:cNvPr id="82" name="文字方塊 81"/>
          <p:cNvSpPr txBox="1">
            <a:spLocks noChangeAspect="1"/>
          </p:cNvSpPr>
          <p:nvPr/>
        </p:nvSpPr>
        <p:spPr>
          <a:xfrm>
            <a:off x="5177564" y="991761"/>
            <a:ext cx="3305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W</a:t>
            </a:r>
            <a:endParaRPr lang="zh-TW" altLang="en-US" sz="1200" dirty="0"/>
          </a:p>
        </p:txBody>
      </p:sp>
      <p:sp>
        <p:nvSpPr>
          <p:cNvPr id="83" name="文字方塊 82"/>
          <p:cNvSpPr txBox="1">
            <a:spLocks noChangeAspect="1"/>
          </p:cNvSpPr>
          <p:nvPr/>
        </p:nvSpPr>
        <p:spPr>
          <a:xfrm>
            <a:off x="7601786" y="1710715"/>
            <a:ext cx="3305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W</a:t>
            </a:r>
            <a:endParaRPr lang="zh-TW" altLang="en-US" sz="1200" dirty="0"/>
          </a:p>
        </p:txBody>
      </p:sp>
      <p:sp>
        <p:nvSpPr>
          <p:cNvPr id="98" name="文字方塊 97"/>
          <p:cNvSpPr txBox="1">
            <a:spLocks noChangeAspect="1"/>
          </p:cNvSpPr>
          <p:nvPr/>
        </p:nvSpPr>
        <p:spPr>
          <a:xfrm>
            <a:off x="7123626" y="1421344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H</a:t>
            </a:r>
            <a:endParaRPr lang="zh-TW" altLang="en-US" sz="1200" dirty="0"/>
          </a:p>
        </p:txBody>
      </p:sp>
      <p:sp>
        <p:nvSpPr>
          <p:cNvPr id="102" name="矩形 101"/>
          <p:cNvSpPr/>
          <p:nvPr/>
        </p:nvSpPr>
        <p:spPr bwMode="auto">
          <a:xfrm>
            <a:off x="2365827" y="1994609"/>
            <a:ext cx="2258097" cy="523220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400" b="1" dirty="0" smtClean="0">
              <a:solidFill>
                <a:schemeClr val="tx1"/>
              </a:solidFill>
              <a:latin typeface="Tahoma" pitchFamily="34" charset="0"/>
              <a:ea typeface="新細明體" pitchFamily="18" charset="-12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400" b="1" dirty="0" smtClean="0">
              <a:solidFill>
                <a:schemeClr val="tx1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103" name="文字方塊 102"/>
          <p:cNvSpPr txBox="1"/>
          <p:nvPr/>
        </p:nvSpPr>
        <p:spPr>
          <a:xfrm>
            <a:off x="2319669" y="1997400"/>
            <a:ext cx="23243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200" b="1" dirty="0" smtClean="0">
                <a:cs typeface="Arial" pitchFamily="34" charset="0"/>
              </a:rPr>
              <a:t>Combination &amp; Downscaling in Horizontal Direction by 2</a:t>
            </a:r>
            <a:endParaRPr lang="en-US" altLang="zh-TW" sz="1200" b="1" dirty="0">
              <a:cs typeface="Arial" pitchFamily="34" charset="0"/>
            </a:endParaRPr>
          </a:p>
        </p:txBody>
      </p:sp>
      <p:cxnSp>
        <p:nvCxnSpPr>
          <p:cNvPr id="104" name="直線單箭頭接點 103"/>
          <p:cNvCxnSpPr/>
          <p:nvPr/>
        </p:nvCxnSpPr>
        <p:spPr bwMode="auto">
          <a:xfrm>
            <a:off x="3471796" y="1790854"/>
            <a:ext cx="392" cy="19686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05" name="矩形 104"/>
          <p:cNvSpPr/>
          <p:nvPr/>
        </p:nvSpPr>
        <p:spPr bwMode="auto">
          <a:xfrm>
            <a:off x="4716016" y="2041684"/>
            <a:ext cx="2258097" cy="523220"/>
          </a:xfrm>
          <a:prstGeom prst="rect">
            <a:avLst/>
          </a:prstGeom>
          <a:gradFill>
            <a:gsLst>
              <a:gs pos="97917">
                <a:schemeClr val="bg1"/>
              </a:gs>
              <a:gs pos="0">
                <a:srgbClr val="8BAE6C"/>
              </a:gs>
            </a:gsLst>
            <a:lin ang="16200000" scaled="1"/>
          </a:gradFill>
          <a:ln w="22225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400" b="1" dirty="0" smtClean="0">
              <a:solidFill>
                <a:schemeClr val="tx1"/>
              </a:solidFill>
              <a:latin typeface="Tahoma" pitchFamily="34" charset="0"/>
              <a:ea typeface="新細明體" pitchFamily="18" charset="-12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TW" sz="1400" b="1" dirty="0" smtClean="0">
              <a:solidFill>
                <a:schemeClr val="tx1"/>
              </a:solidFill>
              <a:latin typeface="Tahoma" pitchFamily="34" charset="0"/>
              <a:ea typeface="新細明體" pitchFamily="18" charset="-120"/>
            </a:endParaRPr>
          </a:p>
        </p:txBody>
      </p:sp>
      <p:sp>
        <p:nvSpPr>
          <p:cNvPr id="106" name="文字方塊 105"/>
          <p:cNvSpPr txBox="1"/>
          <p:nvPr/>
        </p:nvSpPr>
        <p:spPr>
          <a:xfrm>
            <a:off x="4716017" y="2014996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200" b="1" dirty="0">
                <a:cs typeface="Arial" pitchFamily="34" charset="0"/>
              </a:rPr>
              <a:t>Combination &amp; Downscaling in Horizontal Direction by 2</a:t>
            </a:r>
          </a:p>
        </p:txBody>
      </p:sp>
      <p:cxnSp>
        <p:nvCxnSpPr>
          <p:cNvPr id="107" name="直線單箭頭接點 106"/>
          <p:cNvCxnSpPr/>
          <p:nvPr/>
        </p:nvCxnSpPr>
        <p:spPr bwMode="auto">
          <a:xfrm>
            <a:off x="6012160" y="1837929"/>
            <a:ext cx="392" cy="19686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657F4D"/>
            </a:solidFill>
            <a:prstDash val="solid"/>
            <a:round/>
            <a:headEnd type="none" w="med" len="med"/>
            <a:tailEnd type="arrow"/>
          </a:ln>
          <a:effectLst/>
        </p:spPr>
      </p:cxnSp>
      <p:grpSp>
        <p:nvGrpSpPr>
          <p:cNvPr id="3" name="群組 2"/>
          <p:cNvGrpSpPr/>
          <p:nvPr/>
        </p:nvGrpSpPr>
        <p:grpSpPr>
          <a:xfrm>
            <a:off x="755576" y="1916832"/>
            <a:ext cx="1154780" cy="652208"/>
            <a:chOff x="755576" y="2220183"/>
            <a:chExt cx="1154780" cy="652208"/>
          </a:xfrm>
        </p:grpSpPr>
        <p:pic>
          <p:nvPicPr>
            <p:cNvPr id="108" name="圖片 107"/>
            <p:cNvPicPr>
              <a:picLocks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5576" y="2224391"/>
              <a:ext cx="575462" cy="648000"/>
            </a:xfrm>
            <a:prstGeom prst="rect">
              <a:avLst/>
            </a:prstGeom>
          </p:spPr>
        </p:pic>
        <p:pic>
          <p:nvPicPr>
            <p:cNvPr id="109" name="圖片 108"/>
            <p:cNvPicPr>
              <a:picLocks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34894" y="2220183"/>
              <a:ext cx="575462" cy="648000"/>
            </a:xfrm>
            <a:prstGeom prst="rect">
              <a:avLst/>
            </a:prstGeom>
          </p:spPr>
        </p:pic>
      </p:grpSp>
      <p:sp>
        <p:nvSpPr>
          <p:cNvPr id="110" name="文字方塊 109"/>
          <p:cNvSpPr txBox="1">
            <a:spLocks noChangeAspect="1"/>
          </p:cNvSpPr>
          <p:nvPr/>
        </p:nvSpPr>
        <p:spPr>
          <a:xfrm>
            <a:off x="1165768" y="1614121"/>
            <a:ext cx="3305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W</a:t>
            </a:r>
            <a:endParaRPr lang="zh-TW" altLang="en-US" sz="1200" dirty="0"/>
          </a:p>
        </p:txBody>
      </p:sp>
      <p:grpSp>
        <p:nvGrpSpPr>
          <p:cNvPr id="6" name="群組 5"/>
          <p:cNvGrpSpPr/>
          <p:nvPr/>
        </p:nvGrpSpPr>
        <p:grpSpPr>
          <a:xfrm>
            <a:off x="7191544" y="1916832"/>
            <a:ext cx="1151024" cy="649331"/>
            <a:chOff x="7191544" y="2204864"/>
            <a:chExt cx="1151024" cy="649331"/>
          </a:xfrm>
        </p:grpSpPr>
        <p:pic>
          <p:nvPicPr>
            <p:cNvPr id="111" name="圖片 110"/>
            <p:cNvPicPr>
              <a:picLocks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91544" y="2204864"/>
              <a:ext cx="575512" cy="648000"/>
            </a:xfrm>
            <a:prstGeom prst="rect">
              <a:avLst/>
            </a:prstGeom>
          </p:spPr>
        </p:pic>
        <p:pic>
          <p:nvPicPr>
            <p:cNvPr id="112" name="圖片 111"/>
            <p:cNvPicPr>
              <a:picLocks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67056" y="2206195"/>
              <a:ext cx="575512" cy="648000"/>
            </a:xfrm>
            <a:prstGeom prst="rect">
              <a:avLst/>
            </a:prstGeom>
          </p:spPr>
        </p:pic>
      </p:grpSp>
      <p:sp>
        <p:nvSpPr>
          <p:cNvPr id="113" name="文字方塊 112"/>
          <p:cNvSpPr txBox="1">
            <a:spLocks noChangeAspect="1"/>
          </p:cNvSpPr>
          <p:nvPr/>
        </p:nvSpPr>
        <p:spPr>
          <a:xfrm>
            <a:off x="8342568" y="2194844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H</a:t>
            </a:r>
            <a:endParaRPr lang="zh-TW" altLang="en-US" sz="1200" dirty="0"/>
          </a:p>
        </p:txBody>
      </p:sp>
      <p:grpSp>
        <p:nvGrpSpPr>
          <p:cNvPr id="115" name="群組 114"/>
          <p:cNvGrpSpPr>
            <a:grpSpLocks/>
          </p:cNvGrpSpPr>
          <p:nvPr/>
        </p:nvGrpSpPr>
        <p:grpSpPr>
          <a:xfrm>
            <a:off x="755038" y="2708920"/>
            <a:ext cx="1152000" cy="450000"/>
            <a:chOff x="755576" y="2220183"/>
            <a:chExt cx="1154780" cy="652208"/>
          </a:xfrm>
        </p:grpSpPr>
        <p:pic>
          <p:nvPicPr>
            <p:cNvPr id="116" name="圖片 115"/>
            <p:cNvPicPr>
              <a:picLocks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5576" y="2224391"/>
              <a:ext cx="575462" cy="648000"/>
            </a:xfrm>
            <a:prstGeom prst="rect">
              <a:avLst/>
            </a:prstGeom>
          </p:spPr>
        </p:pic>
        <p:pic>
          <p:nvPicPr>
            <p:cNvPr id="117" name="圖片 116"/>
            <p:cNvPicPr>
              <a:picLocks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34894" y="2220183"/>
              <a:ext cx="575462" cy="648000"/>
            </a:xfrm>
            <a:prstGeom prst="rect">
              <a:avLst/>
            </a:prstGeom>
          </p:spPr>
        </p:pic>
      </p:grpSp>
      <p:grpSp>
        <p:nvGrpSpPr>
          <p:cNvPr id="121" name="群組 120"/>
          <p:cNvGrpSpPr/>
          <p:nvPr/>
        </p:nvGrpSpPr>
        <p:grpSpPr>
          <a:xfrm>
            <a:off x="7186322" y="2816638"/>
            <a:ext cx="1151024" cy="324000"/>
            <a:chOff x="7191544" y="2204864"/>
            <a:chExt cx="1151024" cy="649331"/>
          </a:xfrm>
        </p:grpSpPr>
        <p:pic>
          <p:nvPicPr>
            <p:cNvPr id="122" name="圖片 121"/>
            <p:cNvPicPr>
              <a:picLocks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91544" y="2204864"/>
              <a:ext cx="575512" cy="648000"/>
            </a:xfrm>
            <a:prstGeom prst="rect">
              <a:avLst/>
            </a:prstGeom>
          </p:spPr>
        </p:pic>
        <p:pic>
          <p:nvPicPr>
            <p:cNvPr id="123" name="圖片 122"/>
            <p:cNvPicPr>
              <a:picLocks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67056" y="2206195"/>
              <a:ext cx="575512" cy="648000"/>
            </a:xfrm>
            <a:prstGeom prst="rect">
              <a:avLst/>
            </a:prstGeom>
          </p:spPr>
        </p:pic>
      </p:grpSp>
      <p:grpSp>
        <p:nvGrpSpPr>
          <p:cNvPr id="124" name="群組 123"/>
          <p:cNvGrpSpPr/>
          <p:nvPr/>
        </p:nvGrpSpPr>
        <p:grpSpPr>
          <a:xfrm>
            <a:off x="7237400" y="3573016"/>
            <a:ext cx="1151024" cy="108000"/>
            <a:chOff x="7191544" y="2204864"/>
            <a:chExt cx="1151024" cy="649331"/>
          </a:xfrm>
        </p:grpSpPr>
        <p:pic>
          <p:nvPicPr>
            <p:cNvPr id="125" name="圖片 124"/>
            <p:cNvPicPr>
              <a:picLocks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91544" y="2204864"/>
              <a:ext cx="575512" cy="648000"/>
            </a:xfrm>
            <a:prstGeom prst="rect">
              <a:avLst/>
            </a:prstGeom>
          </p:spPr>
        </p:pic>
        <p:pic>
          <p:nvPicPr>
            <p:cNvPr id="126" name="圖片 125"/>
            <p:cNvPicPr>
              <a:picLocks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67056" y="2206195"/>
              <a:ext cx="575512" cy="648000"/>
            </a:xfrm>
            <a:prstGeom prst="rect">
              <a:avLst/>
            </a:prstGeom>
          </p:spPr>
        </p:pic>
      </p:grpSp>
      <p:grpSp>
        <p:nvGrpSpPr>
          <p:cNvPr id="127" name="群組 126"/>
          <p:cNvGrpSpPr/>
          <p:nvPr/>
        </p:nvGrpSpPr>
        <p:grpSpPr>
          <a:xfrm>
            <a:off x="7236296" y="4968938"/>
            <a:ext cx="1151024" cy="45940"/>
            <a:chOff x="7191544" y="2204864"/>
            <a:chExt cx="1151024" cy="276206"/>
          </a:xfrm>
        </p:grpSpPr>
        <p:pic>
          <p:nvPicPr>
            <p:cNvPr id="128" name="圖片 127"/>
            <p:cNvPicPr>
              <a:picLocks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b="57580"/>
            <a:stretch/>
          </p:blipFill>
          <p:spPr>
            <a:xfrm>
              <a:off x="7191544" y="2204864"/>
              <a:ext cx="575512" cy="274877"/>
            </a:xfrm>
            <a:prstGeom prst="rect">
              <a:avLst/>
            </a:prstGeom>
          </p:spPr>
        </p:pic>
        <p:pic>
          <p:nvPicPr>
            <p:cNvPr id="129" name="圖片 128"/>
            <p:cNvPicPr>
              <a:picLocks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b="57580"/>
            <a:stretch/>
          </p:blipFill>
          <p:spPr>
            <a:xfrm>
              <a:off x="7767056" y="2206193"/>
              <a:ext cx="575512" cy="274877"/>
            </a:xfrm>
            <a:prstGeom prst="rect">
              <a:avLst/>
            </a:prstGeom>
          </p:spPr>
        </p:pic>
      </p:grpSp>
      <p:grpSp>
        <p:nvGrpSpPr>
          <p:cNvPr id="130" name="群組 129"/>
          <p:cNvGrpSpPr/>
          <p:nvPr/>
        </p:nvGrpSpPr>
        <p:grpSpPr>
          <a:xfrm>
            <a:off x="7237400" y="5157192"/>
            <a:ext cx="1151024" cy="45940"/>
            <a:chOff x="7191544" y="2577989"/>
            <a:chExt cx="1151024" cy="276206"/>
          </a:xfrm>
        </p:grpSpPr>
        <p:pic>
          <p:nvPicPr>
            <p:cNvPr id="131" name="圖片 130"/>
            <p:cNvPicPr>
              <a:picLocks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7582" b="-1"/>
            <a:stretch/>
          </p:blipFill>
          <p:spPr>
            <a:xfrm>
              <a:off x="7191544" y="2577989"/>
              <a:ext cx="575512" cy="274877"/>
            </a:xfrm>
            <a:prstGeom prst="rect">
              <a:avLst/>
            </a:prstGeom>
          </p:spPr>
        </p:pic>
        <p:pic>
          <p:nvPicPr>
            <p:cNvPr id="132" name="圖片 131"/>
            <p:cNvPicPr>
              <a:picLocks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7582" b="-1"/>
            <a:stretch/>
          </p:blipFill>
          <p:spPr>
            <a:xfrm>
              <a:off x="7767056" y="2579318"/>
              <a:ext cx="575512" cy="274877"/>
            </a:xfrm>
            <a:prstGeom prst="rect">
              <a:avLst/>
            </a:prstGeom>
          </p:spPr>
        </p:pic>
      </p:grpSp>
      <p:sp>
        <p:nvSpPr>
          <p:cNvPr id="133" name="文字方塊 132"/>
          <p:cNvSpPr txBox="1">
            <a:spLocks noChangeAspect="1"/>
          </p:cNvSpPr>
          <p:nvPr/>
        </p:nvSpPr>
        <p:spPr>
          <a:xfrm>
            <a:off x="6305492" y="975492"/>
            <a:ext cx="3305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W</a:t>
            </a:r>
            <a:endParaRPr lang="zh-TW" altLang="en-US" sz="1200" dirty="0"/>
          </a:p>
        </p:txBody>
      </p:sp>
      <p:grpSp>
        <p:nvGrpSpPr>
          <p:cNvPr id="134" name="群組 133"/>
          <p:cNvGrpSpPr>
            <a:grpSpLocks/>
          </p:cNvGrpSpPr>
          <p:nvPr/>
        </p:nvGrpSpPr>
        <p:grpSpPr>
          <a:xfrm>
            <a:off x="5293515" y="6335388"/>
            <a:ext cx="1152000" cy="450000"/>
            <a:chOff x="755576" y="2220183"/>
            <a:chExt cx="1154780" cy="652208"/>
          </a:xfrm>
        </p:grpSpPr>
        <p:pic>
          <p:nvPicPr>
            <p:cNvPr id="135" name="圖片 134"/>
            <p:cNvPicPr>
              <a:picLocks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5576" y="2224391"/>
              <a:ext cx="575462" cy="648000"/>
            </a:xfrm>
            <a:prstGeom prst="rect">
              <a:avLst/>
            </a:prstGeom>
          </p:spPr>
        </p:pic>
        <p:pic>
          <p:nvPicPr>
            <p:cNvPr id="136" name="圖片 135"/>
            <p:cNvPicPr>
              <a:picLocks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34894" y="2220183"/>
              <a:ext cx="575462" cy="648000"/>
            </a:xfrm>
            <a:prstGeom prst="rect">
              <a:avLst/>
            </a:prstGeom>
          </p:spPr>
        </p:pic>
      </p:grpSp>
      <p:grpSp>
        <p:nvGrpSpPr>
          <p:cNvPr id="137" name="群組 136"/>
          <p:cNvGrpSpPr/>
          <p:nvPr/>
        </p:nvGrpSpPr>
        <p:grpSpPr>
          <a:xfrm>
            <a:off x="5294491" y="6288464"/>
            <a:ext cx="1151024" cy="45940"/>
            <a:chOff x="7191544" y="2204864"/>
            <a:chExt cx="1151024" cy="276206"/>
          </a:xfrm>
        </p:grpSpPr>
        <p:pic>
          <p:nvPicPr>
            <p:cNvPr id="138" name="圖片 137"/>
            <p:cNvPicPr>
              <a:picLocks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b="57580"/>
            <a:stretch/>
          </p:blipFill>
          <p:spPr>
            <a:xfrm>
              <a:off x="7191544" y="2204864"/>
              <a:ext cx="575512" cy="274877"/>
            </a:xfrm>
            <a:prstGeom prst="rect">
              <a:avLst/>
            </a:prstGeom>
          </p:spPr>
        </p:pic>
        <p:pic>
          <p:nvPicPr>
            <p:cNvPr id="139" name="圖片 138"/>
            <p:cNvPicPr>
              <a:picLocks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b="57580"/>
            <a:stretch/>
          </p:blipFill>
          <p:spPr>
            <a:xfrm>
              <a:off x="7767056" y="2206193"/>
              <a:ext cx="575512" cy="274877"/>
            </a:xfrm>
            <a:prstGeom prst="rect">
              <a:avLst/>
            </a:prstGeom>
          </p:spPr>
        </p:pic>
      </p:grpSp>
      <p:grpSp>
        <p:nvGrpSpPr>
          <p:cNvPr id="140" name="群組 139"/>
          <p:cNvGrpSpPr/>
          <p:nvPr/>
        </p:nvGrpSpPr>
        <p:grpSpPr>
          <a:xfrm>
            <a:off x="5292080" y="6767436"/>
            <a:ext cx="1151024" cy="45940"/>
            <a:chOff x="7191544" y="2577989"/>
            <a:chExt cx="1151024" cy="276206"/>
          </a:xfrm>
        </p:grpSpPr>
        <p:pic>
          <p:nvPicPr>
            <p:cNvPr id="141" name="圖片 140"/>
            <p:cNvPicPr>
              <a:picLocks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7582" b="-1"/>
            <a:stretch/>
          </p:blipFill>
          <p:spPr>
            <a:xfrm>
              <a:off x="7191544" y="2577989"/>
              <a:ext cx="575512" cy="274877"/>
            </a:xfrm>
            <a:prstGeom prst="rect">
              <a:avLst/>
            </a:prstGeom>
          </p:spPr>
        </p:pic>
        <p:pic>
          <p:nvPicPr>
            <p:cNvPr id="142" name="圖片 141"/>
            <p:cNvPicPr>
              <a:picLocks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7582" b="-1"/>
            <a:stretch/>
          </p:blipFill>
          <p:spPr>
            <a:xfrm>
              <a:off x="7767056" y="2579318"/>
              <a:ext cx="575512" cy="274877"/>
            </a:xfrm>
            <a:prstGeom prst="rect">
              <a:avLst/>
            </a:prstGeom>
          </p:spPr>
        </p:pic>
      </p:grpSp>
      <p:sp>
        <p:nvSpPr>
          <p:cNvPr id="144" name="文字方塊 143"/>
          <p:cNvSpPr txBox="1">
            <a:spLocks noChangeAspect="1"/>
          </p:cNvSpPr>
          <p:nvPr/>
        </p:nvSpPr>
        <p:spPr>
          <a:xfrm>
            <a:off x="5825636" y="6093296"/>
            <a:ext cx="3305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W</a:t>
            </a:r>
            <a:endParaRPr lang="zh-TW" altLang="en-US" sz="1200" dirty="0"/>
          </a:p>
        </p:txBody>
      </p:sp>
      <p:sp>
        <p:nvSpPr>
          <p:cNvPr id="145" name="文字方塊 144"/>
          <p:cNvSpPr txBox="1">
            <a:spLocks noChangeAspect="1"/>
          </p:cNvSpPr>
          <p:nvPr/>
        </p:nvSpPr>
        <p:spPr>
          <a:xfrm>
            <a:off x="1306811" y="3147511"/>
            <a:ext cx="3305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W</a:t>
            </a:r>
            <a:endParaRPr lang="zh-TW" altLang="en-US" sz="1200" dirty="0"/>
          </a:p>
        </p:txBody>
      </p:sp>
      <p:sp>
        <p:nvSpPr>
          <p:cNvPr id="146" name="文字方塊 145"/>
          <p:cNvSpPr txBox="1">
            <a:spLocks noChangeAspect="1"/>
          </p:cNvSpPr>
          <p:nvPr/>
        </p:nvSpPr>
        <p:spPr>
          <a:xfrm>
            <a:off x="7618116" y="2636912"/>
            <a:ext cx="4822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" dirty="0" smtClean="0"/>
              <a:t>W</a:t>
            </a:r>
            <a:endParaRPr lang="zh-TW" altLang="en-US" sz="1200" dirty="0"/>
          </a:p>
        </p:txBody>
      </p:sp>
      <p:sp>
        <p:nvSpPr>
          <p:cNvPr id="147" name="文字方塊 146"/>
          <p:cNvSpPr txBox="1">
            <a:spLocks noChangeAspect="1"/>
          </p:cNvSpPr>
          <p:nvPr/>
        </p:nvSpPr>
        <p:spPr>
          <a:xfrm>
            <a:off x="7601786" y="3368025"/>
            <a:ext cx="4822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" dirty="0" smtClean="0"/>
              <a:t>W</a:t>
            </a:r>
            <a:endParaRPr lang="zh-TW" altLang="en-US" sz="1200" dirty="0"/>
          </a:p>
        </p:txBody>
      </p:sp>
      <p:sp>
        <p:nvSpPr>
          <p:cNvPr id="148" name="文字方塊 147"/>
          <p:cNvSpPr txBox="1">
            <a:spLocks noChangeAspect="1"/>
          </p:cNvSpPr>
          <p:nvPr/>
        </p:nvSpPr>
        <p:spPr>
          <a:xfrm>
            <a:off x="7618116" y="4736177"/>
            <a:ext cx="4822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200" dirty="0" smtClean="0"/>
              <a:t>W</a:t>
            </a:r>
            <a:endParaRPr lang="zh-TW" altLang="en-US" sz="1200" dirty="0"/>
          </a:p>
        </p:txBody>
      </p:sp>
      <p:sp>
        <p:nvSpPr>
          <p:cNvPr id="149" name="文字方塊 148"/>
          <p:cNvSpPr txBox="1">
            <a:spLocks noChangeAspect="1"/>
          </p:cNvSpPr>
          <p:nvPr/>
        </p:nvSpPr>
        <p:spPr>
          <a:xfrm>
            <a:off x="2051720" y="1639833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/>
              <a:t>H</a:t>
            </a:r>
            <a:endParaRPr lang="zh-TW" altLang="en-US" sz="1200" dirty="0"/>
          </a:p>
        </p:txBody>
      </p:sp>
      <p:sp>
        <p:nvSpPr>
          <p:cNvPr id="95" name="文字方塊 94"/>
          <p:cNvSpPr txBox="1"/>
          <p:nvPr/>
        </p:nvSpPr>
        <p:spPr>
          <a:xfrm>
            <a:off x="107504" y="2807350"/>
            <a:ext cx="73770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/>
              <a:t>H-</a:t>
            </a:r>
            <a:r>
              <a:rPr lang="en-US" altLang="zh-TW" sz="1100" dirty="0" err="1"/>
              <a:t>Fa</a:t>
            </a:r>
            <a:r>
              <a:rPr lang="en-US" altLang="zh-TW" sz="1100" baseline="-25000" dirty="0" err="1"/>
              <a:t>H</a:t>
            </a:r>
            <a:r>
              <a:rPr lang="en-US" altLang="zh-TW" sz="1100" dirty="0"/>
              <a:t> </a:t>
            </a:r>
            <a:r>
              <a:rPr lang="en-US" altLang="zh-TW" sz="1100" dirty="0" smtClean="0"/>
              <a:t>*2</a:t>
            </a:r>
            <a:endParaRPr lang="zh-TW" altLang="en-US" sz="1100" dirty="0"/>
          </a:p>
        </p:txBody>
      </p:sp>
      <p:sp>
        <p:nvSpPr>
          <p:cNvPr id="96" name="文字方塊 95"/>
          <p:cNvSpPr txBox="1"/>
          <p:nvPr/>
        </p:nvSpPr>
        <p:spPr>
          <a:xfrm>
            <a:off x="8506846" y="5072106"/>
            <a:ext cx="45557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 err="1"/>
              <a:t>Fa</a:t>
            </a:r>
            <a:r>
              <a:rPr lang="en-US" altLang="zh-TW" sz="1100" baseline="-25000" dirty="0" err="1"/>
              <a:t>H</a:t>
            </a:r>
            <a:r>
              <a:rPr lang="en-US" altLang="zh-TW" sz="1100" dirty="0"/>
              <a:t> </a:t>
            </a:r>
            <a:endParaRPr lang="zh-TW" altLang="en-US" sz="1100" dirty="0"/>
          </a:p>
        </p:txBody>
      </p:sp>
      <p:sp>
        <p:nvSpPr>
          <p:cNvPr id="97" name="文字方塊 96"/>
          <p:cNvSpPr txBox="1"/>
          <p:nvPr/>
        </p:nvSpPr>
        <p:spPr>
          <a:xfrm>
            <a:off x="8502293" y="4767304"/>
            <a:ext cx="45557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 err="1"/>
              <a:t>Fa</a:t>
            </a:r>
            <a:r>
              <a:rPr lang="en-US" altLang="zh-TW" sz="1100" baseline="-25000" dirty="0" err="1"/>
              <a:t>H</a:t>
            </a:r>
            <a:r>
              <a:rPr lang="en-US" altLang="zh-TW" sz="1100" dirty="0"/>
              <a:t> </a:t>
            </a:r>
            <a:endParaRPr lang="zh-TW" altLang="en-US" sz="1100" dirty="0"/>
          </a:p>
        </p:txBody>
      </p:sp>
      <p:sp>
        <p:nvSpPr>
          <p:cNvPr id="99" name="文字方塊 98"/>
          <p:cNvSpPr txBox="1"/>
          <p:nvPr/>
        </p:nvSpPr>
        <p:spPr>
          <a:xfrm>
            <a:off x="6504684" y="6623774"/>
            <a:ext cx="45557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 err="1"/>
              <a:t>Fa</a:t>
            </a:r>
            <a:r>
              <a:rPr lang="en-US" altLang="zh-TW" sz="1100" baseline="-25000" dirty="0" err="1"/>
              <a:t>H</a:t>
            </a:r>
            <a:r>
              <a:rPr lang="en-US" altLang="zh-TW" sz="1100" dirty="0"/>
              <a:t> </a:t>
            </a:r>
            <a:endParaRPr lang="zh-TW" altLang="en-US" sz="1100" dirty="0"/>
          </a:p>
        </p:txBody>
      </p:sp>
      <p:sp>
        <p:nvSpPr>
          <p:cNvPr id="100" name="文字方塊 99"/>
          <p:cNvSpPr txBox="1"/>
          <p:nvPr/>
        </p:nvSpPr>
        <p:spPr>
          <a:xfrm>
            <a:off x="6500131" y="6165304"/>
            <a:ext cx="45557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 err="1"/>
              <a:t>Fa</a:t>
            </a:r>
            <a:r>
              <a:rPr lang="en-US" altLang="zh-TW" sz="1100" baseline="-25000" dirty="0" err="1"/>
              <a:t>H</a:t>
            </a:r>
            <a:r>
              <a:rPr lang="en-US" altLang="zh-TW" sz="1100" dirty="0"/>
              <a:t> </a:t>
            </a:r>
            <a:endParaRPr lang="zh-TW" altLang="en-US" sz="1100" dirty="0"/>
          </a:p>
        </p:txBody>
      </p:sp>
      <p:sp>
        <p:nvSpPr>
          <p:cNvPr id="101" name="文字方塊 100"/>
          <p:cNvSpPr txBox="1"/>
          <p:nvPr/>
        </p:nvSpPr>
        <p:spPr>
          <a:xfrm>
            <a:off x="6443104" y="6431034"/>
            <a:ext cx="73770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/>
              <a:t>H-</a:t>
            </a:r>
            <a:r>
              <a:rPr lang="en-US" altLang="zh-TW" sz="1100" dirty="0" err="1"/>
              <a:t>Fa</a:t>
            </a:r>
            <a:r>
              <a:rPr lang="en-US" altLang="zh-TW" sz="1100" baseline="-25000" dirty="0" err="1"/>
              <a:t>H</a:t>
            </a:r>
            <a:r>
              <a:rPr lang="en-US" altLang="zh-TW" sz="1100" dirty="0"/>
              <a:t> </a:t>
            </a:r>
            <a:r>
              <a:rPr lang="en-US" altLang="zh-TW" sz="1100" dirty="0" smtClean="0"/>
              <a:t>*2</a:t>
            </a:r>
            <a:endParaRPr lang="zh-TW" altLang="en-US" sz="1100" dirty="0"/>
          </a:p>
        </p:txBody>
      </p:sp>
      <p:sp>
        <p:nvSpPr>
          <p:cNvPr id="114" name="文字方塊 113"/>
          <p:cNvSpPr txBox="1"/>
          <p:nvPr/>
        </p:nvSpPr>
        <p:spPr>
          <a:xfrm>
            <a:off x="8345960" y="3527430"/>
            <a:ext cx="5886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 err="1"/>
              <a:t>Fa</a:t>
            </a:r>
            <a:r>
              <a:rPr lang="en-US" altLang="zh-TW" sz="1100" baseline="-25000" dirty="0" err="1"/>
              <a:t>H</a:t>
            </a:r>
            <a:r>
              <a:rPr lang="en-US" altLang="zh-TW" sz="1100" dirty="0"/>
              <a:t> </a:t>
            </a:r>
            <a:r>
              <a:rPr lang="en-US" altLang="zh-TW" sz="1100" dirty="0" smtClean="0"/>
              <a:t>*2</a:t>
            </a:r>
            <a:endParaRPr lang="zh-TW" altLang="en-US" sz="1100" dirty="0"/>
          </a:p>
        </p:txBody>
      </p:sp>
      <p:sp>
        <p:nvSpPr>
          <p:cNvPr id="118" name="文字方塊 117"/>
          <p:cNvSpPr txBox="1"/>
          <p:nvPr/>
        </p:nvSpPr>
        <p:spPr>
          <a:xfrm>
            <a:off x="8345960" y="2852936"/>
            <a:ext cx="5886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100" dirty="0" err="1"/>
              <a:t>Fa</a:t>
            </a:r>
            <a:r>
              <a:rPr lang="en-US" altLang="zh-TW" sz="1100" baseline="-25000" dirty="0" err="1"/>
              <a:t>H</a:t>
            </a:r>
            <a:r>
              <a:rPr lang="en-US" altLang="zh-TW" sz="1100" dirty="0"/>
              <a:t> </a:t>
            </a:r>
            <a:r>
              <a:rPr lang="en-US" altLang="zh-TW" sz="1100" dirty="0" smtClean="0"/>
              <a:t>*6</a:t>
            </a:r>
            <a:endParaRPr lang="zh-TW" altLang="en-US" sz="1100" dirty="0"/>
          </a:p>
        </p:txBody>
      </p:sp>
      <p:graphicFrame>
        <p:nvGraphicFramePr>
          <p:cNvPr id="5" name="物件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5012639"/>
              </p:ext>
            </p:extLst>
          </p:nvPr>
        </p:nvGraphicFramePr>
        <p:xfrm>
          <a:off x="7083425" y="4195763"/>
          <a:ext cx="188912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38" name="方程式" r:id="rId9" imgW="2730240" imgH="596880" progId="Equation.3">
                  <p:embed/>
                </p:oleObj>
              </mc:Choice>
              <mc:Fallback>
                <p:oleObj name="方程式" r:id="rId9" imgW="2730240" imgH="596880" progId="Equation.3">
                  <p:embed/>
                  <p:pic>
                    <p:nvPicPr>
                      <p:cNvPr id="0" name="物件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83425" y="4195763"/>
                        <a:ext cx="1889125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" name="文字方塊 142"/>
          <p:cNvSpPr txBox="1"/>
          <p:nvPr/>
        </p:nvSpPr>
        <p:spPr>
          <a:xfrm>
            <a:off x="4499992" y="3409836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>
                <a:cs typeface="Arial" pitchFamily="34" charset="0"/>
              </a:rPr>
              <a:t>Pixel Rearrangement  to </a:t>
            </a:r>
          </a:p>
          <a:p>
            <a:pPr algn="ctr"/>
            <a:r>
              <a:rPr lang="en-US" altLang="zh-TW" sz="1400" b="1" dirty="0" smtClean="0">
                <a:cs typeface="Arial" pitchFamily="34" charset="0"/>
              </a:rPr>
              <a:t>RGB </a:t>
            </a:r>
            <a:r>
              <a:rPr lang="en-US" altLang="zh-TW" sz="1400" b="1" dirty="0">
                <a:cs typeface="Arial" pitchFamily="34" charset="0"/>
              </a:rPr>
              <a:t>Subpixels Channel</a:t>
            </a:r>
          </a:p>
        </p:txBody>
      </p:sp>
      <p:sp>
        <p:nvSpPr>
          <p:cNvPr id="120" name="文字方塊 119"/>
          <p:cNvSpPr txBox="1"/>
          <p:nvPr/>
        </p:nvSpPr>
        <p:spPr>
          <a:xfrm>
            <a:off x="-108520" y="1052736"/>
            <a:ext cx="310006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TW" sz="1100" dirty="0" err="1" smtClean="0">
                <a:latin typeface="Times New Roman"/>
                <a:ea typeface="Malgun Gothic"/>
                <a:cs typeface="Times New Roman"/>
              </a:rPr>
              <a:t>depth_sampling_factor</a:t>
            </a:r>
            <a:r>
              <a:rPr lang="en-GB" altLang="zh-TW" sz="1100" dirty="0" smtClean="0">
                <a:latin typeface="Times New Roman"/>
                <a:ea typeface="Malgun Gothic"/>
                <a:cs typeface="Times New Roman"/>
              </a:rPr>
              <a:t> = 1, </a:t>
            </a:r>
            <a:r>
              <a:rPr lang="en-US" altLang="zh-TW" sz="1100" dirty="0" err="1" smtClean="0"/>
              <a:t>Fa</a:t>
            </a:r>
            <a:r>
              <a:rPr lang="en-US" altLang="zh-TW" sz="1100" baseline="-25000" dirty="0" err="1" smtClean="0"/>
              <a:t>H</a:t>
            </a:r>
            <a:r>
              <a:rPr lang="en-US" altLang="zh-TW" sz="1100" dirty="0" smtClean="0"/>
              <a:t> =</a:t>
            </a:r>
            <a:r>
              <a:rPr lang="en-US" altLang="zh-TW" sz="1100" dirty="0"/>
              <a:t>(</a:t>
            </a:r>
            <a:r>
              <a:rPr lang="en-US" altLang="zh-TW" sz="1100" dirty="0" smtClean="0"/>
              <a:t>H/48)*2</a:t>
            </a:r>
          </a:p>
          <a:p>
            <a:r>
              <a:rPr lang="en-GB" altLang="zh-TW" sz="1100" dirty="0" err="1">
                <a:latin typeface="Times New Roman"/>
                <a:ea typeface="Malgun Gothic"/>
                <a:cs typeface="Times New Roman"/>
              </a:rPr>
              <a:t>depth_sampling_factor</a:t>
            </a:r>
            <a:r>
              <a:rPr lang="en-GB" altLang="zh-TW" sz="1100" dirty="0">
                <a:latin typeface="Times New Roman"/>
                <a:ea typeface="Malgun Gothic"/>
                <a:cs typeface="Times New Roman"/>
              </a:rPr>
              <a:t> = </a:t>
            </a:r>
            <a:r>
              <a:rPr lang="en-GB" altLang="zh-TW" sz="1100" dirty="0" smtClean="0">
                <a:latin typeface="Times New Roman"/>
                <a:ea typeface="Malgun Gothic"/>
                <a:cs typeface="Times New Roman"/>
              </a:rPr>
              <a:t>2, </a:t>
            </a:r>
            <a:r>
              <a:rPr lang="en-US" altLang="zh-TW" sz="1100" dirty="0" err="1" smtClean="0"/>
              <a:t>Fa</a:t>
            </a:r>
            <a:r>
              <a:rPr lang="en-US" altLang="zh-TW" sz="1100" baseline="-25000" dirty="0" err="1" smtClean="0"/>
              <a:t>H</a:t>
            </a:r>
            <a:r>
              <a:rPr lang="en-US" altLang="zh-TW" sz="1100" dirty="0" smtClean="0"/>
              <a:t> </a:t>
            </a:r>
            <a:r>
              <a:rPr lang="en-US" altLang="zh-TW" sz="1100" dirty="0"/>
              <a:t>=(H/24)*2</a:t>
            </a:r>
            <a:endParaRPr lang="zh-TW" altLang="en-US" sz="1100" dirty="0"/>
          </a:p>
          <a:p>
            <a:r>
              <a:rPr lang="en-GB" altLang="zh-TW" sz="1100" dirty="0" err="1">
                <a:latin typeface="Times New Roman"/>
                <a:ea typeface="Malgun Gothic"/>
                <a:cs typeface="Times New Roman"/>
              </a:rPr>
              <a:t>depth_sampling_factor</a:t>
            </a:r>
            <a:r>
              <a:rPr lang="en-GB" altLang="zh-TW" sz="1100" dirty="0">
                <a:latin typeface="Times New Roman"/>
                <a:ea typeface="Malgun Gothic"/>
                <a:cs typeface="Times New Roman"/>
              </a:rPr>
              <a:t> = </a:t>
            </a:r>
            <a:r>
              <a:rPr lang="en-GB" altLang="zh-TW" sz="1100" dirty="0" smtClean="0">
                <a:latin typeface="Times New Roman"/>
                <a:ea typeface="Malgun Gothic"/>
                <a:cs typeface="Times New Roman"/>
              </a:rPr>
              <a:t>3, </a:t>
            </a:r>
            <a:r>
              <a:rPr lang="en-US" altLang="zh-TW" sz="1100" dirty="0" err="1" smtClean="0"/>
              <a:t>Fa</a:t>
            </a:r>
            <a:r>
              <a:rPr lang="en-US" altLang="zh-TW" sz="1100" baseline="-25000" dirty="0" err="1" smtClean="0"/>
              <a:t>H</a:t>
            </a:r>
            <a:r>
              <a:rPr lang="en-US" altLang="zh-TW" sz="1100" dirty="0" smtClean="0"/>
              <a:t> </a:t>
            </a:r>
            <a:r>
              <a:rPr lang="en-US" altLang="zh-TW" sz="1100" dirty="0"/>
              <a:t>=(</a:t>
            </a:r>
            <a:r>
              <a:rPr lang="en-US" altLang="zh-TW" sz="1100" dirty="0" smtClean="0"/>
              <a:t>H/16)*2</a:t>
            </a:r>
            <a:endParaRPr lang="zh-TW" altLang="en-US" sz="1100" dirty="0"/>
          </a:p>
          <a:p>
            <a:endParaRPr lang="zh-TW" altLang="en-US" sz="1100" dirty="0"/>
          </a:p>
        </p:txBody>
      </p:sp>
      <p:sp>
        <p:nvSpPr>
          <p:cNvPr id="119" name="文字方塊 118"/>
          <p:cNvSpPr txBox="1"/>
          <p:nvPr/>
        </p:nvSpPr>
        <p:spPr>
          <a:xfrm>
            <a:off x="492141" y="3518869"/>
            <a:ext cx="30279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100" dirty="0" smtClean="0"/>
              <a:t>R</a:t>
            </a:r>
            <a:endParaRPr lang="zh-TW" altLang="en-US" sz="1100" dirty="0"/>
          </a:p>
        </p:txBody>
      </p:sp>
      <p:sp>
        <p:nvSpPr>
          <p:cNvPr id="150" name="文字方塊 149"/>
          <p:cNvSpPr txBox="1"/>
          <p:nvPr/>
        </p:nvSpPr>
        <p:spPr>
          <a:xfrm>
            <a:off x="296273" y="3695197"/>
            <a:ext cx="41686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100" dirty="0" smtClean="0"/>
              <a:t>G</a:t>
            </a:r>
            <a:endParaRPr lang="zh-TW" altLang="en-US" sz="1100" dirty="0"/>
          </a:p>
        </p:txBody>
      </p:sp>
      <p:sp>
        <p:nvSpPr>
          <p:cNvPr id="151" name="文字方塊 150"/>
          <p:cNvSpPr txBox="1"/>
          <p:nvPr/>
        </p:nvSpPr>
        <p:spPr>
          <a:xfrm>
            <a:off x="206956" y="3956807"/>
            <a:ext cx="41686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100" dirty="0" smtClean="0"/>
              <a:t>B</a:t>
            </a:r>
            <a:endParaRPr lang="zh-TW" altLang="en-US" sz="1100" dirty="0"/>
          </a:p>
        </p:txBody>
      </p:sp>
    </p:spTree>
    <p:extLst>
      <p:ext uri="{BB962C8B-B14F-4D97-AF65-F5344CB8AC3E}">
        <p14:creationId xmlns:p14="http://schemas.microsoft.com/office/powerpoint/2010/main" val="3392259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線">
  <a:themeElements>
    <a:clrScheme name="流線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宣紙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線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>
    <a:spDef>
      <a:spPr>
        <a:gradFill flip="none" rotWithShape="1">
          <a:gsLst>
            <a:gs pos="0">
              <a:schemeClr val="accent3">
                <a:tint val="70000"/>
                <a:satMod val="130000"/>
              </a:schemeClr>
            </a:gs>
            <a:gs pos="43000">
              <a:schemeClr val="accent3">
                <a:tint val="44000"/>
                <a:satMod val="165000"/>
              </a:schemeClr>
            </a:gs>
            <a:gs pos="93000">
              <a:schemeClr val="accent3">
                <a:tint val="15000"/>
                <a:satMod val="165000"/>
              </a:schemeClr>
            </a:gs>
            <a:gs pos="100000">
              <a:schemeClr val="accent3">
                <a:tint val="5000"/>
                <a:satMod val="250000"/>
              </a:schemeClr>
            </a:gs>
          </a:gsLst>
          <a:lin ang="10800000" scaled="1"/>
          <a:tileRect/>
        </a:gradFill>
        <a:ln w="19050">
          <a:headEnd type="none" w="med" len="med"/>
          <a:tailEnd type="arrow" w="med" len="med"/>
        </a:ln>
      </a:spPr>
      <a:bodyPr rtlCol="0" anchor="t"/>
      <a:lstStyle>
        <a:defPPr>
          <a:defRPr sz="1600" dirty="0" smtClean="0">
            <a:ea typeface="+mj-ea"/>
          </a:defRPr>
        </a:defPPr>
      </a:lstStyle>
      <a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流線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流線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61424</TotalTime>
  <Words>2350</Words>
  <Application>Microsoft Office PowerPoint</Application>
  <PresentationFormat>如螢幕大小 (4:3)</PresentationFormat>
  <Paragraphs>837</Paragraphs>
  <Slides>39</Slides>
  <Notes>8</Notes>
  <HiddenSlides>0</HiddenSlides>
  <MMClips>0</MMClips>
  <ScaleCrop>false</ScaleCrop>
  <HeadingPairs>
    <vt:vector size="6" baseType="variant">
      <vt:variant>
        <vt:lpstr>佈景主題</vt:lpstr>
      </vt:variant>
      <vt:variant>
        <vt:i4>1</vt:i4>
      </vt:variant>
      <vt:variant>
        <vt:lpstr>內嵌 OLE 伺服程式</vt:lpstr>
      </vt:variant>
      <vt:variant>
        <vt:i4>1</vt:i4>
      </vt:variant>
      <vt:variant>
        <vt:lpstr>投影片標題</vt:lpstr>
      </vt:variant>
      <vt:variant>
        <vt:i4>39</vt:i4>
      </vt:variant>
    </vt:vector>
  </HeadingPairs>
  <TitlesOfParts>
    <vt:vector size="41" baseType="lpstr">
      <vt:lpstr>流線</vt:lpstr>
      <vt:lpstr>方程式</vt:lpstr>
      <vt:lpstr>PowerPoint 簡報</vt:lpstr>
      <vt:lpstr>Contents</vt:lpstr>
      <vt:lpstr>Frame Compatible Centrailzed Texture-Depth Packing (CTDP)</vt:lpstr>
      <vt:lpstr>Outlooks of CTDPs (LR, TB, 2TB, 2LR)</vt:lpstr>
      <vt:lpstr>CTDP-TB Packing Procedure</vt:lpstr>
      <vt:lpstr>CTDP-TB Depacking Procedure</vt:lpstr>
      <vt:lpstr>CTDP-LR Packing Procedure</vt:lpstr>
      <vt:lpstr>CTDP-LR Depacking Procedure</vt:lpstr>
      <vt:lpstr>CTDP-2TB Packing Procedure</vt:lpstr>
      <vt:lpstr>CTDP-2TB Depacking Procedure</vt:lpstr>
      <vt:lpstr>CTDP-2LR Packing Procedure</vt:lpstr>
      <vt:lpstr>CTDP-2LR Depacking Procedure</vt:lpstr>
      <vt:lpstr>Centralized Texture-Depth Packing (CTDP) SEI Message Syntax</vt:lpstr>
      <vt:lpstr>CTDP SEI Syntax</vt:lpstr>
      <vt:lpstr>depth_sampling_factor</vt:lpstr>
      <vt:lpstr>centralized_texture-depth_packing_content_interpretation_type</vt:lpstr>
      <vt:lpstr> texture_samping_type</vt:lpstr>
      <vt:lpstr> depth_samping_type</vt:lpstr>
      <vt:lpstr>Experimental Results</vt:lpstr>
      <vt:lpstr>Environment Setting</vt:lpstr>
      <vt:lpstr>Test Sequences (Nature)</vt:lpstr>
      <vt:lpstr>Experimental Setting</vt:lpstr>
      <vt:lpstr>Case 1 - 2D View &amp; Depth Reconstruction</vt:lpstr>
      <vt:lpstr>PowerPoint 簡報</vt:lpstr>
      <vt:lpstr>Coding Performance Comparison  (HM v13.0) </vt:lpstr>
      <vt:lpstr>Experimental Results – CTDP-TB vs 1V1D</vt:lpstr>
      <vt:lpstr>RD Curves-RA</vt:lpstr>
      <vt:lpstr>RD Curves-LDP</vt:lpstr>
      <vt:lpstr>RD Curves-AI</vt:lpstr>
      <vt:lpstr>Experimental Results – CTDP-LR vs 1V1D</vt:lpstr>
      <vt:lpstr>RD Curves-RA</vt:lpstr>
      <vt:lpstr>RD Curves-LDP</vt:lpstr>
      <vt:lpstr>RD Curves-AI</vt:lpstr>
      <vt:lpstr>Experimental Results – CTDP-2TB vs 2V2D</vt:lpstr>
      <vt:lpstr>RD Curves-RA</vt:lpstr>
      <vt:lpstr>RD Curves-LDP</vt:lpstr>
      <vt:lpstr>RD Curves-AI</vt:lpstr>
      <vt:lpstr>Conclusions</vt:lpstr>
      <vt:lpstr>PowerPoint 簡報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Touch Center Fish Box Develop Plan</dc:title>
  <dc:creator>eddy</dc:creator>
  <cp:lastModifiedBy>keying</cp:lastModifiedBy>
  <cp:revision>2584</cp:revision>
  <cp:lastPrinted>2013-01-07T09:47:44Z</cp:lastPrinted>
  <dcterms:created xsi:type="dcterms:W3CDTF">2010-07-18T05:58:14Z</dcterms:created>
  <dcterms:modified xsi:type="dcterms:W3CDTF">2015-02-04T14:44:09Z</dcterms:modified>
</cp:coreProperties>
</file>