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52" r:id="rId2"/>
  </p:sldMasterIdLst>
  <p:notesMasterIdLst>
    <p:notesMasterId r:id="rId7"/>
  </p:notesMasterIdLst>
  <p:handoutMasterIdLst>
    <p:handoutMasterId r:id="rId8"/>
  </p:handoutMasterIdLst>
  <p:sldIdLst>
    <p:sldId id="402" r:id="rId3"/>
    <p:sldId id="403" r:id="rId4"/>
    <p:sldId id="405" r:id="rId5"/>
    <p:sldId id="406" r:id="rId6"/>
  </p:sldIdLst>
  <p:sldSz cx="9906000" cy="6858000" type="A4"/>
  <p:notesSz cx="6807200" cy="99393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FCC99"/>
    <a:srgbClr val="0000CC"/>
    <a:srgbClr val="FFFFCC"/>
    <a:srgbClr val="CC0000"/>
    <a:srgbClr val="B2B2B2"/>
    <a:srgbClr val="C0C0C0"/>
    <a:srgbClr val="96969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434" autoAdjust="0"/>
    <p:restoredTop sz="76301" autoAdjust="0"/>
  </p:normalViewPr>
  <p:slideViewPr>
    <p:cSldViewPr>
      <p:cViewPr>
        <p:scale>
          <a:sx n="66" d="100"/>
          <a:sy n="66" d="100"/>
        </p:scale>
        <p:origin x="-2796" y="-57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DDC2CA2-5467-4A09-981B-7B864A3954E7}" type="datetimeFigureOut">
              <a:rPr lang="ko-KR" altLang="en-US"/>
              <a:pPr>
                <a:defRPr/>
              </a:pPr>
              <a:t>2014-10-14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F5B74885-C777-4423-BFB1-242B99947E8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704307DE-36DC-4689-878F-10C42562C79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4307DE-36DC-4689-878F-10C42562C79A}" type="slidenum">
              <a:rPr lang="en-US" altLang="ko-KR" smtClean="0"/>
              <a:pPr>
                <a:defRPr/>
              </a:pPr>
              <a:t>1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4307DE-36DC-4689-878F-10C42562C79A}" type="slidenum">
              <a:rPr lang="en-US" altLang="ko-KR" smtClean="0"/>
              <a:pPr>
                <a:defRPr/>
              </a:pPr>
              <a:t>2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4307DE-36DC-4689-878F-10C42562C79A}" type="slidenum">
              <a:rPr lang="en-US" altLang="ko-KR" smtClean="0"/>
              <a:pPr>
                <a:defRPr/>
              </a:pPr>
              <a:t>3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4307DE-36DC-4689-878F-10C42562C79A}" type="slidenum">
              <a:rPr lang="en-US" altLang="ko-KR" smtClean="0"/>
              <a:pPr>
                <a:defRPr/>
              </a:pPr>
              <a:t>4</a:t>
            </a:fld>
            <a:endParaRPr lang="en-US" altLang="ko-K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0F109-9EA1-4100-919C-1AB1F05B925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4FD55-41AE-4AB2-AF25-E6FF0887336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21DE4-7D15-4A5C-BEB9-C5EE046207F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16496" y="58614"/>
            <a:ext cx="8627368" cy="512866"/>
          </a:xfrm>
          <a:prstGeom prst="rect">
            <a:avLst/>
          </a:prstGeom>
        </p:spPr>
        <p:txBody>
          <a:bodyPr/>
          <a:lstStyle>
            <a:lvl1pPr algn="ctr">
              <a:defRPr sz="2800" b="1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433467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1pPr>
            <a:lvl2pPr>
              <a:defRPr sz="18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2pPr>
            <a:lvl3pPr>
              <a:defRPr sz="16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3pPr>
            <a:lvl4pPr>
              <a:defRPr sz="16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4pPr>
            <a:lvl5pPr>
              <a:defRPr sz="16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8553450" y="6453188"/>
            <a:ext cx="857250" cy="288925"/>
          </a:xfrm>
          <a:prstGeom prst="rect">
            <a:avLst/>
          </a:prstGeom>
        </p:spPr>
        <p:txBody>
          <a:bodyPr/>
          <a:lstStyle>
            <a:lvl1pPr algn="ctr">
              <a:defRPr sz="1400" b="1" smtClean="0">
                <a:latin typeface="Times New Roman" pitchFamily="18" charset="0"/>
                <a:ea typeface="굴림" pitchFamily="50" charset="-127"/>
                <a:cs typeface="Times New Roman" pitchFamily="18" charset="0"/>
              </a:defRPr>
            </a:lvl1pPr>
          </a:lstStyle>
          <a:p>
            <a:pPr>
              <a:defRPr/>
            </a:pPr>
            <a:fld id="{16E20EC6-3133-4CD7-966F-DAE37E271DC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DF9C5-358B-41DF-9FB6-2715D939300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DC2B0-09E6-4192-80F8-550B02DDB53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50488-32BF-4AFF-869A-3203C89BF4E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920DD-A042-4FDF-A1C1-F01B5D5173D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3C052-F27F-4B76-ABFB-7DBE23B6FA3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C0B72-3921-438C-825A-B789FFEE975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9A567-8C51-4B56-9194-22F41D7ED0F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Line 21"/>
          <p:cNvSpPr>
            <a:spLocks noChangeShapeType="1"/>
          </p:cNvSpPr>
          <p:nvPr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1031" name="Line 14"/>
          <p:cNvSpPr>
            <a:spLocks noChangeShapeType="1"/>
          </p:cNvSpPr>
          <p:nvPr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  <p:sldLayoutId id="2147484014" r:id="rId2"/>
  </p:sldLayoutIdLst>
  <p:hf hdr="0" ft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개체 틀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2051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DDBA292-D3C5-425C-ABB9-6AC006B85DE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4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5" descr="백색바탕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8350" y="6011863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560388" y="1268413"/>
            <a:ext cx="8640762" cy="1296987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 sz="2400" b="1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Simplification for single depth mode pruning process</a:t>
            </a:r>
            <a:endParaRPr lang="en-CA" altLang="en-US" sz="2400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algn="ctr"/>
            <a:r>
              <a:rPr lang="en-CA" altLang="en-US" sz="2400" b="1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(</a:t>
            </a:r>
            <a:r>
              <a:rPr lang="en-CA" altLang="en-US" sz="2400" b="1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JCT3V-J0040)</a:t>
            </a:r>
            <a:endParaRPr lang="en-US" altLang="en-US" sz="24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3668127" y="5214950"/>
            <a:ext cx="256204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 dirty="0" smtClean="0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Sunmi Yoo and Sehoon Yea</a:t>
            </a:r>
            <a:endParaRPr lang="en-US" altLang="ko-KR" sz="1600" b="1" dirty="0">
              <a:solidFill>
                <a:srgbClr val="000000"/>
              </a:solidFill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  <p:sp>
        <p:nvSpPr>
          <p:cNvPr id="4101" name="Text Box 36"/>
          <p:cNvSpPr txBox="1">
            <a:spLocks noChangeArrowheads="1"/>
          </p:cNvSpPr>
          <p:nvPr/>
        </p:nvSpPr>
        <p:spPr bwMode="auto">
          <a:xfrm>
            <a:off x="4193309" y="5551516"/>
            <a:ext cx="15113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 dirty="0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LG Electronics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275222" y="5908706"/>
            <a:ext cx="136236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 dirty="0" smtClean="0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October 2014</a:t>
            </a:r>
            <a:endParaRPr lang="en-US" altLang="ko-KR" sz="1600" b="1" dirty="0">
              <a:solidFill>
                <a:srgbClr val="000000"/>
              </a:solidFill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latinLnBrk="0"/>
            <a:r>
              <a:rPr lang="en-US" dirty="0" smtClean="0"/>
              <a:t>Current SDM	</a:t>
            </a:r>
          </a:p>
          <a:p>
            <a:pPr lvl="1" algn="just" latinLnBrk="0"/>
            <a:r>
              <a:rPr lang="en-US" dirty="0" smtClean="0"/>
              <a:t>Comparison of 5 neighbor samples (colored positions in Figure 1)</a:t>
            </a:r>
          </a:p>
          <a:p>
            <a:pPr lvl="1" algn="just" latinLnBrk="0"/>
            <a:r>
              <a:rPr lang="en-US" dirty="0" smtClean="0"/>
              <a:t>First two available samples to be the final candidates</a:t>
            </a:r>
          </a:p>
          <a:p>
            <a:pPr lvl="1" algn="just" latinLnBrk="0"/>
            <a:endParaRPr lang="en-US" dirty="0" smtClean="0"/>
          </a:p>
          <a:p>
            <a:pPr algn="just" latinLnBrk="0"/>
            <a:r>
              <a:rPr lang="en-US" dirty="0" smtClean="0"/>
              <a:t>Reduce comparisons - the first 2 samples only </a:t>
            </a:r>
          </a:p>
          <a:p>
            <a:pPr lvl="1" algn="just" latinLnBrk="0"/>
            <a:r>
              <a:rPr lang="en-US" dirty="0" smtClean="0"/>
              <a:t>No consider for last three samples on blue positions in Figure 1</a:t>
            </a:r>
          </a:p>
          <a:p>
            <a:pPr algn="just" latinLnBrk="0"/>
            <a:endParaRPr lang="en-US" dirty="0" smtClean="0"/>
          </a:p>
          <a:p>
            <a:pPr lvl="1" algn="just" latinLnBrk="0"/>
            <a:endParaRPr lang="en-US" dirty="0" smtClean="0"/>
          </a:p>
          <a:p>
            <a:pPr lvl="2" algn="just" latinLnBrk="0"/>
            <a:endParaRPr lang="en-CA" dirty="0" smtClean="0"/>
          </a:p>
          <a:p>
            <a:pPr lvl="1" algn="just" latinLnBrk="0"/>
            <a:endParaRPr lang="en-CA" altLang="ko-KR" dirty="0" smtClean="0"/>
          </a:p>
          <a:p>
            <a:pPr latinLnBrk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E20EC6-3133-4CD7-966F-DAE37E271DC0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  <p:grpSp>
        <p:nvGrpSpPr>
          <p:cNvPr id="18" name="그룹 17"/>
          <p:cNvGrpSpPr/>
          <p:nvPr/>
        </p:nvGrpSpPr>
        <p:grpSpPr>
          <a:xfrm>
            <a:off x="3595678" y="3571876"/>
            <a:ext cx="2374872" cy="2286016"/>
            <a:chOff x="3595678" y="4000504"/>
            <a:chExt cx="2374872" cy="2286016"/>
          </a:xfrm>
        </p:grpSpPr>
        <p:grpSp>
          <p:nvGrpSpPr>
            <p:cNvPr id="5" name="그룹 4"/>
            <p:cNvGrpSpPr/>
            <p:nvPr/>
          </p:nvGrpSpPr>
          <p:grpSpPr>
            <a:xfrm>
              <a:off x="3933684" y="4249654"/>
              <a:ext cx="2036866" cy="2036866"/>
              <a:chOff x="2928926" y="1071546"/>
              <a:chExt cx="3071834" cy="3071834"/>
            </a:xfrm>
          </p:grpSpPr>
          <p:sp>
            <p:nvSpPr>
              <p:cNvPr id="6" name="직사각형 5"/>
              <p:cNvSpPr/>
              <p:nvPr/>
            </p:nvSpPr>
            <p:spPr>
              <a:xfrm>
                <a:off x="3143240" y="1285860"/>
                <a:ext cx="2857520" cy="285752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" name="직사각형 6"/>
              <p:cNvSpPr/>
              <p:nvPr/>
            </p:nvSpPr>
            <p:spPr>
              <a:xfrm>
                <a:off x="4572000" y="1071546"/>
                <a:ext cx="214314" cy="214314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86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" name="직사각형 7"/>
              <p:cNvSpPr/>
              <p:nvPr/>
            </p:nvSpPr>
            <p:spPr>
              <a:xfrm>
                <a:off x="2928926" y="2714620"/>
                <a:ext cx="214314" cy="214314"/>
              </a:xfrm>
              <a:prstGeom prst="rect">
                <a:avLst/>
              </a:prstGeom>
              <a:solidFill>
                <a:srgbClr val="C00000"/>
              </a:solidFill>
              <a:ln>
                <a:solidFill>
                  <a:srgbClr val="86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" name="직사각형 8"/>
              <p:cNvSpPr/>
              <p:nvPr/>
            </p:nvSpPr>
            <p:spPr>
              <a:xfrm>
                <a:off x="3143240" y="1071546"/>
                <a:ext cx="214314" cy="214314"/>
              </a:xfrm>
              <a:prstGeom prst="rect">
                <a:avLst/>
              </a:prstGeom>
              <a:solidFill>
                <a:schemeClr val="accent1">
                  <a:alpha val="41000"/>
                </a:schemeClr>
              </a:solidFill>
              <a:ln>
                <a:solidFill>
                  <a:schemeClr val="accent1">
                    <a:shade val="50000"/>
                    <a:alpha val="5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직사각형 9"/>
              <p:cNvSpPr/>
              <p:nvPr/>
            </p:nvSpPr>
            <p:spPr>
              <a:xfrm>
                <a:off x="2928926" y="1071546"/>
                <a:ext cx="214314" cy="214314"/>
              </a:xfrm>
              <a:prstGeom prst="rect">
                <a:avLst/>
              </a:prstGeom>
              <a:solidFill>
                <a:schemeClr val="accent1">
                  <a:alpha val="41000"/>
                </a:schemeClr>
              </a:solidFill>
              <a:ln>
                <a:solidFill>
                  <a:schemeClr val="accent1">
                    <a:shade val="50000"/>
                    <a:alpha val="5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" name="직사각형 10"/>
              <p:cNvSpPr/>
              <p:nvPr/>
            </p:nvSpPr>
            <p:spPr>
              <a:xfrm>
                <a:off x="2928926" y="1285860"/>
                <a:ext cx="214314" cy="214314"/>
              </a:xfrm>
              <a:prstGeom prst="rect">
                <a:avLst/>
              </a:prstGeom>
              <a:solidFill>
                <a:schemeClr val="accent1">
                  <a:alpha val="41000"/>
                </a:schemeClr>
              </a:solidFill>
              <a:ln>
                <a:solidFill>
                  <a:schemeClr val="accent1">
                    <a:shade val="50000"/>
                    <a:alpha val="5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573912" y="3496958"/>
                <a:ext cx="1400580" cy="556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dirty="0" err="1" smtClean="0"/>
                  <a:t>currBlk</a:t>
                </a:r>
                <a:endParaRPr lang="ko-KR" altLang="en-US" dirty="0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3595678" y="5214950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1</a:t>
              </a:r>
              <a:endParaRPr lang="ko-KR" alt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729977" y="4061467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2</a:t>
              </a:r>
              <a:endParaRPr lang="ko-KR" alt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667116" y="4357694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3</a:t>
              </a:r>
              <a:endParaRPr lang="ko-KR" alt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67182" y="4000504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4</a:t>
              </a:r>
              <a:endParaRPr lang="ko-KR" alt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667116" y="4000504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/>
                <a:t>5</a:t>
              </a:r>
              <a:endParaRPr lang="ko-KR" altLang="en-US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550488" y="5812625"/>
            <a:ext cx="2800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Times New Roman" pitchFamily="18" charset="0"/>
                <a:cs typeface="Times New Roman" pitchFamily="18" charset="0"/>
              </a:rPr>
              <a:t>Figure 1. SDM candidate value positions </a:t>
            </a:r>
            <a:endParaRPr lang="ko-KR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Test S/W : HTM-12.0 </a:t>
            </a:r>
          </a:p>
          <a:p>
            <a:pPr lvl="1"/>
            <a:r>
              <a:rPr lang="en-US" altLang="ko-KR" dirty="0" smtClean="0"/>
              <a:t>For the experiment, the number of SDM candidates is reduced to 2.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As a result, only negligible coding loss (0.01%) is observed for the proposed method.</a:t>
            </a:r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E20EC6-3133-4CD7-966F-DAE37E271DC0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881430" y="2928934"/>
            <a:ext cx="22048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Times New Roman" pitchFamily="18" charset="0"/>
                <a:cs typeface="Times New Roman" pitchFamily="18" charset="0"/>
              </a:rPr>
              <a:t>Table 1. Proposed vs. HTM-12.0</a:t>
            </a:r>
            <a:endParaRPr lang="ko-KR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4492" y="3262713"/>
            <a:ext cx="8433350" cy="2832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</a:p>
          <a:p>
            <a:pPr lvl="1" algn="just" latinLnBrk="0"/>
            <a:r>
              <a:rPr lang="en-US" dirty="0" smtClean="0"/>
              <a:t>Availability checks and comparisons are reduced from 5 to 2.</a:t>
            </a:r>
          </a:p>
          <a:p>
            <a:pPr lvl="1" algn="just" latinLnBrk="0"/>
            <a:endParaRPr lang="en-US" dirty="0" smtClean="0"/>
          </a:p>
          <a:p>
            <a:pPr algn="just" latinLnBrk="0"/>
            <a:r>
              <a:rPr lang="en-US" altLang="ko-KR" dirty="0" smtClean="0"/>
              <a:t>It is recommended to adopt </a:t>
            </a:r>
            <a:r>
              <a:rPr lang="en-US" altLang="ko-KR" dirty="0" smtClean="0"/>
              <a:t>J0040.</a:t>
            </a:r>
            <a:endParaRPr lang="en-US" altLang="ko-KR" dirty="0" smtClean="0"/>
          </a:p>
          <a:p>
            <a:pPr lvl="1" algn="just" latinLnBrk="0"/>
            <a:r>
              <a:rPr lang="en-US" altLang="ko-KR" dirty="0" smtClean="0"/>
              <a:t>There is no impact when the proposed method is applied.</a:t>
            </a:r>
          </a:p>
          <a:p>
            <a:pPr lvl="1" algn="just" latinLnBrk="0"/>
            <a:r>
              <a:rPr lang="en-US" altLang="ko-KR" dirty="0" smtClean="0"/>
              <a:t>The decoding complexity can be decreased.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E20EC6-3133-4CD7-966F-DAE37E271DC0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1692</TotalTime>
  <Words>127</Words>
  <Application>Microsoft Office PowerPoint</Application>
  <PresentationFormat>A4 용지(210x297mm)</PresentationFormat>
  <Paragraphs>47</Paragraphs>
  <Slides>4</Slides>
  <Notes>4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4</vt:i4>
      </vt:variant>
    </vt:vector>
  </HeadingPairs>
  <TitlesOfParts>
    <vt:vector size="6" baseType="lpstr">
      <vt:lpstr>blank</vt:lpstr>
      <vt:lpstr>디자인 사용자 지정</vt:lpstr>
      <vt:lpstr>슬라이드 1</vt:lpstr>
      <vt:lpstr>Proposed method</vt:lpstr>
      <vt:lpstr>Experimental result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남정학/선임연구원/Convergence(연)ATS팀(junghak.nam@lge.com)</dc:creator>
  <cp:lastModifiedBy>Sunmi Yoo</cp:lastModifiedBy>
  <cp:revision>96</cp:revision>
  <dcterms:created xsi:type="dcterms:W3CDTF">2013-06-25T23:40:50Z</dcterms:created>
  <dcterms:modified xsi:type="dcterms:W3CDTF">2014-10-14T07:09:24Z</dcterms:modified>
</cp:coreProperties>
</file>