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52" r:id="rId2"/>
  </p:sldMasterIdLst>
  <p:notesMasterIdLst>
    <p:notesMasterId r:id="rId8"/>
  </p:notesMasterIdLst>
  <p:handoutMasterIdLst>
    <p:handoutMasterId r:id="rId9"/>
  </p:handoutMasterIdLst>
  <p:sldIdLst>
    <p:sldId id="402" r:id="rId3"/>
    <p:sldId id="403" r:id="rId4"/>
    <p:sldId id="404" r:id="rId5"/>
    <p:sldId id="406" r:id="rId6"/>
    <p:sldId id="405" r:id="rId7"/>
  </p:sldIdLst>
  <p:sldSz cx="9906000" cy="6858000" type="A4"/>
  <p:notesSz cx="6807200" cy="99393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FCC99"/>
    <a:srgbClr val="0000CC"/>
    <a:srgbClr val="FFFFCC"/>
    <a:srgbClr val="CC0000"/>
    <a:srgbClr val="B2B2B2"/>
    <a:srgbClr val="C0C0C0"/>
    <a:srgbClr val="96969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56" autoAdjust="0"/>
    <p:restoredTop sz="93695" autoAdjust="0"/>
  </p:normalViewPr>
  <p:slideViewPr>
    <p:cSldViewPr>
      <p:cViewPr varScale="1">
        <p:scale>
          <a:sx n="85" d="100"/>
          <a:sy n="85" d="100"/>
        </p:scale>
        <p:origin x="-1668" y="-7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425D107E-1790-4522-AE0D-E7E10CA56550}" type="datetimeFigureOut">
              <a:rPr lang="ko-KR" altLang="en-US"/>
              <a:pPr>
                <a:defRPr/>
              </a:pPr>
              <a:t>2014-03-30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03C3292-8A87-49BC-B912-32AB640EE90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7242598-75C3-467B-9CC9-1BA34A6BEC3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3233C-AEF8-4371-B8E0-53F511AB0CC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F89F7-02E4-4E4A-808D-5730D5EBAAE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9A8B1-7F57-4D4E-8A11-EB53ACFFCE2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16496" y="58614"/>
            <a:ext cx="8627368" cy="512866"/>
          </a:xfrm>
          <a:prstGeom prst="rect">
            <a:avLst/>
          </a:prstGeom>
        </p:spPr>
        <p:txBody>
          <a:bodyPr/>
          <a:lstStyle>
            <a:lvl1pPr algn="ctr">
              <a:defRPr sz="2800" b="1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433467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1pPr>
            <a:lvl2pPr>
              <a:defRPr sz="18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2pPr>
            <a:lvl3pPr>
              <a:defRPr sz="16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3pPr>
            <a:lvl4pPr>
              <a:defRPr sz="16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4pPr>
            <a:lvl5pPr>
              <a:defRPr sz="16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8553450" y="6453188"/>
            <a:ext cx="857250" cy="288925"/>
          </a:xfrm>
          <a:prstGeom prst="rect">
            <a:avLst/>
          </a:prstGeom>
        </p:spPr>
        <p:txBody>
          <a:bodyPr/>
          <a:lstStyle>
            <a:lvl1pPr algn="ctr">
              <a:defRPr sz="1400" b="1" smtClean="0">
                <a:latin typeface="Times New Roman" pitchFamily="18" charset="0"/>
                <a:ea typeface="굴림" pitchFamily="50" charset="-127"/>
                <a:cs typeface="Times New Roman" pitchFamily="18" charset="0"/>
              </a:defRPr>
            </a:lvl1pPr>
          </a:lstStyle>
          <a:p>
            <a:pPr>
              <a:defRPr/>
            </a:pPr>
            <a:fld id="{51979412-5C1E-40C1-B06A-86B5732E1C0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86339-F49D-4E45-A113-1A49369245D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6B18A-D954-4EB1-96C9-1E0CA9549DC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1821A-2D1B-46F0-B2D3-0AAFB4B964E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237B2-5F04-4DEC-9AC0-C2F19E1748C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D97B3-26B7-4A59-8F83-9AE725AE1AC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B23D3-3E53-4D16-86DE-635E9AC2F91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53111-3655-4596-9DF3-841AF949662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Line 21"/>
          <p:cNvSpPr>
            <a:spLocks noChangeShapeType="1"/>
          </p:cNvSpPr>
          <p:nvPr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1031" name="Line 14"/>
          <p:cNvSpPr>
            <a:spLocks noChangeShapeType="1"/>
          </p:cNvSpPr>
          <p:nvPr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  <p:sldLayoutId id="2147484014" r:id="rId2"/>
  </p:sldLayoutIdLst>
  <p:hf hdr="0" ft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개체 틀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2051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A356BF4-8441-4D13-89C9-C7CC4827549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4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5" descr="백색바탕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8350" y="6011863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560388" y="1268413"/>
            <a:ext cx="8640762" cy="1296987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Simplification of virtual depth map derivation for DBBP</a:t>
            </a:r>
            <a:b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</a:br>
            <a: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(JCT3V-H0115)</a:t>
            </a:r>
            <a:endParaRPr lang="en-US" altLang="en-US" sz="2400" b="1" dirty="0"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4335140" y="5378450"/>
            <a:ext cx="12357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 dirty="0" smtClean="0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March 2014</a:t>
            </a:r>
            <a:endParaRPr lang="en-US" altLang="ko-KR" sz="1600" b="1" dirty="0">
              <a:solidFill>
                <a:srgbClr val="000000"/>
              </a:solidFill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  <p:sp>
        <p:nvSpPr>
          <p:cNvPr id="4101" name="Text Box 36"/>
          <p:cNvSpPr txBox="1">
            <a:spLocks noChangeArrowheads="1"/>
          </p:cNvSpPr>
          <p:nvPr/>
        </p:nvSpPr>
        <p:spPr bwMode="auto">
          <a:xfrm>
            <a:off x="4192588" y="5756275"/>
            <a:ext cx="15113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LG Electronics</a:t>
            </a:r>
          </a:p>
        </p:txBody>
      </p:sp>
      <p:sp>
        <p:nvSpPr>
          <p:cNvPr id="4102" name="Text Box 29"/>
          <p:cNvSpPr txBox="1">
            <a:spLocks noChangeArrowheads="1"/>
          </p:cNvSpPr>
          <p:nvPr/>
        </p:nvSpPr>
        <p:spPr bwMode="auto">
          <a:xfrm>
            <a:off x="0" y="3714750"/>
            <a:ext cx="9906000" cy="311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marL="342900" indent="-342900" algn="ctr" defTabSz="762000">
              <a:lnSpc>
                <a:spcPct val="110000"/>
              </a:lnSpc>
              <a:spcBef>
                <a:spcPct val="40000"/>
              </a:spcBef>
            </a:pPr>
            <a:r>
              <a:rPr lang="en-US" altLang="ko-KR" sz="1400" b="1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Junghak Nam (junghak.nam@lge.com)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Tx/>
              <a:buChar char="•"/>
            </a:pPr>
            <a:r>
              <a:rPr lang="en-US" altLang="en-US" dirty="0" smtClean="0">
                <a:ea typeface="돋움" pitchFamily="50" charset="-127"/>
              </a:rPr>
              <a:t>Simplification of virtual depth map derivation for DBBP</a:t>
            </a:r>
          </a:p>
          <a:p>
            <a:endParaRPr lang="en-CA" altLang="ko-KR" dirty="0" smtClean="0"/>
          </a:p>
          <a:p>
            <a:r>
              <a:rPr lang="en-CA" altLang="ko-KR" dirty="0" smtClean="0"/>
              <a:t>Proposed method</a:t>
            </a:r>
            <a:endParaRPr lang="en-US" altLang="en-US" dirty="0" smtClean="0">
              <a:ea typeface="돋움" pitchFamily="50" charset="-127"/>
            </a:endParaRPr>
          </a:p>
          <a:p>
            <a:pPr lvl="1"/>
            <a:r>
              <a:rPr lang="en-US" altLang="en-US" dirty="0" smtClean="0">
                <a:ea typeface="돋움" pitchFamily="50" charset="-127"/>
              </a:rPr>
              <a:t>Use NBDV instead of DoNBDV to get corresponding depth block in DBBP</a:t>
            </a:r>
          </a:p>
          <a:p>
            <a:endParaRPr lang="en-US" altLang="ko-KR" b="1" dirty="0" smtClean="0">
              <a:ea typeface="돋움" pitchFamily="50" charset="-127"/>
            </a:endParaRPr>
          </a:p>
          <a:p>
            <a:r>
              <a:rPr lang="en-CA" altLang="ko-KR" dirty="0" smtClean="0"/>
              <a:t>Experimental results</a:t>
            </a:r>
          </a:p>
          <a:p>
            <a:pPr lvl="1"/>
            <a:r>
              <a:rPr lang="en-US" altLang="ko-KR" dirty="0" smtClean="0"/>
              <a:t>No coding loss on synthesized views</a:t>
            </a:r>
          </a:p>
          <a:p>
            <a:pPr lvl="1"/>
            <a:endParaRPr lang="en-CA" altLang="ko-KR" dirty="0" smtClean="0"/>
          </a:p>
          <a:p>
            <a:r>
              <a:rPr lang="en-US" altLang="ko-KR" dirty="0" smtClean="0"/>
              <a:t>Crosscheck </a:t>
            </a:r>
          </a:p>
          <a:p>
            <a:pPr lvl="1"/>
            <a:r>
              <a:rPr lang="en-US" altLang="ko-KR" dirty="0" smtClean="0"/>
              <a:t>JCT3V-H0160 (by </a:t>
            </a:r>
            <a:r>
              <a:rPr lang="en-US" altLang="ko-KR" dirty="0" err="1" smtClean="0"/>
              <a:t>MediaTek</a:t>
            </a:r>
            <a:r>
              <a:rPr lang="en-US" altLang="ko-KR" dirty="0" smtClean="0"/>
              <a:t>)</a:t>
            </a:r>
            <a:endParaRPr lang="ko-KR" altLang="en-US" dirty="0" smtClean="0"/>
          </a:p>
          <a:p>
            <a:pPr lvl="1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979412-5C1E-40C1-B06A-86B5732E1C08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616624"/>
          </a:xfrm>
        </p:spPr>
        <p:txBody>
          <a:bodyPr/>
          <a:lstStyle/>
          <a:p>
            <a:r>
              <a:rPr lang="en-US" altLang="ko-KR" dirty="0" smtClean="0"/>
              <a:t>In the DBBP mode, a disparity vector derived from the DoNBDV process is applied to identify a corresponding depth block in a reference view</a:t>
            </a:r>
          </a:p>
          <a:p>
            <a:pPr lvl="1"/>
            <a:r>
              <a:rPr lang="en-US" altLang="ko-KR" sz="2400" b="1" dirty="0" smtClean="0"/>
              <a:t>It requires  an additional depth memory fetch </a:t>
            </a:r>
          </a:p>
          <a:p>
            <a:pPr lvl="1">
              <a:buNone/>
            </a:pPr>
            <a:r>
              <a:rPr lang="en-US" altLang="ko-KR" sz="2400" b="1" dirty="0" smtClean="0"/>
              <a:t>    </a:t>
            </a:r>
            <a:r>
              <a:rPr lang="en-US" altLang="ko-KR" sz="2400" dirty="0" smtClean="0"/>
              <a:t>(</a:t>
            </a:r>
            <a:r>
              <a:rPr lang="en-US" altLang="ko-KR" sz="2400" b="1" dirty="0" smtClean="0">
                <a:solidFill>
                  <a:srgbClr val="FF0000"/>
                </a:solidFill>
              </a:rPr>
              <a:t>just like </a:t>
            </a:r>
            <a:r>
              <a:rPr lang="en-US" altLang="ko-KR" sz="2400" b="1" dirty="0" err="1" smtClean="0">
                <a:solidFill>
                  <a:srgbClr val="FF0000"/>
                </a:solidFill>
              </a:rPr>
              <a:t>DoNBDV</a:t>
            </a:r>
            <a:r>
              <a:rPr lang="en-US" altLang="ko-KR" sz="2400" b="1" dirty="0" smtClean="0">
                <a:solidFill>
                  <a:srgbClr val="FF0000"/>
                </a:solidFill>
              </a:rPr>
              <a:t> for VSP would</a:t>
            </a:r>
            <a:r>
              <a:rPr lang="en-US" altLang="ko-KR" sz="2400" dirty="0" smtClean="0"/>
              <a:t>)</a:t>
            </a:r>
          </a:p>
          <a:p>
            <a:pPr lvl="1"/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CA" altLang="ko-KR" dirty="0" smtClean="0"/>
          </a:p>
          <a:p>
            <a:endParaRPr lang="en-CA" altLang="ko-KR" dirty="0" smtClean="0"/>
          </a:p>
          <a:p>
            <a:endParaRPr lang="en-CA" altLang="ko-KR" dirty="0" smtClean="0"/>
          </a:p>
          <a:p>
            <a:endParaRPr lang="en-CA" altLang="ko-KR" dirty="0" smtClean="0"/>
          </a:p>
          <a:p>
            <a:endParaRPr lang="en-CA" altLang="ko-KR" dirty="0" smtClean="0"/>
          </a:p>
          <a:p>
            <a:endParaRPr lang="en-CA" altLang="ko-KR" dirty="0" smtClean="0"/>
          </a:p>
          <a:p>
            <a:r>
              <a:rPr lang="en-CA" altLang="ko-KR" dirty="0" smtClean="0"/>
              <a:t>Proposed method</a:t>
            </a:r>
          </a:p>
          <a:p>
            <a:pPr lvl="1"/>
            <a:r>
              <a:rPr lang="en-CA" altLang="ko-KR" dirty="0" smtClean="0"/>
              <a:t>Use of a disparity vector derived from NBDV ( = </a:t>
            </a:r>
            <a:r>
              <a:rPr lang="en-US" altLang="ko-KR" sz="2400" b="1" dirty="0" smtClean="0">
                <a:solidFill>
                  <a:srgbClr val="FF0000"/>
                </a:solidFill>
              </a:rPr>
              <a:t>Remove DoNBDV </a:t>
            </a:r>
            <a:r>
              <a:rPr lang="en-US" altLang="ko-KR" dirty="0" smtClean="0"/>
              <a:t>) for DBBP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979412-5C1E-40C1-B06A-86B5732E1C08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  <p:grpSp>
        <p:nvGrpSpPr>
          <p:cNvPr id="42" name="그룹 41"/>
          <p:cNvGrpSpPr/>
          <p:nvPr/>
        </p:nvGrpSpPr>
        <p:grpSpPr>
          <a:xfrm>
            <a:off x="1738290" y="2442368"/>
            <a:ext cx="6500857" cy="3146872"/>
            <a:chOff x="818629" y="1136090"/>
            <a:chExt cx="7920586" cy="4623466"/>
          </a:xfrm>
        </p:grpSpPr>
        <p:grpSp>
          <p:nvGrpSpPr>
            <p:cNvPr id="8" name="그룹 7"/>
            <p:cNvGrpSpPr/>
            <p:nvPr/>
          </p:nvGrpSpPr>
          <p:grpSpPr>
            <a:xfrm>
              <a:off x="818629" y="1136090"/>
              <a:ext cx="7920586" cy="4623466"/>
              <a:chOff x="-4961" y="1012808"/>
              <a:chExt cx="5529465" cy="4138835"/>
            </a:xfrm>
          </p:grpSpPr>
          <p:sp>
            <p:nvSpPr>
              <p:cNvPr id="13" name="직사각형 12"/>
              <p:cNvSpPr/>
              <p:nvPr/>
            </p:nvSpPr>
            <p:spPr>
              <a:xfrm>
                <a:off x="825374" y="3032434"/>
                <a:ext cx="2033952" cy="159535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4" name="직사각형 13"/>
              <p:cNvSpPr/>
              <p:nvPr/>
            </p:nvSpPr>
            <p:spPr>
              <a:xfrm>
                <a:off x="3139871" y="3032434"/>
                <a:ext cx="2033952" cy="159535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" name="직사각형 14"/>
              <p:cNvSpPr/>
              <p:nvPr/>
            </p:nvSpPr>
            <p:spPr>
              <a:xfrm>
                <a:off x="-4961" y="3643599"/>
                <a:ext cx="556952" cy="3643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r>
                  <a:rPr lang="en-US" altLang="ko-KR" sz="1200" dirty="0" smtClean="0">
                    <a:latin typeface="Times New Roman" pitchFamily="18" charset="0"/>
                    <a:ea typeface="+mn-ea"/>
                    <a:cs typeface="Times New Roman" pitchFamily="18" charset="0"/>
                  </a:rPr>
                  <a:t>T</a:t>
                </a:r>
                <a:r>
                  <a:rPr lang="en-US" altLang="ko-KR" sz="1200" dirty="0" smtClean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rPr>
                  <a:t>exture</a:t>
                </a:r>
                <a:endParaRPr lang="ko-KR" altLang="en-US" sz="1200" dirty="0">
                  <a:latin typeface="Times New Roman" pitchFamily="18" charset="0"/>
                  <a:ea typeface="+mn-ea"/>
                  <a:cs typeface="Times New Roman" pitchFamily="18" charset="0"/>
                </a:endParaRPr>
              </a:p>
            </p:txBody>
          </p:sp>
          <p:sp>
            <p:nvSpPr>
              <p:cNvPr id="16" name="직사각형 15"/>
              <p:cNvSpPr/>
              <p:nvPr/>
            </p:nvSpPr>
            <p:spPr>
              <a:xfrm>
                <a:off x="1667009" y="4787328"/>
                <a:ext cx="316599" cy="3643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r>
                  <a:rPr lang="en-US" altLang="ko-KR" sz="1200" dirty="0" smtClean="0">
                    <a:latin typeface="Times New Roman" pitchFamily="18" charset="0"/>
                    <a:ea typeface="+mn-ea"/>
                    <a:cs typeface="Times New Roman" pitchFamily="18" charset="0"/>
                  </a:rPr>
                  <a:t>V1</a:t>
                </a:r>
                <a:endParaRPr lang="ko-KR" altLang="en-US" sz="1200" dirty="0">
                  <a:latin typeface="Times New Roman" pitchFamily="18" charset="0"/>
                  <a:ea typeface="+mn-ea"/>
                  <a:cs typeface="Times New Roman" pitchFamily="18" charset="0"/>
                </a:endParaRPr>
              </a:p>
            </p:txBody>
          </p:sp>
          <p:sp>
            <p:nvSpPr>
              <p:cNvPr id="17" name="직사각형 16"/>
              <p:cNvSpPr/>
              <p:nvPr/>
            </p:nvSpPr>
            <p:spPr>
              <a:xfrm>
                <a:off x="3921083" y="4787328"/>
                <a:ext cx="316599" cy="3643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r>
                  <a:rPr lang="en-US" altLang="ko-KR" sz="1200" dirty="0" smtClean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rPr>
                  <a:t>V0</a:t>
                </a:r>
                <a:endParaRPr lang="ko-KR" altLang="en-US" sz="1200" dirty="0">
                  <a:latin typeface="Times New Roman" pitchFamily="18" charset="0"/>
                  <a:ea typeface="+mn-ea"/>
                  <a:cs typeface="Times New Roman" pitchFamily="18" charset="0"/>
                </a:endParaRPr>
              </a:p>
            </p:txBody>
          </p:sp>
          <p:sp>
            <p:nvSpPr>
              <p:cNvPr id="18" name="직사각형 17"/>
              <p:cNvSpPr/>
              <p:nvPr/>
            </p:nvSpPr>
            <p:spPr>
              <a:xfrm>
                <a:off x="1648656" y="3728620"/>
                <a:ext cx="335605" cy="493358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ko-KR" sz="12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ko-KR" altLang="en-US" sz="1200" baseline="-250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20" name="직선 화살표 연결선 19"/>
              <p:cNvCxnSpPr/>
              <p:nvPr/>
            </p:nvCxnSpPr>
            <p:spPr>
              <a:xfrm>
                <a:off x="685101" y="4787326"/>
                <a:ext cx="4839403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직선 화살표 연결선 21"/>
              <p:cNvCxnSpPr/>
              <p:nvPr/>
            </p:nvCxnSpPr>
            <p:spPr>
              <a:xfrm flipV="1">
                <a:off x="685770" y="1012808"/>
                <a:ext cx="0" cy="3786214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직사각형 22"/>
              <p:cNvSpPr/>
              <p:nvPr/>
            </p:nvSpPr>
            <p:spPr>
              <a:xfrm>
                <a:off x="828646" y="1285860"/>
                <a:ext cx="2033952" cy="159535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직사각형 23"/>
              <p:cNvSpPr/>
              <p:nvPr/>
            </p:nvSpPr>
            <p:spPr>
              <a:xfrm>
                <a:off x="3143143" y="1285860"/>
                <a:ext cx="2033952" cy="159535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6" name="직사각형 25"/>
              <p:cNvSpPr/>
              <p:nvPr/>
            </p:nvSpPr>
            <p:spPr>
              <a:xfrm>
                <a:off x="3519314" y="1764463"/>
                <a:ext cx="335605" cy="493358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200" baseline="-25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" name="직사각형 29"/>
              <p:cNvSpPr/>
              <p:nvPr/>
            </p:nvSpPr>
            <p:spPr>
              <a:xfrm>
                <a:off x="238092" y="2000240"/>
                <a:ext cx="157128" cy="3643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endParaRPr lang="ko-KR" altLang="en-US" sz="1200" dirty="0">
                  <a:latin typeface="Times New Roman" pitchFamily="18" charset="0"/>
                  <a:ea typeface="+mn-ea"/>
                  <a:cs typeface="Times New Roman" pitchFamily="18" charset="0"/>
                </a:endParaRPr>
              </a:p>
            </p:txBody>
          </p:sp>
        </p:grpSp>
        <p:sp>
          <p:nvSpPr>
            <p:cNvPr id="6" name="직사각형 5"/>
            <p:cNvSpPr/>
            <p:nvPr/>
          </p:nvSpPr>
          <p:spPr>
            <a:xfrm>
              <a:off x="2472378" y="4705095"/>
              <a:ext cx="1928826" cy="40697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/>
              <a:r>
                <a:rPr lang="en-US" altLang="ko-KR" sz="1200" dirty="0" smtClean="0">
                  <a:latin typeface="Times New Roman" pitchFamily="18" charset="0"/>
                  <a:ea typeface="+mn-ea"/>
                  <a:cs typeface="Times New Roman" pitchFamily="18" charset="0"/>
                </a:rPr>
                <a:t>Current PU</a:t>
              </a:r>
              <a:endParaRPr lang="ko-KR" altLang="en-US" sz="1200" dirty="0"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2559417" y="2185676"/>
              <a:ext cx="1928826" cy="40697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/>
              <a:r>
                <a:rPr lang="en-US" altLang="ko-KR" sz="1200" dirty="0" smtClean="0">
                  <a:latin typeface="Times New Roman" pitchFamily="18" charset="0"/>
                  <a:ea typeface="+mn-ea"/>
                  <a:cs typeface="Times New Roman" pitchFamily="18" charset="0"/>
                </a:rPr>
                <a:t>Unavailable</a:t>
              </a:r>
              <a:endParaRPr lang="ko-KR" altLang="en-US" sz="1200" dirty="0"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sp>
        <p:nvSpPr>
          <p:cNvPr id="43" name="직사각형 42"/>
          <p:cNvSpPr/>
          <p:nvPr/>
        </p:nvSpPr>
        <p:spPr>
          <a:xfrm>
            <a:off x="1836905" y="3085310"/>
            <a:ext cx="56137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r>
              <a:rPr lang="en-US" altLang="ko-KR" sz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Depth</a:t>
            </a:r>
            <a:endParaRPr lang="ko-KR" altLang="en-US" sz="1200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6738950" y="3013872"/>
            <a:ext cx="394563" cy="37511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baseline="-25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6" name="직선 화살표 연결선 45"/>
          <p:cNvCxnSpPr>
            <a:stCxn id="18" idx="3"/>
            <a:endCxn id="26" idx="1"/>
          </p:cNvCxnSpPr>
          <p:nvPr/>
        </p:nvCxnSpPr>
        <p:spPr>
          <a:xfrm flipV="1">
            <a:off x="4076970" y="3201429"/>
            <a:ext cx="1804724" cy="149340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화살표 연결선 46"/>
          <p:cNvCxnSpPr>
            <a:stCxn id="18" idx="3"/>
            <a:endCxn id="44" idx="1"/>
          </p:cNvCxnSpPr>
          <p:nvPr/>
        </p:nvCxnSpPr>
        <p:spPr>
          <a:xfrm flipV="1">
            <a:off x="4076970" y="3201429"/>
            <a:ext cx="2661980" cy="149340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직사각형 49"/>
          <p:cNvSpPr/>
          <p:nvPr/>
        </p:nvSpPr>
        <p:spPr>
          <a:xfrm>
            <a:off x="3783097" y="4067512"/>
            <a:ext cx="1143008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/>
            <a:r>
              <a:rPr lang="en-US" altLang="ko-KR" sz="1200" dirty="0" smtClean="0">
                <a:latin typeface="Times New Roman" pitchFamily="18" charset="0"/>
                <a:ea typeface="+mn-ea"/>
                <a:cs typeface="Times New Roman" pitchFamily="18" charset="0"/>
              </a:rPr>
              <a:t>NBDV</a:t>
            </a:r>
            <a:endParaRPr lang="ko-KR" altLang="en-US" sz="1200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4238620" y="4442632"/>
            <a:ext cx="1143008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/>
            <a:r>
              <a:rPr lang="en-US" altLang="ko-KR" sz="1200" dirty="0" smtClean="0">
                <a:latin typeface="Times New Roman" pitchFamily="18" charset="0"/>
                <a:ea typeface="+mn-ea"/>
                <a:cs typeface="Times New Roman" pitchFamily="18" charset="0"/>
              </a:rPr>
              <a:t>DoNBDV</a:t>
            </a:r>
            <a:endParaRPr lang="ko-KR" altLang="en-US" sz="1200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7041232" y="2204864"/>
            <a:ext cx="1583093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/>
            <a:r>
              <a:rPr lang="en-US" altLang="ko-KR" sz="1200" dirty="0" smtClean="0">
                <a:latin typeface="Times New Roman" pitchFamily="18" charset="0"/>
                <a:ea typeface="+mn-ea"/>
                <a:cs typeface="Times New Roman" pitchFamily="18" charset="0"/>
              </a:rPr>
              <a:t>Corresponding depth block for DBBP</a:t>
            </a:r>
            <a:endParaRPr lang="ko-KR" altLang="en-US" sz="1200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54" name="구부러진 연결선 53"/>
          <p:cNvCxnSpPr/>
          <p:nvPr/>
        </p:nvCxnSpPr>
        <p:spPr>
          <a:xfrm rot="5400000" flipH="1" flipV="1">
            <a:off x="7024702" y="2656682"/>
            <a:ext cx="500066" cy="500066"/>
          </a:xfrm>
          <a:prstGeom prst="curvedConnector3">
            <a:avLst>
              <a:gd name="adj1" fmla="val 50000"/>
            </a:avLst>
          </a:prstGeom>
          <a:ln w="158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Putting it into a perspective: </a:t>
            </a:r>
            <a:r>
              <a:rPr lang="en-US" altLang="ko-KR" dirty="0" err="1" smtClean="0"/>
              <a:t>DoNBDV</a:t>
            </a:r>
            <a:r>
              <a:rPr lang="en-US" altLang="ko-KR" dirty="0" smtClean="0"/>
              <a:t> for VSP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979412-5C1E-40C1-B06A-86B5732E1C08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632520" y="5517232"/>
            <a:ext cx="81439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en-US" altLang="ko-KR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DoNBDV</a:t>
            </a:r>
            <a:r>
              <a:rPr lang="en-US" altLang="ko-K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vs. NBDV for VSP</a:t>
            </a:r>
          </a:p>
          <a:p>
            <a:pPr algn="ctr"/>
            <a:r>
              <a:rPr lang="en-US" altLang="ko-K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(Anchor : HTM 7.0 r1 CTC</a:t>
            </a:r>
            <a:r>
              <a:rPr lang="en-US" altLang="ko-K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)*</a:t>
            </a:r>
            <a:endParaRPr lang="ko-KR" alt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1064568" y="1844824"/>
          <a:ext cx="7500988" cy="3286147"/>
        </p:xfrm>
        <a:graphic>
          <a:graphicData uri="http://schemas.openxmlformats.org/drawingml/2006/table">
            <a:tbl>
              <a:tblPr/>
              <a:tblGrid>
                <a:gridCol w="1125148"/>
                <a:gridCol w="1062640"/>
                <a:gridCol w="1062640"/>
                <a:gridCol w="1062640"/>
                <a:gridCol w="1062640"/>
                <a:gridCol w="1062640"/>
                <a:gridCol w="1062640"/>
              </a:tblGrid>
              <a:tr h="469104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PSNR / video bitrate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PSNR / total bitrate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synth PSNR / total bitrate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Balloons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Kendo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Newspaper_CC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GT_Fly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Poznan_Hall2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Poznan_Street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01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Undo_Dancer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1024x768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01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1920x1088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1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average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632520" y="764704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en-US" altLang="ko-K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Not adopted as it requires </a:t>
            </a:r>
          </a:p>
          <a:p>
            <a:pPr algn="ctr"/>
            <a:r>
              <a:rPr lang="en-US" altLang="ko-K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 additional depth memory fetch </a:t>
            </a:r>
            <a:endParaRPr lang="ko-KR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25208" y="6488668"/>
            <a:ext cx="1673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*JCT3V-E187</a:t>
            </a:r>
            <a:endParaRPr lang="en-US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b="1" dirty="0" smtClean="0"/>
              <a:t>Simplification of virtual depth map derivation for DBBP</a:t>
            </a:r>
            <a:r>
              <a:rPr lang="en-US" altLang="ko-KR" b="1" dirty="0" smtClean="0"/>
              <a:t> under CTC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979412-5C1E-40C1-B06A-86B5732E1C08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309530" y="1285860"/>
          <a:ext cx="9215502" cy="4286284"/>
        </p:xfrm>
        <a:graphic>
          <a:graphicData uri="http://schemas.openxmlformats.org/drawingml/2006/table">
            <a:tbl>
              <a:tblPr/>
              <a:tblGrid>
                <a:gridCol w="1005327"/>
                <a:gridCol w="949476"/>
                <a:gridCol w="949476"/>
                <a:gridCol w="949476"/>
                <a:gridCol w="949476"/>
                <a:gridCol w="949476"/>
                <a:gridCol w="949476"/>
                <a:gridCol w="837773"/>
                <a:gridCol w="837773"/>
                <a:gridCol w="837773"/>
              </a:tblGrid>
              <a:tr h="56413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</a:p>
                  </a:txBody>
                  <a:tcPr marL="7505" marR="7505" marT="75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0</a:t>
                      </a:r>
                    </a:p>
                  </a:txBody>
                  <a:tcPr marL="7505" marR="7505" marT="75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1</a:t>
                      </a:r>
                    </a:p>
                  </a:txBody>
                  <a:tcPr marL="7505" marR="7505" marT="750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2</a:t>
                      </a:r>
                    </a:p>
                  </a:txBody>
                  <a:tcPr marL="7505" marR="7505" marT="75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PSNR / video bitrate</a:t>
                      </a:r>
                    </a:p>
                  </a:txBody>
                  <a:tcPr marL="7505" marR="7505" marT="75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PSNR / total bitrate</a:t>
                      </a:r>
                    </a:p>
                  </a:txBody>
                  <a:tcPr marL="7505" marR="7505" marT="750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synth PSNR / total bitrate </a:t>
                      </a:r>
                    </a:p>
                  </a:txBody>
                  <a:tcPr marL="7505" marR="7505" marT="75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enc time</a:t>
                      </a:r>
                    </a:p>
                  </a:txBody>
                  <a:tcPr marL="7505" marR="7505" marT="75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dec time</a:t>
                      </a:r>
                    </a:p>
                  </a:txBody>
                  <a:tcPr marL="7505" marR="7505" marT="75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ren time</a:t>
                      </a:r>
                    </a:p>
                  </a:txBody>
                  <a:tcPr marL="7505" marR="7505" marT="75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3344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Balloons</a:t>
                      </a:r>
                    </a:p>
                  </a:txBody>
                  <a:tcPr marL="7505" marR="7505" marT="75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44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Kendo</a:t>
                      </a:r>
                    </a:p>
                  </a:txBody>
                  <a:tcPr marL="7505" marR="7505" marT="75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44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Newspaper_CC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5" marR="7505" marT="75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44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GT_Fly</a:t>
                      </a:r>
                    </a:p>
                  </a:txBody>
                  <a:tcPr marL="7505" marR="7505" marT="75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44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Poznan_Hall2</a:t>
                      </a:r>
                    </a:p>
                  </a:txBody>
                  <a:tcPr marL="7505" marR="7505" marT="75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44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Poznan_Street</a:t>
                      </a:r>
                    </a:p>
                  </a:txBody>
                  <a:tcPr marL="7505" marR="7505" marT="75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44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Undo_Dancer</a:t>
                      </a:r>
                    </a:p>
                  </a:txBody>
                  <a:tcPr marL="7505" marR="7505" marT="75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895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Shark</a:t>
                      </a:r>
                    </a:p>
                  </a:txBody>
                  <a:tcPr marL="7505" marR="7505" marT="75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4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1024x768</a:t>
                      </a:r>
                    </a:p>
                  </a:txBody>
                  <a:tcPr marL="7505" marR="7505" marT="75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4895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1920x1088</a:t>
                      </a:r>
                    </a:p>
                  </a:txBody>
                  <a:tcPr marL="7505" marR="7505" marT="75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95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average</a:t>
                      </a:r>
                    </a:p>
                  </a:txBody>
                  <a:tcPr marL="7505" marR="7505" marT="75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1_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1124</TotalTime>
  <Words>607</Words>
  <Application>Microsoft Office PowerPoint</Application>
  <PresentationFormat>A4 용지(210x297mm)</PresentationFormat>
  <Paragraphs>249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5</vt:i4>
      </vt:variant>
    </vt:vector>
  </HeadingPairs>
  <TitlesOfParts>
    <vt:vector size="7" baseType="lpstr">
      <vt:lpstr>blank</vt:lpstr>
      <vt:lpstr>디자인 사용자 지정</vt:lpstr>
      <vt:lpstr>슬라이드 1</vt:lpstr>
      <vt:lpstr>Summary</vt:lpstr>
      <vt:lpstr>Proposed method</vt:lpstr>
      <vt:lpstr>Putting it into a perspective: DoNBDV for VSP </vt:lpstr>
      <vt:lpstr>Experimental results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남정학/선임연구원/Convergence(연)ATS팀(junghak.nam@lge.com)</dc:creator>
  <cp:lastModifiedBy>Sehoon Yea</cp:lastModifiedBy>
  <cp:revision>15</cp:revision>
  <dcterms:created xsi:type="dcterms:W3CDTF">2014-03-24T11:03:46Z</dcterms:created>
  <dcterms:modified xsi:type="dcterms:W3CDTF">2014-03-30T07:34:59Z</dcterms:modified>
</cp:coreProperties>
</file>