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3" r:id="rId4"/>
    <p:sldId id="275" r:id="rId5"/>
    <p:sldId id="276" r:id="rId6"/>
    <p:sldId id="277" r:id="rId7"/>
    <p:sldId id="279" r:id="rId8"/>
    <p:sldId id="261" r:id="rId9"/>
    <p:sldId id="281" r:id="rId10"/>
    <p:sldId id="278" r:id="rId11"/>
    <p:sldId id="263" r:id="rId1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984"/>
            <a:ext cx="82296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57112"/>
            <a:ext cx="8229600" cy="4936184"/>
          </a:xfrm>
        </p:spPr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4714" y="6608385"/>
            <a:ext cx="75816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CE3.h Related: Improvement on Merge Candidate List Construction</a:t>
            </a:r>
            <a:r>
              <a:rPr lang="en-US" altLang="ko-KR" sz="1200" b="1" baseline="0" dirty="0" smtClean="0">
                <a:latin typeface="Arial" pitchFamily="34" charset="0"/>
                <a:cs typeface="Arial" pitchFamily="34" charset="0"/>
              </a:rPr>
              <a:t> (JCT3V-E0187)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그림 8" descr="백색바탕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6072206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1" hangingPunct="1">
        <a:spcBef>
          <a:spcPct val="0"/>
        </a:spcBef>
        <a:buNone/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0" y="1730372"/>
            <a:ext cx="9144000" cy="2270132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CA" altLang="ko-KR" sz="3600" dirty="0" smtClean="0"/>
              <a:t>CE3.h Related: Improvement on </a:t>
            </a:r>
            <a:br>
              <a:rPr lang="en-CA" altLang="ko-KR" sz="3600" dirty="0" smtClean="0"/>
            </a:br>
            <a:r>
              <a:rPr lang="en-CA" altLang="ko-KR" sz="3600" dirty="0" smtClean="0"/>
              <a:t>Merge Candidate List Construction </a:t>
            </a:r>
            <a: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  <a:t/>
            </a:r>
            <a:b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</a:br>
            <a: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  <a:t>(JCT3V-E0187)</a:t>
            </a:r>
            <a:endParaRPr lang="ko-KR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67544" y="4149080"/>
            <a:ext cx="8208912" cy="1752600"/>
          </a:xfrm>
        </p:spPr>
        <p:txBody>
          <a:bodyPr>
            <a:noAutofit/>
          </a:bodyPr>
          <a:lstStyle/>
          <a:p>
            <a:endParaRPr lang="en-US" altLang="ko-KR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Taesup Kim, </a:t>
            </a:r>
            <a:r>
              <a:rPr lang="en-US" altLang="ko-KR" sz="2400" dirty="0" err="1" smtClean="0">
                <a:solidFill>
                  <a:schemeClr val="tx1"/>
                </a:solidFill>
              </a:rPr>
              <a:t>Junghak</a:t>
            </a:r>
            <a:r>
              <a:rPr lang="en-US" altLang="ko-KR" sz="2400" dirty="0" smtClean="0">
                <a:solidFill>
                  <a:schemeClr val="tx1"/>
                </a:solidFill>
              </a:rPr>
              <a:t> Nam,</a:t>
            </a:r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Sehoon Yea</a:t>
            </a:r>
          </a:p>
          <a:p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LG Electronics</a:t>
            </a:r>
          </a:p>
          <a:p>
            <a:endParaRPr lang="en-US" altLang="ko-KR" sz="2400" dirty="0">
              <a:solidFill>
                <a:schemeClr val="tx1"/>
              </a:solidFill>
            </a:endParaRPr>
          </a:p>
          <a:p>
            <a:r>
              <a:rPr lang="en-US" altLang="ko-KR" sz="2400" dirty="0" smtClean="0">
                <a:solidFill>
                  <a:schemeClr val="tx1"/>
                </a:solidFill>
              </a:rPr>
              <a:t>July</a:t>
            </a:r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2013</a:t>
            </a:r>
            <a:endParaRPr lang="en-US" altLang="ko-KR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그림 5" descr="백색바탕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6072206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00034" y="1500174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Rate-distortion results 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 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‘Using </a:t>
            </a:r>
            <a:r>
              <a:rPr lang="en-US" altLang="ko-KR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DoNBDV+Modification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on Pruning Process’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(Anchor : HTM 7.0 r1 CTC)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928662" y="2786058"/>
          <a:ext cx="7500988" cy="3286147"/>
        </p:xfrm>
        <a:graphic>
          <a:graphicData uri="http://schemas.openxmlformats.org/drawingml/2006/table">
            <a:tbl>
              <a:tblPr/>
              <a:tblGrid>
                <a:gridCol w="1125148"/>
                <a:gridCol w="1062640"/>
                <a:gridCol w="1062640"/>
                <a:gridCol w="1062640"/>
                <a:gridCol w="1062640"/>
                <a:gridCol w="1062640"/>
                <a:gridCol w="1062640"/>
              </a:tblGrid>
              <a:tr h="469104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video bitrate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total bitrate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synth PSNR / total bitrate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Balloons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Kendo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Newspaper_CC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GT_Fly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Poznan_Hall2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Poznan_Street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Undo_Dancer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1024x768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1920x1088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5184" y="1391846"/>
            <a:ext cx="8686800" cy="4751797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Proposed method</a:t>
            </a:r>
          </a:p>
          <a:p>
            <a:pPr lvl="1" hangingPunct="0"/>
            <a:r>
              <a:rPr lang="en-CA" altLang="ko-KR" dirty="0" smtClean="0"/>
              <a:t>Use of </a:t>
            </a:r>
            <a:r>
              <a:rPr lang="en-CA" altLang="ko-KR" dirty="0" err="1" smtClean="0"/>
              <a:t>DoNBDV</a:t>
            </a:r>
            <a:r>
              <a:rPr lang="en-CA" altLang="ko-KR" dirty="0" smtClean="0"/>
              <a:t>, instead of NBDV</a:t>
            </a:r>
          </a:p>
          <a:p>
            <a:pPr lvl="1" hangingPunct="0"/>
            <a:r>
              <a:rPr lang="en-CA" altLang="ko-KR" dirty="0" smtClean="0"/>
              <a:t>The pruning process for VSP candidate</a:t>
            </a:r>
            <a:endParaRPr lang="ko-KR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Experimental results</a:t>
            </a:r>
          </a:p>
          <a:p>
            <a:pPr lvl="1"/>
            <a:r>
              <a:rPr lang="en-US" altLang="ko-KR" dirty="0" smtClean="0"/>
              <a:t>0.3%, 0.4% coding gain on V1 and V2</a:t>
            </a:r>
          </a:p>
          <a:p>
            <a:pPr lvl="1"/>
            <a:r>
              <a:rPr lang="en-US" altLang="ko-KR" dirty="0" smtClean="0"/>
              <a:t>0.1% coding gain on synthesized view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It is recommended to adopt proposed method into 3D-HEVC</a:t>
            </a:r>
          </a:p>
          <a:p>
            <a:pPr lvl="1">
              <a:buNone/>
            </a:pPr>
            <a:endParaRPr lang="en-US" altLang="ko-KR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Merge Candidate List Construction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28" name="그룹 60"/>
          <p:cNvGrpSpPr/>
          <p:nvPr/>
        </p:nvGrpSpPr>
        <p:grpSpPr>
          <a:xfrm>
            <a:off x="460797" y="2060848"/>
            <a:ext cx="8222406" cy="2341093"/>
            <a:chOff x="-666328" y="2216843"/>
            <a:chExt cx="8222406" cy="2341093"/>
          </a:xfrm>
        </p:grpSpPr>
        <p:grpSp>
          <p:nvGrpSpPr>
            <p:cNvPr id="31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2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모서리가 둥근 직사각형 93"/>
          <p:cNvSpPr/>
          <p:nvPr/>
        </p:nvSpPr>
        <p:spPr>
          <a:xfrm>
            <a:off x="5338450" y="3284984"/>
            <a:ext cx="1296000" cy="932966"/>
          </a:xfrm>
          <a:prstGeom prst="roundRect">
            <a:avLst>
              <a:gd name="adj" fmla="val 9363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Merge Candidate List Construction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4" name="그룹 60"/>
          <p:cNvGrpSpPr/>
          <p:nvPr/>
        </p:nvGrpSpPr>
        <p:grpSpPr>
          <a:xfrm>
            <a:off x="460797" y="2060848"/>
            <a:ext cx="8222406" cy="2341093"/>
            <a:chOff x="-666328" y="2216843"/>
            <a:chExt cx="8222406" cy="2341093"/>
          </a:xfrm>
        </p:grpSpPr>
        <p:grpSp>
          <p:nvGrpSpPr>
            <p:cNvPr id="5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3" name="직사각형 92"/>
          <p:cNvSpPr/>
          <p:nvPr/>
        </p:nvSpPr>
        <p:spPr>
          <a:xfrm>
            <a:off x="1597087" y="4725144"/>
            <a:ext cx="63818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3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Using NBDV → Redundancy ↑</a:t>
            </a:r>
            <a:endParaRPr lang="ko-KR" altLang="en-US" dirty="0"/>
          </a:p>
        </p:txBody>
      </p:sp>
      <p:sp>
        <p:nvSpPr>
          <p:cNvPr id="30" name="직사각형 29"/>
          <p:cNvSpPr/>
          <p:nvPr/>
        </p:nvSpPr>
        <p:spPr>
          <a:xfrm>
            <a:off x="251520" y="5261719"/>
            <a:ext cx="84969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3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Using </a:t>
            </a:r>
            <a:r>
              <a:rPr lang="en-US" altLang="ko-KR" sz="34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DoNBDV</a:t>
            </a:r>
            <a:r>
              <a:rPr lang="en-US" altLang="ko-KR" sz="3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→ Redundancy ↓</a:t>
            </a:r>
            <a:endParaRPr lang="ko-KR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Merge Candidate List Construction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4" name="그룹 60"/>
          <p:cNvGrpSpPr/>
          <p:nvPr/>
        </p:nvGrpSpPr>
        <p:grpSpPr>
          <a:xfrm>
            <a:off x="460797" y="2060848"/>
            <a:ext cx="8222406" cy="2341093"/>
            <a:chOff x="-666328" y="2216843"/>
            <a:chExt cx="8222406" cy="2341093"/>
          </a:xfrm>
        </p:grpSpPr>
        <p:grpSp>
          <p:nvGrpSpPr>
            <p:cNvPr id="5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827584" y="4963202"/>
            <a:ext cx="7560840" cy="986078"/>
            <a:chOff x="-972616" y="4289492"/>
            <a:chExt cx="7560840" cy="986078"/>
          </a:xfrm>
        </p:grpSpPr>
        <p:grpSp>
          <p:nvGrpSpPr>
            <p:cNvPr id="64" name="그룹 61"/>
            <p:cNvGrpSpPr/>
            <p:nvPr/>
          </p:nvGrpSpPr>
          <p:grpSpPr>
            <a:xfrm>
              <a:off x="-972616" y="4289492"/>
              <a:ext cx="7560840" cy="986078"/>
              <a:chOff x="381666" y="4797152"/>
              <a:chExt cx="7560840" cy="986078"/>
            </a:xfrm>
          </p:grpSpPr>
          <p:sp>
            <p:nvSpPr>
              <p:cNvPr id="68" name="모서리가 둥근 직사각형 67"/>
              <p:cNvSpPr/>
              <p:nvPr/>
            </p:nvSpPr>
            <p:spPr>
              <a:xfrm>
                <a:off x="381666" y="4797152"/>
                <a:ext cx="7560840" cy="986078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69" name="그룹 44"/>
              <p:cNvGrpSpPr/>
              <p:nvPr/>
            </p:nvGrpSpPr>
            <p:grpSpPr>
              <a:xfrm>
                <a:off x="489678" y="4941168"/>
                <a:ext cx="7226808" cy="698046"/>
                <a:chOff x="813714" y="5107218"/>
                <a:chExt cx="7226808" cy="698046"/>
              </a:xfrm>
            </p:grpSpPr>
            <p:sp>
              <p:nvSpPr>
                <p:cNvPr id="70" name="모서리가 둥근 직사각형 69"/>
                <p:cNvSpPr/>
                <p:nvPr/>
              </p:nvSpPr>
              <p:spPr>
                <a:xfrm>
                  <a:off x="813714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0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1" name="모서리가 둥근 직사각형 70"/>
                <p:cNvSpPr/>
                <p:nvPr/>
              </p:nvSpPr>
              <p:spPr>
                <a:xfrm>
                  <a:off x="1751552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1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2" name="모서리가 둥근 직사각형 71"/>
                <p:cNvSpPr/>
                <p:nvPr/>
              </p:nvSpPr>
              <p:spPr>
                <a:xfrm>
                  <a:off x="2689390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2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3" name="모서리가 둥근 직사각형 72"/>
                <p:cNvSpPr/>
                <p:nvPr/>
              </p:nvSpPr>
              <p:spPr>
                <a:xfrm>
                  <a:off x="3627228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3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4" name="모서리가 둥근 직사각형 73"/>
                <p:cNvSpPr/>
                <p:nvPr/>
              </p:nvSpPr>
              <p:spPr>
                <a:xfrm>
                  <a:off x="4565066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4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5" name="모서리가 둥근 직사각형 74"/>
                <p:cNvSpPr/>
                <p:nvPr/>
              </p:nvSpPr>
              <p:spPr>
                <a:xfrm>
                  <a:off x="5502904" y="5107218"/>
                  <a:ext cx="661942" cy="698046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rgbClr val="FF0000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5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6" name="모서리가 둥근 직사각형 75"/>
                <p:cNvSpPr/>
                <p:nvPr/>
              </p:nvSpPr>
              <p:spPr>
                <a:xfrm>
                  <a:off x="6440742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6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7" name="모서리가 둥근 직사각형 76"/>
                <p:cNvSpPr/>
                <p:nvPr/>
              </p:nvSpPr>
              <p:spPr>
                <a:xfrm>
                  <a:off x="7378580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7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cxnSp>
          <p:nvCxnSpPr>
            <p:cNvPr id="32" name="구부러진 연결선 31"/>
            <p:cNvCxnSpPr>
              <a:stCxn id="71" idx="2"/>
              <a:endCxn id="70" idx="2"/>
            </p:cNvCxnSpPr>
            <p:nvPr/>
          </p:nvCxnSpPr>
          <p:spPr>
            <a:xfrm rot="5400000">
              <a:off x="-64714" y="4662635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구부러진 연결선 35"/>
            <p:cNvCxnSpPr>
              <a:stCxn id="72" idx="2"/>
              <a:endCxn id="70" idx="2"/>
            </p:cNvCxnSpPr>
            <p:nvPr/>
          </p:nvCxnSpPr>
          <p:spPr>
            <a:xfrm rot="5400000">
              <a:off x="404205" y="4193716"/>
              <a:ext cx="12700" cy="1875676"/>
            </a:xfrm>
            <a:prstGeom prst="curvedConnector3">
              <a:avLst>
                <a:gd name="adj1" fmla="val 4020552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구부러진 연결선 54"/>
            <p:cNvCxnSpPr>
              <a:stCxn id="72" idx="0"/>
              <a:endCxn id="71" idx="0"/>
            </p:cNvCxnSpPr>
            <p:nvPr/>
          </p:nvCxnSpPr>
          <p:spPr>
            <a:xfrm rot="16200000" flipV="1">
              <a:off x="873124" y="3964589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구부러진 연결선 55"/>
            <p:cNvCxnSpPr>
              <a:stCxn id="73" idx="0"/>
              <a:endCxn id="72" idx="0"/>
            </p:cNvCxnSpPr>
            <p:nvPr/>
          </p:nvCxnSpPr>
          <p:spPr>
            <a:xfrm rot="16200000" flipV="1">
              <a:off x="1810962" y="3964589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구부러진 연결선 56"/>
            <p:cNvCxnSpPr>
              <a:stCxn id="74" idx="0"/>
              <a:endCxn id="71" idx="0"/>
            </p:cNvCxnSpPr>
            <p:nvPr/>
          </p:nvCxnSpPr>
          <p:spPr>
            <a:xfrm rot="16200000" flipV="1">
              <a:off x="1810962" y="3026751"/>
              <a:ext cx="12700" cy="2813514"/>
            </a:xfrm>
            <a:prstGeom prst="curvedConnector3">
              <a:avLst>
                <a:gd name="adj1" fmla="val 3818694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구부러진 연결선 57"/>
            <p:cNvCxnSpPr>
              <a:stCxn id="74" idx="2"/>
              <a:endCxn id="72" idx="2"/>
            </p:cNvCxnSpPr>
            <p:nvPr/>
          </p:nvCxnSpPr>
          <p:spPr>
            <a:xfrm rot="5400000">
              <a:off x="2279881" y="4193716"/>
              <a:ext cx="12700" cy="1875676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구부러진 연결선 58"/>
            <p:cNvCxnSpPr>
              <a:stCxn id="76" idx="2"/>
              <a:endCxn id="71" idx="2"/>
            </p:cNvCxnSpPr>
            <p:nvPr/>
          </p:nvCxnSpPr>
          <p:spPr>
            <a:xfrm rot="5400000">
              <a:off x="2748800" y="2786959"/>
              <a:ext cx="12700" cy="4689190"/>
            </a:xfrm>
            <a:prstGeom prst="curvedConnector3">
              <a:avLst>
                <a:gd name="adj1" fmla="val 3145796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구부러진 연결선 61"/>
            <p:cNvCxnSpPr>
              <a:stCxn id="77" idx="0"/>
              <a:endCxn id="72" idx="0"/>
            </p:cNvCxnSpPr>
            <p:nvPr/>
          </p:nvCxnSpPr>
          <p:spPr>
            <a:xfrm rot="16200000" flipV="1">
              <a:off x="3686638" y="2088913"/>
              <a:ext cx="12700" cy="4689190"/>
            </a:xfrm>
            <a:prstGeom prst="curvedConnector3">
              <a:avLst>
                <a:gd name="adj1" fmla="val 3751403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구부러진 연결선 62"/>
            <p:cNvCxnSpPr>
              <a:stCxn id="77" idx="2"/>
              <a:endCxn id="71" idx="2"/>
            </p:cNvCxnSpPr>
            <p:nvPr/>
          </p:nvCxnSpPr>
          <p:spPr>
            <a:xfrm rot="5400000">
              <a:off x="3217719" y="2318040"/>
              <a:ext cx="12700" cy="5627028"/>
            </a:xfrm>
            <a:prstGeom prst="curvedConnector3">
              <a:avLst>
                <a:gd name="adj1" fmla="val 4693466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Using </a:t>
            </a:r>
            <a:r>
              <a:rPr lang="en-US" altLang="ko-KR" dirty="0" err="1" smtClean="0"/>
              <a:t>DoNBDV</a:t>
            </a:r>
            <a:endParaRPr lang="en-US" altLang="ko-KR" dirty="0" smtClean="0"/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4" name="그룹 60"/>
          <p:cNvGrpSpPr/>
          <p:nvPr/>
        </p:nvGrpSpPr>
        <p:grpSpPr>
          <a:xfrm>
            <a:off x="460797" y="2060848"/>
            <a:ext cx="8222406" cy="2341093"/>
            <a:chOff x="-666328" y="2216843"/>
            <a:chExt cx="8222406" cy="2341093"/>
          </a:xfrm>
        </p:grpSpPr>
        <p:grpSp>
          <p:nvGrpSpPr>
            <p:cNvPr id="5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8" name="직사각형 57"/>
          <p:cNvSpPr/>
          <p:nvPr/>
        </p:nvSpPr>
        <p:spPr>
          <a:xfrm>
            <a:off x="2874607" y="5694347"/>
            <a:ext cx="3211135" cy="8309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 Complexity Issue</a:t>
            </a:r>
          </a:p>
          <a:p>
            <a:pPr algn="ctr"/>
            <a:r>
              <a:rPr lang="en-US" altLang="ko-KR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(Using CU-level DV)</a:t>
            </a:r>
            <a:endParaRPr lang="ko-KR" altLang="en-US" sz="1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6774" y="4799884"/>
            <a:ext cx="4413498" cy="717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93146"/>
            <a:ext cx="8686800" cy="4936184"/>
          </a:xfrm>
        </p:spPr>
        <p:txBody>
          <a:bodyPr/>
          <a:lstStyle/>
          <a:p>
            <a:r>
              <a:rPr lang="en-US" altLang="ko-KR" dirty="0" smtClean="0"/>
              <a:t>Modification on Pruning Process</a:t>
            </a:r>
          </a:p>
          <a:p>
            <a:pPr lvl="1"/>
            <a:r>
              <a:rPr lang="en-CA" altLang="ko-KR" sz="1800" dirty="0" smtClean="0"/>
              <a:t>The pruning process is modified to cover the default VSP candidate </a:t>
            </a:r>
          </a:p>
          <a:p>
            <a:pPr lvl="1"/>
            <a:r>
              <a:rPr lang="en-CA" altLang="ko-KR" sz="1800" dirty="0" smtClean="0"/>
              <a:t>Distinguish between DCP and VSP mode</a:t>
            </a:r>
            <a:endParaRPr lang="en-US" altLang="ko-KR" sz="1800" dirty="0" smtClean="0"/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4" name="그룹 60"/>
          <p:cNvGrpSpPr/>
          <p:nvPr/>
        </p:nvGrpSpPr>
        <p:grpSpPr>
          <a:xfrm>
            <a:off x="460797" y="2326650"/>
            <a:ext cx="8222406" cy="2341093"/>
            <a:chOff x="-666328" y="2216843"/>
            <a:chExt cx="8222406" cy="2341093"/>
          </a:xfrm>
        </p:grpSpPr>
        <p:grpSp>
          <p:nvGrpSpPr>
            <p:cNvPr id="5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827584" y="5229004"/>
            <a:ext cx="7560840" cy="986078"/>
            <a:chOff x="-972616" y="4289492"/>
            <a:chExt cx="7560840" cy="986078"/>
          </a:xfrm>
        </p:grpSpPr>
        <p:grpSp>
          <p:nvGrpSpPr>
            <p:cNvPr id="31" name="그룹 61"/>
            <p:cNvGrpSpPr/>
            <p:nvPr/>
          </p:nvGrpSpPr>
          <p:grpSpPr>
            <a:xfrm>
              <a:off x="-972616" y="4289492"/>
              <a:ext cx="7560840" cy="986078"/>
              <a:chOff x="381666" y="4797152"/>
              <a:chExt cx="7560840" cy="986078"/>
            </a:xfrm>
          </p:grpSpPr>
          <p:sp>
            <p:nvSpPr>
              <p:cNvPr id="63" name="모서리가 둥근 직사각형 62"/>
              <p:cNvSpPr/>
              <p:nvPr/>
            </p:nvSpPr>
            <p:spPr>
              <a:xfrm>
                <a:off x="381666" y="4797152"/>
                <a:ext cx="7560840" cy="986078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64" name="그룹 44"/>
              <p:cNvGrpSpPr/>
              <p:nvPr/>
            </p:nvGrpSpPr>
            <p:grpSpPr>
              <a:xfrm>
                <a:off x="489678" y="4941168"/>
                <a:ext cx="7226808" cy="698046"/>
                <a:chOff x="813714" y="5107218"/>
                <a:chExt cx="7226808" cy="698046"/>
              </a:xfrm>
            </p:grpSpPr>
            <p:sp>
              <p:nvSpPr>
                <p:cNvPr id="65" name="모서리가 둥근 직사각형 64"/>
                <p:cNvSpPr/>
                <p:nvPr/>
              </p:nvSpPr>
              <p:spPr>
                <a:xfrm>
                  <a:off x="813714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0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6" name="모서리가 둥근 직사각형 65"/>
                <p:cNvSpPr/>
                <p:nvPr/>
              </p:nvSpPr>
              <p:spPr>
                <a:xfrm>
                  <a:off x="1751552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1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7" name="모서리가 둥근 직사각형 66"/>
                <p:cNvSpPr/>
                <p:nvPr/>
              </p:nvSpPr>
              <p:spPr>
                <a:xfrm>
                  <a:off x="2689390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2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8" name="모서리가 둥근 직사각형 67"/>
                <p:cNvSpPr/>
                <p:nvPr/>
              </p:nvSpPr>
              <p:spPr>
                <a:xfrm>
                  <a:off x="3627228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3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9" name="모서리가 둥근 직사각형 68"/>
                <p:cNvSpPr/>
                <p:nvPr/>
              </p:nvSpPr>
              <p:spPr>
                <a:xfrm>
                  <a:off x="4565066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4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0" name="모서리가 둥근 직사각형 69"/>
                <p:cNvSpPr/>
                <p:nvPr/>
              </p:nvSpPr>
              <p:spPr>
                <a:xfrm>
                  <a:off x="5502904" y="5107218"/>
                  <a:ext cx="661942" cy="698046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rgbClr val="FF0000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5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1" name="모서리가 둥근 직사각형 70"/>
                <p:cNvSpPr/>
                <p:nvPr/>
              </p:nvSpPr>
              <p:spPr>
                <a:xfrm>
                  <a:off x="6440742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6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2" name="모서리가 둥근 직사각형 71"/>
                <p:cNvSpPr/>
                <p:nvPr/>
              </p:nvSpPr>
              <p:spPr>
                <a:xfrm>
                  <a:off x="7378580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7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cxnSp>
          <p:nvCxnSpPr>
            <p:cNvPr id="32" name="구부러진 연결선 31"/>
            <p:cNvCxnSpPr>
              <a:stCxn id="66" idx="2"/>
              <a:endCxn id="65" idx="2"/>
            </p:cNvCxnSpPr>
            <p:nvPr/>
          </p:nvCxnSpPr>
          <p:spPr>
            <a:xfrm rot="5400000">
              <a:off x="-64714" y="4662635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구부러진 연결선 35"/>
            <p:cNvCxnSpPr>
              <a:stCxn id="67" idx="2"/>
              <a:endCxn id="65" idx="2"/>
            </p:cNvCxnSpPr>
            <p:nvPr/>
          </p:nvCxnSpPr>
          <p:spPr>
            <a:xfrm rot="5400000">
              <a:off x="404205" y="4193716"/>
              <a:ext cx="12700" cy="1875676"/>
            </a:xfrm>
            <a:prstGeom prst="curvedConnector3">
              <a:avLst>
                <a:gd name="adj1" fmla="val 4020552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구부러진 연결선 54"/>
            <p:cNvCxnSpPr>
              <a:stCxn id="67" idx="0"/>
              <a:endCxn id="66" idx="0"/>
            </p:cNvCxnSpPr>
            <p:nvPr/>
          </p:nvCxnSpPr>
          <p:spPr>
            <a:xfrm rot="16200000" flipV="1">
              <a:off x="873124" y="3964589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구부러진 연결선 55"/>
            <p:cNvCxnSpPr>
              <a:stCxn id="68" idx="0"/>
              <a:endCxn id="67" idx="0"/>
            </p:cNvCxnSpPr>
            <p:nvPr/>
          </p:nvCxnSpPr>
          <p:spPr>
            <a:xfrm rot="16200000" flipV="1">
              <a:off x="1810962" y="3964589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구부러진 연결선 56"/>
            <p:cNvCxnSpPr>
              <a:stCxn id="69" idx="0"/>
              <a:endCxn id="66" idx="0"/>
            </p:cNvCxnSpPr>
            <p:nvPr/>
          </p:nvCxnSpPr>
          <p:spPr>
            <a:xfrm rot="16200000" flipV="1">
              <a:off x="1810962" y="3026751"/>
              <a:ext cx="12700" cy="2813514"/>
            </a:xfrm>
            <a:prstGeom prst="curvedConnector3">
              <a:avLst>
                <a:gd name="adj1" fmla="val 3818694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구부러진 연결선 58"/>
            <p:cNvCxnSpPr>
              <a:stCxn id="69" idx="2"/>
              <a:endCxn id="67" idx="2"/>
            </p:cNvCxnSpPr>
            <p:nvPr/>
          </p:nvCxnSpPr>
          <p:spPr>
            <a:xfrm rot="5400000">
              <a:off x="2279881" y="4193716"/>
              <a:ext cx="12700" cy="1875676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구부러진 연결선 59"/>
            <p:cNvCxnSpPr>
              <a:stCxn id="71" idx="2"/>
              <a:endCxn id="66" idx="2"/>
            </p:cNvCxnSpPr>
            <p:nvPr/>
          </p:nvCxnSpPr>
          <p:spPr>
            <a:xfrm rot="5400000">
              <a:off x="2748800" y="2786959"/>
              <a:ext cx="12700" cy="4689190"/>
            </a:xfrm>
            <a:prstGeom prst="curvedConnector3">
              <a:avLst>
                <a:gd name="adj1" fmla="val 3145796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구부러진 연결선 60"/>
            <p:cNvCxnSpPr>
              <a:stCxn id="72" idx="0"/>
              <a:endCxn id="67" idx="0"/>
            </p:cNvCxnSpPr>
            <p:nvPr/>
          </p:nvCxnSpPr>
          <p:spPr>
            <a:xfrm rot="16200000" flipV="1">
              <a:off x="3686638" y="2088913"/>
              <a:ext cx="12700" cy="4689190"/>
            </a:xfrm>
            <a:prstGeom prst="curvedConnector3">
              <a:avLst>
                <a:gd name="adj1" fmla="val 3751403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구부러진 연결선 61"/>
            <p:cNvCxnSpPr>
              <a:stCxn id="72" idx="2"/>
              <a:endCxn id="66" idx="2"/>
            </p:cNvCxnSpPr>
            <p:nvPr/>
          </p:nvCxnSpPr>
          <p:spPr>
            <a:xfrm rot="5400000">
              <a:off x="3217719" y="2318040"/>
              <a:ext cx="12700" cy="5627028"/>
            </a:xfrm>
            <a:prstGeom prst="curvedConnector3">
              <a:avLst>
                <a:gd name="adj1" fmla="val 4693466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구부러진 연결선 72"/>
          <p:cNvCxnSpPr>
            <a:stCxn id="70" idx="2"/>
            <a:endCxn id="67" idx="2"/>
          </p:cNvCxnSpPr>
          <p:nvPr/>
        </p:nvCxnSpPr>
        <p:spPr>
          <a:xfrm rot="5400000">
            <a:off x="4549000" y="4664309"/>
            <a:ext cx="12700" cy="2813514"/>
          </a:xfrm>
          <a:prstGeom prst="curvedConnector3">
            <a:avLst>
              <a:gd name="adj1" fmla="val 2540190"/>
            </a:avLst>
          </a:prstGeom>
          <a:ln w="508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구부러진 연결선 76"/>
          <p:cNvCxnSpPr>
            <a:stCxn id="70" idx="0"/>
            <a:endCxn id="66" idx="0"/>
          </p:cNvCxnSpPr>
          <p:nvPr/>
        </p:nvCxnSpPr>
        <p:spPr>
          <a:xfrm rot="16200000" flipV="1">
            <a:off x="4080081" y="3497344"/>
            <a:ext cx="12700" cy="3751352"/>
          </a:xfrm>
          <a:prstGeom prst="curvedConnector3">
            <a:avLst>
              <a:gd name="adj1" fmla="val 4558875"/>
            </a:avLst>
          </a:prstGeom>
          <a:ln w="508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WD modification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93188"/>
          </a:xfrm>
        </p:spPr>
        <p:txBody>
          <a:bodyPr>
            <a:noAutofit/>
          </a:bodyPr>
          <a:lstStyle/>
          <a:p>
            <a:pPr lvl="1" algn="just" hangingPunct="0">
              <a:spcBef>
                <a:spcPts val="680"/>
              </a:spcBef>
              <a:buNone/>
              <a:tabLst>
                <a:tab pos="504190" algn="l"/>
                <a:tab pos="756285" algn="l"/>
                <a:tab pos="1008380" algn="l"/>
                <a:tab pos="1260475" algn="l"/>
                <a:tab pos="457200" algn="l"/>
                <a:tab pos="685800" algn="l"/>
                <a:tab pos="1890395" algn="l"/>
              </a:tabLst>
            </a:pPr>
            <a:r>
              <a:rPr lang="en-GB" altLang="ko-KR" sz="1800" b="0" dirty="0" smtClean="0">
                <a:latin typeface="Times New Roman" pitchFamily="18" charset="0"/>
                <a:cs typeface="Times New Roman" pitchFamily="18" charset="0"/>
              </a:rPr>
              <a:t>h. When </a:t>
            </a:r>
            <a:r>
              <a:rPr lang="en-GB" altLang="ko-KR" sz="1800" b="0" dirty="0" err="1" smtClean="0">
                <a:latin typeface="Times New Roman" pitchFamily="18" charset="0"/>
                <a:cs typeface="Times New Roman" pitchFamily="18" charset="0"/>
              </a:rPr>
              <a:t>availableFlagVSP</a:t>
            </a:r>
            <a:r>
              <a:rPr lang="en-GB" altLang="ko-KR" sz="1800" b="0" dirty="0" smtClean="0">
                <a:latin typeface="Times New Roman" pitchFamily="18" charset="0"/>
                <a:cs typeface="Times New Roman" pitchFamily="18" charset="0"/>
              </a:rPr>
              <a:t> is equal to 1, and one or more of the following conditions is true,</a:t>
            </a:r>
            <a:endParaRPr lang="ko-KR" altLang="ko-KR" sz="1800" b="0" dirty="0" smtClean="0"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availableFlagA1 = = 0, 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predFlagLXA1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predFlagLXVSP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mvLXA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mvLXVSP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refIdxLXA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refIdxLXVSP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VspModeFlag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xP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− 1 ][ 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yP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nPbH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– 1]!= 1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680720" algn="just" hangingPunct="0">
              <a:spcBef>
                <a:spcPts val="680"/>
              </a:spcBef>
              <a:spcAft>
                <a:spcPts val="0"/>
              </a:spcAft>
              <a:buNone/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and one or more of the following conditions is true,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availableFlagB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= = 0,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predFlagLXB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predFlagLXVSP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mvLXB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mvLXVSP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refIdxLXB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refIdxLXVSP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VspModeFlag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xP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+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nPbW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− 1 ][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yP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− 1 ]!= 1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      the entry </a:t>
            </a:r>
            <a:r>
              <a:rPr lang="en-GB" altLang="ko-KR" sz="1800" b="0" dirty="0" err="1" smtClean="0">
                <a:effectLst/>
                <a:latin typeface="Times New Roman" pitchFamily="18" charset="0"/>
                <a:cs typeface="Times New Roman" pitchFamily="18" charset="0"/>
              </a:rPr>
              <a:t>mergeCandList</a:t>
            </a: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GB" altLang="ko-KR" sz="1800" b="0" dirty="0" err="1" smtClean="0">
                <a:effectLst/>
                <a:latin typeface="Times New Roman" pitchFamily="18" charset="0"/>
                <a:cs typeface="Times New Roman" pitchFamily="18" charset="0"/>
              </a:rPr>
              <a:t>numMergeCand</a:t>
            </a: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 ] is set equal to VSP, the entry </a:t>
            </a:r>
            <a:r>
              <a:rPr lang="en-GB" altLang="ko-KR" sz="1800" b="0" dirty="0" err="1" smtClean="0">
                <a:effectLst/>
                <a:latin typeface="Times New Roman" pitchFamily="18" charset="0"/>
                <a:cs typeface="Times New Roman" pitchFamily="18" charset="0"/>
              </a:rPr>
              <a:t>mergeCandIsVspFlag</a:t>
            </a: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GB" altLang="ko-KR" sz="1800" b="0" dirty="0" err="1" smtClean="0">
                <a:effectLst/>
                <a:latin typeface="Times New Roman" pitchFamily="18" charset="0"/>
                <a:cs typeface="Times New Roman" pitchFamily="18" charset="0"/>
              </a:rPr>
              <a:t>numMergeCand</a:t>
            </a: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 ] is set equal 1 and the variable </a:t>
            </a:r>
            <a:r>
              <a:rPr lang="en-GB" altLang="ko-KR" sz="1800" b="0" dirty="0" err="1" smtClean="0">
                <a:effectLst/>
                <a:latin typeface="Times New Roman" pitchFamily="18" charset="0"/>
                <a:cs typeface="Times New Roman" pitchFamily="18" charset="0"/>
              </a:rPr>
              <a:t>numMergeCand</a:t>
            </a: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 is increased by 1.</a:t>
            </a:r>
            <a:endParaRPr lang="ko-KR" altLang="en-US" sz="1800" b="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00034" y="1500174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Rate-distortion results 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 ‘Using </a:t>
            </a:r>
            <a:r>
              <a:rPr lang="en-US" altLang="ko-KR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DoNBDV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’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(Anchor : HTM 7.0 r1 CTC)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928662" y="2786058"/>
          <a:ext cx="7500988" cy="3286147"/>
        </p:xfrm>
        <a:graphic>
          <a:graphicData uri="http://schemas.openxmlformats.org/drawingml/2006/table">
            <a:tbl>
              <a:tblPr/>
              <a:tblGrid>
                <a:gridCol w="1125148"/>
                <a:gridCol w="1062640"/>
                <a:gridCol w="1062640"/>
                <a:gridCol w="1062640"/>
                <a:gridCol w="1062640"/>
                <a:gridCol w="1062640"/>
                <a:gridCol w="1062640"/>
              </a:tblGrid>
              <a:tr h="469104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video bitrate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total bitrate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synth PSNR / total bitrate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Balloons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Kendo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Newspaper_CC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GT_Fly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Poznan_Hall2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Poznan_Street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Undo_Dancer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1024x768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1920x1088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00034" y="1500174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Rate-distortion results 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 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‘Modification 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on Pruning Process’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(Anchor : HTM 7.0 r1 CTC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928662" y="2786058"/>
          <a:ext cx="7500988" cy="3286147"/>
        </p:xfrm>
        <a:graphic>
          <a:graphicData uri="http://schemas.openxmlformats.org/drawingml/2006/table">
            <a:tbl>
              <a:tblPr/>
              <a:tblGrid>
                <a:gridCol w="1125148"/>
                <a:gridCol w="1062640"/>
                <a:gridCol w="1062640"/>
                <a:gridCol w="1062640"/>
                <a:gridCol w="1062640"/>
                <a:gridCol w="1062640"/>
                <a:gridCol w="1062640"/>
              </a:tblGrid>
              <a:tr h="469104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video bitrate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total bitrate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synth PSNR / total bitrate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Balloons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Kendo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Newspaper_CC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GT_Fly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Poznan_Hall2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Poznan_Street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Undo_Dancer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1024x768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1920x1088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7881</TotalTime>
  <Words>912</Words>
  <Application>Microsoft Office PowerPoint</Application>
  <PresentationFormat>화면 슬라이드 쇼(4:3)</PresentationFormat>
  <Paragraphs>399</Paragraphs>
  <Slides>11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Office 테마</vt:lpstr>
      <vt:lpstr>CE3.h Related: Improvement on  Merge Candidate List Construction  (JCT3V-E0187)</vt:lpstr>
      <vt:lpstr>Introduction</vt:lpstr>
      <vt:lpstr>Introduction</vt:lpstr>
      <vt:lpstr>Introduction</vt:lpstr>
      <vt:lpstr>Proposed Method</vt:lpstr>
      <vt:lpstr>Proposed Method</vt:lpstr>
      <vt:lpstr>WD modification</vt:lpstr>
      <vt:lpstr>Simulation Results</vt:lpstr>
      <vt:lpstr>Simulation Results</vt:lpstr>
      <vt:lpstr>Simulation Results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Inter-view SAO Process  in 3DV Coding (B0130)</dc:title>
  <dc:creator>김태섭/연구원/Convergence(연)ATS그룹(taesup.kim@lge.com)</dc:creator>
  <cp:lastModifiedBy>junghak.nam</cp:lastModifiedBy>
  <cp:revision>616</cp:revision>
  <dcterms:created xsi:type="dcterms:W3CDTF">2012-10-10T00:56:05Z</dcterms:created>
  <dcterms:modified xsi:type="dcterms:W3CDTF">2013-07-28T08:51:01Z</dcterms:modified>
</cp:coreProperties>
</file>