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"/>
  </p:notesMasterIdLst>
  <p:handoutMasterIdLst>
    <p:handoutMasterId r:id="rId11"/>
  </p:handoutMasterIdLst>
  <p:sldIdLst>
    <p:sldId id="402" r:id="rId2"/>
    <p:sldId id="400" r:id="rId3"/>
    <p:sldId id="421" r:id="rId4"/>
    <p:sldId id="404" r:id="rId5"/>
    <p:sldId id="405" r:id="rId6"/>
    <p:sldId id="422" r:id="rId7"/>
    <p:sldId id="423" r:id="rId8"/>
    <p:sldId id="410" r:id="rId9"/>
  </p:sldIdLst>
  <p:sldSz cx="9906000" cy="6858000" type="A4"/>
  <p:notesSz cx="6807200" cy="99393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FCC99"/>
    <a:srgbClr val="0000CC"/>
    <a:srgbClr val="FFFFCC"/>
    <a:srgbClr val="CC0000"/>
    <a:srgbClr val="B2B2B2"/>
    <a:srgbClr val="C0C0C0"/>
    <a:srgbClr val="96969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85" autoAdjust="0"/>
    <p:restoredTop sz="84227" autoAdjust="0"/>
  </p:normalViewPr>
  <p:slideViewPr>
    <p:cSldViewPr>
      <p:cViewPr varScale="1">
        <p:scale>
          <a:sx n="73" d="100"/>
          <a:sy n="73" d="100"/>
        </p:scale>
        <p:origin x="-1134" y="-102"/>
      </p:cViewPr>
      <p:guideLst>
        <p:guide orient="horz"/>
        <p:guide pos="3120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4044" y="-102"/>
      </p:cViewPr>
      <p:guideLst>
        <p:guide orient="horz" pos="3130"/>
        <p:guide pos="214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B337F80-C632-4E6B-89B2-803453F9A936}" type="datetimeFigureOut">
              <a:rPr lang="ko-KR" altLang="en-US"/>
              <a:pPr>
                <a:defRPr/>
              </a:pPr>
              <a:t>2012-10-13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D7F3B9AA-4CA9-4EAA-8307-73BA98EBAB4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24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09E6CDD-56CC-409B-84AE-0F231A152A9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pic>
        <p:nvPicPr>
          <p:cNvPr id="5123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73050" y="6600825"/>
            <a:ext cx="287972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pic>
        <p:nvPicPr>
          <p:cNvPr id="5125" name="Picture 9"/>
          <p:cNvPicPr>
            <a:picLocks noChangeAspect="1" noChangeArrowheads="1"/>
          </p:cNvPicPr>
          <p:nvPr userDrawn="1"/>
        </p:nvPicPr>
        <p:blipFill>
          <a:blip r:embed="rId4"/>
          <a:srcRect b="6294"/>
          <a:stretch>
            <a:fillRect/>
          </a:stretch>
        </p:blipFill>
        <p:spPr bwMode="auto">
          <a:xfrm>
            <a:off x="9064625" y="34925"/>
            <a:ext cx="762000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그림 5" descr="백색바탕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8350" y="6011863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2"/>
          <p:cNvSpPr>
            <a:spLocks noChangeArrowheads="1"/>
          </p:cNvSpPr>
          <p:nvPr/>
        </p:nvSpPr>
        <p:spPr bwMode="auto">
          <a:xfrm>
            <a:off x="1309688" y="1285875"/>
            <a:ext cx="7500937" cy="1660525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 sz="2800" b="1">
                <a:latin typeface="Arial" charset="0"/>
                <a:ea typeface="돋움" pitchFamily="50" charset="-127"/>
              </a:rPr>
              <a:t>CE4.h Results on depth distortion metric </a:t>
            </a:r>
          </a:p>
          <a:p>
            <a:pPr algn="ctr"/>
            <a:r>
              <a:rPr lang="en-US" altLang="en-US" sz="2800" b="1">
                <a:latin typeface="Arial" charset="0"/>
                <a:ea typeface="돋움" pitchFamily="50" charset="-127"/>
              </a:rPr>
              <a:t>with a weighted depth fidelity term</a:t>
            </a:r>
            <a:br>
              <a:rPr lang="en-US" altLang="en-US" sz="2800" b="1">
                <a:latin typeface="Arial" charset="0"/>
                <a:ea typeface="돋움" pitchFamily="50" charset="-127"/>
              </a:rPr>
            </a:br>
            <a:r>
              <a:rPr lang="en-US" altLang="en-US" sz="2800" b="1">
                <a:latin typeface="Arial" charset="0"/>
                <a:ea typeface="돋움" pitchFamily="50" charset="-127"/>
              </a:rPr>
              <a:t>(JCT3V-B0131)</a:t>
            </a:r>
          </a:p>
        </p:txBody>
      </p:sp>
      <p:sp>
        <p:nvSpPr>
          <p:cNvPr id="6149" name="Text Box 6"/>
          <p:cNvSpPr txBox="1">
            <a:spLocks noChangeArrowheads="1"/>
          </p:cNvSpPr>
          <p:nvPr/>
        </p:nvSpPr>
        <p:spPr bwMode="auto">
          <a:xfrm>
            <a:off x="4295775" y="5378450"/>
            <a:ext cx="13255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10. 13. 2012</a:t>
            </a:r>
          </a:p>
        </p:txBody>
      </p:sp>
      <p:sp>
        <p:nvSpPr>
          <p:cNvPr id="6150" name="Text Box 36"/>
          <p:cNvSpPr txBox="1">
            <a:spLocks noChangeArrowheads="1"/>
          </p:cNvSpPr>
          <p:nvPr/>
        </p:nvSpPr>
        <p:spPr bwMode="auto">
          <a:xfrm>
            <a:off x="1738313" y="5756275"/>
            <a:ext cx="64293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Jiwook Jung, Sehoon Yea (LG)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57"/>
          <p:cNvSpPr txBox="1">
            <a:spLocks noChangeArrowheads="1"/>
          </p:cNvSpPr>
          <p:nvPr/>
        </p:nvSpPr>
        <p:spPr bwMode="auto">
          <a:xfrm>
            <a:off x="238125" y="785813"/>
            <a:ext cx="9286875" cy="517064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lang="en-US" altLang="ko-KR" sz="2200" dirty="0" smtClean="0">
                <a:latin typeface="Arial" charset="0"/>
                <a:ea typeface="돋움" pitchFamily="50" charset="-127"/>
              </a:rPr>
              <a:t>Problems </a:t>
            </a:r>
            <a:r>
              <a:rPr lang="en-US" altLang="ko-KR" sz="2200" dirty="0">
                <a:latin typeface="Arial" charset="0"/>
                <a:ea typeface="돋움" pitchFamily="50" charset="-127"/>
              </a:rPr>
              <a:t>of </a:t>
            </a:r>
            <a:r>
              <a:rPr lang="en-US" altLang="ko-KR" sz="2200" dirty="0" smtClean="0">
                <a:latin typeface="Arial" charset="0"/>
                <a:ea typeface="돋움" pitchFamily="50" charset="-127"/>
              </a:rPr>
              <a:t>the current depth-coding metric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(HHI_VSO)</a:t>
            </a:r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altLang="ko-KR" sz="2000" dirty="0" smtClean="0">
                <a:latin typeface="Arial" charset="0"/>
                <a:ea typeface="돋움" pitchFamily="50" charset="-127"/>
              </a:rPr>
              <a:t>Cares only about view </a:t>
            </a:r>
            <a:r>
              <a:rPr lang="en-US" altLang="ko-KR" sz="2000" dirty="0">
                <a:latin typeface="Arial" charset="0"/>
                <a:ea typeface="돋움" pitchFamily="50" charset="-127"/>
              </a:rPr>
              <a:t>synthesis </a:t>
            </a:r>
            <a:r>
              <a:rPr lang="en-US" altLang="ko-KR" sz="2000" dirty="0" smtClean="0">
                <a:latin typeface="Arial" charset="0"/>
                <a:ea typeface="돋움" pitchFamily="50" charset="-127"/>
              </a:rPr>
              <a:t>quality</a:t>
            </a:r>
          </a:p>
          <a:p>
            <a:pPr marL="800100" lvl="1" indent="-342900">
              <a:buFont typeface="Arial" charset="0"/>
              <a:buChar char="•"/>
            </a:pPr>
            <a:endParaRPr lang="en-US" altLang="ko-KR" sz="2000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altLang="ko-KR" sz="2000" dirty="0">
                <a:latin typeface="Arial" charset="0"/>
                <a:ea typeface="돋움" pitchFamily="50" charset="-127"/>
              </a:rPr>
              <a:t>Assume </a:t>
            </a:r>
            <a:r>
              <a:rPr lang="en-US" altLang="ko-KR" sz="2000" dirty="0" smtClean="0">
                <a:latin typeface="Arial" charset="0"/>
                <a:ea typeface="돋움" pitchFamily="50" charset="-127"/>
              </a:rPr>
              <a:t>a </a:t>
            </a:r>
            <a:r>
              <a:rPr lang="en-US" altLang="ko-KR" sz="2000" dirty="0">
                <a:latin typeface="Arial" charset="0"/>
                <a:ea typeface="돋움" pitchFamily="50" charset="-127"/>
              </a:rPr>
              <a:t>specific view </a:t>
            </a:r>
            <a:r>
              <a:rPr lang="en-US" altLang="ko-KR" sz="2000" dirty="0" smtClean="0">
                <a:latin typeface="Arial" charset="0"/>
                <a:ea typeface="돋움" pitchFamily="50" charset="-127"/>
              </a:rPr>
              <a:t>renderer (VSO) </a:t>
            </a:r>
            <a:r>
              <a:rPr lang="en-US" altLang="ko-KR" sz="2000" dirty="0">
                <a:latin typeface="Arial" charset="0"/>
                <a:ea typeface="돋움" pitchFamily="50" charset="-127"/>
              </a:rPr>
              <a:t>and synthesis </a:t>
            </a:r>
            <a:r>
              <a:rPr lang="en-US" altLang="ko-KR" sz="2000" dirty="0" smtClean="0">
                <a:latin typeface="Arial" charset="0"/>
                <a:ea typeface="돋움" pitchFamily="50" charset="-127"/>
              </a:rPr>
              <a:t>view</a:t>
            </a:r>
          </a:p>
          <a:p>
            <a:pPr marL="800100" lvl="1" indent="-342900">
              <a:buFont typeface="Arial" charset="0"/>
              <a:buChar char="•"/>
            </a:pPr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endParaRPr lang="en-US" altLang="ko-KR" sz="2000" dirty="0" smtClean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altLang="ko-KR" sz="2000" dirty="0" smtClean="0">
                <a:latin typeface="Arial" charset="0"/>
                <a:ea typeface="돋움" pitchFamily="50" charset="-127"/>
              </a:rPr>
              <a:t>Biased </a:t>
            </a:r>
            <a:r>
              <a:rPr lang="en-US" altLang="ko-KR" sz="2000" dirty="0">
                <a:latin typeface="Arial" charset="0"/>
                <a:ea typeface="돋움" pitchFamily="50" charset="-127"/>
              </a:rPr>
              <a:t>coded-depth </a:t>
            </a:r>
            <a:r>
              <a:rPr lang="en-US" altLang="ko-KR" sz="2000" dirty="0" smtClean="0">
                <a:latin typeface="Arial" charset="0"/>
                <a:ea typeface="돋움" pitchFamily="50" charset="-127"/>
              </a:rPr>
              <a:t>quality </a:t>
            </a:r>
            <a:r>
              <a:rPr lang="en-US" altLang="ko-KR" sz="2000" dirty="0">
                <a:latin typeface="Arial" charset="0"/>
                <a:ea typeface="돋움" pitchFamily="50" charset="-127"/>
              </a:rPr>
              <a:t>to specific view synthesis </a:t>
            </a:r>
            <a:r>
              <a:rPr lang="en-US" altLang="ko-KR" sz="2000" dirty="0" smtClean="0">
                <a:latin typeface="Arial" charset="0"/>
                <a:ea typeface="돋움" pitchFamily="50" charset="-127"/>
              </a:rPr>
              <a:t>conditions</a:t>
            </a:r>
          </a:p>
          <a:p>
            <a:pPr marL="800100" lvl="1" indent="-342900">
              <a:buFont typeface="Arial" charset="0"/>
              <a:buChar char="•"/>
            </a:pPr>
            <a:endParaRPr lang="en-US" altLang="ko-KR" sz="2000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altLang="ko-KR" sz="2000" dirty="0" smtClean="0">
                <a:latin typeface="Arial" charset="0"/>
                <a:ea typeface="돋움" pitchFamily="50" charset="-127"/>
              </a:rPr>
              <a:t>Often lead to undesirable </a:t>
            </a:r>
            <a:r>
              <a:rPr lang="en-US" altLang="ko-KR" sz="2000" dirty="0">
                <a:latin typeface="Arial" charset="0"/>
                <a:ea typeface="돋움" pitchFamily="50" charset="-127"/>
              </a:rPr>
              <a:t>synthesis </a:t>
            </a:r>
            <a:r>
              <a:rPr lang="en-US" altLang="ko-KR" sz="2000" dirty="0" smtClean="0">
                <a:latin typeface="Arial" charset="0"/>
                <a:ea typeface="돋움" pitchFamily="50" charset="-127"/>
              </a:rPr>
              <a:t>artifacts under different conditions</a:t>
            </a:r>
          </a:p>
          <a:p>
            <a:pPr marL="800100" lvl="1" indent="-342900">
              <a:buFont typeface="Arial" charset="0"/>
              <a:buChar char="•"/>
            </a:pPr>
            <a:endParaRPr lang="en-US" altLang="ko-KR" sz="2000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endParaRPr lang="en-US" altLang="ko-KR" sz="2000" dirty="0">
              <a:latin typeface="Arial" charset="0"/>
              <a:ea typeface="돋움" pitchFamily="50" charset="-127"/>
            </a:endParaRPr>
          </a:p>
          <a:p>
            <a:pPr marL="800100" lvl="1" indent="-342900"/>
            <a:endParaRPr lang="en-US" altLang="ko-KR" dirty="0" smtClean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altLang="ko-KR" sz="2000" dirty="0" smtClean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Suggest to </a:t>
            </a:r>
            <a:r>
              <a:rPr lang="en-US" altLang="ko-KR" sz="2000" i="1" dirty="0" smtClean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als</a:t>
            </a:r>
            <a:r>
              <a:rPr lang="en-US" altLang="ko-KR" sz="2000" dirty="0" smtClean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o consider </a:t>
            </a:r>
            <a:r>
              <a:rPr lang="en-US" altLang="ko-KR" sz="2000" i="1" dirty="0" smtClean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the fidelity of coded-depth itself</a:t>
            </a:r>
            <a:endParaRPr lang="en-US" altLang="ko-KR" sz="2000" i="1" dirty="0">
              <a:solidFill>
                <a:srgbClr val="000000"/>
              </a:solidFill>
              <a:latin typeface="Arial" charset="0"/>
              <a:ea typeface="돋움" pitchFamily="50" charset="-127"/>
            </a:endParaRPr>
          </a:p>
          <a:p>
            <a:pPr marL="800100" lvl="1" indent="-342900"/>
            <a:endParaRPr lang="en-US" altLang="ko-KR" dirty="0">
              <a:latin typeface="Arial" charset="0"/>
              <a:ea typeface="돋움" pitchFamily="50" charset="-127"/>
            </a:endParaRPr>
          </a:p>
        </p:txBody>
      </p:sp>
      <p:sp>
        <p:nvSpPr>
          <p:cNvPr id="7171" name="TextBox 5"/>
          <p:cNvSpPr txBox="1">
            <a:spLocks noChangeArrowheads="1"/>
          </p:cNvSpPr>
          <p:nvPr/>
        </p:nvSpPr>
        <p:spPr bwMode="auto">
          <a:xfrm>
            <a:off x="7938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Introduction</a:t>
            </a:r>
            <a:endParaRPr lang="ko-KR" altLang="en-US" sz="2800" b="1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172" name="Rectangle 17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7173" name="Rectangle 17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7174" name="Rectangle 175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7175" name="Rectangle 17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8" name="아래쪽 화살표 7"/>
          <p:cNvSpPr/>
          <p:nvPr/>
        </p:nvSpPr>
        <p:spPr>
          <a:xfrm>
            <a:off x="4095744" y="2786058"/>
            <a:ext cx="785812" cy="4286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9" name="아래쪽 화살표 7"/>
          <p:cNvSpPr/>
          <p:nvPr/>
        </p:nvSpPr>
        <p:spPr>
          <a:xfrm>
            <a:off x="4095744" y="4714884"/>
            <a:ext cx="785812" cy="4286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93" name="Text Box 157"/>
          <p:cNvSpPr txBox="1">
            <a:spLocks noChangeArrowheads="1"/>
          </p:cNvSpPr>
          <p:nvPr/>
        </p:nvSpPr>
        <p:spPr bwMode="auto">
          <a:xfrm>
            <a:off x="238125" y="785813"/>
            <a:ext cx="9286875" cy="489364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u"/>
              <a:defRPr/>
            </a:pPr>
            <a:r>
              <a:rPr lang="en-US" altLang="ko-KR" sz="2200" dirty="0">
                <a:latin typeface="Arial" charset="0"/>
                <a:ea typeface="돋움" pitchFamily="50" charset="-127"/>
              </a:rPr>
              <a:t>Depth distortion metric with a weighted depth fidelity term</a:t>
            </a:r>
          </a:p>
          <a:p>
            <a:pPr marL="800100" lvl="1" indent="-342900">
              <a:buFont typeface="Arial" pitchFamily="34" charset="0"/>
              <a:buChar char="•"/>
              <a:defRPr/>
            </a:pPr>
            <a:endParaRPr lang="en-CA" altLang="ko-KR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pitchFamily="34" charset="0"/>
              <a:buChar char="•"/>
              <a:defRPr/>
            </a:pPr>
            <a:r>
              <a:rPr lang="en-US" altLang="ko-KR" sz="2000" dirty="0" smtClean="0">
                <a:latin typeface="Arial" charset="0"/>
                <a:ea typeface="돋움" pitchFamily="50" charset="-127"/>
              </a:rPr>
              <a:t>The </a:t>
            </a:r>
            <a:r>
              <a:rPr lang="en-US" altLang="ko-KR" sz="2000" dirty="0">
                <a:latin typeface="Arial" charset="0"/>
                <a:ea typeface="돋움" pitchFamily="50" charset="-127"/>
              </a:rPr>
              <a:t>depth distortion metric function is modified as follows:</a:t>
            </a:r>
          </a:p>
          <a:p>
            <a:pPr hangingPunct="0">
              <a:defRPr/>
            </a:pPr>
            <a:endParaRPr lang="en-CA" altLang="ko-KR" dirty="0">
              <a:latin typeface="Arial" charset="0"/>
              <a:ea typeface="돋움" pitchFamily="50" charset="-127"/>
            </a:endParaRPr>
          </a:p>
          <a:p>
            <a:pPr hangingPunct="0">
              <a:defRPr/>
            </a:pPr>
            <a:endParaRPr lang="en-CA" altLang="ko-KR" dirty="0">
              <a:latin typeface="Arial" charset="0"/>
              <a:ea typeface="돋움" pitchFamily="50" charset="-127"/>
            </a:endParaRPr>
          </a:p>
          <a:p>
            <a:pPr hangingPunct="0">
              <a:defRPr/>
            </a:pPr>
            <a:endParaRPr lang="en-CA" altLang="ko-KR" dirty="0">
              <a:latin typeface="Arial" charset="0"/>
              <a:ea typeface="돋움" pitchFamily="50" charset="-127"/>
            </a:endParaRPr>
          </a:p>
          <a:p>
            <a:pPr hangingPunct="0">
              <a:defRPr/>
            </a:pPr>
            <a:endParaRPr lang="en-CA" altLang="ko-KR" dirty="0">
              <a:latin typeface="Arial" charset="0"/>
              <a:ea typeface="돋움" pitchFamily="50" charset="-127"/>
            </a:endParaRPr>
          </a:p>
          <a:p>
            <a:pPr hangingPunct="0">
              <a:defRPr/>
            </a:pPr>
            <a:r>
              <a:rPr lang="en-CA" altLang="ko-KR" dirty="0">
                <a:latin typeface="Arial" charset="0"/>
                <a:ea typeface="돋움" pitchFamily="50" charset="-127"/>
              </a:rPr>
              <a:t>	</a:t>
            </a:r>
            <a:r>
              <a:rPr lang="en-CA" altLang="ko-KR" dirty="0" smtClean="0">
                <a:latin typeface="Arial" charset="0"/>
                <a:ea typeface="돋움" pitchFamily="50" charset="-127"/>
              </a:rPr>
              <a:t>                 </a:t>
            </a:r>
            <a:r>
              <a:rPr lang="en-CA" altLang="ko-KR" dirty="0">
                <a:latin typeface="Arial" charset="0"/>
                <a:ea typeface="돋움" pitchFamily="50" charset="-127"/>
              </a:rPr>
              <a:t>	: </a:t>
            </a:r>
            <a:r>
              <a:rPr lang="en-CA" altLang="ko-KR" dirty="0" smtClean="0">
                <a:latin typeface="Arial" charset="0"/>
                <a:ea typeface="돋움" pitchFamily="50" charset="-127"/>
              </a:rPr>
              <a:t> total </a:t>
            </a:r>
            <a:r>
              <a:rPr lang="en-CA" altLang="ko-KR" dirty="0">
                <a:latin typeface="Arial" charset="0"/>
                <a:ea typeface="돋움" pitchFamily="50" charset="-127"/>
              </a:rPr>
              <a:t>depth distortion </a:t>
            </a:r>
            <a:r>
              <a:rPr lang="en-CA" altLang="ko-KR" dirty="0" smtClean="0">
                <a:latin typeface="Arial" charset="0"/>
                <a:ea typeface="돋움" pitchFamily="50" charset="-127"/>
              </a:rPr>
              <a:t>(for </a:t>
            </a:r>
            <a:r>
              <a:rPr lang="en-CA" altLang="ko-KR" dirty="0">
                <a:latin typeface="Arial" charset="0"/>
                <a:ea typeface="돋움" pitchFamily="50" charset="-127"/>
              </a:rPr>
              <a:t>mode </a:t>
            </a:r>
            <a:r>
              <a:rPr lang="en-CA" altLang="ko-KR" dirty="0" smtClean="0">
                <a:latin typeface="Arial" charset="0"/>
                <a:ea typeface="돋움" pitchFamily="50" charset="-127"/>
              </a:rPr>
              <a:t>decision)</a:t>
            </a:r>
            <a:endParaRPr lang="ko-KR" altLang="en-US" dirty="0">
              <a:latin typeface="Arial" charset="0"/>
              <a:ea typeface="돋움" pitchFamily="50" charset="-127"/>
            </a:endParaRPr>
          </a:p>
          <a:p>
            <a:pPr hangingPunct="0">
              <a:defRPr/>
            </a:pPr>
            <a:r>
              <a:rPr lang="en-CA" altLang="ko-KR" dirty="0">
                <a:latin typeface="Arial" charset="0"/>
                <a:ea typeface="돋움" pitchFamily="50" charset="-127"/>
              </a:rPr>
              <a:t>		  </a:t>
            </a:r>
            <a:endParaRPr lang="en-CA" altLang="ko-KR" dirty="0" smtClean="0">
              <a:latin typeface="Arial" charset="0"/>
              <a:ea typeface="돋움" pitchFamily="50" charset="-127"/>
            </a:endParaRPr>
          </a:p>
          <a:p>
            <a:pPr hangingPunct="0">
              <a:defRPr/>
            </a:pPr>
            <a:r>
              <a:rPr lang="en-CA" altLang="ko-KR" dirty="0">
                <a:latin typeface="Arial" charset="0"/>
                <a:ea typeface="돋움" pitchFamily="50" charset="-127"/>
              </a:rPr>
              <a:t> </a:t>
            </a:r>
            <a:r>
              <a:rPr lang="en-CA" altLang="ko-KR" dirty="0" smtClean="0">
                <a:latin typeface="Arial" charset="0"/>
                <a:ea typeface="돋움" pitchFamily="50" charset="-127"/>
              </a:rPr>
              <a:t>                                           : </a:t>
            </a:r>
            <a:r>
              <a:rPr lang="en-CA" altLang="ko-KR" dirty="0">
                <a:latin typeface="Arial" charset="0"/>
                <a:ea typeface="돋움" pitchFamily="50" charset="-127"/>
              </a:rPr>
              <a:t>d</a:t>
            </a:r>
            <a:r>
              <a:rPr lang="en-CA" altLang="ko-KR" dirty="0" smtClean="0">
                <a:latin typeface="Arial" charset="0"/>
                <a:ea typeface="돋움" pitchFamily="50" charset="-127"/>
              </a:rPr>
              <a:t>istortions </a:t>
            </a:r>
            <a:r>
              <a:rPr lang="en-CA" altLang="ko-KR" dirty="0">
                <a:latin typeface="Arial" charset="0"/>
                <a:ea typeface="돋움" pitchFamily="50" charset="-127"/>
              </a:rPr>
              <a:t>in synthesis and depth domains, </a:t>
            </a:r>
            <a:r>
              <a:rPr lang="en-CA" altLang="ko-KR" dirty="0" smtClean="0">
                <a:latin typeface="Arial" charset="0"/>
                <a:ea typeface="돋움" pitchFamily="50" charset="-127"/>
              </a:rPr>
              <a:t>respectively</a:t>
            </a:r>
          </a:p>
          <a:p>
            <a:pPr hangingPunct="0">
              <a:defRPr/>
            </a:pPr>
            <a:endParaRPr lang="ko-KR" altLang="en-US" dirty="0">
              <a:latin typeface="Arial" charset="0"/>
              <a:ea typeface="돋움" pitchFamily="50" charset="-127"/>
            </a:endParaRPr>
          </a:p>
          <a:p>
            <a:pPr hangingPunct="0">
              <a:defRPr/>
            </a:pPr>
            <a:r>
              <a:rPr lang="en-CA" altLang="ko-KR" dirty="0">
                <a:latin typeface="Arial" charset="0"/>
                <a:ea typeface="돋움" pitchFamily="50" charset="-127"/>
              </a:rPr>
              <a:t> 		  : </a:t>
            </a:r>
            <a:r>
              <a:rPr lang="en-CA" altLang="ko-KR" dirty="0" smtClean="0">
                <a:latin typeface="Arial" charset="0"/>
                <a:ea typeface="돋움" pitchFamily="50" charset="-127"/>
              </a:rPr>
              <a:t>weights </a:t>
            </a:r>
            <a:r>
              <a:rPr lang="en-CA" altLang="ko-KR" dirty="0">
                <a:latin typeface="Arial" charset="0"/>
                <a:ea typeface="돋움" pitchFamily="50" charset="-127"/>
              </a:rPr>
              <a:t>for distortions in synthesis and depth domains, </a:t>
            </a:r>
            <a:r>
              <a:rPr lang="en-CA" altLang="ko-KR" dirty="0" smtClean="0">
                <a:latin typeface="Arial" charset="0"/>
                <a:ea typeface="돋움" pitchFamily="50" charset="-127"/>
              </a:rPr>
              <a:t>respectively</a:t>
            </a:r>
          </a:p>
          <a:p>
            <a:pPr hangingPunct="0">
              <a:defRPr/>
            </a:pPr>
            <a:endParaRPr lang="ko-KR" altLang="en-US" dirty="0">
              <a:latin typeface="Arial" charset="0"/>
              <a:ea typeface="돋움" pitchFamily="50" charset="-127"/>
            </a:endParaRPr>
          </a:p>
          <a:p>
            <a:pPr marL="800100" lvl="1" indent="-342900">
              <a:defRPr/>
            </a:pPr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pitchFamily="34" charset="0"/>
              <a:buChar char="•"/>
              <a:defRPr/>
            </a:pPr>
            <a:r>
              <a:rPr lang="en-US" altLang="ko-KR" dirty="0">
                <a:latin typeface="Arial" charset="0"/>
                <a:ea typeface="돋움" pitchFamily="50" charset="-127"/>
              </a:rPr>
              <a:t>The weight of depth distortion is determined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heuristically</a:t>
            </a:r>
          </a:p>
          <a:p>
            <a:pPr marL="800100" lvl="1" indent="-342900">
              <a:buFont typeface="Arial" pitchFamily="34" charset="0"/>
              <a:buChar char="•"/>
              <a:defRPr/>
            </a:pPr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pitchFamily="34" charset="0"/>
              <a:buChar char="•"/>
              <a:defRPr/>
            </a:pPr>
            <a:r>
              <a:rPr lang="en-US" altLang="ko-KR" dirty="0">
                <a:latin typeface="Arial" charset="0"/>
                <a:ea typeface="돋움" pitchFamily="50" charset="-127"/>
              </a:rPr>
              <a:t>The weighting factors are squared where the distortion metric is SSE.</a:t>
            </a:r>
          </a:p>
        </p:txBody>
      </p:sp>
      <p:sp>
        <p:nvSpPr>
          <p:cNvPr id="1031" name="TextBox 5"/>
          <p:cNvSpPr txBox="1">
            <a:spLocks noChangeArrowheads="1"/>
          </p:cNvSpPr>
          <p:nvPr/>
        </p:nvSpPr>
        <p:spPr bwMode="auto">
          <a:xfrm>
            <a:off x="7938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Proposed Method</a:t>
            </a:r>
            <a:endParaRPr lang="ko-KR" altLang="en-US" sz="2800" b="1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1032" name="Rectangle 17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aphicFrame>
        <p:nvGraphicFramePr>
          <p:cNvPr id="1026" name="Object 170"/>
          <p:cNvGraphicFramePr>
            <a:graphicFrameLocks noChangeAspect="1"/>
          </p:cNvGraphicFramePr>
          <p:nvPr/>
        </p:nvGraphicFramePr>
        <p:xfrm>
          <a:off x="2595546" y="2000240"/>
          <a:ext cx="4114800" cy="428625"/>
        </p:xfrm>
        <a:graphic>
          <a:graphicData uri="http://schemas.openxmlformats.org/presentationml/2006/ole">
            <p:oleObj spid="_x0000_s1026" name="수식" r:id="rId3" imgW="2286000" imgH="241300" progId="Equation.3">
              <p:embed/>
            </p:oleObj>
          </a:graphicData>
        </a:graphic>
      </p:graphicFrame>
      <p:sp>
        <p:nvSpPr>
          <p:cNvPr id="1033" name="Rectangle 17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aphicFrame>
        <p:nvGraphicFramePr>
          <p:cNvPr id="1027" name="Object 172"/>
          <p:cNvGraphicFramePr>
            <a:graphicFrameLocks noChangeAspect="1"/>
          </p:cNvGraphicFramePr>
          <p:nvPr/>
        </p:nvGraphicFramePr>
        <p:xfrm>
          <a:off x="1738290" y="2786058"/>
          <a:ext cx="1071563" cy="334962"/>
        </p:xfrm>
        <a:graphic>
          <a:graphicData uri="http://schemas.openxmlformats.org/presentationml/2006/ole">
            <p:oleObj spid="_x0000_s1027" name="수식" r:id="rId4" imgW="761669" imgH="241195" progId="Equation.3">
              <p:embed/>
            </p:oleObj>
          </a:graphicData>
        </a:graphic>
      </p:graphicFrame>
      <p:sp>
        <p:nvSpPr>
          <p:cNvPr id="1034" name="Rectangle 175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aphicFrame>
        <p:nvGraphicFramePr>
          <p:cNvPr id="1028" name="Object 174"/>
          <p:cNvGraphicFramePr>
            <a:graphicFrameLocks noChangeAspect="1"/>
          </p:cNvGraphicFramePr>
          <p:nvPr/>
        </p:nvGraphicFramePr>
        <p:xfrm>
          <a:off x="1738290" y="3357562"/>
          <a:ext cx="1071562" cy="322262"/>
        </p:xfrm>
        <a:graphic>
          <a:graphicData uri="http://schemas.openxmlformats.org/presentationml/2006/ole">
            <p:oleObj spid="_x0000_s1028" name="수식" r:id="rId5" imgW="787400" imgH="241300" progId="Equation.3">
              <p:embed/>
            </p:oleObj>
          </a:graphicData>
        </a:graphic>
      </p:graphicFrame>
      <p:sp>
        <p:nvSpPr>
          <p:cNvPr id="1035" name="Rectangle 17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aphicFrame>
        <p:nvGraphicFramePr>
          <p:cNvPr id="1029" name="Object 176"/>
          <p:cNvGraphicFramePr>
            <a:graphicFrameLocks noChangeAspect="1"/>
          </p:cNvGraphicFramePr>
          <p:nvPr/>
        </p:nvGraphicFramePr>
        <p:xfrm>
          <a:off x="1166786" y="3929066"/>
          <a:ext cx="1000125" cy="312737"/>
        </p:xfrm>
        <a:graphic>
          <a:graphicData uri="http://schemas.openxmlformats.org/presentationml/2006/ole">
            <p:oleObj spid="_x0000_s1029" name="수식" r:id="rId6" imgW="761669" imgH="241195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Objective result using VSRS 1D Fast</a:t>
            </a:r>
            <a:endParaRPr lang="ko-KR" altLang="en-US" sz="2800" b="1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666750" y="785813"/>
            <a:ext cx="7643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000" b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Anchor : HTM-4.1 WVSO Off</a:t>
            </a:r>
            <a:endParaRPr lang="ko-KR" altLang="en-US" sz="2000" b="1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aphicFrame>
        <p:nvGraphicFramePr>
          <p:cNvPr id="2050" name="Object 1"/>
          <p:cNvGraphicFramePr>
            <a:graphicFrameLocks noChangeAspect="1"/>
          </p:cNvGraphicFramePr>
          <p:nvPr/>
        </p:nvGraphicFramePr>
        <p:xfrm>
          <a:off x="728663" y="1143000"/>
          <a:ext cx="2867025" cy="312738"/>
        </p:xfrm>
        <a:graphic>
          <a:graphicData uri="http://schemas.openxmlformats.org/presentationml/2006/ole">
            <p:oleObj spid="_x0000_s2050" name="수식" r:id="rId3" imgW="2184120" imgH="241200" progId="Equation.3">
              <p:embed/>
            </p:oleObj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809625" y="1571625"/>
          <a:ext cx="8358246" cy="4286280"/>
        </p:xfrm>
        <a:graphic>
          <a:graphicData uri="http://schemas.openxmlformats.org/drawingml/2006/table">
            <a:tbl>
              <a:tblPr/>
              <a:tblGrid>
                <a:gridCol w="1224852"/>
                <a:gridCol w="712974"/>
                <a:gridCol w="712974"/>
                <a:gridCol w="712974"/>
                <a:gridCol w="932350"/>
                <a:gridCol w="1043867"/>
                <a:gridCol w="1043867"/>
                <a:gridCol w="987194"/>
                <a:gridCol w="987194"/>
              </a:tblGrid>
              <a:tr h="51766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200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굴림"/>
                        </a:rPr>
                        <a:t>　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0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1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2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only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synthesized only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coded &amp;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/>
                      </a:r>
                      <a:br>
                        <a:rPr lang="en-US" sz="1200" kern="100" dirty="0" smtClean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</a:b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synthesized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enc time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dec time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46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Balloons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0.7%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1.1%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101.3%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101.4%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146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Kendo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1.4%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2.3%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102.6%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101.4%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46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Newspapercc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0.1%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0.6%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99.7%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100.9%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46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GhostTownFly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-0.6%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-0.4%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98.5%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103.1%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46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PoznanHall2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0.5%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0.7%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101.0%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106.0%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46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PoznanStreet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0.2%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0.3%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101.6%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100.1%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944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UndoDancer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-1.0%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-0.7%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101.2%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100.5%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46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1024x768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0.7%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1.3%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101.2%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101.2%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944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1920x1088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-0.2%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100.6%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102.4%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44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average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0.2%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0.6%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100.8%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101.9%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Objective result using VSRS 3.5</a:t>
            </a:r>
            <a:endParaRPr lang="ko-KR" altLang="en-US" sz="2800" b="1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666750" y="785813"/>
            <a:ext cx="7643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000" b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Anchor : HTM-4.1 WVSO Off</a:t>
            </a:r>
            <a:endParaRPr lang="ko-KR" altLang="en-US" sz="2000" b="1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aphicFrame>
        <p:nvGraphicFramePr>
          <p:cNvPr id="3074" name="Object 1"/>
          <p:cNvGraphicFramePr>
            <a:graphicFrameLocks noChangeAspect="1"/>
          </p:cNvGraphicFramePr>
          <p:nvPr/>
        </p:nvGraphicFramePr>
        <p:xfrm>
          <a:off x="728663" y="1143000"/>
          <a:ext cx="2867025" cy="312738"/>
        </p:xfrm>
        <a:graphic>
          <a:graphicData uri="http://schemas.openxmlformats.org/presentationml/2006/ole">
            <p:oleObj spid="_x0000_s3074" name="수식" r:id="rId3" imgW="2184120" imgH="241200" progId="Equation.3">
              <p:embed/>
            </p:oleObj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809625" y="1571625"/>
          <a:ext cx="8358248" cy="4286279"/>
        </p:xfrm>
        <a:graphic>
          <a:graphicData uri="http://schemas.openxmlformats.org/drawingml/2006/table">
            <a:tbl>
              <a:tblPr/>
              <a:tblGrid>
                <a:gridCol w="1224852"/>
                <a:gridCol w="712974"/>
                <a:gridCol w="712974"/>
                <a:gridCol w="712974"/>
                <a:gridCol w="932350"/>
                <a:gridCol w="1043867"/>
                <a:gridCol w="1043867"/>
                <a:gridCol w="987195"/>
                <a:gridCol w="987195"/>
              </a:tblGrid>
              <a:tr h="49025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200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굴림"/>
                        </a:rPr>
                        <a:t>　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0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1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2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only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synthesized only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coded &amp;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/>
                      </a:r>
                      <a:br>
                        <a:rPr lang="en-US" sz="1200" kern="100" dirty="0" smtClean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</a:b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synthesized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enc time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dec time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49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Balloons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0.3%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0.9%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101.3%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101.4%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449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Kendo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-0.5%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1.1%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102.6%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101.4%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449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Newspapercc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맑은 고딕"/>
                          <a:cs typeface="Times New Roman"/>
                        </a:rPr>
                        <a:t>-3.7%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-1.9%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99.7%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100.9%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449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GhostTownFly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맑은 고딕"/>
                          <a:cs typeface="Times New Roman"/>
                        </a:rPr>
                        <a:t>-5.8%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맑은 고딕"/>
                          <a:cs typeface="Times New Roman"/>
                        </a:rPr>
                        <a:t>-3.8%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98.5%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103.1%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449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PoznanHall2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0.5%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0.7%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101.0%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106.0%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449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PoznanStreet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0.1%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0.2%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101.6%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100.1%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151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UndoDancer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맑은 고딕"/>
                          <a:cs typeface="Times New Roman"/>
                        </a:rPr>
                        <a:t>-10.4%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맑은 고딕"/>
                          <a:cs typeface="Times New Roman"/>
                        </a:rPr>
                        <a:t>-7.3%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101.2%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100.5%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49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1024x768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-1.3%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101.2%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101.2%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151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1920x1088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맑은 고딕"/>
                          <a:cs typeface="Times New Roman"/>
                        </a:rPr>
                        <a:t>-3.9%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-2.5%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100.6%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102.4%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1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average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-2.8%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-1.4%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100.8%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101.9%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Objective result – Depth PSNR (cubic)</a:t>
            </a:r>
            <a:endParaRPr lang="ko-KR" altLang="en-US" sz="2800" b="1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666750" y="785813"/>
            <a:ext cx="7643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000" b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Anchor : HTM-4.1 WVSO Off</a:t>
            </a:r>
            <a:endParaRPr lang="ko-KR" altLang="en-US" sz="2000" b="1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aphicFrame>
        <p:nvGraphicFramePr>
          <p:cNvPr id="4098" name="Object 1"/>
          <p:cNvGraphicFramePr>
            <a:graphicFrameLocks noChangeAspect="1"/>
          </p:cNvGraphicFramePr>
          <p:nvPr/>
        </p:nvGraphicFramePr>
        <p:xfrm>
          <a:off x="728663" y="1143000"/>
          <a:ext cx="2867025" cy="312738"/>
        </p:xfrm>
        <a:graphic>
          <a:graphicData uri="http://schemas.openxmlformats.org/presentationml/2006/ole">
            <p:oleObj spid="_x0000_s4098" name="수식" r:id="rId3" imgW="2184120" imgH="241200" progId="Equation.3">
              <p:embed/>
            </p:oleObj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809625" y="1714500"/>
          <a:ext cx="6429420" cy="4000529"/>
        </p:xfrm>
        <a:graphic>
          <a:graphicData uri="http://schemas.openxmlformats.org/drawingml/2006/table">
            <a:tbl>
              <a:tblPr/>
              <a:tblGrid>
                <a:gridCol w="1679698"/>
                <a:gridCol w="1014471"/>
                <a:gridCol w="977884"/>
                <a:gridCol w="977884"/>
                <a:gridCol w="1779483"/>
              </a:tblGrid>
              <a:tr h="37403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200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굴림"/>
                        </a:rPr>
                        <a:t>　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depth 0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depth 1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depth 2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Depth average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77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Balloons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-60.1%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-71.4%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-69.1%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-66.9%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5777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Kendo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-73.2%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-86.0%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-91.9%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-83.7%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777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Newspapercc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-45.0%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-79.1%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-70.4%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-64.8%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777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GhostTownFly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-100.0%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-91.7%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-91.2%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-94.3%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777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PoznanHall2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-48.8%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-69.0%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-72.5%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-63.4%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777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PoznanStreet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-34.9%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-48.4%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-50.8%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-44.7%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403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UndoDancer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-85.1%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-68.5%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-87.0%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-80.2%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77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1024x768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-59.4%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-78.8%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-77.1%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-71.8%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403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1920x1088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-67.2%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-69.4%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-75.4%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맑은 고딕"/>
                          <a:cs typeface="Times New Roman"/>
                        </a:rPr>
                        <a:t>-70.7%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03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average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-63.3%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-74.1%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-76.3%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-71.2%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"/>
          <p:cNvSpPr txBox="1">
            <a:spLocks noChangeArrowheads="1"/>
          </p:cNvSpPr>
          <p:nvPr/>
        </p:nvSpPr>
        <p:spPr bwMode="auto">
          <a:xfrm>
            <a:off x="0" y="0"/>
            <a:ext cx="82661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Subjective result – QP 25, synth_view_pos = 0.25</a:t>
            </a:r>
            <a:endParaRPr lang="ko-KR" altLang="en-US" sz="2800" b="1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704850" y="908050"/>
          <a:ext cx="8712968" cy="5115837"/>
        </p:xfrm>
        <a:graphic>
          <a:graphicData uri="http://schemas.openxmlformats.org/drawingml/2006/table">
            <a:tbl>
              <a:tblPr/>
              <a:tblGrid>
                <a:gridCol w="1664171"/>
                <a:gridCol w="3591108"/>
                <a:gridCol w="3457689"/>
              </a:tblGrid>
              <a:tr h="30253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CA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00" dirty="0">
                          <a:latin typeface="Times New Roman"/>
                          <a:ea typeface="맑은 고딕"/>
                          <a:cs typeface="Times New Roman"/>
                        </a:rPr>
                        <a:t>HTM-4.1 WVSO Off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00">
                          <a:latin typeface="Times New Roman"/>
                          <a:ea typeface="맑은 고딕"/>
                          <a:cs typeface="Times New Roman"/>
                        </a:rPr>
                        <a:t>HTM-4.1 WVSO On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48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00">
                          <a:latin typeface="Times New Roman"/>
                          <a:ea typeface="맑은 고딕"/>
                          <a:cs typeface="Times New Roman"/>
                        </a:rPr>
                        <a:t>Left Coded Depth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CA" sz="1600" kern="100" dirty="0" smtClean="0">
                        <a:latin typeface="Times New Roman"/>
                        <a:ea typeface="맑은 고딕"/>
                        <a:cs typeface="Times New Roman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CA" sz="1600" kern="100" dirty="0" smtClean="0">
                        <a:latin typeface="Times New Roman"/>
                        <a:ea typeface="맑은 고딕"/>
                        <a:cs typeface="Times New Roman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CA" sz="1600" kern="100" dirty="0" smtClean="0">
                        <a:latin typeface="Times New Roman"/>
                        <a:ea typeface="맑은 고딕"/>
                        <a:cs typeface="Times New Roman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CA" sz="1600" kern="100" dirty="0" smtClean="0">
                        <a:latin typeface="Times New Roman"/>
                        <a:ea typeface="맑은 고딕"/>
                        <a:cs typeface="Times New Roman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CA" sz="1600" kern="100" dirty="0" smtClean="0">
                        <a:latin typeface="Times New Roman"/>
                        <a:ea typeface="맑은 고딕"/>
                        <a:cs typeface="Times New Roman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CA" sz="1600" kern="100" dirty="0" smtClean="0">
                        <a:latin typeface="Times New Roman"/>
                        <a:ea typeface="맑은 고딕"/>
                        <a:cs typeface="Times New Roman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CA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CA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349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00" dirty="0">
                          <a:latin typeface="Times New Roman"/>
                          <a:ea typeface="맑은 고딕"/>
                          <a:cs typeface="Times New Roman"/>
                        </a:rPr>
                        <a:t>VSRS3.5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kern="100" dirty="0" smtClean="0">
                        <a:latin typeface="Times New Roman"/>
                        <a:ea typeface="맑은 고딕"/>
                        <a:cs typeface="Times New Roman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kern="100" dirty="0" smtClean="0">
                        <a:latin typeface="Times New Roman"/>
                        <a:ea typeface="맑은 고딕"/>
                        <a:cs typeface="Times New Roman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kern="100" dirty="0" smtClean="0">
                        <a:latin typeface="Times New Roman"/>
                        <a:ea typeface="맑은 고딕"/>
                        <a:cs typeface="Times New Roman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kern="100" dirty="0" smtClean="0">
                        <a:latin typeface="Times New Roman"/>
                        <a:ea typeface="맑은 고딕"/>
                        <a:cs typeface="Times New Roman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kern="100" dirty="0" smtClean="0">
                        <a:latin typeface="Times New Roman"/>
                        <a:ea typeface="맑은 고딕"/>
                        <a:cs typeface="Times New Roman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kern="100" dirty="0" smtClean="0">
                        <a:latin typeface="Times New Roman"/>
                        <a:ea typeface="맑은 고딕"/>
                        <a:cs typeface="Times New Roman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kern="100" dirty="0" smtClean="0">
                        <a:latin typeface="Times New Roman"/>
                        <a:ea typeface="맑은 고딕"/>
                        <a:cs typeface="Times New Roman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213" name="Picture 10" descr="d_GT_Fly_QP25_02_frame0001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5075" y="1412875"/>
            <a:ext cx="328930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4" name="Picture 9" descr="d_GT_Fly_QP25_02_frame00015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2500" y="1412875"/>
            <a:ext cx="328930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5" name="Picture 8" descr="VSRS1DF_GT_Fly_QP25_s02_frame00015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32500" y="3716338"/>
            <a:ext cx="328930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6" name="Picture 4" descr="VSRS35_GT_Fly_QP25_s02_frame00015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5075" y="3716338"/>
            <a:ext cx="328930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Conclusion</a:t>
            </a:r>
            <a:endParaRPr lang="ko-KR" altLang="en-US" sz="2800" b="1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9219" name="Text Box 157"/>
          <p:cNvSpPr txBox="1">
            <a:spLocks noChangeArrowheads="1"/>
          </p:cNvSpPr>
          <p:nvPr/>
        </p:nvSpPr>
        <p:spPr bwMode="auto">
          <a:xfrm>
            <a:off x="238125" y="785813"/>
            <a:ext cx="9286875" cy="28622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altLang="ko-KR" dirty="0">
                <a:latin typeface="Arial" charset="0"/>
                <a:ea typeface="돋움" pitchFamily="50" charset="-127"/>
              </a:rPr>
              <a:t>Under the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CTC, </a:t>
            </a:r>
            <a:r>
              <a:rPr lang="en-US" altLang="ko-KR" dirty="0">
                <a:latin typeface="Arial" charset="0"/>
                <a:ea typeface="돋움" pitchFamily="50" charset="-127"/>
              </a:rPr>
              <a:t>depth distortion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metric (VSO) </a:t>
            </a:r>
            <a:r>
              <a:rPr lang="en-US" altLang="ko-KR" dirty="0">
                <a:latin typeface="Arial" charset="0"/>
                <a:ea typeface="돋움" pitchFamily="50" charset="-127"/>
              </a:rPr>
              <a:t>can cause undesirable artifacts in various synthesis scenarios.</a:t>
            </a:r>
          </a:p>
          <a:p>
            <a:pPr marL="342900" indent="-342900">
              <a:buFont typeface="Arial" charset="0"/>
              <a:buChar char="•"/>
            </a:pPr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altLang="ko-KR" dirty="0">
                <a:latin typeface="Arial" charset="0"/>
                <a:ea typeface="돋움" pitchFamily="50" charset="-127"/>
              </a:rPr>
              <a:t>Undesirable depth distortion and severe artifact on synthesis video can be removed by adding a weighted depth fidelity term into depth metric function explicitly. </a:t>
            </a:r>
          </a:p>
          <a:p>
            <a:pPr marL="342900" indent="-342900"/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altLang="ko-KR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The average synthesis BD-rate changes of proposed method were 0.2% and -2.8% when the renderer is VSRS1DFast and VSRS3.5, respectively</a:t>
            </a:r>
          </a:p>
          <a:p>
            <a:pPr marL="342900" indent="-342900"/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altLang="ko-KR" dirty="0">
                <a:latin typeface="Arial" charset="0"/>
                <a:ea typeface="돋움" pitchFamily="50" charset="-127"/>
              </a:rPr>
              <a:t>It is recommended that WVSO </a:t>
            </a:r>
            <a:r>
              <a:rPr lang="en-CA" altLang="ko-KR" dirty="0" smtClean="0">
                <a:latin typeface="Arial" charset="0"/>
                <a:ea typeface="돋움" pitchFamily="50" charset="-127"/>
              </a:rPr>
              <a:t>be </a:t>
            </a:r>
            <a:r>
              <a:rPr lang="en-CA" altLang="ko-KR" dirty="0">
                <a:latin typeface="Arial" charset="0"/>
                <a:ea typeface="돋움" pitchFamily="50" charset="-127"/>
              </a:rPr>
              <a:t>adopted </a:t>
            </a:r>
            <a:r>
              <a:rPr lang="en-CA" altLang="ko-KR" dirty="0" smtClean="0">
                <a:latin typeface="Arial" charset="0"/>
                <a:ea typeface="돋움" pitchFamily="50" charset="-127"/>
              </a:rPr>
              <a:t>into the CTC</a:t>
            </a:r>
            <a:endParaRPr lang="ko-KR" altLang="en-US" dirty="0">
              <a:latin typeface="Arial" charset="0"/>
              <a:ea typeface="돋움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기본 디자인">
  <a:themeElements>
    <a:clrScheme name="1_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10396</TotalTime>
  <Words>758</Words>
  <Application>Microsoft Office PowerPoint</Application>
  <PresentationFormat>A4 Paper (210x297 mm)</PresentationFormat>
  <Paragraphs>322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굴림</vt:lpstr>
      <vt:lpstr>Arial</vt:lpstr>
      <vt:lpstr>돋움</vt:lpstr>
      <vt:lpstr>Wingdings</vt:lpstr>
      <vt:lpstr>Arial Unicode MS</vt:lpstr>
      <vt:lpstr>Times New Roman</vt:lpstr>
      <vt:lpstr>맑은 고딕</vt:lpstr>
      <vt:lpstr>1_기본 디자인</vt:lpstr>
      <vt:lpstr>Microsoft Equation 3.0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admin</dc:creator>
  <cp:lastModifiedBy>SYea</cp:lastModifiedBy>
  <cp:revision>936</cp:revision>
  <dcterms:created xsi:type="dcterms:W3CDTF">2008-11-26T05:44:28Z</dcterms:created>
  <dcterms:modified xsi:type="dcterms:W3CDTF">2012-10-13T01:28:51Z</dcterms:modified>
</cp:coreProperties>
</file>