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8"/>
  </p:notesMasterIdLst>
  <p:sldIdLst>
    <p:sldId id="279" r:id="rId2"/>
    <p:sldId id="262" r:id="rId3"/>
    <p:sldId id="273" r:id="rId4"/>
    <p:sldId id="270" r:id="rId5"/>
    <p:sldId id="280" r:id="rId6"/>
    <p:sldId id="271" r:id="rId7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62" autoAdjust="0"/>
    <p:restoredTop sz="75888" autoAdjust="0"/>
  </p:normalViewPr>
  <p:slideViewPr>
    <p:cSldViewPr>
      <p:cViewPr varScale="1">
        <p:scale>
          <a:sx n="83" d="100"/>
          <a:sy n="83" d="100"/>
        </p:scale>
        <p:origin x="-91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00" d="100"/>
          <a:sy n="100" d="100"/>
        </p:scale>
        <p:origin x="-3600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594D85-0362-44BA-8149-E3EEE625996A}" type="datetimeFigureOut">
              <a:rPr lang="ko-KR" altLang="en-US" smtClean="0"/>
              <a:pPr/>
              <a:t>2012-07-16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279CF4-D85D-46EF-B710-D0F94BF22524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79CF4-D85D-46EF-B710-D0F94BF22524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79CF4-D85D-46EF-B710-D0F94BF22524}" type="slidenum">
              <a:rPr lang="ko-KR" altLang="en-US" smtClean="0"/>
              <a:pPr/>
              <a:t>3</a:t>
            </a:fld>
            <a:endParaRPr lang="ko-KR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79CF4-D85D-46EF-B710-D0F94BF22524}" type="slidenum">
              <a:rPr lang="ko-KR" altLang="en-US" smtClean="0"/>
              <a:pPr/>
              <a:t>4</a:t>
            </a:fld>
            <a:endParaRPr lang="ko-KR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79CF4-D85D-46EF-B710-D0F94BF22524}" type="slidenum">
              <a:rPr lang="ko-KR" altLang="en-US" smtClean="0"/>
              <a:pPr/>
              <a:t>5</a:t>
            </a:fld>
            <a:endParaRPr lang="ko-KR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79CF4-D85D-46EF-B710-D0F94BF22524}" type="slidenum">
              <a:rPr lang="ko-KR" altLang="en-US" smtClean="0"/>
              <a:pPr/>
              <a:t>6</a:t>
            </a:fld>
            <a:endParaRPr lang="ko-KR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FA88EE3-3604-46F6-ADE5-8EAA77156455}" type="datetime1">
              <a:rPr lang="ko-KR" altLang="en-US" smtClean="0"/>
              <a:pPr/>
              <a:t>2012-07-16</a:t>
            </a:fld>
            <a:endParaRPr lang="ko-KR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14"/>
          <p:cNvSpPr>
            <a:spLocks noChangeShapeType="1"/>
          </p:cNvSpPr>
          <p:nvPr userDrawn="1"/>
        </p:nvSpPr>
        <p:spPr bwMode="auto">
          <a:xfrm>
            <a:off x="0" y="5349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8" name="Picture 9"/>
          <p:cNvPicPr>
            <a:picLocks noChangeAspect="1" noChangeArrowheads="1"/>
          </p:cNvPicPr>
          <p:nvPr userDrawn="1"/>
        </p:nvPicPr>
        <p:blipFill>
          <a:blip r:embed="rId2"/>
          <a:srcRect b="6294"/>
          <a:stretch>
            <a:fillRect/>
          </a:stretch>
        </p:blipFill>
        <p:spPr bwMode="auto">
          <a:xfrm>
            <a:off x="8367713" y="34925"/>
            <a:ext cx="703262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Line 21"/>
          <p:cNvSpPr>
            <a:spLocks noChangeShapeType="1"/>
          </p:cNvSpPr>
          <p:nvPr userDrawn="1"/>
        </p:nvSpPr>
        <p:spPr bwMode="auto">
          <a:xfrm>
            <a:off x="0" y="64531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10" name="Picture 2" descr="D:\●2012\업무계획수립\과제별\슬로건 변경안\신규 Visual파일들\LGE Slogan 2012_Text_PPT용.jp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52413" y="6600825"/>
            <a:ext cx="2657475" cy="16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C116029-BD5C-46DE-A818-01B1ECCE864D}" type="datetime1">
              <a:rPr lang="ko-KR" altLang="en-US" smtClean="0"/>
              <a:pPr/>
              <a:t>2012-07-16</a:t>
            </a:fld>
            <a:endParaRPr lang="ko-KR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C600E4-6222-4875-8E00-0D78384193C2}" type="datetime1">
              <a:rPr lang="ko-KR" altLang="en-US" smtClean="0"/>
              <a:pPr/>
              <a:t>2012-07-16</a:t>
            </a:fld>
            <a:endParaRPr lang="ko-KR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8143875" y="6500813"/>
            <a:ext cx="714375" cy="3571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2E83BB-9C82-4A7A-AE7B-DA68D69578AF}" type="slidenum">
              <a:rPr lang="ko-KR" altLang="en-US" i="0" smtClean="0">
                <a:ea typeface="宋体" pitchFamily="2" charset="-122"/>
                <a:cs typeface="Times New Roman" pitchFamily="18" charset="0"/>
              </a:rPr>
              <a:pPr>
                <a:defRPr/>
              </a:pPr>
              <a:t>‹#›</a:t>
            </a:fld>
            <a:endParaRPr lang="en-US" i="0" dirty="0"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8143875" y="6500813"/>
            <a:ext cx="714375" cy="3571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D3F959-E06F-47A3-8ED0-56E3F2E635FA}" type="slidenum">
              <a:rPr lang="ko-KR" altLang="en-US" i="0" smtClean="0">
                <a:ea typeface="宋体" pitchFamily="2" charset="-122"/>
                <a:cs typeface="Times New Roman" pitchFamily="18" charset="0"/>
              </a:rPr>
              <a:pPr>
                <a:defRPr/>
              </a:pPr>
              <a:t>‹#›</a:t>
            </a:fld>
            <a:endParaRPr lang="en-US" i="0" dirty="0"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8143875" y="6500813"/>
            <a:ext cx="714375" cy="3571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CCF906-D6EA-4553-A1AC-806AC93B9037}" type="slidenum">
              <a:rPr lang="ko-KR" altLang="en-US" i="0" smtClean="0">
                <a:ea typeface="宋体" pitchFamily="2" charset="-122"/>
                <a:cs typeface="Times New Roman" pitchFamily="18" charset="0"/>
              </a:rPr>
              <a:pPr>
                <a:defRPr/>
              </a:pPr>
              <a:t>‹#›</a:t>
            </a:fld>
            <a:endParaRPr lang="en-US" i="0" dirty="0"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8143875" y="6500813"/>
            <a:ext cx="714375" cy="3571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7C42CB-714B-41DB-8F00-B3C20FB72F06}" type="slidenum">
              <a:rPr lang="ko-KR" altLang="en-US" i="0" smtClean="0">
                <a:ea typeface="宋体" pitchFamily="2" charset="-122"/>
                <a:cs typeface="Times New Roman" pitchFamily="18" charset="0"/>
              </a:rPr>
              <a:pPr>
                <a:defRPr/>
              </a:pPr>
              <a:t>‹#›</a:t>
            </a:fld>
            <a:endParaRPr lang="en-US" i="0" dirty="0"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8143875" y="6500813"/>
            <a:ext cx="714375" cy="3571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385489-6BF4-4421-90CF-E7FE3DC85BA5}" type="slidenum">
              <a:rPr lang="ko-KR" altLang="en-US" i="0" smtClean="0">
                <a:ea typeface="宋体" pitchFamily="2" charset="-122"/>
                <a:cs typeface="Times New Roman" pitchFamily="18" charset="0"/>
              </a:rPr>
              <a:pPr>
                <a:defRPr/>
              </a:pPr>
              <a:t>‹#›</a:t>
            </a:fld>
            <a:endParaRPr lang="en-US" i="0" dirty="0"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8143875" y="6500813"/>
            <a:ext cx="714375" cy="3571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D0DE98-BC66-4D87-B009-F330F595D115}" type="slidenum">
              <a:rPr lang="ko-KR" altLang="en-US" i="0" smtClean="0">
                <a:ea typeface="宋体" pitchFamily="2" charset="-122"/>
                <a:cs typeface="Times New Roman" pitchFamily="18" charset="0"/>
              </a:rPr>
              <a:pPr>
                <a:defRPr/>
              </a:pPr>
              <a:t>‹#›</a:t>
            </a:fld>
            <a:endParaRPr lang="en-US" i="0" dirty="0"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8143875" y="6500813"/>
            <a:ext cx="714375" cy="3571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911802-E7AC-410D-BCEC-AB9514F70CBC}" type="slidenum">
              <a:rPr lang="ko-KR" altLang="en-US" i="0" smtClean="0">
                <a:ea typeface="宋体" pitchFamily="2" charset="-122"/>
                <a:cs typeface="Times New Roman" pitchFamily="18" charset="0"/>
              </a:rPr>
              <a:pPr>
                <a:defRPr/>
              </a:pPr>
              <a:t>‹#›</a:t>
            </a:fld>
            <a:endParaRPr lang="en-US" i="0" dirty="0"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8143875" y="6500813"/>
            <a:ext cx="714375" cy="3571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1734CF-6CBB-4BA1-A98C-E5403FFA497E}" type="slidenum">
              <a:rPr lang="ko-KR" altLang="en-US" i="0" smtClean="0">
                <a:ea typeface="宋体" pitchFamily="2" charset="-122"/>
                <a:cs typeface="Times New Roman" pitchFamily="18" charset="0"/>
              </a:rPr>
              <a:pPr>
                <a:defRPr/>
              </a:pPr>
              <a:t>‹#›</a:t>
            </a:fld>
            <a:endParaRPr lang="en-US" i="0" dirty="0"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43DE1F8-0B79-479A-AE7D-41D5AD0976E8}" type="datetime1">
              <a:rPr lang="ko-KR" altLang="en-US" smtClean="0"/>
              <a:pPr/>
              <a:t>2012-07-16</a:t>
            </a:fld>
            <a:endParaRPr lang="ko-KR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14"/>
          <p:cNvSpPr>
            <a:spLocks noChangeShapeType="1"/>
          </p:cNvSpPr>
          <p:nvPr userDrawn="1"/>
        </p:nvSpPr>
        <p:spPr bwMode="auto">
          <a:xfrm>
            <a:off x="0" y="5349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8" name="Picture 9"/>
          <p:cNvPicPr>
            <a:picLocks noChangeAspect="1" noChangeArrowheads="1"/>
          </p:cNvPicPr>
          <p:nvPr userDrawn="1"/>
        </p:nvPicPr>
        <p:blipFill>
          <a:blip r:embed="rId2"/>
          <a:srcRect b="6294"/>
          <a:stretch>
            <a:fillRect/>
          </a:stretch>
        </p:blipFill>
        <p:spPr bwMode="auto">
          <a:xfrm>
            <a:off x="8367713" y="34925"/>
            <a:ext cx="703262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Line 21"/>
          <p:cNvSpPr>
            <a:spLocks noChangeShapeType="1"/>
          </p:cNvSpPr>
          <p:nvPr userDrawn="1"/>
        </p:nvSpPr>
        <p:spPr bwMode="auto">
          <a:xfrm>
            <a:off x="0" y="64531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10" name="Picture 2" descr="D:\●2012\업무계획수립\과제별\슬로건 변경안\신규 Visual파일들\LGE Slogan 2012_Text_PPT용.jp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52413" y="6600825"/>
            <a:ext cx="2657475" cy="16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8143875" y="6500813"/>
            <a:ext cx="714375" cy="3571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90D609-A66F-4ED8-932B-1A90A06E2BCE}" type="slidenum">
              <a:rPr lang="ko-KR" altLang="en-US" i="0" smtClean="0">
                <a:ea typeface="宋体" pitchFamily="2" charset="-122"/>
                <a:cs typeface="Times New Roman" pitchFamily="18" charset="0"/>
              </a:rPr>
              <a:pPr>
                <a:defRPr/>
              </a:pPr>
              <a:t>‹#›</a:t>
            </a:fld>
            <a:endParaRPr lang="en-US" i="0" dirty="0"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8143875" y="6500813"/>
            <a:ext cx="714375" cy="3571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51D15C-D818-4074-8D51-95E514989966}" type="slidenum">
              <a:rPr lang="ko-KR" altLang="en-US" i="0" smtClean="0">
                <a:ea typeface="宋体" pitchFamily="2" charset="-122"/>
                <a:cs typeface="Times New Roman" pitchFamily="18" charset="0"/>
              </a:rPr>
              <a:pPr>
                <a:defRPr/>
              </a:pPr>
              <a:t>‹#›</a:t>
            </a:fld>
            <a:endParaRPr lang="en-US" i="0" dirty="0"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8143875" y="6500813"/>
            <a:ext cx="714375" cy="3571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0892AC-7CA7-4380-9D32-8736311D2E5C}" type="slidenum">
              <a:rPr lang="ko-KR" altLang="en-US" i="0" smtClean="0">
                <a:ea typeface="宋体" pitchFamily="2" charset="-122"/>
                <a:cs typeface="Times New Roman" pitchFamily="18" charset="0"/>
              </a:rPr>
              <a:pPr>
                <a:defRPr/>
              </a:pPr>
              <a:t>‹#›</a:t>
            </a:fld>
            <a:endParaRPr lang="en-US" i="0" dirty="0"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8143875" y="6500813"/>
            <a:ext cx="714375" cy="3571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626BEC-E77B-44A3-8D02-E83A51E87111}" type="slidenum">
              <a:rPr lang="ko-KR" altLang="en-US" i="0" smtClean="0">
                <a:ea typeface="宋体" pitchFamily="2" charset="-122"/>
                <a:cs typeface="Times New Roman" pitchFamily="18" charset="0"/>
              </a:rPr>
              <a:pPr>
                <a:defRPr/>
              </a:pPr>
              <a:t>‹#›</a:t>
            </a:fld>
            <a:endParaRPr lang="en-US" i="0" dirty="0"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8143875" y="6500813"/>
            <a:ext cx="714375" cy="3571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1E13CF-1124-4943-953A-82ABEA3D1D75}" type="slidenum">
              <a:rPr lang="ko-KR" altLang="en-US" i="0" smtClean="0">
                <a:ea typeface="宋体" pitchFamily="2" charset="-122"/>
                <a:cs typeface="Times New Roman" pitchFamily="18" charset="0"/>
              </a:rPr>
              <a:pPr>
                <a:defRPr/>
              </a:pPr>
              <a:t>‹#›</a:t>
            </a:fld>
            <a:endParaRPr lang="en-US" i="0" dirty="0"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8143875" y="6500813"/>
            <a:ext cx="714375" cy="3571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E9BD2C-1B55-4805-B90D-13ECD7512209}" type="slidenum">
              <a:rPr lang="ko-KR" altLang="en-US" i="0" smtClean="0">
                <a:ea typeface="宋体" pitchFamily="2" charset="-122"/>
                <a:cs typeface="Times New Roman" pitchFamily="18" charset="0"/>
              </a:rPr>
              <a:pPr>
                <a:defRPr/>
              </a:pPr>
              <a:t>‹#›</a:t>
            </a:fld>
            <a:endParaRPr lang="en-US" i="0" dirty="0"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14"/>
          <p:cNvSpPr>
            <a:spLocks noChangeShapeType="1"/>
          </p:cNvSpPr>
          <p:nvPr/>
        </p:nvSpPr>
        <p:spPr bwMode="auto">
          <a:xfrm>
            <a:off x="0" y="5349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3" name="Picture 9"/>
          <p:cNvPicPr>
            <a:picLocks noChangeAspect="1" noChangeArrowheads="1"/>
          </p:cNvPicPr>
          <p:nvPr/>
        </p:nvPicPr>
        <p:blipFill>
          <a:blip r:embed="rId2"/>
          <a:srcRect b="6294"/>
          <a:stretch>
            <a:fillRect/>
          </a:stretch>
        </p:blipFill>
        <p:spPr bwMode="auto">
          <a:xfrm>
            <a:off x="8367713" y="34925"/>
            <a:ext cx="703262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Line 21"/>
          <p:cNvSpPr>
            <a:spLocks noChangeShapeType="1"/>
          </p:cNvSpPr>
          <p:nvPr/>
        </p:nvSpPr>
        <p:spPr bwMode="auto">
          <a:xfrm>
            <a:off x="0" y="64531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5" name="Picture 2" descr="D:\●2012\업무계획수립\과제별\슬로건 변경안\신규 Visual파일들\LGE Slogan 2012_Text_PPT용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2413" y="6600825"/>
            <a:ext cx="2657475" cy="16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6"/>
          <p:cNvSpPr txBox="1">
            <a:spLocks noChangeArrowheads="1"/>
          </p:cNvSpPr>
          <p:nvPr/>
        </p:nvSpPr>
        <p:spPr>
          <a:xfrm>
            <a:off x="8143875" y="6500813"/>
            <a:ext cx="714375" cy="3571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F697E1-B44B-45A9-9EC8-592CC0A74805}" type="slidenum">
              <a:rPr lang="ko-KR" altLang="en-US" i="0" smtClean="0">
                <a:ea typeface="宋体" pitchFamily="2" charset="-122"/>
                <a:cs typeface="Times New Roman" pitchFamily="18" charset="0"/>
              </a:rPr>
              <a:pPr>
                <a:defRPr/>
              </a:pPr>
              <a:t>‹#›</a:t>
            </a:fld>
            <a:endParaRPr lang="en-US" i="0" dirty="0"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0FAB527-E5D1-4F05-A833-76833911D387}" type="datetime1">
              <a:rPr lang="ko-KR" altLang="en-US" smtClean="0"/>
              <a:pPr/>
              <a:t>2012-07-16</a:t>
            </a:fld>
            <a:endParaRPr lang="ko-KR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2DD86A1-89B8-44EE-BB73-E021961C9A25}" type="datetime1">
              <a:rPr lang="ko-KR" altLang="en-US" smtClean="0"/>
              <a:pPr/>
              <a:t>2012-07-16</a:t>
            </a:fld>
            <a:endParaRPr lang="ko-KR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 dirty="0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9" name="Picture 9"/>
          <p:cNvPicPr>
            <a:picLocks noChangeAspect="1" noChangeArrowheads="1"/>
          </p:cNvPicPr>
          <p:nvPr userDrawn="1"/>
        </p:nvPicPr>
        <p:blipFill>
          <a:blip r:embed="rId2"/>
          <a:srcRect b="6294"/>
          <a:stretch>
            <a:fillRect/>
          </a:stretch>
        </p:blipFill>
        <p:spPr bwMode="auto">
          <a:xfrm>
            <a:off x="8367713" y="34925"/>
            <a:ext cx="703262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Line 21"/>
          <p:cNvSpPr>
            <a:spLocks noChangeShapeType="1"/>
          </p:cNvSpPr>
          <p:nvPr userDrawn="1"/>
        </p:nvSpPr>
        <p:spPr bwMode="auto">
          <a:xfrm>
            <a:off x="0" y="64531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11" name="Picture 2" descr="D:\●2012\업무계획수립\과제별\슬로건 변경안\신규 Visual파일들\LGE Slogan 2012_Text_PPT용.jp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52413" y="6600825"/>
            <a:ext cx="2657475" cy="16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1A1630B-B95B-4F99-BCB9-3135BD21F75F}" type="datetime1">
              <a:rPr lang="ko-KR" altLang="en-US" smtClean="0"/>
              <a:pPr/>
              <a:t>2012-07-16</a:t>
            </a:fld>
            <a:endParaRPr lang="ko-KR" altLang="en-US" dirty="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 dirty="0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0" name="Line 14"/>
          <p:cNvSpPr>
            <a:spLocks noChangeShapeType="1"/>
          </p:cNvSpPr>
          <p:nvPr userDrawn="1"/>
        </p:nvSpPr>
        <p:spPr bwMode="auto">
          <a:xfrm>
            <a:off x="0" y="5349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11" name="Picture 9"/>
          <p:cNvPicPr>
            <a:picLocks noChangeAspect="1" noChangeArrowheads="1"/>
          </p:cNvPicPr>
          <p:nvPr userDrawn="1"/>
        </p:nvPicPr>
        <p:blipFill>
          <a:blip r:embed="rId2"/>
          <a:srcRect b="6294"/>
          <a:stretch>
            <a:fillRect/>
          </a:stretch>
        </p:blipFill>
        <p:spPr bwMode="auto">
          <a:xfrm>
            <a:off x="8367713" y="34925"/>
            <a:ext cx="703262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Line 21"/>
          <p:cNvSpPr>
            <a:spLocks noChangeShapeType="1"/>
          </p:cNvSpPr>
          <p:nvPr userDrawn="1"/>
        </p:nvSpPr>
        <p:spPr bwMode="auto">
          <a:xfrm>
            <a:off x="0" y="64531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13" name="Picture 2" descr="D:\●2012\업무계획수립\과제별\슬로건 변경안\신규 Visual파일들\LGE Slogan 2012_Text_PPT용.jp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52413" y="6600825"/>
            <a:ext cx="2657475" cy="16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65C1BAA-80CF-476B-99AB-E367BCE3935C}" type="datetime1">
              <a:rPr lang="ko-KR" altLang="en-US" smtClean="0"/>
              <a:pPr/>
              <a:t>2012-07-16</a:t>
            </a:fld>
            <a:endParaRPr lang="ko-KR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 dirty="0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6" name="Line 14"/>
          <p:cNvSpPr>
            <a:spLocks noChangeShapeType="1"/>
          </p:cNvSpPr>
          <p:nvPr userDrawn="1"/>
        </p:nvSpPr>
        <p:spPr bwMode="auto">
          <a:xfrm>
            <a:off x="0" y="5349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7" name="Picture 9"/>
          <p:cNvPicPr>
            <a:picLocks noChangeAspect="1" noChangeArrowheads="1"/>
          </p:cNvPicPr>
          <p:nvPr userDrawn="1"/>
        </p:nvPicPr>
        <p:blipFill>
          <a:blip r:embed="rId2"/>
          <a:srcRect b="6294"/>
          <a:stretch>
            <a:fillRect/>
          </a:stretch>
        </p:blipFill>
        <p:spPr bwMode="auto">
          <a:xfrm>
            <a:off x="8367713" y="34925"/>
            <a:ext cx="703262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Line 21"/>
          <p:cNvSpPr>
            <a:spLocks noChangeShapeType="1"/>
          </p:cNvSpPr>
          <p:nvPr userDrawn="1"/>
        </p:nvSpPr>
        <p:spPr bwMode="auto">
          <a:xfrm>
            <a:off x="0" y="64531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9" name="Picture 2" descr="D:\●2012\업무계획수립\과제별\슬로건 변경안\신규 Visual파일들\LGE Slogan 2012_Text_PPT용.jp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52413" y="6600825"/>
            <a:ext cx="2657475" cy="16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Line 14"/>
          <p:cNvSpPr>
            <a:spLocks noChangeShapeType="1"/>
          </p:cNvSpPr>
          <p:nvPr userDrawn="1"/>
        </p:nvSpPr>
        <p:spPr bwMode="auto">
          <a:xfrm>
            <a:off x="152400" y="6873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11" name="Picture 9"/>
          <p:cNvPicPr>
            <a:picLocks noChangeAspect="1" noChangeArrowheads="1"/>
          </p:cNvPicPr>
          <p:nvPr userDrawn="1"/>
        </p:nvPicPr>
        <p:blipFill>
          <a:blip r:embed="rId2"/>
          <a:srcRect b="6294"/>
          <a:stretch>
            <a:fillRect/>
          </a:stretch>
        </p:blipFill>
        <p:spPr bwMode="auto">
          <a:xfrm>
            <a:off x="8520113" y="187325"/>
            <a:ext cx="703262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Line 21"/>
          <p:cNvSpPr>
            <a:spLocks noChangeShapeType="1"/>
          </p:cNvSpPr>
          <p:nvPr userDrawn="1"/>
        </p:nvSpPr>
        <p:spPr bwMode="auto">
          <a:xfrm>
            <a:off x="152400" y="66055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13" name="Picture 2" descr="D:\●2012\업무계획수립\과제별\슬로건 변경안\신규 Visual파일들\LGE Slogan 2012_Text_PPT용.jp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404813" y="6753225"/>
            <a:ext cx="2657475" cy="16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37C93B9-29D0-4AF8-B9B1-79820035863C}" type="datetime1">
              <a:rPr lang="ko-KR" altLang="en-US" smtClean="0"/>
              <a:pPr/>
              <a:t>2012-07-16</a:t>
            </a:fld>
            <a:endParaRPr lang="ko-KR" altLang="en-US" dirty="0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 dirty="0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0957EA-A751-46C8-950B-E99D66A1415E}" type="datetime1">
              <a:rPr lang="ko-KR" altLang="en-US" smtClean="0"/>
              <a:pPr/>
              <a:t>2012-07-16</a:t>
            </a:fld>
            <a:endParaRPr lang="ko-KR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 dirty="0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0E9A46A-73DD-4D7F-ABAE-DD9CD31ADF18}" type="datetime1">
              <a:rPr lang="ko-KR" altLang="en-US" smtClean="0"/>
              <a:pPr/>
              <a:t>2012-07-16</a:t>
            </a:fld>
            <a:endParaRPr lang="ko-KR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 dirty="0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  <a:ea typeface="宋体" pitchFamily="2" charset="-122"/>
              </a:defRPr>
            </a:lvl1pPr>
          </a:lstStyle>
          <a:p>
            <a:fld id="{24E0696F-A176-4873-A8BE-9596FB1C1DD1}" type="datetime1">
              <a:rPr lang="ko-KR" altLang="en-US" smtClean="0"/>
              <a:pPr/>
              <a:t>2012-07-16</a:t>
            </a:fld>
            <a:endParaRPr lang="ko-KR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itchFamily="2" charset="-122"/>
              </a:defRPr>
            </a:lvl1pPr>
          </a:lstStyle>
          <a:p>
            <a:endParaRPr lang="ko-KR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  <a:ea typeface="宋体" pitchFamily="2" charset="-122"/>
              </a:defRPr>
            </a:lvl1pPr>
          </a:lstStyle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  <p:sldLayoutId id="2147483876" r:id="rId12"/>
    <p:sldLayoutId id="2147483877" r:id="rId13"/>
    <p:sldLayoutId id="2147483878" r:id="rId14"/>
    <p:sldLayoutId id="2147483879" r:id="rId15"/>
    <p:sldLayoutId id="2147483880" r:id="rId16"/>
    <p:sldLayoutId id="2147483881" r:id="rId17"/>
    <p:sldLayoutId id="2147483882" r:id="rId18"/>
    <p:sldLayoutId id="2147483883" r:id="rId19"/>
    <p:sldLayoutId id="2147483884" r:id="rId20"/>
    <p:sldLayoutId id="2147483885" r:id="rId21"/>
    <p:sldLayoutId id="2147483886" r:id="rId22"/>
    <p:sldLayoutId id="2147483887" r:id="rId23"/>
    <p:sldLayoutId id="2147483888" r:id="rId24"/>
    <p:sldLayoutId id="2147483889" r:id="rId25"/>
    <p:sldLayoutId id="2147483890" r:id="rId26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ea typeface="宋体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ea typeface="宋体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ea typeface="宋体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ea typeface="宋体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ea typeface="宋体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ea typeface="宋体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ea typeface="宋体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ea typeface="宋体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428596" y="857232"/>
            <a:ext cx="8286808" cy="1428760"/>
          </a:xfrm>
          <a:prstGeom prst="rect">
            <a:avLst/>
          </a:prstGeo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altLang="en-US" sz="2800" b="1" dirty="0">
              <a:latin typeface="Arial" charset="0"/>
              <a:ea typeface="Dotum" pitchFamily="34" charset="-127"/>
            </a:endParaRPr>
          </a:p>
        </p:txBody>
      </p:sp>
      <p:sp>
        <p:nvSpPr>
          <p:cNvPr id="3075" name="Rectangle 7"/>
          <p:cNvSpPr>
            <a:spLocks noChangeArrowheads="1"/>
          </p:cNvSpPr>
          <p:nvPr/>
        </p:nvSpPr>
        <p:spPr bwMode="auto">
          <a:xfrm>
            <a:off x="2832590" y="2941639"/>
            <a:ext cx="3424603" cy="1855787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  <a:miter lim="800000"/>
            <a:headEnd/>
            <a:tailEnd/>
          </a:ln>
        </p:spPr>
        <p:txBody>
          <a:bodyPr lIns="91417" tIns="45709" rIns="91417" bIns="45709" anchor="ctr"/>
          <a:lstStyle/>
          <a:p>
            <a:pPr marL="446088" indent="-263525">
              <a:lnSpc>
                <a:spcPct val="130000"/>
              </a:lnSpc>
            </a:pPr>
            <a:r>
              <a:rPr lang="en-US" altLang="ko-KR" sz="1400" b="1" dirty="0">
                <a:latin typeface="Arial" charset="0"/>
                <a:ea typeface="Dotum" pitchFamily="34" charset="-127"/>
              </a:rPr>
              <a:t>   1. </a:t>
            </a:r>
            <a:r>
              <a:rPr lang="en-US" altLang="ko-KR" sz="1400" b="1" dirty="0" smtClean="0">
                <a:latin typeface="Arial" charset="0"/>
                <a:ea typeface="Dotum" pitchFamily="34" charset="-127"/>
              </a:rPr>
              <a:t>Summary</a:t>
            </a:r>
          </a:p>
          <a:p>
            <a:pPr marL="446088" indent="-263525">
              <a:lnSpc>
                <a:spcPct val="130000"/>
              </a:lnSpc>
            </a:pPr>
            <a:r>
              <a:rPr lang="en-US" altLang="ko-KR" sz="1400" b="1" dirty="0" smtClean="0">
                <a:latin typeface="Arial" charset="0"/>
                <a:ea typeface="Dotum" pitchFamily="34" charset="-127"/>
              </a:rPr>
              <a:t>   2. Proposed Method</a:t>
            </a:r>
          </a:p>
          <a:p>
            <a:pPr marL="446088" indent="-263525">
              <a:lnSpc>
                <a:spcPct val="130000"/>
              </a:lnSpc>
            </a:pPr>
            <a:r>
              <a:rPr lang="en-US" altLang="ko-KR" sz="1400" b="1" dirty="0" smtClean="0">
                <a:latin typeface="Arial" charset="0"/>
                <a:ea typeface="Dotum" pitchFamily="34" charset="-127"/>
              </a:rPr>
              <a:t>   3. Experimental Results</a:t>
            </a:r>
          </a:p>
          <a:p>
            <a:pPr marL="446088" indent="-263525">
              <a:lnSpc>
                <a:spcPct val="130000"/>
              </a:lnSpc>
            </a:pPr>
            <a:r>
              <a:rPr lang="en-US" altLang="ko-KR" sz="1400" b="1" dirty="0" smtClean="0">
                <a:latin typeface="Arial" charset="0"/>
                <a:ea typeface="Dotum" pitchFamily="34" charset="-127"/>
              </a:rPr>
              <a:t>   4. Conclusion</a:t>
            </a:r>
            <a:endParaRPr lang="en-US" altLang="ko-KR" sz="1400" b="1" dirty="0">
              <a:latin typeface="Arial" charset="0"/>
              <a:ea typeface="Dotum" pitchFamily="34" charset="-127"/>
            </a:endParaRPr>
          </a:p>
        </p:txBody>
      </p:sp>
      <p:sp>
        <p:nvSpPr>
          <p:cNvPr id="3076" name="Rectangle 6"/>
          <p:cNvSpPr>
            <a:spLocks noChangeArrowheads="1"/>
          </p:cNvSpPr>
          <p:nvPr/>
        </p:nvSpPr>
        <p:spPr bwMode="auto">
          <a:xfrm>
            <a:off x="2828193" y="2603500"/>
            <a:ext cx="3433397" cy="368300"/>
          </a:xfrm>
          <a:prstGeom prst="rect">
            <a:avLst/>
          </a:prstGeom>
          <a:solidFill>
            <a:srgbClr val="DDDDDD"/>
          </a:solidFill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</p:spPr>
        <p:txBody>
          <a:bodyPr lIns="89978" tIns="45709" rIns="89978" bIns="45709" anchor="ctr"/>
          <a:lstStyle/>
          <a:p>
            <a:pPr algn="ctr"/>
            <a:r>
              <a:rPr lang="en-US" altLang="ko-KR" b="1" dirty="0" smtClean="0">
                <a:latin typeface="Arial" charset="0"/>
                <a:ea typeface="Dotum" pitchFamily="34" charset="-127"/>
              </a:rPr>
              <a:t>Contents</a:t>
            </a:r>
            <a:endParaRPr lang="ko-KR" altLang="en-US" b="1" dirty="0">
              <a:latin typeface="Arial" charset="0"/>
              <a:ea typeface="Dotum" pitchFamily="34" charset="-127"/>
            </a:endParaRPr>
          </a:p>
        </p:txBody>
      </p:sp>
      <p:sp>
        <p:nvSpPr>
          <p:cNvPr id="3077" name="Rectangle 13"/>
          <p:cNvSpPr>
            <a:spLocks noChangeArrowheads="1"/>
          </p:cNvSpPr>
          <p:nvPr/>
        </p:nvSpPr>
        <p:spPr bwMode="auto">
          <a:xfrm>
            <a:off x="500034" y="921305"/>
            <a:ext cx="8143932" cy="129324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2017" tIns="46011" rIns="92017" bIns="46011" anchor="ctr">
            <a:spAutoFit/>
          </a:bodyPr>
          <a:lstStyle/>
          <a:p>
            <a:pPr algn="ctr" defTabSz="762000" eaLnBrk="0" latinLnBrk="0" hangingPunct="0"/>
            <a:r>
              <a:rPr lang="en-US" sz="2600" b="1" dirty="0" smtClean="0"/>
              <a:t>3D-CE6.h related: Rate Distortion Optimized Selection between Non-Zero Residual and All-Zero Residual in Intra Coding of Depth (JCT2-A0087)</a:t>
            </a:r>
            <a:endParaRPr kumimoji="0" lang="ko-KR" altLang="en-US" sz="2600" b="1" dirty="0">
              <a:latin typeface="Arial" charset="0"/>
              <a:ea typeface="Dotum" pitchFamily="34" charset="-127"/>
            </a:endParaRPr>
          </a:p>
        </p:txBody>
      </p:sp>
      <p:sp>
        <p:nvSpPr>
          <p:cNvPr id="3078" name="Text Box 2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107842" y="5000636"/>
            <a:ext cx="1107100" cy="31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59" tIns="47879" rIns="95759" bIns="47879">
            <a:spAutoFit/>
          </a:bodyPr>
          <a:lstStyle/>
          <a:p>
            <a:pPr algn="ctr" defTabSz="958850"/>
            <a:r>
              <a:rPr lang="en-US" altLang="ko-KR" sz="1400" b="1" dirty="0" smtClean="0">
                <a:solidFill>
                  <a:srgbClr val="000000"/>
                </a:solidFill>
                <a:latin typeface="Arial" charset="0"/>
                <a:ea typeface="Dotum" pitchFamily="34" charset="-127"/>
              </a:rPr>
              <a:t>2012-07-16</a:t>
            </a:r>
            <a:endParaRPr lang="ko-KR" altLang="en-US" sz="1400" b="1" dirty="0">
              <a:latin typeface="Arial" charset="0"/>
              <a:ea typeface="Dotum" pitchFamily="34" charset="-127"/>
            </a:endParaRPr>
          </a:p>
        </p:txBody>
      </p:sp>
      <p:sp>
        <p:nvSpPr>
          <p:cNvPr id="3079" name="Text Box 22"/>
          <p:cNvSpPr txBox="1">
            <a:spLocks noChangeArrowheads="1"/>
          </p:cNvSpPr>
          <p:nvPr/>
        </p:nvSpPr>
        <p:spPr bwMode="auto">
          <a:xfrm>
            <a:off x="2428860" y="5391721"/>
            <a:ext cx="4286280" cy="1323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9" tIns="45714" rIns="91429" bIns="45714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ko-KR" sz="1600" b="1" dirty="0" smtClean="0">
                <a:latin typeface="Arial" charset="0"/>
                <a:ea typeface="Dotum" pitchFamily="34" charset="-127"/>
                <a:cs typeface="Arial" charset="0"/>
              </a:rPr>
              <a:t>China TV Lab. / Media Part</a:t>
            </a:r>
          </a:p>
          <a:p>
            <a:pPr algn="ctr">
              <a:spcBef>
                <a:spcPct val="50000"/>
              </a:spcBef>
            </a:pPr>
            <a:r>
              <a:rPr lang="en-US" altLang="ko-KR" sz="1600" b="1" dirty="0" err="1" smtClean="0">
                <a:latin typeface="Arial" charset="0"/>
                <a:ea typeface="Dotum" pitchFamily="34" charset="-127"/>
                <a:cs typeface="Arial" charset="0"/>
              </a:rPr>
              <a:t>Hongbin</a:t>
            </a:r>
            <a:r>
              <a:rPr lang="en-US" altLang="ko-KR" sz="1600" b="1" dirty="0" smtClean="0">
                <a:latin typeface="Arial" charset="0"/>
                <a:ea typeface="Dotum" pitchFamily="34" charset="-127"/>
                <a:cs typeface="Arial" charset="0"/>
              </a:rPr>
              <a:t> Liu, </a:t>
            </a:r>
            <a:r>
              <a:rPr lang="en-US" altLang="ko-KR" sz="1600" b="1" dirty="0" err="1" smtClean="0">
                <a:latin typeface="Arial" charset="0"/>
                <a:ea typeface="Dotum" pitchFamily="34" charset="-127"/>
                <a:cs typeface="Arial" charset="0"/>
              </a:rPr>
              <a:t>Jie</a:t>
            </a:r>
            <a:r>
              <a:rPr lang="en-US" altLang="ko-KR" sz="1600" b="1" dirty="0" smtClean="0">
                <a:latin typeface="Arial" charset="0"/>
                <a:ea typeface="Dotum" pitchFamily="34" charset="-127"/>
                <a:cs typeface="Arial" charset="0"/>
              </a:rPr>
              <a:t> </a:t>
            </a:r>
            <a:r>
              <a:rPr lang="en-US" altLang="ko-KR" sz="1600" b="1" dirty="0" err="1" smtClean="0">
                <a:latin typeface="Arial" charset="0"/>
                <a:ea typeface="Dotum" pitchFamily="34" charset="-127"/>
                <a:cs typeface="Arial" charset="0"/>
              </a:rPr>
              <a:t>Jia</a:t>
            </a:r>
            <a:r>
              <a:rPr lang="en-US" altLang="ko-KR" sz="1600" b="1" dirty="0" smtClean="0">
                <a:latin typeface="Arial" charset="0"/>
                <a:ea typeface="Dotum" pitchFamily="34" charset="-127"/>
                <a:cs typeface="Arial" charset="0"/>
              </a:rPr>
              <a:t>, </a:t>
            </a:r>
            <a:r>
              <a:rPr lang="en-US" altLang="ko-KR" sz="1600" b="1" dirty="0" err="1" smtClean="0">
                <a:latin typeface="Arial" charset="0"/>
                <a:ea typeface="Dotum" pitchFamily="34" charset="-127"/>
                <a:cs typeface="Arial" charset="0"/>
              </a:rPr>
              <a:t>Sehoon</a:t>
            </a:r>
            <a:r>
              <a:rPr lang="en-US" altLang="ko-KR" sz="1600" b="1" dirty="0" smtClean="0">
                <a:latin typeface="Arial" charset="0"/>
                <a:ea typeface="Dotum" pitchFamily="34" charset="-127"/>
                <a:cs typeface="Arial" charset="0"/>
              </a:rPr>
              <a:t> Yea, Jin </a:t>
            </a:r>
            <a:r>
              <a:rPr lang="en-US" altLang="ko-KR" sz="1600" b="1" dirty="0" err="1" smtClean="0">
                <a:latin typeface="Arial" charset="0"/>
                <a:ea typeface="Dotum" pitchFamily="34" charset="-127"/>
                <a:cs typeface="Arial" charset="0"/>
              </a:rPr>
              <a:t>Heo</a:t>
            </a:r>
            <a:r>
              <a:rPr lang="en-US" altLang="ko-KR" sz="1600" b="1" dirty="0" smtClean="0">
                <a:latin typeface="Arial" charset="0"/>
                <a:ea typeface="Dotum" pitchFamily="34" charset="-127"/>
                <a:cs typeface="Arial" charset="0"/>
              </a:rPr>
              <a:t>, </a:t>
            </a:r>
            <a:r>
              <a:rPr lang="en-US" altLang="ko-KR" sz="1600" b="1" dirty="0" err="1" smtClean="0">
                <a:latin typeface="Arial" charset="0"/>
                <a:ea typeface="Dotum" pitchFamily="34" charset="-127"/>
                <a:cs typeface="Arial" charset="0"/>
              </a:rPr>
              <a:t>Eunyong</a:t>
            </a:r>
            <a:r>
              <a:rPr lang="en-US" altLang="ko-KR" sz="1600" b="1" dirty="0" smtClean="0">
                <a:latin typeface="Arial" charset="0"/>
                <a:ea typeface="Dotum" pitchFamily="34" charset="-127"/>
                <a:cs typeface="Arial" charset="0"/>
              </a:rPr>
              <a:t> Son</a:t>
            </a:r>
          </a:p>
          <a:p>
            <a:pPr algn="ctr">
              <a:spcBef>
                <a:spcPct val="50000"/>
              </a:spcBef>
            </a:pPr>
            <a:r>
              <a:rPr lang="en-US" altLang="ko-KR" sz="1600" b="1" dirty="0" smtClean="0">
                <a:latin typeface="Arial" charset="0"/>
                <a:ea typeface="Dotum" pitchFamily="34" charset="-127"/>
                <a:cs typeface="Arial" charset="0"/>
              </a:rPr>
              <a:t>(LG Electronics)</a:t>
            </a:r>
            <a:endParaRPr lang="ko-KR" altLang="en-US" sz="1600" b="1" dirty="0">
              <a:latin typeface="Arial" charset="0"/>
              <a:ea typeface="Dotum" pitchFamily="34" charset="-127"/>
              <a:cs typeface="Arial" charset="0"/>
            </a:endParaRP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193431" y="134938"/>
            <a:ext cx="2142392" cy="450850"/>
            <a:chOff x="36" y="73"/>
            <a:chExt cx="1462" cy="284"/>
          </a:xfrm>
        </p:grpSpPr>
        <p:pic>
          <p:nvPicPr>
            <p:cNvPr id="3082" name="Picture 9" descr="반드시일등합시다_일반서체_LG Red"/>
            <p:cNvPicPr>
              <a:picLocks noChangeAspect="1" noChangeArrowheads="1"/>
            </p:cNvPicPr>
            <p:nvPr/>
          </p:nvPicPr>
          <p:blipFill>
            <a:blip r:embed="rId3"/>
            <a:srcRect t="22536"/>
            <a:stretch>
              <a:fillRect/>
            </a:stretch>
          </p:blipFill>
          <p:spPr bwMode="auto">
            <a:xfrm>
              <a:off x="36" y="137"/>
              <a:ext cx="1462" cy="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83" name="Oval 10"/>
            <p:cNvSpPr>
              <a:spLocks noChangeArrowheads="1"/>
            </p:cNvSpPr>
            <p:nvPr/>
          </p:nvSpPr>
          <p:spPr bwMode="auto">
            <a:xfrm>
              <a:off x="671" y="73"/>
              <a:ext cx="45" cy="46"/>
            </a:xfrm>
            <a:prstGeom prst="ellipse">
              <a:avLst/>
            </a:prstGeom>
            <a:solidFill>
              <a:srgbClr val="C5003D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84" name="Oval 11"/>
            <p:cNvSpPr>
              <a:spLocks noChangeArrowheads="1"/>
            </p:cNvSpPr>
            <p:nvPr/>
          </p:nvSpPr>
          <p:spPr bwMode="auto">
            <a:xfrm>
              <a:off x="804" y="73"/>
              <a:ext cx="45" cy="46"/>
            </a:xfrm>
            <a:prstGeom prst="ellipse">
              <a:avLst/>
            </a:prstGeom>
            <a:solidFill>
              <a:srgbClr val="C5003D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pic>
        <p:nvPicPr>
          <p:cNvPr id="3081" name="그림 5" descr="백색바탕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43092" y="6011863"/>
            <a:ext cx="119135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-357214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ko-KR" sz="3600" b="1" dirty="0" smtClean="0">
                <a:latin typeface="Times New Roman" pitchFamily="18" charset="0"/>
                <a:ea typeface="Arial Unicode MS" pitchFamily="50" charset="-127"/>
                <a:cs typeface="Times New Roman" pitchFamily="18" charset="0"/>
              </a:rPr>
              <a:t>Summary</a:t>
            </a:r>
            <a:endParaRPr lang="ko-KR" altLang="en-US" sz="3600" b="1" dirty="0">
              <a:latin typeface="Times New Roman" pitchFamily="18" charset="0"/>
              <a:ea typeface="Arial Unicode MS" pitchFamily="50" charset="-127"/>
              <a:cs typeface="Times New Roman" pitchFamily="18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85804" y="857232"/>
            <a:ext cx="8229600" cy="5429288"/>
          </a:xfrm>
        </p:spPr>
        <p:txBody>
          <a:bodyPr>
            <a:normAutofit/>
          </a:bodyPr>
          <a:lstStyle/>
          <a:p>
            <a:r>
              <a:rPr lang="en-US" altLang="ko-KR" sz="2400" b="1" dirty="0" smtClean="0">
                <a:latin typeface="Times New Roman" pitchFamily="18" charset="0"/>
                <a:ea typeface="Arial Unicode MS" pitchFamily="50" charset="-127"/>
                <a:cs typeface="Times New Roman" pitchFamily="18" charset="0"/>
              </a:rPr>
              <a:t>Proposed method</a:t>
            </a:r>
          </a:p>
          <a:p>
            <a:pPr lvl="1"/>
            <a:r>
              <a:rPr lang="en-GB" sz="2000" dirty="0" smtClean="0"/>
              <a:t>Perform rate distortion optimized selection between non-zero residual and all-zero residual in intra mode coding</a:t>
            </a:r>
            <a:r>
              <a:rPr lang="en-US" sz="2000" dirty="0" smtClean="0">
                <a:sym typeface="Wingdings" pitchFamily="2" charset="2"/>
              </a:rPr>
              <a:t> of depth</a:t>
            </a:r>
          </a:p>
          <a:p>
            <a:pPr lvl="1"/>
            <a:r>
              <a:rPr lang="en-US" sz="2000" dirty="0" smtClean="0">
                <a:sym typeface="Wingdings" pitchFamily="2" charset="2"/>
              </a:rPr>
              <a:t>No syntax is changed</a:t>
            </a:r>
          </a:p>
          <a:p>
            <a:r>
              <a:rPr lang="en-US" altLang="ko-KR" sz="2400" b="1" dirty="0" smtClean="0">
                <a:latin typeface="Times New Roman" pitchFamily="18" charset="0"/>
                <a:ea typeface="Arial Unicode MS" pitchFamily="50" charset="-127"/>
                <a:cs typeface="Times New Roman" pitchFamily="18" charset="0"/>
                <a:sym typeface="Wingdings" pitchFamily="2" charset="2"/>
              </a:rPr>
              <a:t>Performance</a:t>
            </a:r>
          </a:p>
          <a:p>
            <a:pPr lvl="1"/>
            <a:r>
              <a:rPr lang="en-US" altLang="ko-KR" sz="2000" dirty="0" smtClean="0">
                <a:ea typeface="Arial Unicode MS" pitchFamily="50" charset="-127"/>
              </a:rPr>
              <a:t>-0.1% BD-rate gain on “coded and synthesized view” on average</a:t>
            </a:r>
          </a:p>
          <a:p>
            <a:pPr lvl="1"/>
            <a:r>
              <a:rPr lang="en-US" altLang="ko-KR" sz="2000" dirty="0" smtClean="0">
                <a:ea typeface="Arial Unicode MS" pitchFamily="50" charset="-127"/>
              </a:rPr>
              <a:t>Negligible influence on encoding/decoding time</a:t>
            </a:r>
          </a:p>
          <a:p>
            <a:pPr lvl="1">
              <a:buNone/>
            </a:pPr>
            <a:endParaRPr lang="en-US" altLang="ko-KR" sz="2000" dirty="0" smtClean="0">
              <a:latin typeface="Times New Roman" pitchFamily="18" charset="0"/>
              <a:ea typeface="Arial Unicode MS" pitchFamily="50" charset="-127"/>
              <a:cs typeface="Times New Roman" pitchFamily="18" charset="0"/>
            </a:endParaRPr>
          </a:p>
          <a:p>
            <a:pPr lvl="0"/>
            <a:r>
              <a:rPr lang="en-US" altLang="ko-KR" sz="2400" b="1" dirty="0" smtClean="0">
                <a:solidFill>
                  <a:prstClr val="black"/>
                </a:solidFill>
                <a:ea typeface="Arial Unicode MS" pitchFamily="50" charset="-127"/>
                <a:sym typeface="Wingdings" pitchFamily="2" charset="2"/>
              </a:rPr>
              <a:t>Crosscheck</a:t>
            </a:r>
          </a:p>
          <a:p>
            <a:pPr lvl="1"/>
            <a:r>
              <a:rPr lang="en-US" altLang="ko-KR" sz="2000" b="1" dirty="0" smtClean="0">
                <a:solidFill>
                  <a:prstClr val="black"/>
                </a:solidFill>
                <a:ea typeface="Arial Unicode MS" pitchFamily="50" charset="-127"/>
                <a:sym typeface="Wingdings" pitchFamily="2" charset="2"/>
              </a:rPr>
              <a:t>JCT2-A0127 (by </a:t>
            </a:r>
            <a:r>
              <a:rPr lang="en-US" altLang="ko-KR" sz="2000" b="1" dirty="0" err="1" smtClean="0">
                <a:solidFill>
                  <a:prstClr val="black"/>
                </a:solidFill>
                <a:ea typeface="Arial Unicode MS" pitchFamily="50" charset="-127"/>
                <a:sym typeface="Wingdings" pitchFamily="2" charset="2"/>
              </a:rPr>
              <a:t>MediaTek</a:t>
            </a:r>
            <a:r>
              <a:rPr lang="en-US" altLang="ko-KR" sz="2000" b="1" dirty="0" smtClean="0">
                <a:solidFill>
                  <a:prstClr val="black"/>
                </a:solidFill>
                <a:ea typeface="Arial Unicode MS" pitchFamily="50" charset="-127"/>
                <a:sym typeface="Wingdings" pitchFamily="2" charset="2"/>
              </a:rPr>
              <a:t>)</a:t>
            </a:r>
          </a:p>
          <a:p>
            <a:pPr lvl="1">
              <a:buNone/>
            </a:pPr>
            <a:endParaRPr lang="en-US" altLang="ko-KR" sz="2000" dirty="0" smtClean="0">
              <a:latin typeface="Times New Roman" pitchFamily="18" charset="0"/>
              <a:ea typeface="Arial Unicode MS" pitchFamily="50" charset="-127"/>
              <a:cs typeface="Times New Roman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492899"/>
            <a:ext cx="2133600" cy="365125"/>
          </a:xfrm>
        </p:spPr>
        <p:txBody>
          <a:bodyPr/>
          <a:lstStyle/>
          <a:p>
            <a:fld id="{6C6BDA0D-7177-4653-8269-3CEBA318000B}" type="slidenum">
              <a:rPr lang="ko-KR" altLang="en-US" sz="1400" b="1" smtClean="0">
                <a:solidFill>
                  <a:schemeClr val="tx1"/>
                </a:solidFill>
              </a:rPr>
              <a:pPr/>
              <a:t>2</a:t>
            </a:fld>
            <a:r>
              <a:rPr lang="en-US" altLang="ko-KR" sz="1400" b="1" dirty="0" smtClean="0">
                <a:solidFill>
                  <a:schemeClr val="tx1"/>
                </a:solidFill>
              </a:rPr>
              <a:t>/6</a:t>
            </a:r>
            <a:endParaRPr lang="ko-KR" altLang="en-US" sz="1400" b="1" dirty="0">
              <a:solidFill>
                <a:schemeClr val="tx1"/>
              </a:solidFill>
            </a:endParaRPr>
          </a:p>
        </p:txBody>
      </p:sp>
      <p:sp>
        <p:nvSpPr>
          <p:cNvPr id="6" name="灯片编号占位符 4"/>
          <p:cNvSpPr txBox="1">
            <a:spLocks/>
          </p:cNvSpPr>
          <p:nvPr/>
        </p:nvSpPr>
        <p:spPr>
          <a:xfrm>
            <a:off x="385762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itchFamily="2" charset="-122"/>
                <a:cs typeface="+mn-cs"/>
              </a:rPr>
              <a:t>JCT2-A0087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357214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sz="3000" b="1" dirty="0" smtClean="0">
                <a:latin typeface="Times New Roman" pitchFamily="18" charset="0"/>
                <a:cs typeface="Times New Roman" pitchFamily="18" charset="0"/>
              </a:rPr>
              <a:t>Proposed Method</a:t>
            </a:r>
            <a:endParaRPr lang="zh-CN" altLang="en-US" sz="3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660399"/>
            <a:ext cx="8572560" cy="5626121"/>
          </a:xfrm>
        </p:spPr>
        <p:txBody>
          <a:bodyPr>
            <a:normAutofit/>
          </a:bodyPr>
          <a:lstStyle/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Motivation</a:t>
            </a:r>
          </a:p>
          <a:p>
            <a:pPr lvl="1"/>
            <a:r>
              <a:rPr lang="en-US" sz="2000" dirty="0" smtClean="0"/>
              <a:t>If residual of depth has small impact or no impact on quality of synthesized view, bits spent on it can be saved</a:t>
            </a:r>
            <a:endParaRPr lang="en-US" altLang="ko-KR" sz="2000" dirty="0" smtClean="0">
              <a:ea typeface="Arial Unicode MS" pitchFamily="50" charset="-127"/>
              <a:sym typeface="Wingdings" pitchFamily="2" charset="2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Proposed</a:t>
            </a:r>
          </a:p>
          <a:p>
            <a:pPr lvl="1"/>
            <a:r>
              <a:rPr lang="en-GB" sz="1800" dirty="0" smtClean="0"/>
              <a:t>Perform rate distortion optimized selection between non-zero residual and all-zero residual for each PU in intra mode coding</a:t>
            </a:r>
            <a:r>
              <a:rPr lang="en-US" sz="1800" dirty="0" smtClean="0">
                <a:sym typeface="Wingdings" pitchFamily="2" charset="2"/>
              </a:rPr>
              <a:t> of depth</a:t>
            </a:r>
            <a:endParaRPr lang="en-US" altLang="ko-KR" sz="1800" dirty="0" smtClean="0">
              <a:sym typeface="Wingdings" pitchFamily="2" charset="2"/>
            </a:endParaRPr>
          </a:p>
          <a:p>
            <a:pPr lvl="1"/>
            <a:r>
              <a:rPr lang="en-US" altLang="ko-KR" sz="1800" dirty="0" smtClean="0">
                <a:sym typeface="Wingdings" pitchFamily="2" charset="2"/>
              </a:rPr>
              <a:t>Only applied to </a:t>
            </a:r>
            <a:r>
              <a:rPr lang="en-US" altLang="ko-KR" sz="1800" dirty="0" smtClean="0">
                <a:sym typeface="Wingdings" pitchFamily="2" charset="2"/>
              </a:rPr>
              <a:t>the first picture of each </a:t>
            </a:r>
            <a:r>
              <a:rPr lang="en-US" altLang="ko-KR" sz="1800" smtClean="0">
                <a:sym typeface="Wingdings" pitchFamily="2" charset="2"/>
              </a:rPr>
              <a:t>intra period</a:t>
            </a:r>
            <a:endParaRPr lang="en-US" altLang="ko-KR" sz="1800" dirty="0" smtClean="0">
              <a:sym typeface="Wingdings" pitchFamily="2" charset="2"/>
            </a:endParaRPr>
          </a:p>
          <a:p>
            <a:pPr lvl="1"/>
            <a:r>
              <a:rPr lang="en-US" sz="1800" dirty="0" smtClean="0">
                <a:sym typeface="Wingdings" pitchFamily="2" charset="2"/>
              </a:rPr>
              <a:t>No syntax is changed</a:t>
            </a:r>
          </a:p>
          <a:p>
            <a:pPr lvl="1"/>
            <a:endParaRPr lang="en-US" altLang="zh-CN" sz="1800" b="1" dirty="0" smtClean="0"/>
          </a:p>
          <a:p>
            <a:pPr lvl="1"/>
            <a:endParaRPr lang="en-US" altLang="zh-CN" sz="1800" dirty="0" smtClean="0"/>
          </a:p>
          <a:p>
            <a:pPr lvl="1"/>
            <a:endParaRPr lang="en-US" altLang="zh-CN" sz="1800" dirty="0" smtClean="0"/>
          </a:p>
          <a:p>
            <a:pPr lvl="1"/>
            <a:endParaRPr lang="en-US" altLang="zh-CN" sz="1800" dirty="0" smtClean="0"/>
          </a:p>
          <a:p>
            <a:pPr lvl="1"/>
            <a:endParaRPr lang="en-US" altLang="zh-CN" sz="1800" dirty="0" smtClean="0"/>
          </a:p>
          <a:p>
            <a:pPr lvl="1"/>
            <a:endParaRPr lang="en-US" altLang="zh-CN" sz="1800" dirty="0" smtClean="0"/>
          </a:p>
          <a:p>
            <a:pPr lvl="1">
              <a:buNone/>
            </a:pPr>
            <a:endParaRPr lang="en-US" altLang="zh-CN" sz="1800" dirty="0" smtClean="0"/>
          </a:p>
          <a:p>
            <a:pPr lvl="1">
              <a:buNone/>
            </a:pPr>
            <a:endParaRPr lang="en-US" sz="2000" dirty="0" smtClean="0"/>
          </a:p>
          <a:p>
            <a:pPr lvl="1">
              <a:buNone/>
            </a:pPr>
            <a:endParaRPr lang="en-US" altLang="zh-CN" sz="2000" dirty="0" smtClean="0"/>
          </a:p>
          <a:p>
            <a:pPr lvl="1">
              <a:buNone/>
            </a:pPr>
            <a:endParaRPr lang="en-US" altLang="zh-CN" sz="2000" dirty="0" smtClean="0"/>
          </a:p>
          <a:p>
            <a:pPr lvl="1">
              <a:buNone/>
            </a:pPr>
            <a:endParaRPr lang="zh-CN" altLang="en-US" sz="2000" dirty="0"/>
          </a:p>
        </p:txBody>
      </p:sp>
      <p:sp>
        <p:nvSpPr>
          <p:cNvPr id="25609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5615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5617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5619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5621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5623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1" name="灯片编号占位符 4"/>
          <p:cNvSpPr txBox="1">
            <a:spLocks/>
          </p:cNvSpPr>
          <p:nvPr/>
        </p:nvSpPr>
        <p:spPr>
          <a:xfrm>
            <a:off x="385762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lvl="0" algn="r">
              <a:defRPr/>
            </a:pPr>
            <a:r>
              <a:rPr lang="en-US" altLang="ko-KR" sz="1400" b="1" dirty="0" smtClean="0">
                <a:ea typeface="宋体" pitchFamily="2" charset="-122"/>
              </a:rPr>
              <a:t>JCT2-A0087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itchFamily="2" charset="-122"/>
              <a:cs typeface="+mn-cs"/>
            </a:endParaRPr>
          </a:p>
        </p:txBody>
      </p:sp>
      <p:sp>
        <p:nvSpPr>
          <p:cNvPr id="23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492899"/>
            <a:ext cx="2133600" cy="365125"/>
          </a:xfrm>
        </p:spPr>
        <p:txBody>
          <a:bodyPr/>
          <a:lstStyle/>
          <a:p>
            <a:fld id="{6C6BDA0D-7177-4653-8269-3CEBA318000B}" type="slidenum">
              <a:rPr lang="ko-KR" altLang="en-US" sz="1400" b="1" smtClean="0">
                <a:solidFill>
                  <a:schemeClr val="tx1"/>
                </a:solidFill>
              </a:rPr>
              <a:pPr/>
              <a:t>3</a:t>
            </a:fld>
            <a:r>
              <a:rPr lang="en-US" altLang="ko-KR" sz="1400" b="1" dirty="0" smtClean="0">
                <a:solidFill>
                  <a:schemeClr val="tx1"/>
                </a:solidFill>
              </a:rPr>
              <a:t>/6</a:t>
            </a:r>
            <a:endParaRPr lang="ko-KR" altLang="en-US" sz="1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-285776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ko-KR" sz="3000" b="1" dirty="0" smtClean="0">
                <a:latin typeface="Times New Roman" pitchFamily="18" charset="0"/>
                <a:cs typeface="Times New Roman" pitchFamily="18" charset="0"/>
              </a:rPr>
              <a:t>Experimental Results</a:t>
            </a:r>
            <a:endParaRPr lang="ko-KR" altLang="en-US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71802" y="1571612"/>
            <a:ext cx="30732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Table 1. </a:t>
            </a:r>
            <a:r>
              <a:rPr lang="en-US" dirty="0" smtClean="0"/>
              <a:t>Results of 3 view-case</a:t>
            </a:r>
            <a:endParaRPr lang="zh-CN" altLang="en-US" dirty="0"/>
          </a:p>
        </p:txBody>
      </p:sp>
      <p:sp>
        <p:nvSpPr>
          <p:cNvPr id="5" name="내용 개체 틀 2"/>
          <p:cNvSpPr>
            <a:spLocks noGrp="1"/>
          </p:cNvSpPr>
          <p:nvPr>
            <p:ph idx="1"/>
          </p:nvPr>
        </p:nvSpPr>
        <p:spPr>
          <a:xfrm>
            <a:off x="142844" y="546111"/>
            <a:ext cx="8229600" cy="954063"/>
          </a:xfrm>
        </p:spPr>
        <p:txBody>
          <a:bodyPr/>
          <a:lstStyle/>
          <a:p>
            <a:pPr algn="just"/>
            <a:r>
              <a:rPr lang="en-US" altLang="ko-KR" sz="2400" b="1" dirty="0" smtClean="0">
                <a:ea typeface="Arial Unicode MS" pitchFamily="34" charset="-122"/>
              </a:rPr>
              <a:t>Simulation</a:t>
            </a:r>
            <a:endParaRPr lang="en-US" altLang="ko-KR" sz="2400" b="1" dirty="0" smtClean="0">
              <a:latin typeface="Times New Roman" pitchFamily="18" charset="0"/>
              <a:ea typeface="Arial Unicode MS" pitchFamily="34" charset="-122"/>
              <a:cs typeface="Times New Roman" pitchFamily="18" charset="0"/>
            </a:endParaRPr>
          </a:p>
          <a:p>
            <a:pPr lvl="1" algn="just">
              <a:buNone/>
            </a:pPr>
            <a:endParaRPr lang="en-US" altLang="ko-KR" sz="2000" dirty="0" smtClean="0">
              <a:latin typeface="Times New Roman" pitchFamily="18" charset="0"/>
              <a:ea typeface="Arial Unicode MS" pitchFamily="34" charset="-122"/>
              <a:cs typeface="Times New Roman" pitchFamily="18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571604" y="2214554"/>
          <a:ext cx="6045339" cy="3500459"/>
        </p:xfrm>
        <a:graphic>
          <a:graphicData uri="http://schemas.openxmlformats.org/drawingml/2006/table">
            <a:tbl>
              <a:tblPr/>
              <a:tblGrid>
                <a:gridCol w="1365640"/>
                <a:gridCol w="1266974"/>
                <a:gridCol w="1569853"/>
                <a:gridCol w="921436"/>
                <a:gridCol w="921436"/>
              </a:tblGrid>
              <a:tr h="263917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　</a:t>
                      </a:r>
                    </a:p>
                  </a:txBody>
                  <a:tcPr marL="7374" marR="7374" marT="73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synthesized only </a:t>
                      </a:r>
                    </a:p>
                  </a:txBody>
                  <a:tcPr marL="7374" marR="7374" marT="73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j-lt"/>
                        </a:rPr>
                        <a:t>coded &amp; synthesized</a:t>
                      </a:r>
                    </a:p>
                  </a:txBody>
                  <a:tcPr marL="7374" marR="7374" marT="73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j-lt"/>
                        </a:rPr>
                        <a:t>enc time</a:t>
                      </a:r>
                    </a:p>
                  </a:txBody>
                  <a:tcPr marL="7374" marR="7374" marT="73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latin typeface="+mj-lt"/>
                        </a:rPr>
                        <a:t>dec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 time</a:t>
                      </a:r>
                    </a:p>
                  </a:txBody>
                  <a:tcPr marL="7374" marR="7374" marT="7374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37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j-lt"/>
                        </a:rPr>
                        <a:t>Balloons</a:t>
                      </a:r>
                    </a:p>
                  </a:txBody>
                  <a:tcPr marL="7374" marR="7374" marT="73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97.0%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100.4%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2037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j-lt"/>
                        </a:rPr>
                        <a:t>Kendo</a:t>
                      </a:r>
                    </a:p>
                  </a:txBody>
                  <a:tcPr marL="7374" marR="7374" marT="73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-0.2%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98.7%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100.5%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191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j-lt"/>
                        </a:rPr>
                        <a:t>Newspapercc</a:t>
                      </a:r>
                    </a:p>
                  </a:txBody>
                  <a:tcPr marL="7374" marR="7374" marT="73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99.2%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99.7%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124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j-lt"/>
                        </a:rPr>
                        <a:t>GhostTownFly</a:t>
                      </a:r>
                    </a:p>
                  </a:txBody>
                  <a:tcPr marL="7374" marR="7374" marT="73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-0.6%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-0.5%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100.9%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100.5%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3246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j-lt"/>
                        </a:rPr>
                        <a:t>PoznanHall2</a:t>
                      </a:r>
                    </a:p>
                  </a:txBody>
                  <a:tcPr marL="7374" marR="7374" marT="73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100.5%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101.4%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113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j-lt"/>
                        </a:rPr>
                        <a:t>PoznanStreet</a:t>
                      </a:r>
                    </a:p>
                  </a:txBody>
                  <a:tcPr marL="7374" marR="7374" marT="73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101.0%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102.9%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113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j-lt"/>
                        </a:rPr>
                        <a:t>UndoDancer</a:t>
                      </a:r>
                    </a:p>
                  </a:txBody>
                  <a:tcPr marL="7374" marR="7374" marT="73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100.8%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100.8%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37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j-lt"/>
                        </a:rPr>
                        <a:t>1024x768</a:t>
                      </a:r>
                    </a:p>
                  </a:txBody>
                  <a:tcPr marL="7374" marR="7374" marT="73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98.3%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100.2%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3639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j-lt"/>
                        </a:rPr>
                        <a:t>1920x1088</a:t>
                      </a:r>
                    </a:p>
                  </a:txBody>
                  <a:tcPr marL="7374" marR="7374" marT="73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-0.2%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-0.2%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100.8%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101.4%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37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+mj-lt"/>
                        </a:rPr>
                        <a:t>average</a:t>
                      </a:r>
                    </a:p>
                  </a:txBody>
                  <a:tcPr marL="7374" marR="7374" marT="73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99.7%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100.9%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灯片编号占位符 4"/>
          <p:cNvSpPr txBox="1">
            <a:spLocks/>
          </p:cNvSpPr>
          <p:nvPr/>
        </p:nvSpPr>
        <p:spPr>
          <a:xfrm>
            <a:off x="385762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lvl="0" algn="r">
              <a:defRPr/>
            </a:pPr>
            <a:r>
              <a:rPr lang="en-US" altLang="ko-KR" sz="1400" b="1" dirty="0" smtClean="0">
                <a:ea typeface="宋体" pitchFamily="2" charset="-122"/>
              </a:rPr>
              <a:t>JCT2-A0087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itchFamily="2" charset="-122"/>
              <a:cs typeface="+mn-cs"/>
            </a:endParaRPr>
          </a:p>
        </p:txBody>
      </p:sp>
      <p:sp>
        <p:nvSpPr>
          <p:cNvPr id="10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492899"/>
            <a:ext cx="2133600" cy="365125"/>
          </a:xfrm>
        </p:spPr>
        <p:txBody>
          <a:bodyPr/>
          <a:lstStyle/>
          <a:p>
            <a:fld id="{6C6BDA0D-7177-4653-8269-3CEBA318000B}" type="slidenum">
              <a:rPr lang="ko-KR" altLang="en-US" sz="1400" b="1" smtClean="0">
                <a:solidFill>
                  <a:schemeClr val="tx1"/>
                </a:solidFill>
              </a:rPr>
              <a:pPr/>
              <a:t>4</a:t>
            </a:fld>
            <a:r>
              <a:rPr lang="en-US" altLang="ko-KR" sz="1400" b="1" dirty="0" smtClean="0">
                <a:solidFill>
                  <a:schemeClr val="tx1"/>
                </a:solidFill>
              </a:rPr>
              <a:t>/6</a:t>
            </a:r>
            <a:endParaRPr lang="ko-KR" altLang="en-US" sz="1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-285776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ko-KR" sz="3000" b="1" dirty="0" smtClean="0">
                <a:latin typeface="Times New Roman" pitchFamily="18" charset="0"/>
                <a:cs typeface="Times New Roman" pitchFamily="18" charset="0"/>
              </a:rPr>
              <a:t>Experimental Results</a:t>
            </a:r>
            <a:endParaRPr lang="ko-KR" altLang="en-US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71802" y="1571612"/>
            <a:ext cx="30732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Table 2. </a:t>
            </a:r>
            <a:r>
              <a:rPr lang="en-US" dirty="0" smtClean="0"/>
              <a:t>Results of 2 view-case</a:t>
            </a:r>
            <a:endParaRPr lang="zh-CN" altLang="en-US" dirty="0"/>
          </a:p>
        </p:txBody>
      </p:sp>
      <p:sp>
        <p:nvSpPr>
          <p:cNvPr id="5" name="내용 개체 틀 2"/>
          <p:cNvSpPr>
            <a:spLocks noGrp="1"/>
          </p:cNvSpPr>
          <p:nvPr>
            <p:ph idx="1"/>
          </p:nvPr>
        </p:nvSpPr>
        <p:spPr>
          <a:xfrm>
            <a:off x="142844" y="546111"/>
            <a:ext cx="8229600" cy="954063"/>
          </a:xfrm>
        </p:spPr>
        <p:txBody>
          <a:bodyPr/>
          <a:lstStyle/>
          <a:p>
            <a:pPr algn="just"/>
            <a:r>
              <a:rPr lang="en-US" altLang="ko-KR" sz="2400" b="1" dirty="0" smtClean="0">
                <a:ea typeface="Arial Unicode MS" pitchFamily="34" charset="-122"/>
              </a:rPr>
              <a:t>Simulation</a:t>
            </a:r>
            <a:endParaRPr lang="en-US" altLang="ko-KR" sz="2400" b="1" dirty="0" smtClean="0">
              <a:latin typeface="Times New Roman" pitchFamily="18" charset="0"/>
              <a:ea typeface="Arial Unicode MS" pitchFamily="34" charset="-122"/>
              <a:cs typeface="Times New Roman" pitchFamily="18" charset="0"/>
            </a:endParaRPr>
          </a:p>
          <a:p>
            <a:pPr lvl="1" algn="just">
              <a:buNone/>
            </a:pPr>
            <a:endParaRPr lang="en-US" altLang="ko-KR" sz="2000" dirty="0" smtClean="0">
              <a:latin typeface="Times New Roman" pitchFamily="18" charset="0"/>
              <a:ea typeface="Arial Unicode MS" pitchFamily="34" charset="-122"/>
              <a:cs typeface="Times New Roman" pitchFamily="18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2285984" y="2214554"/>
          <a:ext cx="4786346" cy="3571897"/>
        </p:xfrm>
        <a:graphic>
          <a:graphicData uri="http://schemas.openxmlformats.org/drawingml/2006/table">
            <a:tbl>
              <a:tblPr/>
              <a:tblGrid>
                <a:gridCol w="1555378"/>
                <a:gridCol w="1443004"/>
                <a:gridCol w="1787964"/>
              </a:tblGrid>
              <a:tr h="269303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　</a:t>
                      </a:r>
                    </a:p>
                  </a:txBody>
                  <a:tcPr marL="7374" marR="7374" marT="73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synthesized only </a:t>
                      </a:r>
                    </a:p>
                  </a:txBody>
                  <a:tcPr marL="7374" marR="7374" marT="73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j-lt"/>
                        </a:rPr>
                        <a:t>coded &amp; synthesized</a:t>
                      </a:r>
                    </a:p>
                  </a:txBody>
                  <a:tcPr marL="7374" marR="7374" marT="73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690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j-lt"/>
                        </a:rPr>
                        <a:t>Balloons</a:t>
                      </a:r>
                    </a:p>
                  </a:txBody>
                  <a:tcPr marL="7374" marR="7374" marT="73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2690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j-lt"/>
                        </a:rPr>
                        <a:t>Kendo</a:t>
                      </a:r>
                    </a:p>
                  </a:txBody>
                  <a:tcPr marL="7374" marR="7374" marT="73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-0.2%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-0.3%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8074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j-lt"/>
                        </a:rPr>
                        <a:t>Newspapercc</a:t>
                      </a:r>
                    </a:p>
                  </a:txBody>
                  <a:tcPr marL="7374" marR="7374" marT="73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6776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j-lt"/>
                        </a:rPr>
                        <a:t>GhostTownFly</a:t>
                      </a:r>
                    </a:p>
                  </a:txBody>
                  <a:tcPr marL="7374" marR="7374" marT="73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-0.6%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-0.5%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025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j-lt"/>
                        </a:rPr>
                        <a:t>PoznanHall2</a:t>
                      </a:r>
                    </a:p>
                  </a:txBody>
                  <a:tcPr marL="7374" marR="7374" marT="73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830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j-lt"/>
                        </a:rPr>
                        <a:t>PoznanStreet</a:t>
                      </a:r>
                    </a:p>
                  </a:txBody>
                  <a:tcPr marL="7374" marR="7374" marT="73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830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j-lt"/>
                        </a:rPr>
                        <a:t>UndoDancer</a:t>
                      </a:r>
                    </a:p>
                  </a:txBody>
                  <a:tcPr marL="7374" marR="7374" marT="73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690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j-lt"/>
                        </a:rPr>
                        <a:t>1024x768</a:t>
                      </a:r>
                    </a:p>
                  </a:txBody>
                  <a:tcPr marL="7374" marR="7374" marT="73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4325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j-lt"/>
                        </a:rPr>
                        <a:t>1920x1088</a:t>
                      </a:r>
                    </a:p>
                  </a:txBody>
                  <a:tcPr marL="7374" marR="7374" marT="73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-0.2%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-0.2%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690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+mj-lt"/>
                        </a:rPr>
                        <a:t>average</a:t>
                      </a:r>
                    </a:p>
                  </a:txBody>
                  <a:tcPr marL="7374" marR="7374" marT="737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-0.2%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-0.2%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灯片编号占位符 4"/>
          <p:cNvSpPr txBox="1">
            <a:spLocks/>
          </p:cNvSpPr>
          <p:nvPr/>
        </p:nvSpPr>
        <p:spPr>
          <a:xfrm>
            <a:off x="385762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lvl="0" algn="r">
              <a:defRPr/>
            </a:pPr>
            <a:r>
              <a:rPr lang="en-US" altLang="ko-KR" sz="1400" b="1" dirty="0" smtClean="0">
                <a:ea typeface="宋体" pitchFamily="2" charset="-122"/>
              </a:rPr>
              <a:t>JCT2-A0087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itchFamily="2" charset="-122"/>
              <a:cs typeface="+mn-cs"/>
            </a:endParaRPr>
          </a:p>
        </p:txBody>
      </p:sp>
      <p:sp>
        <p:nvSpPr>
          <p:cNvPr id="10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492899"/>
            <a:ext cx="2133600" cy="365125"/>
          </a:xfrm>
        </p:spPr>
        <p:txBody>
          <a:bodyPr/>
          <a:lstStyle/>
          <a:p>
            <a:fld id="{6C6BDA0D-7177-4653-8269-3CEBA318000B}" type="slidenum">
              <a:rPr lang="ko-KR" altLang="en-US" sz="1400" b="1" smtClean="0">
                <a:solidFill>
                  <a:schemeClr val="tx1"/>
                </a:solidFill>
              </a:rPr>
              <a:pPr/>
              <a:t>5</a:t>
            </a:fld>
            <a:r>
              <a:rPr lang="en-US" altLang="ko-KR" sz="1400" b="1" dirty="0" smtClean="0">
                <a:solidFill>
                  <a:schemeClr val="tx1"/>
                </a:solidFill>
              </a:rPr>
              <a:t>/6</a:t>
            </a:r>
            <a:endParaRPr lang="ko-KR" altLang="en-US" sz="1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-357214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ko-KR" sz="3000" b="1" dirty="0" smtClean="0">
                <a:latin typeface="Times New Roman" pitchFamily="18" charset="0"/>
                <a:cs typeface="Times New Roman" pitchFamily="18" charset="0"/>
              </a:rPr>
              <a:t>Conclusion</a:t>
            </a:r>
            <a:endParaRPr lang="ko-KR" altLang="en-US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429288"/>
          </a:xfrm>
        </p:spPr>
        <p:txBody>
          <a:bodyPr/>
          <a:lstStyle/>
          <a:p>
            <a:pPr algn="just"/>
            <a:r>
              <a:rPr lang="en-US" altLang="ko-KR" sz="2400" b="1" dirty="0" smtClean="0">
                <a:ea typeface="Arial Unicode MS" pitchFamily="34" charset="-122"/>
              </a:rPr>
              <a:t>Propose</a:t>
            </a:r>
            <a:r>
              <a:rPr lang="en-US" altLang="ko-KR" sz="2400" b="1" dirty="0" smtClean="0"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 method</a:t>
            </a:r>
          </a:p>
          <a:p>
            <a:pPr lvl="1"/>
            <a:r>
              <a:rPr lang="en-GB" sz="2000" dirty="0" smtClean="0"/>
              <a:t>Perform rate distortion optimized selection between non-zero residual and all-zero residual in intra mode coding</a:t>
            </a:r>
            <a:r>
              <a:rPr lang="en-US" sz="2000" dirty="0" smtClean="0">
                <a:sym typeface="Wingdings" pitchFamily="2" charset="2"/>
              </a:rPr>
              <a:t> of depth</a:t>
            </a:r>
          </a:p>
          <a:p>
            <a:pPr lvl="1"/>
            <a:r>
              <a:rPr lang="en-US" sz="2000" dirty="0" smtClean="0">
                <a:sym typeface="Wingdings" pitchFamily="2" charset="2"/>
              </a:rPr>
              <a:t>No syntax is changed</a:t>
            </a:r>
          </a:p>
          <a:p>
            <a:pPr algn="just"/>
            <a:r>
              <a:rPr lang="en-US" altLang="ko-KR" sz="2400" b="1" dirty="0" smtClean="0"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Performance</a:t>
            </a:r>
          </a:p>
          <a:p>
            <a:pPr lvl="1"/>
            <a:r>
              <a:rPr lang="en-US" altLang="ko-KR" sz="2000" dirty="0" smtClean="0">
                <a:ea typeface="Arial Unicode MS" pitchFamily="50" charset="-127"/>
              </a:rPr>
              <a:t>-0.1% BD-rate gain on average</a:t>
            </a:r>
          </a:p>
          <a:p>
            <a:pPr lvl="1"/>
            <a:r>
              <a:rPr lang="en-US" altLang="ko-KR" sz="2000" dirty="0" smtClean="0">
                <a:ea typeface="Arial Unicode MS" pitchFamily="50" charset="-127"/>
              </a:rPr>
              <a:t>Negligible influence on encoding/decoding time</a:t>
            </a:r>
          </a:p>
          <a:p>
            <a:pPr lvl="1"/>
            <a:endParaRPr lang="en-US" altLang="ko-KR" sz="2000" dirty="0" smtClean="0">
              <a:ea typeface="Arial Unicode MS" pitchFamily="50" charset="-127"/>
            </a:endParaRPr>
          </a:p>
          <a:p>
            <a:pPr lvl="1">
              <a:buNone/>
            </a:pPr>
            <a:endParaRPr lang="en-US" altLang="ko-KR" sz="2000" dirty="0" smtClean="0">
              <a:ea typeface="Arial Unicode MS" pitchFamily="50" charset="-127"/>
            </a:endParaRPr>
          </a:p>
          <a:p>
            <a:pPr marL="495300" indent="-4953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/>
              <a:t>It is recommended to adopt proposed method into 3DV-HTM</a:t>
            </a:r>
            <a:endParaRPr lang="en-US" altLang="zh-CN" sz="2400" dirty="0" smtClean="0"/>
          </a:p>
          <a:p>
            <a:pPr lvl="1" algn="just">
              <a:buNone/>
            </a:pPr>
            <a:endParaRPr lang="en-US" altLang="ko-KR" sz="2000" dirty="0" smtClean="0">
              <a:latin typeface="Times New Roman" pitchFamily="18" charset="0"/>
              <a:ea typeface="Arial Unicode MS" pitchFamily="34" charset="-122"/>
              <a:cs typeface="Times New Roman" pitchFamily="18" charset="0"/>
            </a:endParaRPr>
          </a:p>
        </p:txBody>
      </p:sp>
      <p:sp>
        <p:nvSpPr>
          <p:cNvPr id="6" name="灯片编号占位符 4"/>
          <p:cNvSpPr txBox="1">
            <a:spLocks/>
          </p:cNvSpPr>
          <p:nvPr/>
        </p:nvSpPr>
        <p:spPr>
          <a:xfrm>
            <a:off x="385762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lvl="0" algn="r">
              <a:defRPr/>
            </a:pPr>
            <a:r>
              <a:rPr lang="en-US" altLang="ko-KR" sz="1400" b="1" dirty="0" smtClean="0">
                <a:ea typeface="宋体" pitchFamily="2" charset="-122"/>
              </a:rPr>
              <a:t>JCT2-A0087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itchFamily="2" charset="-122"/>
              <a:cs typeface="+mn-cs"/>
            </a:endParaRPr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492899"/>
            <a:ext cx="2133600" cy="365125"/>
          </a:xfrm>
        </p:spPr>
        <p:txBody>
          <a:bodyPr/>
          <a:lstStyle/>
          <a:p>
            <a:fld id="{6C6BDA0D-7177-4653-8269-3CEBA318000B}" type="slidenum">
              <a:rPr lang="ko-KR" altLang="en-US" sz="1400" b="1" smtClean="0">
                <a:solidFill>
                  <a:schemeClr val="tx1"/>
                </a:solidFill>
              </a:rPr>
              <a:pPr/>
              <a:t>6</a:t>
            </a:fld>
            <a:r>
              <a:rPr lang="en-US" altLang="ko-KR" sz="1400" b="1" dirty="0" smtClean="0">
                <a:solidFill>
                  <a:schemeClr val="tx1"/>
                </a:solidFill>
              </a:rPr>
              <a:t>/6</a:t>
            </a:r>
            <a:endParaRPr lang="ko-KR" altLang="en-US" sz="1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MIpKdK_jU..gX5UggXXbw"/>
</p:tagLst>
</file>

<file path=ppt/theme/theme1.xml><?xml version="1.0" encoding="utf-8"?>
<a:theme xmlns:a="http://schemas.openxmlformats.org/drawingml/2006/main" name="JCTVC-I0036-v1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JCTVC-I0036-v1</Template>
  <TotalTime>7200</TotalTime>
  <Words>450</Words>
  <Application>Microsoft Office PowerPoint</Application>
  <PresentationFormat>全屏显示(4:3)</PresentationFormat>
  <Paragraphs>155</Paragraphs>
  <Slides>6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JCTVC-I0036-v1</vt:lpstr>
      <vt:lpstr>幻灯片 1</vt:lpstr>
      <vt:lpstr>Summary</vt:lpstr>
      <vt:lpstr>Proposed Method</vt:lpstr>
      <vt:lpstr>Experimental Results</vt:lpstr>
      <vt:lpstr>Experimental Results</vt:lpstr>
      <vt:lpstr>Conclusion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Improvements on median motion vectors of AMVP</dc:title>
  <dc:creator>Joonyoung Park</dc:creator>
  <cp:lastModifiedBy>Administrator</cp:lastModifiedBy>
  <cp:revision>609</cp:revision>
  <dcterms:created xsi:type="dcterms:W3CDTF">2011-01-17T01:44:45Z</dcterms:created>
  <dcterms:modified xsi:type="dcterms:W3CDTF">2012-07-16T04:23:56Z</dcterms:modified>
</cp:coreProperties>
</file>