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docx" ContentType="application/vnd.openxmlformats-officedocument.wordprocessingml.document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1" r:id="rId9"/>
  </p:sldIdLst>
  <p:sldSz cx="9144000" cy="6858000" type="screen4x3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63" d="100"/>
          <a:sy n="63" d="100"/>
        </p:scale>
        <p:origin x="-197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printerSettings" Target="printerSettings/printerSettings1.bin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213D4-1780-234F-9354-5908476DB3DE}" type="datetimeFigureOut">
              <a:rPr lang="fr-FR" smtClean="0"/>
              <a:t>3/29/14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950C1-9BED-9B48-ADAD-B04A8FDD4C09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91100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213D4-1780-234F-9354-5908476DB3DE}" type="datetimeFigureOut">
              <a:rPr lang="fr-FR" smtClean="0"/>
              <a:t>3/29/14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950C1-9BED-9B48-ADAD-B04A8FDD4C09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76915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213D4-1780-234F-9354-5908476DB3DE}" type="datetimeFigureOut">
              <a:rPr lang="fr-FR" smtClean="0"/>
              <a:t>3/29/14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950C1-9BED-9B48-ADAD-B04A8FDD4C09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919612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213D4-1780-234F-9354-5908476DB3DE}" type="datetimeFigureOut">
              <a:rPr lang="fr-FR" smtClean="0"/>
              <a:t>3/29/14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950C1-9BED-9B48-ADAD-B04A8FDD4C09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85073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213D4-1780-234F-9354-5908476DB3DE}" type="datetimeFigureOut">
              <a:rPr lang="fr-FR" smtClean="0"/>
              <a:t>3/29/14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950C1-9BED-9B48-ADAD-B04A8FDD4C09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8250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213D4-1780-234F-9354-5908476DB3DE}" type="datetimeFigureOut">
              <a:rPr lang="fr-FR" smtClean="0"/>
              <a:t>3/29/14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950C1-9BED-9B48-ADAD-B04A8FDD4C09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60344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213D4-1780-234F-9354-5908476DB3DE}" type="datetimeFigureOut">
              <a:rPr lang="fr-FR" smtClean="0"/>
              <a:t>3/29/14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950C1-9BED-9B48-ADAD-B04A8FDD4C09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16876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213D4-1780-234F-9354-5908476DB3DE}" type="datetimeFigureOut">
              <a:rPr lang="fr-FR" smtClean="0"/>
              <a:t>3/29/14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950C1-9BED-9B48-ADAD-B04A8FDD4C09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588358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213D4-1780-234F-9354-5908476DB3DE}" type="datetimeFigureOut">
              <a:rPr lang="fr-FR" smtClean="0"/>
              <a:t>3/29/14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950C1-9BED-9B48-ADAD-B04A8FDD4C09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7276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213D4-1780-234F-9354-5908476DB3DE}" type="datetimeFigureOut">
              <a:rPr lang="fr-FR" smtClean="0"/>
              <a:t>3/29/14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950C1-9BED-9B48-ADAD-B04A8FDD4C09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08527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213D4-1780-234F-9354-5908476DB3DE}" type="datetimeFigureOut">
              <a:rPr lang="fr-FR" smtClean="0"/>
              <a:t>3/29/14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950C1-9BED-9B48-ADAD-B04A8FDD4C09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25039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5213D4-1780-234F-9354-5908476DB3DE}" type="datetimeFigureOut">
              <a:rPr lang="fr-FR" smtClean="0"/>
              <a:t>3/29/14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A950C1-9BED-9B48-ADAD-B04A8FDD4C09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6242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_Microsoft_Word1.docx"/><Relationship Id="rId4" Type="http://schemas.openxmlformats.org/officeDocument/2006/relationships/image" Target="../media/image1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_Microsoft_Word2.docx"/><Relationship Id="rId4" Type="http://schemas.openxmlformats.org/officeDocument/2006/relationships/image" Target="../media/image2.png"/><Relationship Id="rId5" Type="http://schemas.openxmlformats.org/officeDocument/2006/relationships/package" Target="../embeddings/Document_Microsoft_Word3.docx"/><Relationship Id="rId6" Type="http://schemas.openxmlformats.org/officeDocument/2006/relationships/image" Target="../media/image3.png"/><Relationship Id="rId7" Type="http://schemas.openxmlformats.org/officeDocument/2006/relationships/package" Target="../embeddings/Document_Microsoft_Word4.docx"/><Relationship Id="rId8" Type="http://schemas.openxmlformats.org/officeDocument/2006/relationships/image" Target="../media/image4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_Microsoft_Word5.docx"/><Relationship Id="rId4" Type="http://schemas.openxmlformats.org/officeDocument/2006/relationships/image" Target="../media/image5.emf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_Microsoft_Word6.docx"/><Relationship Id="rId4" Type="http://schemas.openxmlformats.org/officeDocument/2006/relationships/image" Target="../media/image6.emf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  <a:latin typeface="Times New Roman"/>
                <a:cs typeface="Times New Roman"/>
              </a:rPr>
              <a:t>Complexity analysis of an optimized SHVC decoder</a:t>
            </a:r>
            <a:r>
              <a:rPr lang="en-US" dirty="0" smtClean="0">
                <a:solidFill>
                  <a:schemeClr val="tx2"/>
                </a:solidFill>
                <a:effectLst/>
                <a:latin typeface="Times New Roman"/>
                <a:cs typeface="Times New Roman"/>
              </a:rPr>
              <a:t> </a:t>
            </a:r>
            <a:endParaRPr lang="en-US" dirty="0">
              <a:solidFill>
                <a:schemeClr val="tx2"/>
              </a:solidFill>
              <a:latin typeface="Times New Roman"/>
              <a:cs typeface="Times New Roman"/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IETR/INSA Rennes</a:t>
            </a:r>
          </a:p>
          <a:p>
            <a:r>
              <a:rPr lang="fr-FR" dirty="0" smtClean="0"/>
              <a:t>W. </a:t>
            </a:r>
            <a:r>
              <a:rPr lang="fr-FR" dirty="0" err="1" smtClean="0"/>
              <a:t>Hamidouche</a:t>
            </a:r>
            <a:r>
              <a:rPr lang="fr-FR" dirty="0" smtClean="0"/>
              <a:t> and M. </a:t>
            </a:r>
            <a:r>
              <a:rPr lang="fr-FR" dirty="0" err="1" smtClean="0"/>
              <a:t>Raulet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580725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F497D"/>
                </a:solidFill>
                <a:latin typeface="Times"/>
                <a:cs typeface="Times"/>
              </a:rPr>
              <a:t>Introduction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Optimized </a:t>
            </a:r>
            <a:r>
              <a:rPr lang="en-US" dirty="0" smtClean="0"/>
              <a:t>SHVC decoder is based on the open </a:t>
            </a:r>
            <a:r>
              <a:rPr lang="en-US" dirty="0" smtClean="0"/>
              <a:t>source project </a:t>
            </a:r>
            <a:r>
              <a:rPr lang="en-US" i="1" dirty="0" err="1" smtClean="0"/>
              <a:t>OpenHEVC</a:t>
            </a:r>
            <a:endParaRPr lang="en-US" i="1" dirty="0" smtClean="0"/>
          </a:p>
          <a:p>
            <a:r>
              <a:rPr lang="en-US" dirty="0" smtClean="0"/>
              <a:t>Most time-consuming operations including up-sampling and MVs up-scaling are optimized in SSE for x84 architecture  </a:t>
            </a:r>
          </a:p>
          <a:p>
            <a:r>
              <a:rPr lang="en-US" dirty="0" smtClean="0"/>
              <a:t>SHVC decoder is friendly-parallel supporting </a:t>
            </a:r>
            <a:r>
              <a:rPr lang="en-US" dirty="0" err="1" smtClean="0"/>
              <a:t>wavefront</a:t>
            </a:r>
            <a:r>
              <a:rPr lang="en-US" dirty="0" smtClean="0"/>
              <a:t>, frame-based and hybrid parallelism solutions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27845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F497D"/>
                </a:solidFill>
                <a:latin typeface="Times"/>
                <a:cs typeface="Times"/>
              </a:rPr>
              <a:t>Experiments context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4 cores Intel i7 processor running at 2.6 GHz (</a:t>
            </a:r>
            <a:r>
              <a:rPr lang="en-CA" dirty="0" err="1"/>
              <a:t>Macbook</a:t>
            </a:r>
            <a:r>
              <a:rPr lang="en-CA" dirty="0"/>
              <a:t> Pro </a:t>
            </a:r>
            <a:r>
              <a:rPr lang="en-CA" dirty="0" smtClean="0"/>
              <a:t>Retina, </a:t>
            </a:r>
            <a:r>
              <a:rPr lang="en-CA" dirty="0"/>
              <a:t>turbo boost </a:t>
            </a:r>
            <a:r>
              <a:rPr lang="en-CA" dirty="0" smtClean="0"/>
              <a:t>3.4GHz)</a:t>
            </a:r>
            <a:r>
              <a:rPr lang="en-US" dirty="0" smtClean="0">
                <a:effectLst/>
              </a:rPr>
              <a:t> </a:t>
            </a:r>
            <a:endParaRPr lang="en-US" dirty="0" smtClean="0"/>
          </a:p>
          <a:p>
            <a:r>
              <a:rPr lang="en-US" dirty="0" smtClean="0"/>
              <a:t>Common test SHVC conditions are considered (Classes A and B and all QP values)</a:t>
            </a:r>
          </a:p>
          <a:p>
            <a:r>
              <a:rPr lang="en-US" dirty="0" smtClean="0"/>
              <a:t> SHVC decoder is aligned with the scalable reference software version 4.1 (SHM4.1)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51827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1F497D"/>
                </a:solidFill>
                <a:latin typeface="Times"/>
                <a:cs typeface="Times"/>
              </a:rPr>
              <a:t>Results: SHVC decoder performance</a:t>
            </a:r>
            <a:endParaRPr lang="en-US" dirty="0">
              <a:solidFill>
                <a:srgbClr val="1F497D"/>
              </a:solidFill>
              <a:latin typeface="Times"/>
              <a:cs typeface="Times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latin typeface="Times New Roman"/>
                <a:cs typeface="Times New Roman"/>
              </a:rPr>
              <a:t>Decoding time performance: Single core, RA configuration, QP</a:t>
            </a:r>
            <a:r>
              <a:rPr lang="en-US" sz="2400" baseline="-25000" dirty="0" smtClean="0">
                <a:latin typeface="Times New Roman"/>
                <a:cs typeface="Times New Roman"/>
              </a:rPr>
              <a:t>BL</a:t>
            </a:r>
            <a:r>
              <a:rPr lang="en-US" sz="2400" dirty="0" smtClean="0">
                <a:latin typeface="Times New Roman"/>
                <a:cs typeface="Times New Roman"/>
              </a:rPr>
              <a:t>=26, QP</a:t>
            </a:r>
            <a:r>
              <a:rPr lang="en-US" sz="2400" baseline="-25000" dirty="0" smtClean="0">
                <a:latin typeface="Times New Roman"/>
                <a:cs typeface="Times New Roman"/>
              </a:rPr>
              <a:t>EL=</a:t>
            </a:r>
            <a:r>
              <a:rPr lang="en-US" sz="2400" dirty="0" smtClean="0">
                <a:latin typeface="Times New Roman"/>
                <a:cs typeface="Times New Roman"/>
              </a:rPr>
              <a:t>26</a:t>
            </a:r>
            <a:endParaRPr lang="en-US" sz="2400" dirty="0">
              <a:latin typeface="Times New Roman"/>
              <a:cs typeface="Times New Roman"/>
            </a:endParaRPr>
          </a:p>
        </p:txBody>
      </p:sp>
      <p:graphicFrame>
        <p:nvGraphicFramePr>
          <p:cNvPr id="5" name="Obje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0301290"/>
              </p:ext>
            </p:extLst>
          </p:nvPr>
        </p:nvGraphicFramePr>
        <p:xfrm>
          <a:off x="498475" y="2626513"/>
          <a:ext cx="8132763" cy="414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3" name="Document" r:id="rId3" imgW="6083300" imgH="3098800" progId="Word.Document.12">
                  <p:embed/>
                </p:oleObj>
              </mc:Choice>
              <mc:Fallback>
                <p:oleObj name="Document" r:id="rId3" imgW="6083300" imgH="30988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98475" y="2626513"/>
                        <a:ext cx="8132763" cy="414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83915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1F497D"/>
                </a:solidFill>
                <a:latin typeface="Times"/>
                <a:cs typeface="Times"/>
              </a:rPr>
              <a:t>Results: SHVC decoder performance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latin typeface="Times New Roman"/>
                <a:cs typeface="Times New Roman"/>
              </a:rPr>
              <a:t>Time repartition in the SHVC decoder: </a:t>
            </a:r>
            <a:r>
              <a:rPr lang="en-US" sz="2400" dirty="0" err="1" smtClean="0">
                <a:latin typeface="Times New Roman"/>
                <a:cs typeface="Times New Roman"/>
              </a:rPr>
              <a:t>BasketBallDrive</a:t>
            </a:r>
            <a:r>
              <a:rPr lang="en-US" sz="2400" dirty="0" smtClean="0">
                <a:latin typeface="Times New Roman"/>
                <a:cs typeface="Times New Roman"/>
              </a:rPr>
              <a:t>, RA, </a:t>
            </a:r>
            <a:r>
              <a:rPr lang="fr-FR" sz="2400" dirty="0" smtClean="0">
                <a:latin typeface="Times New Roman"/>
                <a:cs typeface="Times New Roman"/>
              </a:rPr>
              <a:t>QP</a:t>
            </a:r>
            <a:r>
              <a:rPr lang="fr-FR" sz="2400" baseline="-25000" dirty="0" smtClean="0">
                <a:latin typeface="Times New Roman"/>
                <a:cs typeface="Times New Roman"/>
              </a:rPr>
              <a:t>BL</a:t>
            </a:r>
            <a:r>
              <a:rPr lang="fr-FR" sz="2400" dirty="0" smtClean="0">
                <a:latin typeface="Times New Roman"/>
                <a:cs typeface="Times New Roman"/>
              </a:rPr>
              <a:t>=26, QP</a:t>
            </a:r>
            <a:r>
              <a:rPr lang="fr-FR" sz="2400" baseline="-25000" dirty="0" smtClean="0">
                <a:latin typeface="Times New Roman"/>
                <a:cs typeface="Times New Roman"/>
              </a:rPr>
              <a:t>EL=</a:t>
            </a:r>
            <a:r>
              <a:rPr lang="fr-FR" sz="2400" dirty="0" smtClean="0">
                <a:latin typeface="Times New Roman"/>
                <a:cs typeface="Times New Roman"/>
              </a:rPr>
              <a:t>26</a:t>
            </a:r>
            <a:r>
              <a:rPr lang="en-US" sz="2400" dirty="0" smtClean="0">
                <a:latin typeface="Times New Roman"/>
                <a:cs typeface="Times New Roman"/>
              </a:rPr>
              <a:t>  </a:t>
            </a:r>
            <a:endParaRPr lang="en-US" sz="2400" dirty="0">
              <a:latin typeface="Times New Roman"/>
              <a:cs typeface="Times New Roman"/>
            </a:endParaRPr>
          </a:p>
        </p:txBody>
      </p:sp>
      <p:graphicFrame>
        <p:nvGraphicFramePr>
          <p:cNvPr id="4" name="Obje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2532923"/>
              </p:ext>
            </p:extLst>
          </p:nvPr>
        </p:nvGraphicFramePr>
        <p:xfrm>
          <a:off x="-22686" y="2811325"/>
          <a:ext cx="3157220" cy="2738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9" name="Document" r:id="rId3" imgW="2870200" imgH="2489200" progId="Word.Document.12">
                  <p:embed/>
                </p:oleObj>
              </mc:Choice>
              <mc:Fallback>
                <p:oleObj name="Document" r:id="rId3" imgW="2870200" imgH="24892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-22686" y="2811325"/>
                        <a:ext cx="3157220" cy="27381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9655662"/>
              </p:ext>
            </p:extLst>
          </p:nvPr>
        </p:nvGraphicFramePr>
        <p:xfrm>
          <a:off x="3201208" y="2811325"/>
          <a:ext cx="3185160" cy="2724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0" name="Document" r:id="rId5" imgW="2895600" imgH="2476500" progId="Word.Document.12">
                  <p:embed/>
                </p:oleObj>
              </mc:Choice>
              <mc:Fallback>
                <p:oleObj name="Document" r:id="rId5" imgW="2895600" imgH="24765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01208" y="2811325"/>
                        <a:ext cx="3185160" cy="2724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2105856"/>
              </p:ext>
            </p:extLst>
          </p:nvPr>
        </p:nvGraphicFramePr>
        <p:xfrm>
          <a:off x="6447529" y="2795250"/>
          <a:ext cx="3171190" cy="27520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1" name="Document" r:id="rId7" imgW="2882900" imgH="2501900" progId="Word.Document.12">
                  <p:embed/>
                </p:oleObj>
              </mc:Choice>
              <mc:Fallback>
                <p:oleObj name="Document" r:id="rId7" imgW="2882900" imgH="25019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447529" y="2795250"/>
                        <a:ext cx="3171190" cy="27520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ZoneTexte 6"/>
          <p:cNvSpPr txBox="1"/>
          <p:nvPr/>
        </p:nvSpPr>
        <p:spPr>
          <a:xfrm>
            <a:off x="-1" y="5531388"/>
            <a:ext cx="94052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/>
                <a:cs typeface="Times New Roman"/>
              </a:rPr>
              <a:t>       SNR Scalability          x2 spatial scalability       x1.5 spatial scalability</a:t>
            </a:r>
            <a:endParaRPr lang="en-US" sz="24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569645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1F497D"/>
                </a:solidFill>
                <a:latin typeface="Times"/>
                <a:cs typeface="Times"/>
              </a:rPr>
              <a:t>Results: SHVC decoder performance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latin typeface="Times"/>
                <a:cs typeface="Times"/>
              </a:rPr>
              <a:t>Parallelism performance: 4 cores, RA, all QP, Class B </a:t>
            </a:r>
            <a:endParaRPr lang="en-US" sz="2400" dirty="0">
              <a:latin typeface="Times"/>
              <a:cs typeface="Times"/>
            </a:endParaRPr>
          </a:p>
        </p:txBody>
      </p:sp>
      <p:graphicFrame>
        <p:nvGraphicFramePr>
          <p:cNvPr id="8" name="Obje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5018186"/>
              </p:ext>
            </p:extLst>
          </p:nvPr>
        </p:nvGraphicFramePr>
        <p:xfrm>
          <a:off x="699830" y="2156667"/>
          <a:ext cx="7167606" cy="47013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0" name="Document" r:id="rId3" imgW="5905500" imgH="3873500" progId="Word.Document.12">
                  <p:embed/>
                </p:oleObj>
              </mc:Choice>
              <mc:Fallback>
                <p:oleObj name="Document" r:id="rId3" imgW="5905500" imgH="38735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9830" y="2156667"/>
                        <a:ext cx="7167606" cy="47013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899930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1F497D"/>
                </a:solidFill>
                <a:latin typeface="Times"/>
                <a:cs typeface="Times"/>
              </a:rPr>
              <a:t>Results: SHVC decoder performance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>
                <a:latin typeface="Times"/>
                <a:cs typeface="Times"/>
              </a:rPr>
              <a:t>Parallelism performance: 4 cores, RA, all QP, Class A </a:t>
            </a:r>
          </a:p>
          <a:p>
            <a:endParaRPr lang="fr-FR" dirty="0"/>
          </a:p>
        </p:txBody>
      </p:sp>
      <p:graphicFrame>
        <p:nvGraphicFramePr>
          <p:cNvPr id="4" name="Obje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1841200"/>
              </p:ext>
            </p:extLst>
          </p:nvPr>
        </p:nvGraphicFramePr>
        <p:xfrm>
          <a:off x="326612" y="2330877"/>
          <a:ext cx="8376265" cy="43772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2" name="Document" r:id="rId3" imgW="5905500" imgH="3086100" progId="Word.Document.12">
                  <p:embed/>
                </p:oleObj>
              </mc:Choice>
              <mc:Fallback>
                <p:oleObj name="Document" r:id="rId3" imgW="5905500" imgH="30861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6612" y="2330877"/>
                        <a:ext cx="8376265" cy="43772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474387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F497D"/>
                </a:solidFill>
                <a:latin typeface="Times"/>
                <a:cs typeface="Times"/>
              </a:rPr>
              <a:t>Conclusion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512941" cy="452596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Real time decoding of </a:t>
            </a:r>
            <a:r>
              <a:rPr lang="en-US" b="1" dirty="0" smtClean="0"/>
              <a:t>1080p50</a:t>
            </a:r>
            <a:r>
              <a:rPr lang="en-US" dirty="0" smtClean="0"/>
              <a:t> enhancement layer on </a:t>
            </a:r>
            <a:r>
              <a:rPr lang="en-US" b="1" dirty="0" smtClean="0"/>
              <a:t>a single core </a:t>
            </a:r>
            <a:r>
              <a:rPr lang="en-US" dirty="0" smtClean="0"/>
              <a:t>i7 processor at 2.6 GHz</a:t>
            </a:r>
          </a:p>
          <a:p>
            <a:r>
              <a:rPr lang="en-US" dirty="0" smtClean="0"/>
              <a:t>SHVC decoder decoding two layer introduces in average </a:t>
            </a:r>
            <a:r>
              <a:rPr lang="en-US" b="1" dirty="0" smtClean="0"/>
              <a:t>40%-80% </a:t>
            </a:r>
            <a:r>
              <a:rPr lang="en-US" dirty="0" smtClean="0"/>
              <a:t>additional complexity in respect to a simulcast configuration </a:t>
            </a:r>
          </a:p>
          <a:p>
            <a:r>
              <a:rPr lang="en-US" dirty="0" smtClean="0"/>
              <a:t>The inter-layer prediction represents </a:t>
            </a:r>
            <a:r>
              <a:rPr lang="en-US" b="1" dirty="0" smtClean="0"/>
              <a:t>16%</a:t>
            </a:r>
            <a:r>
              <a:rPr lang="en-US" dirty="0" smtClean="0"/>
              <a:t> of the whole decoding time in spatial scalability </a:t>
            </a:r>
            <a:r>
              <a:rPr lang="en-US" dirty="0" smtClean="0"/>
              <a:t>configuration</a:t>
            </a:r>
            <a:endParaRPr lang="en-US" dirty="0" smtClean="0"/>
          </a:p>
          <a:p>
            <a:r>
              <a:rPr lang="en-US" dirty="0" smtClean="0"/>
              <a:t>Parallel and optimized SHVC decoder reaches a decoding of 1600p sequence at </a:t>
            </a:r>
            <a:r>
              <a:rPr lang="en-US" b="1" dirty="0" smtClean="0"/>
              <a:t>88 fps </a:t>
            </a:r>
            <a:r>
              <a:rPr lang="en-US" dirty="0" smtClean="0"/>
              <a:t>on 4 cores </a:t>
            </a:r>
            <a:r>
              <a:rPr lang="en-US" dirty="0"/>
              <a:t>I</a:t>
            </a:r>
            <a:r>
              <a:rPr lang="en-US" dirty="0" smtClean="0"/>
              <a:t>ntel i7 processor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11242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1133</TotalTime>
  <Words>283</Words>
  <Application>Microsoft Macintosh PowerPoint</Application>
  <PresentationFormat>Présentation à l'écran (4:3)</PresentationFormat>
  <Paragraphs>25</Paragraphs>
  <Slides>8</Slides>
  <Notes>0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2</vt:i4>
      </vt:variant>
      <vt:variant>
        <vt:lpstr>Titres des diapositives</vt:lpstr>
      </vt:variant>
      <vt:variant>
        <vt:i4>8</vt:i4>
      </vt:variant>
    </vt:vector>
  </HeadingPairs>
  <TitlesOfParts>
    <vt:vector size="11" baseType="lpstr">
      <vt:lpstr>Thème Office</vt:lpstr>
      <vt:lpstr>Document Microsoft Word</vt:lpstr>
      <vt:lpstr>Document</vt:lpstr>
      <vt:lpstr>Complexity analysis of an optimized SHVC decoder </vt:lpstr>
      <vt:lpstr>Introduction</vt:lpstr>
      <vt:lpstr>Experiments context</vt:lpstr>
      <vt:lpstr>Results: SHVC decoder performance</vt:lpstr>
      <vt:lpstr>Results: SHVC decoder performance</vt:lpstr>
      <vt:lpstr>Results: SHVC decoder performance</vt:lpstr>
      <vt:lpstr>Results: SHVC decoder performance</vt:lpstr>
      <vt:lpstr>Conclusion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Complexity analysis of an optimized SHVC decoder </dc:title>
  <dc:creator>Wassim</dc:creator>
  <cp:lastModifiedBy>Wassim</cp:lastModifiedBy>
  <cp:revision>38</cp:revision>
  <dcterms:created xsi:type="dcterms:W3CDTF">2014-03-28T11:02:42Z</dcterms:created>
  <dcterms:modified xsi:type="dcterms:W3CDTF">2014-03-30T07:28:40Z</dcterms:modified>
</cp:coreProperties>
</file>