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6" r:id="rId4"/>
    <p:sldId id="257" r:id="rId5"/>
    <p:sldId id="262" r:id="rId6"/>
    <p:sldId id="259" r:id="rId7"/>
    <p:sldId id="264" r:id="rId8"/>
    <p:sldId id="267" r:id="rId9"/>
    <p:sldId id="261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직사각형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직사각형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직사각형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직사각형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모서리가 둥근 직사각형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모서리가 둥근 직사각형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직사각형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직사각형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직사각형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26" name="날짜 개체 틀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27" name="슬라이드 번호 개체 틀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바닥글 개체 틀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직사각형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직사각형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직사각형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직사각형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모서리가 둥근 직사각형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모서리가 둥근 직사각형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직사각형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직사각형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직사각형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직사각형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직사각형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직사각형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87B94A3-759E-4BAE-929F-9DFC549D3550}" type="datetimeFigureOut">
              <a:rPr lang="en-US" smtClean="0"/>
              <a:t>7/24/2013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E0A6339-F72F-4691-A3D7-C14D066996C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00034" y="2143116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en-CA" b="1" dirty="0" smtClean="0"/>
              <a:t>JCTVC-N0150:</a:t>
            </a:r>
            <a:r>
              <a:rPr lang="en-CA" b="1" dirty="0" smtClean="0"/>
              <a:t/>
            </a:r>
            <a:br>
              <a:rPr lang="en-CA" b="1" dirty="0" smtClean="0"/>
            </a:br>
            <a:r>
              <a:rPr lang="en-CA" b="1" dirty="0"/>
              <a:t>AHG-17: </a:t>
            </a:r>
            <a:r>
              <a:rPr lang="en-CA" b="1" dirty="0"/>
              <a:t>AhG17: complexity analysis of SHM2.0 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3851920" y="4797152"/>
            <a:ext cx="4953000" cy="1752600"/>
          </a:xfrm>
        </p:spPr>
        <p:txBody>
          <a:bodyPr>
            <a:normAutofit/>
          </a:bodyPr>
          <a:lstStyle/>
          <a:p>
            <a:pPr hangingPunct="0"/>
            <a:r>
              <a:rPr lang="en-CA" dirty="0"/>
              <a:t>Elena </a:t>
            </a:r>
            <a:r>
              <a:rPr lang="en-CA" dirty="0" err="1"/>
              <a:t>Alshina</a:t>
            </a:r>
            <a:r>
              <a:rPr lang="en-CA" dirty="0"/>
              <a:t> </a:t>
            </a:r>
            <a:endParaRPr lang="en-US" dirty="0"/>
          </a:p>
          <a:p>
            <a:pPr hangingPunct="0"/>
            <a:r>
              <a:rPr lang="en-CA" dirty="0"/>
              <a:t>Alexander </a:t>
            </a:r>
            <a:r>
              <a:rPr lang="en-CA" dirty="0" err="1"/>
              <a:t>Alshin</a:t>
            </a:r>
            <a:endParaRPr lang="en-US" dirty="0"/>
          </a:p>
          <a:p>
            <a:r>
              <a:rPr lang="en-CA" dirty="0" smtClean="0"/>
              <a:t>Samsung </a:t>
            </a:r>
            <a:r>
              <a:rPr lang="en-CA" dirty="0"/>
              <a:t>Electronics, Ltd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SHM2.0 performance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0700343"/>
              </p:ext>
            </p:extLst>
          </p:nvPr>
        </p:nvGraphicFramePr>
        <p:xfrm>
          <a:off x="467544" y="2204864"/>
          <a:ext cx="7704856" cy="304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4674"/>
                <a:gridCol w="988199"/>
                <a:gridCol w="761736"/>
                <a:gridCol w="802910"/>
                <a:gridCol w="910995"/>
                <a:gridCol w="844086"/>
                <a:gridCol w="823498"/>
                <a:gridCol w="823498"/>
                <a:gridCol w="885260"/>
              </a:tblGrid>
              <a:tr h="152017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BD-rate relative</a:t>
                      </a:r>
                      <a:r>
                        <a:rPr lang="en-US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 to HM10.1 single layer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</a:tr>
              <a:tr h="152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U</a:t>
                      </a:r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V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U</a:t>
                      </a:r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V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U</a:t>
                      </a:r>
                      <a:endParaRPr lang="en-US" sz="2000" b="1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V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</a:tr>
              <a:tr h="15201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AI HEVC 2x</a:t>
                      </a:r>
                      <a:endParaRPr lang="en-US" sz="2000" b="1" i="0" u="none" strike="noStrike" dirty="0">
                        <a:solidFill>
                          <a:srgbClr val="7030A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AI HEVC 1.5x</a:t>
                      </a:r>
                      <a:endParaRPr lang="en-US" sz="2000" b="1" i="0" u="none" strike="noStrike" dirty="0">
                        <a:solidFill>
                          <a:srgbClr val="7030A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endParaRPr lang="en-US" sz="2000" b="1" i="0" u="none" strike="noStrike" dirty="0">
                        <a:solidFill>
                          <a:srgbClr val="7030A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endParaRPr lang="en-US" sz="2000" b="1" i="0" u="none" strike="noStrike" dirty="0">
                        <a:solidFill>
                          <a:srgbClr val="7030A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endParaRPr lang="en-US" sz="2000" b="1" i="0" u="none" strike="noStrike" dirty="0">
                        <a:solidFill>
                          <a:srgbClr val="7030A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</a:tr>
              <a:tr h="152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12,8%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14,9%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14,6%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10,5%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9,8%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9,3%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endParaRPr lang="en-US" sz="2000" b="0" i="1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endParaRPr lang="en-US" sz="2000" b="0" i="1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endParaRPr lang="en-US" sz="2000" b="0" i="1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</a:tr>
              <a:tr h="152017"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2000" b="1" u="none" strike="noStrike" kern="1200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RA HEVC 2x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2000" b="1" u="none" strike="noStrike" kern="1200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RA HEVC 1.5x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2000" b="1" u="none" strike="noStrike" kern="1200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RA HEVC SNR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19,2%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33,3%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32,0%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16,2%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28,8%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29,1%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14,4%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32,1%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34,1%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</a:tr>
              <a:tr h="152017"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2000" b="1" u="none" strike="noStrike" kern="1200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LD-B HEVC 2x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2000" b="1" u="none" strike="noStrike" kern="1200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LD-B HEVC 1.5x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2000" b="1" u="none" strike="noStrike" kern="1200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LD-B HEVC SNR</a:t>
                      </a: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28,5%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39,0%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39,7%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24,8%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33,0%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35,9%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24,3%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34,7%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39,5%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</a:tr>
              <a:tr h="152017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LD-P HEVC 2x</a:t>
                      </a:r>
                      <a:endParaRPr lang="en-US" sz="2000" b="1" i="0" u="none" strike="noStrike" dirty="0">
                        <a:solidFill>
                          <a:srgbClr val="7030A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LD-P HEVC 1.5x</a:t>
                      </a:r>
                      <a:endParaRPr lang="en-US" sz="2000" b="1" i="0" u="none" strike="noStrike">
                        <a:solidFill>
                          <a:srgbClr val="7030A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solidFill>
                            <a:srgbClr val="7030A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LD-P HEVC SNR</a:t>
                      </a:r>
                      <a:endParaRPr lang="en-US" sz="2000" b="1" i="0" u="none" strike="noStrike" dirty="0">
                        <a:solidFill>
                          <a:srgbClr val="7030A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26,6%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38,0%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39,1%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22,8%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32,8%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35,6%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23,4%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0070C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34,6%</a:t>
                      </a:r>
                      <a:endParaRPr lang="en-US" sz="2000" b="0" i="0" u="none" strike="noStrike" dirty="0">
                        <a:solidFill>
                          <a:srgbClr val="0070C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>
                          <a:solidFill>
                            <a:srgbClr val="FF0000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39,4%</a:t>
                      </a:r>
                      <a:endParaRPr lang="en-US" sz="2000" b="0" i="0" u="none" strike="noStrike" dirty="0">
                        <a:solidFill>
                          <a:srgbClr val="FF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5445224"/>
            <a:ext cx="85699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There is 12…28% BD-rate drop of scalable system compare to single layer codec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Drop for </a:t>
            </a:r>
            <a:r>
              <a:rPr lang="en-US" dirty="0" err="1" smtClean="0"/>
              <a:t>Luma</a:t>
            </a:r>
            <a:r>
              <a:rPr lang="en-US" dirty="0" smtClean="0"/>
              <a:t> typically smaller than for Chroma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Smallest drop in All-Intra, biggest in LD-B scenario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943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Processes with </a:t>
            </a:r>
            <a:r>
              <a:rPr lang="en-US" dirty="0" smtClean="0"/>
              <a:t>memory access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2071678"/>
            <a:ext cx="8258204" cy="450285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smtClean="0"/>
              <a:t>---------HEVC------------------</a:t>
            </a:r>
          </a:p>
          <a:p>
            <a:r>
              <a:rPr lang="en-US" dirty="0" smtClean="0"/>
              <a:t>MC: </a:t>
            </a:r>
          </a:p>
          <a:p>
            <a:pPr lvl="1"/>
            <a:r>
              <a:rPr lang="en-US" dirty="0" smtClean="0"/>
              <a:t>Reading from reference frame (random place access)</a:t>
            </a:r>
          </a:p>
          <a:p>
            <a:r>
              <a:rPr lang="en-US" dirty="0" smtClean="0"/>
              <a:t>Out-put: </a:t>
            </a:r>
          </a:p>
          <a:p>
            <a:pPr lvl="1"/>
            <a:r>
              <a:rPr lang="en-US" dirty="0" smtClean="0"/>
              <a:t>Writing of reconstructed data</a:t>
            </a:r>
          </a:p>
          <a:p>
            <a:pPr>
              <a:buNone/>
            </a:pPr>
            <a:r>
              <a:rPr lang="en-US" dirty="0" smtClean="0"/>
              <a:t>---------SHVC------------------</a:t>
            </a:r>
          </a:p>
          <a:p>
            <a:r>
              <a:rPr lang="en-US" dirty="0" smtClean="0"/>
              <a:t>PU-based inter-layer processing ( </a:t>
            </a:r>
            <a:r>
              <a:rPr lang="en-US" dirty="0" smtClean="0"/>
              <a:t>“on a fly</a:t>
            </a:r>
            <a:r>
              <a:rPr lang="en-US" dirty="0" smtClean="0"/>
              <a:t>”): </a:t>
            </a:r>
            <a:endParaRPr lang="en-US" dirty="0" smtClean="0"/>
          </a:p>
          <a:p>
            <a:pPr lvl="1"/>
            <a:r>
              <a:rPr lang="en-US" dirty="0" smtClean="0"/>
              <a:t>Reading reconstructed BL frame (random place access)</a:t>
            </a:r>
          </a:p>
          <a:p>
            <a:r>
              <a:rPr lang="en-US" dirty="0"/>
              <a:t>PU-based inter-layer </a:t>
            </a:r>
            <a:r>
              <a:rPr lang="en-US" dirty="0" smtClean="0"/>
              <a:t>processing (“true </a:t>
            </a:r>
            <a:r>
              <a:rPr lang="en-US" dirty="0" err="1" smtClean="0"/>
              <a:t>RefIdx</a:t>
            </a:r>
            <a:r>
              <a:rPr lang="en-US" dirty="0" smtClean="0"/>
              <a:t>”): </a:t>
            </a:r>
            <a:endParaRPr lang="en-US" dirty="0" smtClean="0"/>
          </a:p>
          <a:p>
            <a:pPr lvl="1"/>
            <a:r>
              <a:rPr lang="en-US" dirty="0" smtClean="0"/>
              <a:t>Reading reconstructed BL frame (regular access)</a:t>
            </a:r>
          </a:p>
          <a:p>
            <a:pPr lvl="1"/>
            <a:r>
              <a:rPr lang="en-US" dirty="0" smtClean="0"/>
              <a:t>Writing to the additional  reference frame</a:t>
            </a:r>
          </a:p>
          <a:p>
            <a:r>
              <a:rPr lang="en-US" dirty="0" smtClean="0"/>
              <a:t>MV mapping</a:t>
            </a:r>
          </a:p>
          <a:p>
            <a:pPr lvl="1"/>
            <a:r>
              <a:rPr lang="en-US" dirty="0" smtClean="0"/>
              <a:t>Reading of MV data </a:t>
            </a:r>
            <a:r>
              <a:rPr lang="en-US" dirty="0" smtClean="0"/>
              <a:t>(very  low)</a:t>
            </a:r>
            <a:endParaRPr lang="en-US" dirty="0"/>
          </a:p>
          <a:p>
            <a:pPr>
              <a:buNone/>
            </a:pPr>
            <a:r>
              <a:rPr lang="en-US" dirty="0" smtClean="0"/>
              <a:t>---------Block extension----------------</a:t>
            </a:r>
          </a:p>
          <a:p>
            <a:r>
              <a:rPr lang="en-US" dirty="0" smtClean="0"/>
              <a:t>Regular access </a:t>
            </a:r>
            <a:endParaRPr lang="en-US" dirty="0" smtClean="0">
              <a:sym typeface="Wingdings" pitchFamily="2" charset="2"/>
            </a:endParaRPr>
          </a:p>
          <a:p>
            <a:pPr lvl="1"/>
            <a:r>
              <a:rPr lang="en-US" dirty="0" smtClean="0">
                <a:sym typeface="Wingdings" pitchFamily="2" charset="2"/>
              </a:rPr>
              <a:t> only vertical block extension is needed</a:t>
            </a:r>
          </a:p>
          <a:p>
            <a:r>
              <a:rPr lang="en-US" dirty="0" smtClean="0">
                <a:sym typeface="Wingdings" pitchFamily="2" charset="2"/>
              </a:rPr>
              <a:t>Random </a:t>
            </a:r>
            <a:r>
              <a:rPr lang="en-US" dirty="0" smtClean="0"/>
              <a:t>access </a:t>
            </a:r>
            <a:endParaRPr lang="en-US" dirty="0" smtClean="0">
              <a:sym typeface="Wingdings" pitchFamily="2" charset="2"/>
            </a:endParaRPr>
          </a:p>
          <a:p>
            <a:pPr lvl="1"/>
            <a:r>
              <a:rPr lang="en-US" dirty="0" smtClean="0">
                <a:sym typeface="Wingdings" pitchFamily="2" charset="2"/>
              </a:rPr>
              <a:t> both vertical and horizontal block extension are needed</a:t>
            </a:r>
          </a:p>
          <a:p>
            <a:r>
              <a:rPr lang="en-US" dirty="0" smtClean="0">
                <a:sym typeface="Wingdings" pitchFamily="2" charset="2"/>
              </a:rPr>
              <a:t>Writing</a:t>
            </a:r>
            <a:r>
              <a:rPr lang="en-US" dirty="0" smtClean="0"/>
              <a:t> </a:t>
            </a:r>
            <a:endParaRPr lang="en-US" dirty="0" smtClean="0">
              <a:sym typeface="Wingdings" pitchFamily="2" charset="2"/>
            </a:endParaRPr>
          </a:p>
          <a:p>
            <a:pPr lvl="1"/>
            <a:r>
              <a:rPr lang="en-US" dirty="0" smtClean="0">
                <a:sym typeface="Wingdings" pitchFamily="2" charset="2"/>
              </a:rPr>
              <a:t> No extension is needed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21232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 possible implementations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49424"/>
            <a:ext cx="4042792" cy="67552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Picture-based inter-layer processing</a:t>
            </a:r>
            <a:endParaRPr lang="en-US" dirty="0"/>
          </a:p>
        </p:txBody>
      </p:sp>
      <p:pic>
        <p:nvPicPr>
          <p:cNvPr id="4098" name="개체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5" b="-281"/>
          <a:stretch>
            <a:fillRect/>
          </a:stretch>
        </p:blipFill>
        <p:spPr bwMode="auto">
          <a:xfrm>
            <a:off x="467544" y="2852936"/>
            <a:ext cx="4104456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개체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5" b="-281"/>
          <a:stretch>
            <a:fillRect/>
          </a:stretch>
        </p:blipFill>
        <p:spPr bwMode="auto">
          <a:xfrm>
            <a:off x="4788024" y="2852936"/>
            <a:ext cx="4032721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4"/>
          <p:cNvSpPr txBox="1">
            <a:spLocks/>
          </p:cNvSpPr>
          <p:nvPr/>
        </p:nvSpPr>
        <p:spPr>
          <a:xfrm>
            <a:off x="4716015" y="2249424"/>
            <a:ext cx="4104729" cy="603512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PU-based inter-layer processing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716015" y="5803474"/>
            <a:ext cx="4355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0070C0"/>
                </a:solidFill>
              </a:rPr>
              <a:t>The worst case is illustrated on this slide</a:t>
            </a:r>
            <a:endParaRPr lang="en-US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385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Complexity assessment in SNR test</a:t>
            </a:r>
            <a:br>
              <a:rPr lang="en-US" dirty="0" smtClean="0"/>
            </a:br>
            <a:r>
              <a:rPr lang="en-US" dirty="0" smtClean="0"/>
              <a:t>(picture based inter-layer processing)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2420888"/>
            <a:ext cx="8712968" cy="4752528"/>
          </a:xfrm>
        </p:spPr>
        <p:txBody>
          <a:bodyPr>
            <a:normAutofit fontScale="70000" lnSpcReduction="20000"/>
          </a:bodyPr>
          <a:lstStyle/>
          <a:p>
            <a:r>
              <a:rPr lang="en-US" i="1" dirty="0" smtClean="0"/>
              <a:t>Open issue since last meeting</a:t>
            </a:r>
          </a:p>
          <a:p>
            <a:pPr lvl="1"/>
            <a:r>
              <a:rPr lang="en-US" i="1" dirty="0" smtClean="0"/>
              <a:t>Scaling ratio between BL and EL pictures is 1 </a:t>
            </a:r>
          </a:p>
          <a:p>
            <a:pPr lvl="2"/>
            <a:r>
              <a:rPr lang="en-US" i="1" dirty="0"/>
              <a:t>N</a:t>
            </a:r>
            <a:r>
              <a:rPr lang="en-US" i="1" dirty="0" smtClean="0"/>
              <a:t>o re-scaling is needed</a:t>
            </a:r>
          </a:p>
          <a:p>
            <a:pPr lvl="1"/>
            <a:r>
              <a:rPr lang="en-US" i="1" dirty="0" smtClean="0"/>
              <a:t>But BL and EL picture sizes could be different (“scaled reference layer offset” adopted from JCTVC-M0309 )</a:t>
            </a:r>
          </a:p>
          <a:p>
            <a:pPr lvl="2"/>
            <a:r>
              <a:rPr lang="en-US" i="1" dirty="0" smtClean="0"/>
              <a:t>Cannot just redirect the pointer to reconstructed BL and create inter-layer reference</a:t>
            </a:r>
          </a:p>
          <a:p>
            <a:pPr lvl="2"/>
            <a:endParaRPr lang="en-US" i="1" dirty="0"/>
          </a:p>
          <a:p>
            <a:pPr lvl="2"/>
            <a:endParaRPr lang="en-US" i="1" dirty="0" smtClean="0"/>
          </a:p>
          <a:p>
            <a:pPr lvl="2"/>
            <a:endParaRPr lang="en-US" i="1" dirty="0"/>
          </a:p>
          <a:p>
            <a:pPr lvl="2"/>
            <a:endParaRPr lang="en-US" i="1" dirty="0" smtClean="0"/>
          </a:p>
          <a:p>
            <a:pPr lvl="2"/>
            <a:endParaRPr lang="en-US" i="1" dirty="0"/>
          </a:p>
          <a:p>
            <a:pPr lvl="2"/>
            <a:endParaRPr lang="en-US" i="1" dirty="0"/>
          </a:p>
          <a:p>
            <a:r>
              <a:rPr lang="en-US" i="1" dirty="0" smtClean="0"/>
              <a:t>Solution so far</a:t>
            </a:r>
          </a:p>
          <a:p>
            <a:pPr lvl="1"/>
            <a:r>
              <a:rPr lang="en-US" i="1" dirty="0" smtClean="0"/>
              <a:t>Assume that reconstructed BL picture is copied (==1taps filtering) </a:t>
            </a:r>
            <a:r>
              <a:rPr lang="en-US" i="1" dirty="0" smtClean="0">
                <a:sym typeface="Wingdings" pitchFamily="2" charset="2"/>
              </a:rPr>
              <a:t> overestimated</a:t>
            </a:r>
            <a:endParaRPr lang="en-US" i="1" dirty="0" smtClean="0"/>
          </a:p>
          <a:p>
            <a:pPr lvl="1"/>
            <a:r>
              <a:rPr lang="en-US" i="1" dirty="0" smtClean="0"/>
              <a:t>Keep complexity assessment of “BL pointer” in a template  </a:t>
            </a:r>
            <a:r>
              <a:rPr lang="en-US" i="1" dirty="0" smtClean="0">
                <a:sym typeface="Wingdings" pitchFamily="2" charset="2"/>
              </a:rPr>
              <a:t> under estimated</a:t>
            </a:r>
            <a:r>
              <a:rPr lang="en-US" i="1" dirty="0" smtClean="0"/>
              <a:t/>
            </a:r>
            <a:br>
              <a:rPr lang="en-US" i="1" dirty="0" smtClean="0"/>
            </a:br>
            <a:endParaRPr lang="en-US" i="1" dirty="0"/>
          </a:p>
        </p:txBody>
      </p:sp>
      <p:sp>
        <p:nvSpPr>
          <p:cNvPr id="5" name="Rectangle 4"/>
          <p:cNvSpPr/>
          <p:nvPr/>
        </p:nvSpPr>
        <p:spPr>
          <a:xfrm>
            <a:off x="3275856" y="4005064"/>
            <a:ext cx="3312368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635896" y="4365104"/>
            <a:ext cx="2664296" cy="9361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75856" y="4005064"/>
            <a:ext cx="360040" cy="360040"/>
          </a:xfrm>
          <a:prstGeom prst="straightConnector1">
            <a:avLst/>
          </a:prstGeom>
          <a:ln>
            <a:solidFill>
              <a:srgbClr val="FF0000">
                <a:alpha val="99000"/>
              </a:srgb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4490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The worst case memory access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6506809"/>
              </p:ext>
            </p:extLst>
          </p:nvPr>
        </p:nvGraphicFramePr>
        <p:xfrm>
          <a:off x="539552" y="1700808"/>
          <a:ext cx="8136905" cy="18722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7381"/>
                <a:gridCol w="1627381"/>
                <a:gridCol w="1627381"/>
                <a:gridCol w="1627381"/>
                <a:gridCol w="1627381"/>
              </a:tblGrid>
              <a:tr h="307502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Relatively to HEVC single layer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750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CA" sz="1800" u="none" strike="noStrike" dirty="0">
                          <a:effectLst/>
                        </a:rPr>
                        <a:t>spatial scalability ×1,5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CA" sz="1800" u="none" strike="noStrike" dirty="0">
                          <a:effectLst/>
                        </a:rPr>
                        <a:t>SNR scalability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4290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u="none" strike="noStrike" dirty="0">
                          <a:effectLst/>
                        </a:rPr>
                        <a:t>PU-based processing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u="none" strike="noStrike" dirty="0">
                          <a:effectLst/>
                        </a:rPr>
                        <a:t>Picture processing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u="none" strike="noStrike" dirty="0">
                          <a:effectLst/>
                        </a:rPr>
                        <a:t>PU-based processing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u="none" strike="noStrike" dirty="0">
                          <a:effectLst/>
                        </a:rPr>
                        <a:t>Picture processing (copy)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u="none" strike="noStrike" dirty="0">
                          <a:effectLst/>
                        </a:rPr>
                        <a:t>Picture processing (pointer)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143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u="none" strike="noStrike" dirty="0">
                          <a:effectLst/>
                        </a:rPr>
                        <a:t>145%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1" u="none" strike="noStrike" dirty="0">
                          <a:effectLst/>
                        </a:rPr>
                        <a:t>160%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u="none" strike="noStrike" dirty="0">
                          <a:effectLst/>
                        </a:rPr>
                        <a:t>200%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1" u="none" strike="noStrike" dirty="0">
                          <a:effectLst/>
                        </a:rPr>
                        <a:t>218%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u="none" strike="noStrike" dirty="0">
                          <a:effectLst/>
                        </a:rPr>
                        <a:t>200%</a:t>
                      </a:r>
                      <a:endParaRPr lang="en-US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51520" y="3789040"/>
            <a:ext cx="83529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u="sng" dirty="0" smtClean="0"/>
              <a:t>2 layers scalable</a:t>
            </a:r>
            <a:r>
              <a:rPr lang="en-US" dirty="0" smtClean="0"/>
              <a:t> SHM2.0 complexity in the worst case equivalent to </a:t>
            </a:r>
            <a:r>
              <a:rPr lang="en-US" u="sng" dirty="0" smtClean="0"/>
              <a:t>2 layers simulcast </a:t>
            </a:r>
            <a:r>
              <a:rPr lang="en-US" dirty="0" smtClean="0"/>
              <a:t>HEVC decoding  (assuming PU-based inter-layer processing)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Picture based inter-layer processing implementation requires 15…18% higher memory access in a worst case compare to PU-based inter-layer processing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685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Average memory access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87619"/>
              </p:ext>
            </p:extLst>
          </p:nvPr>
        </p:nvGraphicFramePr>
        <p:xfrm>
          <a:off x="755576" y="2132856"/>
          <a:ext cx="7128792" cy="14574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82198"/>
                <a:gridCol w="891099"/>
                <a:gridCol w="891099"/>
                <a:gridCol w="828092"/>
                <a:gridCol w="954106"/>
                <a:gridCol w="891099"/>
                <a:gridCol w="891099"/>
              </a:tblGrid>
              <a:tr h="29732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Relatively to HEVC single layer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7323">
                <a:tc rowSpan="2"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Scalability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  <a:p>
                      <a:pPr algn="l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r>
                        <a:rPr lang="en-US" sz="1800" u="none" strike="noStrike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SPATIAL</a:t>
                      </a:r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rtl="0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r>
                        <a:rPr lang="en-US" sz="1800" u="none" strike="noStrike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SNR</a:t>
                      </a:r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rtl="0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</a:tr>
              <a:tr h="2787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Pure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DDR2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DDR3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Pure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DDR2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DDR3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09712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PU-based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111%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106%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106%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97%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98%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98%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72546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u="none" strike="noStrike" dirty="0" smtClean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Picture-based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163%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152%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158%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161%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158%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u="none" strike="noStrike" dirty="0">
                          <a:effectLst/>
                          <a:latin typeface="Cambria Math" pitchFamily="18" charset="0"/>
                          <a:ea typeface="Cambria Math" pitchFamily="18" charset="0"/>
                        </a:rPr>
                        <a:t>161%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01782" y="3933056"/>
            <a:ext cx="83529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u="sng" dirty="0"/>
              <a:t>2 layers scalable</a:t>
            </a:r>
            <a:r>
              <a:rPr lang="en-US" dirty="0"/>
              <a:t> SHM2.0 complexity in </a:t>
            </a:r>
            <a:r>
              <a:rPr lang="en-US" dirty="0" smtClean="0"/>
              <a:t>average equivalent  (103%) to </a:t>
            </a:r>
            <a:r>
              <a:rPr lang="en-US" u="sng" dirty="0"/>
              <a:t>single layer </a:t>
            </a:r>
            <a:r>
              <a:rPr lang="en-US" dirty="0" smtClean="0"/>
              <a:t>HEVC </a:t>
            </a:r>
            <a:r>
              <a:rPr lang="en-US" dirty="0"/>
              <a:t>decoding  (assuming PU-based inter-layer processing)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Picture based inter-layer processing implementation requires </a:t>
            </a:r>
            <a:r>
              <a:rPr lang="en-US" dirty="0" smtClean="0"/>
              <a:t>×1,5 higher </a:t>
            </a:r>
            <a:r>
              <a:rPr lang="en-US" dirty="0"/>
              <a:t>memory access in </a:t>
            </a:r>
            <a:r>
              <a:rPr lang="en-US" dirty="0" smtClean="0"/>
              <a:t>average compare to a </a:t>
            </a:r>
            <a:r>
              <a:rPr lang="en-US" dirty="0"/>
              <a:t>worst case compare to </a:t>
            </a:r>
            <a:r>
              <a:rPr lang="en-US" u="sng" dirty="0" smtClean="0"/>
              <a:t>single layer </a:t>
            </a:r>
            <a:r>
              <a:rPr lang="en-US" dirty="0"/>
              <a:t>HEVC decoding 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902018"/>
              </p:ext>
            </p:extLst>
          </p:nvPr>
        </p:nvGraphicFramePr>
        <p:xfrm>
          <a:off x="683568" y="5589240"/>
          <a:ext cx="7488830" cy="82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95532"/>
                <a:gridCol w="748883"/>
                <a:gridCol w="748883"/>
                <a:gridCol w="748883"/>
                <a:gridCol w="748883"/>
                <a:gridCol w="748883"/>
                <a:gridCol w="748883"/>
              </a:tblGrid>
              <a:tr h="115213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Picture based </a:t>
                      </a:r>
                    </a:p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relatively to </a:t>
                      </a:r>
                    </a:p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PU-based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18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SPATIAL</a:t>
                      </a: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gridSpan="3"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18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SNR</a:t>
                      </a: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/>
                </a:tc>
              </a:tr>
              <a:tr h="2304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Pure</a:t>
                      </a: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DDR2</a:t>
                      </a: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DDR3</a:t>
                      </a: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Pure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DDR2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DDR3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3042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148%</a:t>
                      </a:r>
                      <a:endParaRPr kumimoji="0" lang="en-US" sz="1800" u="none" strike="noStrike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146%</a:t>
                      </a:r>
                      <a:endParaRPr kumimoji="0" lang="en-US" sz="1800" u="none" strike="noStrike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/>
                      <a:r>
                        <a:rPr kumimoji="0" lang="en-US" sz="18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152%</a:t>
                      </a:r>
                      <a:endParaRPr kumimoji="0" lang="en-US" sz="1800" u="none" strike="noStrike" kern="1200" dirty="0">
                        <a:solidFill>
                          <a:schemeClr val="dk1"/>
                        </a:solidFill>
                        <a:effectLst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marL="0" marR="0" marT="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166%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161%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164%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4892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on SCE3 tools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8415537"/>
              </p:ext>
            </p:extLst>
          </p:nvPr>
        </p:nvGraphicFramePr>
        <p:xfrm>
          <a:off x="467540" y="2161178"/>
          <a:ext cx="8280920" cy="38813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4140"/>
                <a:gridCol w="504056"/>
                <a:gridCol w="648072"/>
                <a:gridCol w="504056"/>
                <a:gridCol w="576064"/>
                <a:gridCol w="648072"/>
                <a:gridCol w="576064"/>
                <a:gridCol w="576064"/>
                <a:gridCol w="720080"/>
                <a:gridCol w="643647"/>
                <a:gridCol w="553535"/>
                <a:gridCol w="553535"/>
                <a:gridCol w="553535"/>
              </a:tblGrid>
              <a:tr h="145998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Test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spatial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SNR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12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BD-rate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Memory Avg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Worst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BD-rate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Memory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Avg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Worst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12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Luma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Chroma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PU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Pic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PU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Pic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Luma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Chroma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PU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Pic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PU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Pic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2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SHM2.0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108%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157%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145%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98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218%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2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3.1 fixed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-1,29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-0,85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98%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161%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219%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2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3.1Pic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-0,14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-0,02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107%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157%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145%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-1,47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-0,25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98%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161%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219%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2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3.1PU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-0,18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0,01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106%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218%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145%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204%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-1,85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-0,12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97%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220%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237%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084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3.1PicLn0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-0,30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-0,03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107%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161%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145%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-1,47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-0,25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98%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161%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219%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2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3.1PULn0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-0,50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0,27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106%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218%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145%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204%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-1,85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-0,12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97%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220%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237%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2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3.2AUF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-0,27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-0,49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107%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157%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145%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4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-1,98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-1,40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97%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163%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220%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2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3.3ILSAO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-0,50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-0,51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110%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157%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145%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-1,64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-1,26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101%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159%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220%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879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</a:rPr>
                        <a:t>3.4.1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-0,40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-8,44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108%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158%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145%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-0,29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-6,55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219%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2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effectLst/>
                        </a:rPr>
                        <a:t>3.4.2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-0,40</a:t>
                      </a:r>
                      <a:endParaRPr lang="en-US" sz="14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-8,23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109%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159%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145%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-0,29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-6,54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164%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200%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219%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9124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</a:rPr>
                        <a:t>3.5.1BLF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</a:rPr>
                        <a:t>-0,43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-0,02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108%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228%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145%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</a:rPr>
                        <a:t>204%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1110" marR="1110" marT="1110" marB="0" anchor="b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23528" y="5805264"/>
            <a:ext cx="8496944" cy="288032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23528" y="4365104"/>
            <a:ext cx="8496944" cy="288032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23528" y="3861048"/>
            <a:ext cx="8496944" cy="288032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3528" y="6309320"/>
            <a:ext cx="8496944" cy="288032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2 inter-layer references in picture-based inter-layer processing implementation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577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hangingPunct="0"/>
            <a:r>
              <a:rPr lang="en-CA" dirty="0"/>
              <a:t>Memory access assessment results are reported </a:t>
            </a:r>
            <a:r>
              <a:rPr lang="en-CA" dirty="0" smtClean="0"/>
              <a:t>for </a:t>
            </a:r>
            <a:r>
              <a:rPr lang="en-CA" dirty="0"/>
              <a:t>scalable 2 layers SHM2.0 </a:t>
            </a:r>
            <a:r>
              <a:rPr lang="en-CA" dirty="0" smtClean="0"/>
              <a:t>system relatively </a:t>
            </a:r>
            <a:r>
              <a:rPr lang="en-CA" dirty="0"/>
              <a:t>to single layer HEVC decoder. </a:t>
            </a:r>
            <a:endParaRPr lang="en-CA" dirty="0" smtClean="0"/>
          </a:p>
          <a:p>
            <a:pPr hangingPunct="0"/>
            <a:r>
              <a:rPr lang="en-CA" dirty="0" smtClean="0"/>
              <a:t>In </a:t>
            </a:r>
            <a:r>
              <a:rPr lang="en-CA" dirty="0"/>
              <a:t>the worst case </a:t>
            </a:r>
            <a:r>
              <a:rPr lang="en-CA" dirty="0" smtClean="0"/>
              <a:t>memory usage by scalable codec</a:t>
            </a:r>
          </a:p>
          <a:p>
            <a:pPr lvl="1" hangingPunct="0"/>
            <a:r>
              <a:rPr lang="en-CA" dirty="0" smtClean="0"/>
              <a:t>is </a:t>
            </a:r>
            <a:r>
              <a:rPr lang="en-CA" dirty="0"/>
              <a:t>twice higher </a:t>
            </a:r>
            <a:r>
              <a:rPr lang="en-CA" dirty="0" smtClean="0"/>
              <a:t>compare to single layer decoder (assuming </a:t>
            </a:r>
            <a:r>
              <a:rPr lang="en-CA" u="sng" dirty="0"/>
              <a:t>PU-based inter-layer </a:t>
            </a:r>
            <a:r>
              <a:rPr lang="en-CA" u="sng" dirty="0" smtClean="0"/>
              <a:t>processing) </a:t>
            </a:r>
            <a:r>
              <a:rPr lang="en-CA" dirty="0" smtClean="0">
                <a:sym typeface="Wingdings" pitchFamily="2" charset="2"/>
              </a:rPr>
              <a:t></a:t>
            </a:r>
            <a:r>
              <a:rPr lang="en-CA" dirty="0" smtClean="0"/>
              <a:t> equivalent 2 layers simulcast decoding;</a:t>
            </a:r>
          </a:p>
          <a:p>
            <a:pPr lvl="1" hangingPunct="0"/>
            <a:r>
              <a:rPr lang="en-CA" dirty="0" smtClean="0"/>
              <a:t>is ×2,2 </a:t>
            </a:r>
            <a:r>
              <a:rPr lang="en-CA" dirty="0"/>
              <a:t>higher compare to single layer decoder </a:t>
            </a:r>
            <a:r>
              <a:rPr lang="en-CA" dirty="0" smtClean="0"/>
              <a:t>(assuming </a:t>
            </a:r>
            <a:r>
              <a:rPr lang="en-CA" u="sng" dirty="0" smtClean="0"/>
              <a:t>Picture-based </a:t>
            </a:r>
            <a:r>
              <a:rPr lang="en-CA" u="sng" dirty="0"/>
              <a:t>inter-layer </a:t>
            </a:r>
            <a:r>
              <a:rPr lang="en-CA" u="sng" dirty="0" smtClean="0"/>
              <a:t>processing) </a:t>
            </a:r>
            <a:r>
              <a:rPr lang="en-CA" dirty="0" smtClean="0">
                <a:sym typeface="Wingdings" pitchFamily="2" charset="2"/>
              </a:rPr>
              <a:t> noticeable exceed </a:t>
            </a:r>
            <a:r>
              <a:rPr lang="en-CA" dirty="0" smtClean="0"/>
              <a:t> </a:t>
            </a:r>
            <a:r>
              <a:rPr lang="en-CA" dirty="0"/>
              <a:t>2 layers simulcast </a:t>
            </a:r>
            <a:r>
              <a:rPr lang="en-CA" dirty="0" smtClean="0"/>
              <a:t>decoding.</a:t>
            </a:r>
            <a:endParaRPr lang="en-CA" dirty="0"/>
          </a:p>
          <a:p>
            <a:pPr hangingPunct="0"/>
            <a:r>
              <a:rPr lang="en-CA" dirty="0" smtClean="0"/>
              <a:t>Actual </a:t>
            </a:r>
            <a:r>
              <a:rPr lang="en-CA" dirty="0"/>
              <a:t>memory access estimated using SHM2.0 bit-streams </a:t>
            </a:r>
            <a:endParaRPr lang="en-CA" dirty="0" smtClean="0"/>
          </a:p>
          <a:p>
            <a:pPr lvl="1" hangingPunct="0"/>
            <a:r>
              <a:rPr lang="en-CA" dirty="0" smtClean="0"/>
              <a:t>is </a:t>
            </a:r>
            <a:r>
              <a:rPr lang="en-CA" dirty="0"/>
              <a:t>~3% higher </a:t>
            </a:r>
            <a:r>
              <a:rPr lang="en-CA" dirty="0"/>
              <a:t>compare to single layer decoder</a:t>
            </a:r>
            <a:r>
              <a:rPr lang="en-CA" dirty="0" smtClean="0"/>
              <a:t> </a:t>
            </a:r>
            <a:r>
              <a:rPr lang="en-CA" dirty="0"/>
              <a:t>if </a:t>
            </a:r>
            <a:r>
              <a:rPr lang="en-CA" u="sng" dirty="0"/>
              <a:t>PU-based </a:t>
            </a:r>
            <a:r>
              <a:rPr lang="en-CA" dirty="0"/>
              <a:t>inter-layer processing is </a:t>
            </a:r>
            <a:r>
              <a:rPr lang="en-CA" dirty="0" smtClean="0"/>
              <a:t>implemented;</a:t>
            </a:r>
          </a:p>
          <a:p>
            <a:pPr lvl="1" hangingPunct="0"/>
            <a:r>
              <a:rPr lang="en-CA" dirty="0"/>
              <a:t>is </a:t>
            </a:r>
            <a:r>
              <a:rPr lang="en-CA" dirty="0" smtClean="0"/>
              <a:t>~50% </a:t>
            </a:r>
            <a:r>
              <a:rPr lang="en-CA" dirty="0"/>
              <a:t>higher compare to single layer decoder if </a:t>
            </a:r>
            <a:r>
              <a:rPr lang="en-CA" u="sng" dirty="0" smtClean="0"/>
              <a:t>Picture-based</a:t>
            </a:r>
            <a:r>
              <a:rPr lang="en-CA" dirty="0" smtClean="0"/>
              <a:t> </a:t>
            </a:r>
            <a:r>
              <a:rPr lang="en-CA" dirty="0"/>
              <a:t>inter-layer processing is implemented</a:t>
            </a:r>
            <a:r>
              <a:rPr lang="en-CA" dirty="0" smtClean="0"/>
              <a:t>.</a:t>
            </a:r>
          </a:p>
          <a:p>
            <a:pPr marL="109728" indent="0" hangingPunct="0">
              <a:buNone/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20929762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도시">
  <a:themeElements>
    <a:clrScheme name="도시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도시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도시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127</TotalTime>
  <Words>955</Words>
  <Application>Microsoft Office PowerPoint</Application>
  <PresentationFormat>On-screen Show (4:3)</PresentationFormat>
  <Paragraphs>343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도시</vt:lpstr>
      <vt:lpstr>JCTVC-N0150: AHG-17: AhG17: complexity analysis of SHM2.0 </vt:lpstr>
      <vt:lpstr>SHM2.0 performance</vt:lpstr>
      <vt:lpstr>Processes with memory access</vt:lpstr>
      <vt:lpstr>Two possible implementations</vt:lpstr>
      <vt:lpstr>Complexity assessment in SNR test (picture based inter-layer processing)</vt:lpstr>
      <vt:lpstr>The worst case memory access</vt:lpstr>
      <vt:lpstr>Average memory access</vt:lpstr>
      <vt:lpstr>Comments on SCE3 tools</vt:lpstr>
      <vt:lpstr>Conclusions 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 SCE4: simplified design of cross-color inter-layer (test 4.2.4)</dc:title>
  <dc:creator>sec</dc:creator>
  <cp:lastModifiedBy>Lena</cp:lastModifiedBy>
  <cp:revision>20</cp:revision>
  <dcterms:created xsi:type="dcterms:W3CDTF">2013-04-17T09:06:19Z</dcterms:created>
  <dcterms:modified xsi:type="dcterms:W3CDTF">2013-07-24T07:42:36Z</dcterms:modified>
</cp:coreProperties>
</file>