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256" r:id="rId2"/>
    <p:sldId id="260" r:id="rId3"/>
    <p:sldId id="269" r:id="rId4"/>
    <p:sldId id="270" r:id="rId5"/>
    <p:sldId id="271" r:id="rId6"/>
  </p:sldIdLst>
  <p:sldSz cx="9144000" cy="6858000" type="screen4x3"/>
  <p:notesSz cx="68580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ahoma" pitchFamily="34" charset="0"/>
        <a:ea typeface="+mn-ea"/>
        <a:cs typeface="Times New Roman" pitchFamily="18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ahoma" pitchFamily="34" charset="0"/>
        <a:ea typeface="+mn-ea"/>
        <a:cs typeface="Times New Roman" pitchFamily="18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ahoma" pitchFamily="34" charset="0"/>
        <a:ea typeface="+mn-ea"/>
        <a:cs typeface="Times New Roman" pitchFamily="18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ahoma" pitchFamily="34" charset="0"/>
        <a:ea typeface="+mn-ea"/>
        <a:cs typeface="Times New Roman" pitchFamily="18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ahoma" pitchFamily="34" charset="0"/>
        <a:ea typeface="+mn-ea"/>
        <a:cs typeface="Times New Roman" pitchFamily="18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Tahoma" pitchFamily="34" charset="0"/>
        <a:ea typeface="+mn-ea"/>
        <a:cs typeface="Times New Roman" pitchFamily="18" charset="0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Tahoma" pitchFamily="34" charset="0"/>
        <a:ea typeface="+mn-ea"/>
        <a:cs typeface="Times New Roman" pitchFamily="18" charset="0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Tahoma" pitchFamily="34" charset="0"/>
        <a:ea typeface="+mn-ea"/>
        <a:cs typeface="Times New Roman" pitchFamily="18" charset="0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Tahoma" pitchFamily="34" charset="0"/>
        <a:ea typeface="+mn-ea"/>
        <a:cs typeface="Times New Roman" pitchFamily="18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99FF"/>
    <a:srgbClr val="CC99FF"/>
    <a:srgbClr val="000000"/>
    <a:srgbClr val="FF9900"/>
    <a:srgbClr val="FFD347"/>
    <a:srgbClr val="FF5050"/>
    <a:srgbClr val="008000"/>
    <a:srgbClr val="99CCFF"/>
    <a:srgbClr val="FF0000"/>
    <a:srgbClr val="FFFF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47" autoAdjust="0"/>
    <p:restoredTop sz="99685" autoAdjust="0"/>
  </p:normalViewPr>
  <p:slideViewPr>
    <p:cSldViewPr showGuides="1">
      <p:cViewPr>
        <p:scale>
          <a:sx n="100" d="100"/>
          <a:sy n="100" d="100"/>
        </p:scale>
        <p:origin x="-1950" y="-438"/>
      </p:cViewPr>
      <p:guideLst>
        <p:guide orient="horz" pos="648"/>
        <p:guide pos="511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howGuides="1">
      <p:cViewPr varScale="1">
        <p:scale>
          <a:sx n="86" d="100"/>
          <a:sy n="86" d="100"/>
        </p:scale>
        <p:origin x="-3894" y="-96"/>
      </p:cViewPr>
      <p:guideLst>
        <p:guide orient="horz" pos="2928"/>
        <p:guide pos="2160"/>
      </p:guideLst>
    </p:cSldViewPr>
  </p:notesViewPr>
  <p:gridSpacing cx="117043200" cy="117043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2972421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Times New Roman" pitchFamily="18" charset="0"/>
              </a:defRPr>
            </a:lvl1pPr>
          </a:lstStyle>
          <a:p>
            <a:endParaRPr lang="en-US" altLang="zh-CN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5579" y="0"/>
            <a:ext cx="2972421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>
                <a:latin typeface="Times New Roman" pitchFamily="18" charset="0"/>
              </a:defRPr>
            </a:lvl1pPr>
          </a:lstStyle>
          <a:p>
            <a:endParaRPr lang="en-US" altLang="zh-CN"/>
          </a:p>
        </p:txBody>
      </p:sp>
      <p:sp>
        <p:nvSpPr>
          <p:cNvPr id="614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8831264"/>
            <a:ext cx="2972421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>
                <a:latin typeface="Times New Roman" pitchFamily="18" charset="0"/>
              </a:defRPr>
            </a:lvl1pPr>
          </a:lstStyle>
          <a:p>
            <a:endParaRPr lang="en-US" altLang="zh-CN"/>
          </a:p>
        </p:txBody>
      </p:sp>
      <p:sp>
        <p:nvSpPr>
          <p:cNvPr id="614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5579" y="8831264"/>
            <a:ext cx="2972421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>
                <a:latin typeface="Times New Roman" pitchFamily="18" charset="0"/>
              </a:defRPr>
            </a:lvl1pPr>
          </a:lstStyle>
          <a:p>
            <a:fld id="{73CA8BF6-B8DE-4898-8B90-B605A25321D7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215073630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2972421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Times New Roman" pitchFamily="18" charset="0"/>
              </a:defRPr>
            </a:lvl1pPr>
          </a:lstStyle>
          <a:p>
            <a:endParaRPr lang="en-US" altLang="zh-CN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5579" y="0"/>
            <a:ext cx="2972421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>
                <a:latin typeface="Times New Roman" pitchFamily="18" charset="0"/>
              </a:defRPr>
            </a:lvl1pPr>
          </a:lstStyle>
          <a:p>
            <a:endParaRPr lang="en-US" altLang="zh-CN"/>
          </a:p>
        </p:txBody>
      </p:sp>
      <p:sp>
        <p:nvSpPr>
          <p:cNvPr id="133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04900" y="696913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711" y="4416426"/>
            <a:ext cx="5028579" cy="418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 smtClean="0"/>
              <a:t>Click to edit Master text styles</a:t>
            </a:r>
          </a:p>
          <a:p>
            <a:pPr lvl="1"/>
            <a:r>
              <a:rPr lang="en-US" altLang="zh-CN" noProof="0" smtClean="0"/>
              <a:t>Second level</a:t>
            </a:r>
          </a:p>
          <a:p>
            <a:pPr lvl="2"/>
            <a:r>
              <a:rPr lang="en-US" altLang="zh-CN" noProof="0" smtClean="0"/>
              <a:t>Third level</a:t>
            </a:r>
          </a:p>
          <a:p>
            <a:pPr lvl="3"/>
            <a:r>
              <a:rPr lang="en-US" altLang="zh-CN" noProof="0" smtClean="0"/>
              <a:t>Fourth level</a:t>
            </a:r>
          </a:p>
          <a:p>
            <a:pPr lvl="4"/>
            <a:r>
              <a:rPr lang="en-US" altLang="zh-CN" noProof="0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8831264"/>
            <a:ext cx="2972421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>
                <a:latin typeface="Times New Roman" pitchFamily="18" charset="0"/>
              </a:defRPr>
            </a:lvl1pPr>
          </a:lstStyle>
          <a:p>
            <a:endParaRPr lang="en-US" altLang="zh-CN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5579" y="8831264"/>
            <a:ext cx="2972421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>
                <a:latin typeface="Times New Roman" pitchFamily="18" charset="0"/>
              </a:defRPr>
            </a:lvl1pPr>
          </a:lstStyle>
          <a:p>
            <a:fld id="{D7CC23B3-AD0D-42E2-A4C4-DBBDCD2E29A9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121959259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CDB6465-0FA6-4241-8B21-B78AB7A8361D}" type="slidenum">
              <a:rPr lang="zh-CN" altLang="en-US"/>
              <a:pPr/>
              <a:t>‹#›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 smtClean="0"/>
              <a:t>JCTVC-L0220</a:t>
            </a:r>
            <a:endParaRPr lang="en-US" altLang="zh-CN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7AB5EF-23D7-4887-B29B-CFD15443FCB1}" type="datetime1">
              <a:rPr lang="en-US" smtClean="0"/>
              <a:pPr/>
              <a:t>1/11/2013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39721D1-369E-4B10-8778-4DA7B45ED087}" type="slidenum">
              <a:rPr lang="zh-CN" altLang="en-US"/>
              <a:pPr/>
              <a:t>‹#›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 smtClean="0"/>
              <a:t>JCTVC-L0220</a:t>
            </a:r>
            <a:endParaRPr lang="en-US" altLang="zh-CN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2A31B8C-C586-47C6-AB7B-1886A0FAD17E}" type="datetime1">
              <a:rPr lang="en-US" smtClean="0"/>
              <a:pPr/>
              <a:t>1/11/2013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-7938"/>
            <a:ext cx="1943100" cy="65611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-7938"/>
            <a:ext cx="5676900" cy="65611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F176DD2-5E33-4792-9848-40D16AFB1F76}" type="slidenum">
              <a:rPr lang="zh-CN" altLang="en-US"/>
              <a:pPr/>
              <a:t>‹#›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 smtClean="0"/>
              <a:t>JCTVC-L0220</a:t>
            </a:r>
            <a:endParaRPr lang="en-US" altLang="zh-CN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4734B2F-3E14-4D5B-A864-B79BDB160A55}" type="datetime1">
              <a:rPr lang="en-US" smtClean="0"/>
              <a:pPr/>
              <a:t>1/11/2013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4CE579A-9188-4B6B-872C-942BD7F848FC}" type="slidenum">
              <a:rPr lang="zh-CN" altLang="en-US"/>
              <a:pPr/>
              <a:t>‹#›</a:t>
            </a:fld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 smtClean="0"/>
              <a:t>JCTVC-L0220</a:t>
            </a:r>
            <a:endParaRPr lang="en-US" altLang="zh-CN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9D0F4E-B83D-448E-A609-CDA6CA022013}" type="datetime1">
              <a:rPr lang="en-US" smtClean="0"/>
              <a:pPr/>
              <a:t>1/11/2013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5127C0B-F711-4117-BE9E-BA45976421D7}" type="slidenum">
              <a:rPr lang="zh-CN" altLang="en-US"/>
              <a:pPr/>
              <a:t>‹#›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 smtClean="0"/>
              <a:t>JCTVC-L0220</a:t>
            </a:r>
            <a:endParaRPr lang="en-US" altLang="zh-CN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38C788C-07DA-49A7-B37E-D4E799D57603}" type="datetime1">
              <a:rPr lang="en-US" smtClean="0"/>
              <a:pPr/>
              <a:t>1/11/2013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066800"/>
            <a:ext cx="3810000" cy="5486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066800"/>
            <a:ext cx="3810000" cy="5486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0DFF464-5CC8-4510-93FE-FF9E219407D2}" type="slidenum">
              <a:rPr lang="zh-CN" altLang="en-US"/>
              <a:pPr/>
              <a:t>‹#›</a:t>
            </a:fld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 smtClean="0"/>
              <a:t>JCTVC-L0220</a:t>
            </a:r>
            <a:endParaRPr lang="en-US" altLang="zh-CN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BFFF525-3D6E-43CD-9548-C344B83AF057}" type="datetime1">
              <a:rPr lang="en-US" smtClean="0"/>
              <a:pPr/>
              <a:t>1/11/2013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C20F69A-6EBE-4F27-B870-083C664C885E}" type="slidenum">
              <a:rPr lang="zh-CN" altLang="en-US"/>
              <a:pPr/>
              <a:t>‹#›</a:t>
            </a:fld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 smtClean="0"/>
              <a:t>JCTVC-L0220</a:t>
            </a:r>
            <a:endParaRPr lang="en-US" altLang="zh-CN"/>
          </a:p>
        </p:txBody>
      </p:sp>
      <p:sp>
        <p:nvSpPr>
          <p:cNvPr id="9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A633C23-3483-4619-8CAF-298FA933FB6E}" type="datetime1">
              <a:rPr lang="en-US" smtClean="0"/>
              <a:pPr/>
              <a:t>1/11/2013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FEF9AF9-5419-40F5-927E-4FE8A5C15C14}" type="slidenum">
              <a:rPr lang="zh-CN" altLang="en-US"/>
              <a:pPr/>
              <a:t>‹#›</a:t>
            </a:fld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 smtClean="0"/>
              <a:t>JCTVC-L0220</a:t>
            </a:r>
            <a:endParaRPr lang="en-US" altLang="zh-CN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F2EA67A-CBF3-4822-AEC9-5D754B9DF84F}" type="datetime1">
              <a:rPr lang="en-US" smtClean="0"/>
              <a:pPr/>
              <a:t>1/11/2013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8FEAAB3-4050-46B9-AD4A-E651531F3A4F}" type="slidenum">
              <a:rPr lang="zh-CN" altLang="en-US"/>
              <a:pPr/>
              <a:t>‹#›</a:t>
            </a:fld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 smtClean="0"/>
              <a:t>JCTVC-L0220</a:t>
            </a:r>
            <a:endParaRPr lang="en-US" altLang="zh-C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7216340-11C6-4729-B825-D78798AAC398}" type="datetime1">
              <a:rPr lang="en-US" smtClean="0"/>
              <a:pPr/>
              <a:t>1/11/2013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460C1F5-77BC-4B81-8AC1-3B60217E4E24}" type="slidenum">
              <a:rPr lang="zh-CN" altLang="en-US"/>
              <a:pPr/>
              <a:t>‹#›</a:t>
            </a:fld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 smtClean="0"/>
              <a:t>JCTVC-L0220</a:t>
            </a:r>
            <a:endParaRPr lang="en-US" altLang="zh-CN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821198B-AF1E-4277-B5B6-D5F5BA9EE028}" type="datetime1">
              <a:rPr lang="en-US" smtClean="0"/>
              <a:pPr/>
              <a:t>1/11/2013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55ABA26-E65A-49E3-9EB8-262D07C4CE28}" type="slidenum">
              <a:rPr lang="zh-CN" altLang="en-US"/>
              <a:pPr/>
              <a:t>‹#›</a:t>
            </a:fld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 smtClean="0"/>
              <a:t>JCTVC-L0220</a:t>
            </a:r>
            <a:endParaRPr lang="en-US" altLang="zh-CN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09F4A43-C9B0-425A-9367-1A2F20CF38D2}" type="datetime1">
              <a:rPr lang="en-US" smtClean="0"/>
              <a:pPr/>
              <a:t>1/11/2013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-7938"/>
            <a:ext cx="7772400" cy="7016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066800"/>
            <a:ext cx="7772400" cy="54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8" name="正方形/長方形 7"/>
          <p:cNvSpPr>
            <a:spLocks noChangeArrowheads="1"/>
          </p:cNvSpPr>
          <p:nvPr/>
        </p:nvSpPr>
        <p:spPr bwMode="auto">
          <a:xfrm>
            <a:off x="0" y="6565900"/>
            <a:ext cx="9144000" cy="292100"/>
          </a:xfrm>
          <a:prstGeom prst="rect">
            <a:avLst/>
          </a:prstGeom>
          <a:gradFill rotWithShape="1">
            <a:gsLst>
              <a:gs pos="0">
                <a:srgbClr val="5962A1"/>
              </a:gs>
              <a:gs pos="100000">
                <a:srgbClr val="A4A9CC">
                  <a:alpha val="96001"/>
                </a:srgbClr>
              </a:gs>
            </a:gsLst>
            <a:lin ang="0" scaled="1"/>
          </a:gradFill>
          <a:ln w="25400" algn="ctr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kumimoji="1" lang="ja-JP" altLang="en-US" sz="1800">
              <a:solidFill>
                <a:schemeClr val="bg1"/>
              </a:solidFill>
              <a:ea typeface="ＭＳ Ｐゴシック" pitchFamily="34" charset="-128"/>
            </a:endParaRPr>
          </a:p>
        </p:txBody>
      </p:sp>
      <p:pic>
        <p:nvPicPr>
          <p:cNvPr id="1029" name="図 8" descr="sony_w.png"/>
          <p:cNvPicPr>
            <a:picLocks noChangeAspect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158750" y="6637338"/>
            <a:ext cx="925513" cy="165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400800" y="6553200"/>
            <a:ext cx="1905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chemeClr val="bg1"/>
                </a:solidFill>
                <a:ea typeface="SimSun" pitchFamily="2" charset="-122"/>
              </a:defRPr>
            </a:lvl1pPr>
          </a:lstStyle>
          <a:p>
            <a:fld id="{A9A1D5CA-5659-493A-9E04-F816F583DA98}" type="slidenum">
              <a:rPr lang="zh-CN" altLang="en-US"/>
              <a:pPr/>
              <a:t>‹#›</a:t>
            </a:fld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276600" y="6553200"/>
            <a:ext cx="28956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Times New Roman" pitchFamily="18" charset="0"/>
                <a:ea typeface="SimSun" pitchFamily="2" charset="-122"/>
              </a:defRPr>
            </a:lvl1pPr>
          </a:lstStyle>
          <a:p>
            <a:r>
              <a:rPr lang="en-US" altLang="zh-CN" smtClean="0"/>
              <a:t>JCTVC-L0220</a:t>
            </a:r>
            <a:endParaRPr lang="en-US" altLang="zh-CN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219200" y="6553200"/>
            <a:ext cx="1905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Times New Roman" pitchFamily="18" charset="0"/>
                <a:ea typeface="SimSun" pitchFamily="2" charset="-122"/>
              </a:defRPr>
            </a:lvl1pPr>
          </a:lstStyle>
          <a:p>
            <a:fld id="{EE3CEBC9-6097-4A0B-B945-B9C116A97866}" type="datetime1">
              <a:rPr lang="en-US" smtClean="0"/>
              <a:pPr/>
              <a:t>1/11/2013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000">
          <a:solidFill>
            <a:srgbClr val="CC0066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000">
          <a:solidFill>
            <a:srgbClr val="CC0066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  <a:cs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000">
          <a:solidFill>
            <a:srgbClr val="CC0066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  <a:cs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000">
          <a:solidFill>
            <a:srgbClr val="CC0066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  <a:cs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000">
          <a:solidFill>
            <a:srgbClr val="CC0066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  <a:cs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000">
          <a:solidFill>
            <a:srgbClr val="CC0066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  <a:cs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000">
          <a:solidFill>
            <a:srgbClr val="CC0066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  <a:cs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000">
          <a:solidFill>
            <a:srgbClr val="CC0066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  <a:cs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000">
          <a:solidFill>
            <a:srgbClr val="CC0066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  <a:cs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accent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rgbClr val="996633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rgbClr val="CC0066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rgbClr val="008000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008000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008000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008000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008000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895941"/>
            <a:ext cx="7772400" cy="1938992"/>
          </a:xfrm>
        </p:spPr>
        <p:txBody>
          <a:bodyPr/>
          <a:lstStyle/>
          <a:p>
            <a:r>
              <a:rPr lang="en-CA" b="1" dirty="0" smtClean="0"/>
              <a:t>Non-TE5: Inter-layer Intra MPM derivation for EL in SHVC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Jun Xu, Ali Tabatabai</a:t>
            </a:r>
          </a:p>
          <a:p>
            <a:r>
              <a:rPr lang="en-US" dirty="0" smtClean="0"/>
              <a:t>SONY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DB6465-0FA6-4241-8B21-B78AB7A8361D}" type="slidenum">
              <a:rPr lang="zh-CN" altLang="en-US" smtClean="0"/>
              <a:pPr/>
              <a:t>1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smtClean="0"/>
              <a:t>JCTVC-L0220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 err="1" smtClean="0"/>
              <a:t>SMuC</a:t>
            </a:r>
            <a:r>
              <a:rPr lang="en-US" sz="2800" dirty="0" smtClean="0"/>
              <a:t> 0.1.1</a:t>
            </a:r>
          </a:p>
          <a:p>
            <a:pPr lvl="1"/>
            <a:r>
              <a:rPr lang="en-US" sz="1800" dirty="0" smtClean="0"/>
              <a:t>SVC_BL_CAND_INTRA  enables BL co-located intra mode for MPM derivation.</a:t>
            </a:r>
          </a:p>
          <a:p>
            <a:pPr lvl="1"/>
            <a:r>
              <a:rPr lang="en-US" sz="1800" dirty="0" smtClean="0"/>
              <a:t>MPMs are derived from BL co-located CU and neighboring CUs. But sometimes neighbors are not available including Inter or </a:t>
            </a:r>
            <a:r>
              <a:rPr lang="en-US" sz="1800" dirty="0" err="1" smtClean="0"/>
              <a:t>IntraBL</a:t>
            </a:r>
            <a:r>
              <a:rPr lang="en-US" sz="1800" dirty="0" smtClean="0"/>
              <a:t>.</a:t>
            </a:r>
          </a:p>
          <a:p>
            <a:pPr lvl="2"/>
            <a:r>
              <a:rPr lang="en-US" sz="1400" dirty="0" err="1" smtClean="0"/>
              <a:t>SMuC</a:t>
            </a:r>
            <a:r>
              <a:rPr lang="en-US" sz="1400" dirty="0" smtClean="0"/>
              <a:t> sets unavailable neighbors as DC mode</a:t>
            </a:r>
            <a:r>
              <a:rPr lang="en-US" sz="1400" dirty="0" smtClean="0"/>
              <a:t>.</a:t>
            </a:r>
          </a:p>
          <a:p>
            <a:pPr lvl="2"/>
            <a:endParaRPr lang="en-US" sz="1200" dirty="0" smtClean="0"/>
          </a:p>
          <a:p>
            <a:r>
              <a:rPr lang="en-US" sz="2800" dirty="0" smtClean="0"/>
              <a:t>Proposed </a:t>
            </a:r>
            <a:r>
              <a:rPr lang="en-US" sz="2800" dirty="0" smtClean="0"/>
              <a:t>solution</a:t>
            </a:r>
          </a:p>
          <a:p>
            <a:pPr lvl="1"/>
            <a:r>
              <a:rPr lang="en-US" sz="1800" dirty="0" smtClean="0"/>
              <a:t>SVC_BL_CAND_INTRA  </a:t>
            </a:r>
            <a:r>
              <a:rPr lang="en-US" sz="1800" dirty="0" smtClean="0"/>
              <a:t>is enabled to use BL </a:t>
            </a:r>
            <a:r>
              <a:rPr lang="en-US" sz="1800" dirty="0" smtClean="0"/>
              <a:t>co-located intra mode for MPM derivation.</a:t>
            </a:r>
          </a:p>
          <a:p>
            <a:pPr lvl="1"/>
            <a:r>
              <a:rPr lang="en-US" sz="1800" dirty="0" smtClean="0"/>
              <a:t>When </a:t>
            </a:r>
            <a:r>
              <a:rPr lang="en-US" sz="1800" dirty="0" smtClean="0"/>
              <a:t>deriving </a:t>
            </a:r>
            <a:r>
              <a:rPr lang="en-US" sz="1800" dirty="0" smtClean="0"/>
              <a:t>MPMs, each </a:t>
            </a:r>
            <a:r>
              <a:rPr lang="en-US" sz="1800" dirty="0" smtClean="0"/>
              <a:t>neighboring CU</a:t>
            </a:r>
            <a:endParaRPr lang="en-US" sz="1400" dirty="0" smtClean="0"/>
          </a:p>
          <a:p>
            <a:pPr lvl="2"/>
            <a:r>
              <a:rPr lang="en-US" sz="1600" dirty="0" smtClean="0"/>
              <a:t>If neighboring CU is </a:t>
            </a:r>
            <a:r>
              <a:rPr lang="en-US" sz="1600" dirty="0" err="1" smtClean="0"/>
              <a:t>IntraBL</a:t>
            </a:r>
            <a:endParaRPr lang="en-US" sz="1600" dirty="0" smtClean="0"/>
          </a:p>
          <a:p>
            <a:pPr lvl="3"/>
            <a:r>
              <a:rPr lang="en-US" sz="1200" dirty="0" smtClean="0"/>
              <a:t>If neighboring CU co-located BL is intra coded, </a:t>
            </a:r>
          </a:p>
          <a:p>
            <a:pPr lvl="4"/>
            <a:r>
              <a:rPr lang="en-US" sz="1200" dirty="0" smtClean="0"/>
              <a:t>use neighboring CU co-located BL intra mode</a:t>
            </a:r>
          </a:p>
          <a:p>
            <a:pPr lvl="3"/>
            <a:r>
              <a:rPr lang="en-US" sz="1200" dirty="0" smtClean="0"/>
              <a:t>Otherwise,</a:t>
            </a:r>
          </a:p>
          <a:p>
            <a:pPr lvl="4"/>
            <a:r>
              <a:rPr lang="en-US" sz="1200" dirty="0" smtClean="0"/>
              <a:t>use DC mode</a:t>
            </a:r>
          </a:p>
          <a:p>
            <a:pPr lvl="2"/>
            <a:r>
              <a:rPr lang="en-US" sz="1600" dirty="0" smtClean="0"/>
              <a:t>Otherwise, </a:t>
            </a:r>
          </a:p>
          <a:p>
            <a:pPr lvl="3"/>
            <a:r>
              <a:rPr lang="en-US" sz="1200" dirty="0" smtClean="0"/>
              <a:t>use intra mode of neighboring CU in EL</a:t>
            </a:r>
          </a:p>
          <a:p>
            <a:endParaRPr lang="en-US" dirty="0" smtClean="0"/>
          </a:p>
          <a:p>
            <a:pPr lvl="1"/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CE579A-9188-4B6B-872C-942BD7F848FC}" type="slidenum">
              <a:rPr lang="zh-CN" altLang="en-US" smtClean="0"/>
              <a:pPr/>
              <a:t>2</a:t>
            </a:fld>
            <a:endParaRPr lang="en-US" altLang="zh-CN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smtClean="0"/>
              <a:t>JCTVC-L0220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Diagram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CE579A-9188-4B6B-872C-942BD7F848FC}" type="slidenum">
              <a:rPr lang="zh-CN" altLang="en-US" smtClean="0"/>
              <a:pPr/>
              <a:t>3</a:t>
            </a:fld>
            <a:endParaRPr lang="en-US" altLang="zh-CN" dirty="0"/>
          </a:p>
        </p:txBody>
      </p:sp>
      <p:grpSp>
        <p:nvGrpSpPr>
          <p:cNvPr id="42" name="Group 41"/>
          <p:cNvGrpSpPr/>
          <p:nvPr/>
        </p:nvGrpSpPr>
        <p:grpSpPr>
          <a:xfrm>
            <a:off x="723482" y="2286000"/>
            <a:ext cx="7925636" cy="3657600"/>
            <a:chOff x="914400" y="2286000"/>
            <a:chExt cx="7925636" cy="3657600"/>
          </a:xfrm>
        </p:grpSpPr>
        <p:sp>
          <p:nvSpPr>
            <p:cNvPr id="5" name="Rectangle 4"/>
            <p:cNvSpPr/>
            <p:nvPr/>
          </p:nvSpPr>
          <p:spPr bwMode="auto">
            <a:xfrm>
              <a:off x="2514600" y="2971800"/>
              <a:ext cx="800100" cy="685800"/>
            </a:xfrm>
            <a:prstGeom prst="rect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cs typeface="Times New Roman" pitchFamily="18" charset="0"/>
              </a:endParaRPr>
            </a:p>
          </p:txBody>
        </p:sp>
        <p:sp>
          <p:nvSpPr>
            <p:cNvPr id="6" name="Rectangle 5"/>
            <p:cNvSpPr/>
            <p:nvPr/>
          </p:nvSpPr>
          <p:spPr bwMode="auto">
            <a:xfrm>
              <a:off x="2514600" y="2286000"/>
              <a:ext cx="800100" cy="685800"/>
            </a:xfrm>
            <a:prstGeom prst="rect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  <a:cs typeface="Times New Roman" pitchFamily="18" charset="0"/>
                </a:rPr>
                <a:t>Intra</a:t>
              </a:r>
            </a:p>
          </p:txBody>
        </p:sp>
        <p:sp>
          <p:nvSpPr>
            <p:cNvPr id="7" name="Rectangle 6"/>
            <p:cNvSpPr/>
            <p:nvPr/>
          </p:nvSpPr>
          <p:spPr bwMode="auto">
            <a:xfrm>
              <a:off x="1714500" y="2971800"/>
              <a:ext cx="800100" cy="685800"/>
            </a:xfrm>
            <a:prstGeom prst="rect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US" dirty="0" err="1" smtClean="0"/>
                <a:t>IntraBL</a:t>
              </a:r>
              <a:endParaRPr lang="en-US" dirty="0" smtClean="0"/>
            </a:p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cs typeface="Times New Roman" pitchFamily="18" charset="0"/>
              </a:endParaRPr>
            </a:p>
          </p:txBody>
        </p:sp>
        <p:sp>
          <p:nvSpPr>
            <p:cNvPr id="8" name="Rectangle 7"/>
            <p:cNvSpPr/>
            <p:nvPr/>
          </p:nvSpPr>
          <p:spPr bwMode="auto">
            <a:xfrm>
              <a:off x="2857500" y="4229100"/>
              <a:ext cx="457200" cy="342900"/>
            </a:xfrm>
            <a:prstGeom prst="rect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cs typeface="Times New Roman" pitchFamily="18" charset="0"/>
              </a:endParaRPr>
            </a:p>
          </p:txBody>
        </p:sp>
        <p:sp>
          <p:nvSpPr>
            <p:cNvPr id="9" name="Rectangle 8"/>
            <p:cNvSpPr/>
            <p:nvPr/>
          </p:nvSpPr>
          <p:spPr bwMode="auto">
            <a:xfrm>
              <a:off x="2857500" y="3886200"/>
              <a:ext cx="457200" cy="342900"/>
            </a:xfrm>
            <a:prstGeom prst="rect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cs typeface="Times New Roman" pitchFamily="18" charset="0"/>
              </a:endParaRPr>
            </a:p>
          </p:txBody>
        </p:sp>
        <p:sp>
          <p:nvSpPr>
            <p:cNvPr id="10" name="Rectangle 9"/>
            <p:cNvSpPr/>
            <p:nvPr/>
          </p:nvSpPr>
          <p:spPr bwMode="auto">
            <a:xfrm>
              <a:off x="2400300" y="4229100"/>
              <a:ext cx="457200" cy="342900"/>
            </a:xfrm>
            <a:prstGeom prst="rect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cs typeface="Times New Roman" pitchFamily="18" charset="0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914400" y="2743200"/>
              <a:ext cx="42832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b="1" dirty="0" smtClean="0"/>
                <a:t>EL</a:t>
              </a:r>
              <a:endParaRPr lang="en-US" sz="1600" b="1" dirty="0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914400" y="4114800"/>
              <a:ext cx="44275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b="1" dirty="0" smtClean="0"/>
                <a:t>BL</a:t>
              </a:r>
              <a:endParaRPr lang="en-US" sz="1600" b="1" dirty="0"/>
            </a:p>
          </p:txBody>
        </p:sp>
        <p:sp>
          <p:nvSpPr>
            <p:cNvPr id="13" name="Rectangle 12"/>
            <p:cNvSpPr/>
            <p:nvPr/>
          </p:nvSpPr>
          <p:spPr bwMode="auto">
            <a:xfrm>
              <a:off x="6629400" y="2971800"/>
              <a:ext cx="800100" cy="685800"/>
            </a:xfrm>
            <a:prstGeom prst="rect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cs typeface="Times New Roman" pitchFamily="18" charset="0"/>
              </a:endParaRPr>
            </a:p>
          </p:txBody>
        </p:sp>
        <p:sp>
          <p:nvSpPr>
            <p:cNvPr id="14" name="Rectangle 13"/>
            <p:cNvSpPr/>
            <p:nvPr/>
          </p:nvSpPr>
          <p:spPr bwMode="auto">
            <a:xfrm>
              <a:off x="6629400" y="2286000"/>
              <a:ext cx="800100" cy="685800"/>
            </a:xfrm>
            <a:prstGeom prst="rect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US" dirty="0" smtClean="0"/>
                <a:t>Intra</a:t>
              </a:r>
            </a:p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cs typeface="Times New Roman" pitchFamily="18" charset="0"/>
              </a:endParaRPr>
            </a:p>
          </p:txBody>
        </p:sp>
        <p:sp>
          <p:nvSpPr>
            <p:cNvPr id="15" name="Rectangle 14"/>
            <p:cNvSpPr/>
            <p:nvPr/>
          </p:nvSpPr>
          <p:spPr bwMode="auto">
            <a:xfrm>
              <a:off x="5829300" y="2971800"/>
              <a:ext cx="800100" cy="685800"/>
            </a:xfrm>
            <a:prstGeom prst="rect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b="0" i="0" u="none" strike="noStrike" cap="none" normalizeH="0" baseline="0" dirty="0" err="1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  <a:cs typeface="Times New Roman" pitchFamily="18" charset="0"/>
                </a:rPr>
                <a:t>IntraBL</a:t>
              </a:r>
              <a:endPara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cs typeface="Times New Roman" pitchFamily="18" charset="0"/>
              </a:endParaRPr>
            </a:p>
          </p:txBody>
        </p:sp>
        <p:sp>
          <p:nvSpPr>
            <p:cNvPr id="16" name="Rectangle 15"/>
            <p:cNvSpPr/>
            <p:nvPr/>
          </p:nvSpPr>
          <p:spPr bwMode="auto">
            <a:xfrm>
              <a:off x="6972300" y="4229100"/>
              <a:ext cx="457200" cy="342900"/>
            </a:xfrm>
            <a:prstGeom prst="rect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cs typeface="Times New Roman" pitchFamily="18" charset="0"/>
              </a:endParaRPr>
            </a:p>
          </p:txBody>
        </p:sp>
        <p:sp>
          <p:nvSpPr>
            <p:cNvPr id="17" name="Rectangle 16"/>
            <p:cNvSpPr/>
            <p:nvPr/>
          </p:nvSpPr>
          <p:spPr bwMode="auto">
            <a:xfrm>
              <a:off x="6972300" y="3886200"/>
              <a:ext cx="457200" cy="342900"/>
            </a:xfrm>
            <a:prstGeom prst="rect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cs typeface="Times New Roman" pitchFamily="18" charset="0"/>
              </a:endParaRPr>
            </a:p>
          </p:txBody>
        </p:sp>
        <p:sp>
          <p:nvSpPr>
            <p:cNvPr id="18" name="Rectangle 17"/>
            <p:cNvSpPr/>
            <p:nvPr/>
          </p:nvSpPr>
          <p:spPr bwMode="auto">
            <a:xfrm>
              <a:off x="6515100" y="4229100"/>
              <a:ext cx="457200" cy="342900"/>
            </a:xfrm>
            <a:prstGeom prst="rect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cs typeface="Times New Roman" pitchFamily="18" charset="0"/>
              </a:endParaRPr>
            </a:p>
          </p:txBody>
        </p:sp>
        <p:cxnSp>
          <p:nvCxnSpPr>
            <p:cNvPr id="19" name="Straight Arrow Connector 18"/>
            <p:cNvCxnSpPr/>
            <p:nvPr/>
          </p:nvCxnSpPr>
          <p:spPr bwMode="auto">
            <a:xfrm>
              <a:off x="2971800" y="2743200"/>
              <a:ext cx="1028700" cy="457200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20" name="Straight Arrow Connector 19" descr="DC"/>
            <p:cNvCxnSpPr/>
            <p:nvPr/>
          </p:nvCxnSpPr>
          <p:spPr bwMode="auto">
            <a:xfrm>
              <a:off x="2171700" y="3314700"/>
              <a:ext cx="1828800" cy="0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21" name="Straight Arrow Connector 20"/>
            <p:cNvCxnSpPr/>
            <p:nvPr/>
          </p:nvCxnSpPr>
          <p:spPr bwMode="auto">
            <a:xfrm flipV="1">
              <a:off x="3200400" y="3429000"/>
              <a:ext cx="800100" cy="1028700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sp>
          <p:nvSpPr>
            <p:cNvPr id="22" name="Oval 21"/>
            <p:cNvSpPr/>
            <p:nvPr/>
          </p:nvSpPr>
          <p:spPr bwMode="auto">
            <a:xfrm>
              <a:off x="4000500" y="2971800"/>
              <a:ext cx="1257300" cy="685800"/>
            </a:xfrm>
            <a:prstGeom prst="ellips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  <a:cs typeface="Times New Roman" pitchFamily="18" charset="0"/>
                </a:rPr>
                <a:t>MPMs</a:t>
              </a:r>
            </a:p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dirty="0" smtClean="0"/>
                <a:t>derivation</a:t>
              </a:r>
              <a:endPara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cs typeface="Times New Roman" pitchFamily="18" charset="0"/>
              </a:endParaRPr>
            </a:p>
          </p:txBody>
        </p:sp>
        <p:cxnSp>
          <p:nvCxnSpPr>
            <p:cNvPr id="23" name="Straight Arrow Connector 22"/>
            <p:cNvCxnSpPr/>
            <p:nvPr/>
          </p:nvCxnSpPr>
          <p:spPr bwMode="auto">
            <a:xfrm flipH="1" flipV="1">
              <a:off x="5257800" y="3543300"/>
              <a:ext cx="1485902" cy="914402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24" name="Straight Arrow Connector 23"/>
            <p:cNvCxnSpPr>
              <a:endCxn id="22" idx="6"/>
            </p:cNvCxnSpPr>
            <p:nvPr/>
          </p:nvCxnSpPr>
          <p:spPr bwMode="auto">
            <a:xfrm flipH="1" flipV="1">
              <a:off x="5257800" y="3314700"/>
              <a:ext cx="1828800" cy="1028700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25" name="Straight Arrow Connector 24"/>
            <p:cNvCxnSpPr/>
            <p:nvPr/>
          </p:nvCxnSpPr>
          <p:spPr bwMode="auto">
            <a:xfrm flipH="1">
              <a:off x="5257800" y="2628900"/>
              <a:ext cx="1600200" cy="571500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sp>
          <p:nvSpPr>
            <p:cNvPr id="26" name="TextBox 25"/>
            <p:cNvSpPr txBox="1"/>
            <p:nvPr/>
          </p:nvSpPr>
          <p:spPr>
            <a:xfrm>
              <a:off x="3429000" y="3086100"/>
              <a:ext cx="38183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DC</a:t>
              </a:r>
              <a:endParaRPr lang="en-US" dirty="0"/>
            </a:p>
          </p:txBody>
        </p:sp>
        <p:cxnSp>
          <p:nvCxnSpPr>
            <p:cNvPr id="27" name="Straight Connector 26"/>
            <p:cNvCxnSpPr/>
            <p:nvPr/>
          </p:nvCxnSpPr>
          <p:spPr bwMode="auto">
            <a:xfrm>
              <a:off x="4686300" y="3886200"/>
              <a:ext cx="0" cy="68580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28" name="Right Arrow 27"/>
            <p:cNvSpPr/>
            <p:nvPr/>
          </p:nvSpPr>
          <p:spPr bwMode="auto">
            <a:xfrm>
              <a:off x="4914900" y="4114800"/>
              <a:ext cx="571500" cy="228600"/>
            </a:xfrm>
            <a:prstGeom prst="rightArrow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cs typeface="Times New Roman" pitchFamily="18" charset="0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5143500" y="4457700"/>
              <a:ext cx="139095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Proposed solution</a:t>
              </a:r>
              <a:endParaRPr lang="en-US" dirty="0"/>
            </a:p>
          </p:txBody>
        </p:sp>
        <p:sp>
          <p:nvSpPr>
            <p:cNvPr id="30" name="Right Arrow 29"/>
            <p:cNvSpPr/>
            <p:nvPr/>
          </p:nvSpPr>
          <p:spPr bwMode="auto">
            <a:xfrm rot="10800000">
              <a:off x="4000500" y="4114800"/>
              <a:ext cx="571500" cy="228600"/>
            </a:xfrm>
            <a:prstGeom prst="rightArrow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cs typeface="Times New Roman" pitchFamily="18" charset="0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3086100" y="4504640"/>
              <a:ext cx="186461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dirty="0" smtClean="0"/>
                <a:t>SMuC0.1.1</a:t>
              </a:r>
            </a:p>
            <a:p>
              <a:pPr algn="ctr"/>
              <a:r>
                <a:rPr lang="en-US" dirty="0" smtClean="0"/>
                <a:t>+ </a:t>
              </a:r>
              <a:r>
                <a:rPr lang="en-US" dirty="0"/>
                <a:t>SVC_BL_CAND_INTRA</a:t>
              </a:r>
            </a:p>
          </p:txBody>
        </p:sp>
        <p:sp>
          <p:nvSpPr>
            <p:cNvPr id="32" name="Down Arrow 31"/>
            <p:cNvSpPr/>
            <p:nvPr/>
          </p:nvSpPr>
          <p:spPr bwMode="auto">
            <a:xfrm>
              <a:off x="2971800" y="3429000"/>
              <a:ext cx="228600" cy="914400"/>
            </a:xfrm>
            <a:prstGeom prst="downArrow">
              <a:avLst/>
            </a:prstGeom>
            <a:solidFill>
              <a:srgbClr val="FF0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cs typeface="Times New Roman" pitchFamily="18" charset="0"/>
              </a:endParaRPr>
            </a:p>
          </p:txBody>
        </p:sp>
        <p:sp>
          <p:nvSpPr>
            <p:cNvPr id="33" name="Down Arrow 32"/>
            <p:cNvSpPr/>
            <p:nvPr/>
          </p:nvSpPr>
          <p:spPr bwMode="auto">
            <a:xfrm>
              <a:off x="7086600" y="3429000"/>
              <a:ext cx="228600" cy="914400"/>
            </a:xfrm>
            <a:prstGeom prst="downArrow">
              <a:avLst/>
            </a:prstGeom>
            <a:solidFill>
              <a:srgbClr val="FF0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cs typeface="Times New Roman" pitchFamily="18" charset="0"/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1943100" y="3657600"/>
              <a:ext cx="88197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>
                  <a:solidFill>
                    <a:srgbClr val="FF0000"/>
                  </a:solidFill>
                </a:rPr>
                <a:t>c</a:t>
              </a:r>
              <a:r>
                <a:rPr lang="en-US" dirty="0" smtClean="0">
                  <a:solidFill>
                    <a:srgbClr val="FF0000"/>
                  </a:solidFill>
                </a:rPr>
                <a:t>o-located</a:t>
              </a:r>
              <a:endParaRPr lang="en-US" dirty="0">
                <a:solidFill>
                  <a:srgbClr val="FF0000"/>
                </a:solidFill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7429500" y="3657600"/>
              <a:ext cx="88197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solidFill>
                    <a:srgbClr val="FF0000"/>
                  </a:solidFill>
                </a:rPr>
                <a:t>co-located</a:t>
              </a:r>
              <a:endParaRPr lang="en-US" dirty="0">
                <a:solidFill>
                  <a:srgbClr val="FF0000"/>
                </a:solidFill>
              </a:endParaRPr>
            </a:p>
          </p:txBody>
        </p:sp>
        <p:sp>
          <p:nvSpPr>
            <p:cNvPr id="36" name="Down Arrow 35"/>
            <p:cNvSpPr/>
            <p:nvPr/>
          </p:nvSpPr>
          <p:spPr bwMode="auto">
            <a:xfrm rot="20166008">
              <a:off x="6286500" y="3314700"/>
              <a:ext cx="228600" cy="1028700"/>
            </a:xfrm>
            <a:prstGeom prst="downArrow">
              <a:avLst/>
            </a:prstGeom>
            <a:solidFill>
              <a:srgbClr val="FF0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cs typeface="Times New Roman" pitchFamily="18" charset="0"/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5461119" y="3771900"/>
              <a:ext cx="88197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solidFill>
                    <a:srgbClr val="FF0000"/>
                  </a:solidFill>
                </a:rPr>
                <a:t>co-located</a:t>
              </a:r>
              <a:endParaRPr lang="en-US" dirty="0">
                <a:solidFill>
                  <a:srgbClr val="FF0000"/>
                </a:solidFill>
              </a:endParaRPr>
            </a:p>
          </p:txBody>
        </p:sp>
        <p:sp>
          <p:nvSpPr>
            <p:cNvPr id="39" name="Rectangular Callout 38"/>
            <p:cNvSpPr/>
            <p:nvPr/>
          </p:nvSpPr>
          <p:spPr bwMode="auto">
            <a:xfrm>
              <a:off x="1676818" y="5372100"/>
              <a:ext cx="1639136" cy="571500"/>
            </a:xfrm>
            <a:prstGeom prst="wedgeRectCallout">
              <a:avLst>
                <a:gd name="adj1" fmla="val 41819"/>
                <a:gd name="adj2" fmla="val -208860"/>
              </a:avLst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  <a:cs typeface="Times New Roman" pitchFamily="18" charset="0"/>
                </a:rPr>
                <a:t>Intra: intra mode</a:t>
              </a:r>
            </a:p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dirty="0" smtClean="0"/>
                <a:t>Inter: DC</a:t>
              </a:r>
              <a:endPara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cs typeface="Times New Roman" pitchFamily="18" charset="0"/>
              </a:endParaRPr>
            </a:p>
          </p:txBody>
        </p:sp>
        <p:sp>
          <p:nvSpPr>
            <p:cNvPr id="40" name="Rectangular Callout 39"/>
            <p:cNvSpPr/>
            <p:nvPr/>
          </p:nvSpPr>
          <p:spPr bwMode="auto">
            <a:xfrm>
              <a:off x="7200900" y="5257800"/>
              <a:ext cx="1639136" cy="571500"/>
            </a:xfrm>
            <a:prstGeom prst="wedgeRectCallout">
              <a:avLst>
                <a:gd name="adj1" fmla="val -57302"/>
                <a:gd name="adj2" fmla="val -213980"/>
              </a:avLst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  <a:cs typeface="Times New Roman" pitchFamily="18" charset="0"/>
                </a:rPr>
                <a:t>Intra: intra mode</a:t>
              </a:r>
            </a:p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dirty="0" smtClean="0"/>
                <a:t>Inter: DC</a:t>
              </a:r>
              <a:endPara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cs typeface="Times New Roman" pitchFamily="18" charset="0"/>
              </a:endParaRPr>
            </a:p>
          </p:txBody>
        </p:sp>
        <p:sp>
          <p:nvSpPr>
            <p:cNvPr id="41" name="Rectangular Callout 40"/>
            <p:cNvSpPr/>
            <p:nvPr/>
          </p:nvSpPr>
          <p:spPr bwMode="auto">
            <a:xfrm>
              <a:off x="5486400" y="5257800"/>
              <a:ext cx="1639136" cy="571500"/>
            </a:xfrm>
            <a:prstGeom prst="wedgeRectCallout">
              <a:avLst>
                <a:gd name="adj1" fmla="val 26599"/>
                <a:gd name="adj2" fmla="val -189660"/>
              </a:avLst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  <a:cs typeface="Times New Roman" pitchFamily="18" charset="0"/>
                </a:rPr>
                <a:t>Intra: intra mode</a:t>
              </a:r>
            </a:p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dirty="0" smtClean="0"/>
                <a:t>Inter: DC</a:t>
              </a:r>
              <a:endPara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cs typeface="Times New Roman" pitchFamily="18" charset="0"/>
              </a:endParaRPr>
            </a:p>
          </p:txBody>
        </p:sp>
      </p:grpSp>
      <p:sp>
        <p:nvSpPr>
          <p:cNvPr id="43" name="Footer Placeholder 4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smtClean="0"/>
              <a:t>JCTVC-L0220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Performance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800100"/>
            <a:ext cx="7772400" cy="5486400"/>
          </a:xfrm>
        </p:spPr>
        <p:txBody>
          <a:bodyPr/>
          <a:lstStyle/>
          <a:p>
            <a:r>
              <a:rPr lang="en-US" dirty="0" smtClean="0"/>
              <a:t>Thanks to Canon for cross-checking.</a:t>
            </a:r>
          </a:p>
          <a:p>
            <a:pPr lvl="1"/>
            <a:r>
              <a:rPr lang="en-US" dirty="0" smtClean="0"/>
              <a:t>MDCS on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pPr lvl="1"/>
            <a:r>
              <a:rPr lang="en-US" dirty="0" smtClean="0"/>
              <a:t>MDCS off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CE579A-9188-4B6B-872C-942BD7F848FC}" type="slidenum">
              <a:rPr lang="zh-CN" altLang="en-US" smtClean="0"/>
              <a:pPr/>
              <a:t>4</a:t>
            </a:fld>
            <a:endParaRPr lang="en-US" altLang="zh-CN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smtClean="0"/>
              <a:t>JCTVC-L0220</a:t>
            </a:r>
            <a:endParaRPr lang="en-US" altLang="zh-CN"/>
          </a:p>
        </p:txBody>
      </p:sp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1028700" y="2057400"/>
          <a:ext cx="6629399" cy="1341120"/>
        </p:xfrm>
        <a:graphic>
          <a:graphicData uri="http://schemas.openxmlformats.org/drawingml/2006/table">
            <a:tbl>
              <a:tblPr/>
              <a:tblGrid>
                <a:gridCol w="1020792"/>
                <a:gridCol w="940279"/>
                <a:gridCol w="923746"/>
                <a:gridCol w="940279"/>
                <a:gridCol w="1010010"/>
                <a:gridCol w="888520"/>
                <a:gridCol w="905773"/>
              </a:tblGrid>
              <a:tr h="152400">
                <a:tc>
                  <a:txBody>
                    <a:bodyPr/>
                    <a:lstStyle/>
                    <a:p>
                      <a:endParaRPr lang="en-US" sz="1400" dirty="0">
                        <a:latin typeface="Times"/>
                        <a:ea typeface="Malgun Gothic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AI HEVC 2x</a:t>
                      </a:r>
                      <a:endParaRPr lang="en-US" sz="18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AI HEVC 1.5x</a:t>
                      </a:r>
                      <a:endParaRPr lang="en-US" sz="18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52400">
                <a:tc>
                  <a:txBody>
                    <a:bodyPr/>
                    <a:lstStyle/>
                    <a:p>
                      <a:endParaRPr lang="en-US" sz="1400">
                        <a:latin typeface="Times"/>
                        <a:ea typeface="Malgun Gothic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Y</a:t>
                      </a:r>
                      <a:endParaRPr lang="en-US" sz="18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U</a:t>
                      </a:r>
                      <a:endParaRPr lang="en-US" sz="18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V</a:t>
                      </a:r>
                      <a:endParaRPr lang="en-US" sz="18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Y</a:t>
                      </a:r>
                      <a:endParaRPr lang="en-US" sz="18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U</a:t>
                      </a:r>
                      <a:endParaRPr lang="en-US" sz="18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V</a:t>
                      </a:r>
                      <a:endParaRPr lang="en-US" sz="18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Class A</a:t>
                      </a:r>
                      <a:endParaRPr lang="en-US" sz="18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-0.23%</a:t>
                      </a:r>
                      <a:endParaRPr lang="en-US" sz="18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-0.04%</a:t>
                      </a:r>
                      <a:endParaRPr lang="en-US" sz="18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0.06%</a:t>
                      </a:r>
                      <a:endParaRPr lang="en-US" sz="18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 </a:t>
                      </a:r>
                      <a:endParaRPr lang="en-US" sz="18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 </a:t>
                      </a:r>
                      <a:endParaRPr lang="en-US" sz="18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 </a:t>
                      </a:r>
                      <a:endParaRPr lang="en-US" sz="18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Class B</a:t>
                      </a:r>
                      <a:endParaRPr lang="en-US" sz="18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-0.34%</a:t>
                      </a:r>
                      <a:endParaRPr lang="en-US" sz="18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-0.16%</a:t>
                      </a:r>
                      <a:endParaRPr lang="en-US" sz="18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-0.17%</a:t>
                      </a:r>
                      <a:endParaRPr lang="en-US" sz="18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-0.13%</a:t>
                      </a:r>
                      <a:endParaRPr lang="en-US" sz="18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0.11%</a:t>
                      </a:r>
                      <a:endParaRPr lang="en-US" sz="18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0.09%</a:t>
                      </a:r>
                      <a:endParaRPr lang="en-US" sz="18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Overall (EL+BL)</a:t>
                      </a:r>
                      <a:endParaRPr lang="en-US" sz="18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-0.31%</a:t>
                      </a:r>
                      <a:endParaRPr lang="en-US" sz="18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-0.12%</a:t>
                      </a:r>
                      <a:endParaRPr lang="en-US" sz="18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-0.10%</a:t>
                      </a:r>
                      <a:endParaRPr lang="en-US" sz="18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-0.13%</a:t>
                      </a:r>
                      <a:endParaRPr lang="en-US" sz="18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0.11%</a:t>
                      </a:r>
                      <a:endParaRPr lang="en-US" sz="18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0.09%</a:t>
                      </a:r>
                      <a:endParaRPr lang="en-US" sz="1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 b="1">
                          <a:solidFill>
                            <a:srgbClr val="7F7F7F"/>
                          </a:solidFill>
                          <a:latin typeface="Arial"/>
                          <a:ea typeface="Times New Roman"/>
                        </a:rPr>
                        <a:t>Overall (EL)</a:t>
                      </a:r>
                      <a:endParaRPr lang="en-US" sz="18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7F7F7F"/>
                          </a:solidFill>
                          <a:latin typeface="Arial"/>
                          <a:ea typeface="Times New Roman"/>
                        </a:rPr>
                        <a:t>-0.55%</a:t>
                      </a:r>
                      <a:endParaRPr lang="en-US" sz="18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7F7F7F"/>
                          </a:solidFill>
                          <a:latin typeface="Arial"/>
                          <a:ea typeface="Times New Roman"/>
                        </a:rPr>
                        <a:t>-0.16%</a:t>
                      </a:r>
                      <a:endParaRPr lang="en-US" sz="18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7F7F7F"/>
                          </a:solidFill>
                          <a:latin typeface="Arial"/>
                          <a:ea typeface="Times New Roman"/>
                        </a:rPr>
                        <a:t>-0.12%</a:t>
                      </a:r>
                      <a:endParaRPr lang="en-US" sz="18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7F7F7F"/>
                          </a:solidFill>
                          <a:latin typeface="Arial"/>
                          <a:ea typeface="Times New Roman"/>
                        </a:rPr>
                        <a:t>-0.32%</a:t>
                      </a:r>
                      <a:endParaRPr lang="en-US" sz="18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7F7F7F"/>
                          </a:solidFill>
                          <a:latin typeface="Arial"/>
                          <a:ea typeface="Times New Roman"/>
                        </a:rPr>
                        <a:t>0.33%</a:t>
                      </a:r>
                      <a:endParaRPr lang="en-US" sz="18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 dirty="0">
                          <a:solidFill>
                            <a:srgbClr val="7F7F7F"/>
                          </a:solidFill>
                          <a:latin typeface="Arial"/>
                          <a:ea typeface="Times New Roman"/>
                        </a:rPr>
                        <a:t>0.29%</a:t>
                      </a:r>
                      <a:endParaRPr lang="en-US" sz="1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8" name="Table 7"/>
          <p:cNvGraphicFramePr>
            <a:graphicFrameLocks noGrp="1"/>
          </p:cNvGraphicFramePr>
          <p:nvPr/>
        </p:nvGraphicFramePr>
        <p:xfrm>
          <a:off x="1028700" y="4229100"/>
          <a:ext cx="6743701" cy="1485900"/>
        </p:xfrm>
        <a:graphic>
          <a:graphicData uri="http://schemas.openxmlformats.org/drawingml/2006/table">
            <a:tbl>
              <a:tblPr/>
              <a:tblGrid>
                <a:gridCol w="1038393"/>
                <a:gridCol w="1027424"/>
                <a:gridCol w="903840"/>
                <a:gridCol w="921390"/>
                <a:gridCol w="1027424"/>
                <a:gridCol w="903840"/>
                <a:gridCol w="921390"/>
              </a:tblGrid>
              <a:tr h="219395">
                <a:tc>
                  <a:txBody>
                    <a:bodyPr/>
                    <a:lstStyle/>
                    <a:p>
                      <a:endParaRPr lang="en-US" sz="1400" dirty="0">
                        <a:latin typeface="Times"/>
                        <a:ea typeface="Malgun Gothic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AI HEVC 2x</a:t>
                      </a:r>
                      <a:endParaRPr lang="en-US" sz="18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AI HEVC 1.5x</a:t>
                      </a:r>
                      <a:endParaRPr lang="en-US" sz="18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19395">
                <a:tc>
                  <a:txBody>
                    <a:bodyPr/>
                    <a:lstStyle/>
                    <a:p>
                      <a:endParaRPr lang="en-US" sz="1400">
                        <a:latin typeface="Times"/>
                        <a:ea typeface="Malgun Gothic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Y</a:t>
                      </a:r>
                      <a:endParaRPr lang="en-US" sz="18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U</a:t>
                      </a:r>
                      <a:endParaRPr lang="en-US" sz="18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V</a:t>
                      </a:r>
                      <a:endParaRPr lang="en-US" sz="18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Y</a:t>
                      </a:r>
                      <a:endParaRPr lang="en-US" sz="18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U</a:t>
                      </a:r>
                      <a:endParaRPr lang="en-US" sz="18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V</a:t>
                      </a:r>
                      <a:endParaRPr lang="en-US" sz="18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422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Class A</a:t>
                      </a:r>
                      <a:endParaRPr lang="en-US" sz="18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-0.17%</a:t>
                      </a:r>
                      <a:endParaRPr lang="en-US" sz="18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0.09%</a:t>
                      </a:r>
                      <a:endParaRPr lang="en-US" sz="18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0.16%</a:t>
                      </a:r>
                      <a:endParaRPr lang="en-US" sz="18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 </a:t>
                      </a:r>
                      <a:endParaRPr lang="en-US" sz="18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 </a:t>
                      </a:r>
                      <a:endParaRPr lang="en-US" sz="18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 </a:t>
                      </a:r>
                      <a:endParaRPr lang="en-US" sz="18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09422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Class B</a:t>
                      </a:r>
                      <a:endParaRPr lang="en-US" sz="18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-0.18%</a:t>
                      </a:r>
                      <a:endParaRPr lang="en-US" sz="18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0.05%</a:t>
                      </a:r>
                      <a:endParaRPr lang="en-US" sz="18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0.13%</a:t>
                      </a:r>
                      <a:endParaRPr lang="en-US" sz="18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-0.12%</a:t>
                      </a:r>
                      <a:endParaRPr lang="en-US" sz="18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0.13%</a:t>
                      </a:r>
                      <a:endParaRPr lang="en-US" sz="18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0.14%</a:t>
                      </a:r>
                      <a:endParaRPr lang="en-US" sz="18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884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Overall (EL+BL)</a:t>
                      </a:r>
                      <a:endParaRPr lang="en-US" sz="18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-0.18%</a:t>
                      </a:r>
                      <a:endParaRPr lang="en-US" sz="18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0.06%</a:t>
                      </a:r>
                      <a:endParaRPr lang="en-US" sz="18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0.14%</a:t>
                      </a:r>
                      <a:endParaRPr lang="en-US" sz="18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-0.12%</a:t>
                      </a:r>
                      <a:endParaRPr lang="en-US" sz="18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0.13%</a:t>
                      </a:r>
                      <a:endParaRPr lang="en-US" sz="18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0.14%</a:t>
                      </a:r>
                      <a:endParaRPr lang="en-US" sz="18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09422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 b="1">
                          <a:solidFill>
                            <a:srgbClr val="7F7F7F"/>
                          </a:solidFill>
                          <a:latin typeface="Arial"/>
                          <a:ea typeface="Times New Roman"/>
                        </a:rPr>
                        <a:t>Overall (EL)</a:t>
                      </a:r>
                      <a:endParaRPr lang="en-US" sz="18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7F7F7F"/>
                          </a:solidFill>
                          <a:latin typeface="Arial"/>
                          <a:ea typeface="Times New Roman"/>
                        </a:rPr>
                        <a:t>-0.33%</a:t>
                      </a:r>
                      <a:endParaRPr lang="en-US" sz="18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7F7F7F"/>
                          </a:solidFill>
                          <a:latin typeface="Arial"/>
                          <a:ea typeface="Times New Roman"/>
                        </a:rPr>
                        <a:t>0.13%</a:t>
                      </a:r>
                      <a:endParaRPr lang="en-US" sz="18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7F7F7F"/>
                          </a:solidFill>
                          <a:latin typeface="Arial"/>
                          <a:ea typeface="Times New Roman"/>
                        </a:rPr>
                        <a:t>0.26%</a:t>
                      </a:r>
                      <a:endParaRPr lang="en-US" sz="18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7F7F7F"/>
                          </a:solidFill>
                          <a:latin typeface="Arial"/>
                          <a:ea typeface="Times New Roman"/>
                        </a:rPr>
                        <a:t>-0.30%</a:t>
                      </a:r>
                      <a:endParaRPr lang="en-US" sz="18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7F7F7F"/>
                          </a:solidFill>
                          <a:latin typeface="Arial"/>
                          <a:ea typeface="Times New Roman"/>
                        </a:rPr>
                        <a:t>0.37%</a:t>
                      </a:r>
                      <a:endParaRPr lang="en-US" sz="18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 dirty="0">
                          <a:solidFill>
                            <a:srgbClr val="7F7F7F"/>
                          </a:solidFill>
                          <a:latin typeface="Arial"/>
                          <a:ea typeface="Times New Roman"/>
                        </a:rPr>
                        <a:t>0.40%</a:t>
                      </a:r>
                      <a:endParaRPr lang="en-US" sz="1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sz="2400" dirty="0" smtClean="0"/>
          </a:p>
          <a:p>
            <a:endParaRPr lang="en-US" sz="2400" dirty="0" smtClean="0"/>
          </a:p>
          <a:p>
            <a:r>
              <a:rPr lang="en-US" sz="2400" dirty="0" smtClean="0"/>
              <a:t>New MPM derivation is proposed to use BL intra mode for both current and neighboring CU.</a:t>
            </a:r>
          </a:p>
          <a:p>
            <a:endParaRPr lang="en-US" sz="2400" dirty="0" smtClean="0"/>
          </a:p>
          <a:p>
            <a:r>
              <a:rPr lang="en-US" sz="2400" dirty="0" smtClean="0"/>
              <a:t>Coding efficiency is improved.</a:t>
            </a:r>
          </a:p>
          <a:p>
            <a:endParaRPr lang="en-US" sz="2400" dirty="0" smtClean="0"/>
          </a:p>
          <a:p>
            <a:r>
              <a:rPr lang="en-US" sz="2400" dirty="0" smtClean="0"/>
              <a:t>Recommend to adopt this solution.</a:t>
            </a:r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CE579A-9188-4B6B-872C-942BD7F848FC}" type="slidenum">
              <a:rPr lang="zh-CN" altLang="en-US" smtClean="0"/>
              <a:pPr/>
              <a:t>5</a:t>
            </a:fld>
            <a:endParaRPr lang="en-US" altLang="zh-CN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smtClean="0"/>
              <a:t>JCTVC-L0220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ahoma"/>
        <a:ea typeface=""/>
        <a:cs typeface="Times New Roman"/>
      </a:majorFont>
      <a:minorFont>
        <a:latin typeface="Tahoma"/>
        <a:ea typeface=""/>
        <a:cs typeface="Times New Roma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  <a:cs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  <a:cs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296168</TotalTime>
  <Words>359</Words>
  <Application>Microsoft Office PowerPoint</Application>
  <PresentationFormat>On-screen Show (4:3)</PresentationFormat>
  <Paragraphs>138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Default Design</vt:lpstr>
      <vt:lpstr>Non-TE5: Inter-layer Intra MPM derivation for EL in SHVC</vt:lpstr>
      <vt:lpstr>Proposal</vt:lpstr>
      <vt:lpstr>Diagram</vt:lpstr>
      <vt:lpstr>Performance</vt:lpstr>
      <vt:lpstr>Conclusion</vt:lpstr>
    </vt:vector>
  </TitlesOfParts>
  <Company>Sony Electronics, Inc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Mohammad Gharavi</dc:creator>
  <cp:lastModifiedBy>Jun Xu</cp:lastModifiedBy>
  <cp:revision>13297</cp:revision>
  <dcterms:created xsi:type="dcterms:W3CDTF">2006-02-22T01:05:12Z</dcterms:created>
  <dcterms:modified xsi:type="dcterms:W3CDTF">2013-01-11T19:48:47Z</dcterms:modified>
</cp:coreProperties>
</file>