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481" r:id="rId2"/>
    <p:sldId id="627" r:id="rId3"/>
    <p:sldId id="628" r:id="rId4"/>
    <p:sldId id="629" r:id="rId5"/>
    <p:sldId id="623" r:id="rId6"/>
    <p:sldId id="626" r:id="rId7"/>
    <p:sldId id="630" r:id="rId8"/>
    <p:sldId id="624" r:id="rId9"/>
    <p:sldId id="622" r:id="rId10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FF0000"/>
    <a:srgbClr val="99FF66"/>
    <a:srgbClr val="FF9900"/>
    <a:srgbClr val="FFCCFF"/>
    <a:srgbClr val="FF66FF"/>
    <a:srgbClr val="3399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44" autoAdjust="0"/>
    <p:restoredTop sz="99893" autoAdjust="0"/>
  </p:normalViewPr>
  <p:slideViewPr>
    <p:cSldViewPr>
      <p:cViewPr>
        <p:scale>
          <a:sx n="79" d="100"/>
          <a:sy n="79" d="100"/>
        </p:scale>
        <p:origin x="-955" y="-437"/>
      </p:cViewPr>
      <p:guideLst>
        <p:guide orient="horz" pos="504"/>
        <p:guide pos="55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988" y="-96"/>
      </p:cViewPr>
      <p:guideLst>
        <p:guide orient="horz" pos="2928"/>
        <p:guide pos="2160"/>
      </p:guideLst>
    </p:cSldViewPr>
  </p:notes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C422C12F-D5D8-425D-8A31-36AB3679470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46915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5E52DDBA-5467-487D-9D26-0F91FE8D10C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075381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 txBox="1">
            <a:spLocks noGrp="1" noChangeArrowheads="1"/>
          </p:cNvSpPr>
          <p:nvPr/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ED692D3-77BF-4007-84FF-0CA8D965B026}" type="slidenum">
              <a:rPr lang="zh-CN" altLang="en-US">
                <a:latin typeface="Times New Roman" pitchFamily="18" charset="0"/>
              </a:rPr>
              <a:pPr algn="r"/>
              <a:t>1</a:t>
            </a:fld>
            <a:endParaRPr lang="en-US" altLang="zh-CN">
              <a:latin typeface="Times New Roman" pitchFamily="18" charset="0"/>
            </a:endParaRP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DE5EB-A5E0-423B-9D5B-DA7F4631685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JCTVC-J0280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EE738-101E-4198-9979-01FC7421D589}" type="datetime1">
              <a:rPr lang="en-US" smtClean="0"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43487A-0FD1-4423-B621-B8FB9753D61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6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690A25-A28E-4C51-ACB8-079B7232081D}" type="datetime1">
              <a:rPr lang="en-US" smtClean="0"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D05A2C-F870-4526-9838-CD35316AC5C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6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6AF25-B1FB-4ED2-B799-0750B65B1385}" type="datetime1">
              <a:rPr lang="en-US" smtClean="0"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5A5AD-2B98-4B4E-8660-B9499D5E6CE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6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DEFDB-4082-4028-9AD2-8222F6EE4A61}" type="datetime1">
              <a:rPr lang="en-US" smtClean="0"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1CB3D-A229-4A68-A9EC-3A19751AC70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JCTVC-J0280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811DA-0F77-4565-A2A4-A0823320B212}" type="datetime1">
              <a:rPr lang="en-US" smtClean="0"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AD0F0-9B05-4D11-98EB-1B45A184A3A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JCTVC-J0280</a:t>
            </a: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BE5ABA-C258-43B8-9938-BF4407171A37}" type="datetime1">
              <a:rPr lang="en-US" smtClean="0"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A6F63D-9691-4F44-96CD-58326866CB9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 smtClean="0"/>
              <a:t>JCTVC-J0280</a:t>
            </a: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E3BE9-A319-4A76-93D5-6F28DC1644A3}" type="datetime1">
              <a:rPr lang="en-US" smtClean="0"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F02222-FE48-4CEC-B01F-61CD277F1F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6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61153-5D90-49BA-85EA-C651766C2C00}" type="datetime1">
              <a:rPr lang="en-US" smtClean="0"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D6A986-8A1D-47EC-87D2-2310BC06213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6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E367E-19B2-41B6-ADC6-A2C9A79AAAB0}" type="datetime1">
              <a:rPr lang="en-US" smtClean="0"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9B5683-FDB1-4580-B543-3AC7BEAD284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600" baseline="0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E9D37B-8A2F-4469-8C45-191ED0F73DB2}" type="datetime1">
              <a:rPr lang="en-US" smtClean="0"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2006C-8BF5-47D2-8BF8-5CCD1D5E033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 sz="1600" baseline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82AD4A-09C6-4494-8F3B-FCBD26B7E3F0}" type="datetime1">
              <a:rPr lang="en-US" smtClean="0"/>
              <a:t>7/2/2012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-7938"/>
            <a:ext cx="7772400" cy="7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6800"/>
            <a:ext cx="7772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" name="正方形/長方形 7"/>
          <p:cNvSpPr>
            <a:spLocks noChangeArrowheads="1"/>
          </p:cNvSpPr>
          <p:nvPr/>
        </p:nvSpPr>
        <p:spPr bwMode="auto">
          <a:xfrm>
            <a:off x="0" y="6565900"/>
            <a:ext cx="9144000" cy="292100"/>
          </a:xfrm>
          <a:prstGeom prst="rect">
            <a:avLst/>
          </a:prstGeom>
          <a:gradFill rotWithShape="1">
            <a:gsLst>
              <a:gs pos="0">
                <a:srgbClr val="5962A1"/>
              </a:gs>
              <a:gs pos="100000">
                <a:srgbClr val="A4A9CC">
                  <a:alpha val="96001"/>
                </a:srgbClr>
              </a:gs>
            </a:gsLst>
            <a:lin ang="0" scaled="1"/>
          </a:gra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kumimoji="1" lang="ja-JP" altLang="en-US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pic>
        <p:nvPicPr>
          <p:cNvPr id="1029" name="図 8" descr="sony_w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750" y="6637338"/>
            <a:ext cx="92551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ea typeface="SimSun" pitchFamily="2" charset="-122"/>
              </a:defRPr>
            </a:lvl1pPr>
          </a:lstStyle>
          <a:p>
            <a:pPr>
              <a:defRPr/>
            </a:pPr>
            <a:fld id="{7801CEDC-8412-4650-A484-E18C286CFA4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SimSun" pitchFamily="2" charset="-122"/>
              </a:defRPr>
            </a:lvl1pPr>
          </a:lstStyle>
          <a:p>
            <a:pPr>
              <a:defRPr/>
            </a:pPr>
            <a:r>
              <a:rPr lang="en-US" altLang="zh-CN" smtClean="0"/>
              <a:t>JCTVC-J0280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Times New Roman" pitchFamily="18" charset="0"/>
                <a:ea typeface="SimSun" pitchFamily="2" charset="-122"/>
              </a:defRPr>
            </a:lvl1pPr>
          </a:lstStyle>
          <a:p>
            <a:pPr>
              <a:defRPr/>
            </a:pPr>
            <a:fld id="{3C2AF776-2782-4FD8-93A5-B6925522FF21}" type="datetime1">
              <a:rPr lang="en-US" smtClean="0"/>
              <a:t>7/2/2012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996633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CC0066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896100" y="6553200"/>
            <a:ext cx="1905000" cy="304800"/>
          </a:xfrm>
          <a:noFill/>
        </p:spPr>
        <p:txBody>
          <a:bodyPr/>
          <a:lstStyle/>
          <a:p>
            <a:fld id="{7CBCB1BB-7D3C-4365-A9C6-EFF2B938F0B2}" type="slidenum">
              <a:rPr lang="zh-CN" altLang="en-US" smtClean="0"/>
              <a:pPr/>
              <a:t>1</a:t>
            </a:fld>
            <a:endParaRPr lang="en-US" altLang="zh-CN" dirty="0" smtClean="0"/>
          </a:p>
        </p:txBody>
      </p:sp>
      <p:sp>
        <p:nvSpPr>
          <p:cNvPr id="15363" name="Rectangle 2" descr="Rectangle: Click to edit Master text styles&#10;Second level&#10;Third level&#10;Fourth level&#10;Fifth level"/>
          <p:cNvSpPr>
            <a:spLocks noChangeArrowheads="1"/>
          </p:cNvSpPr>
          <p:nvPr/>
        </p:nvSpPr>
        <p:spPr bwMode="auto">
          <a:xfrm>
            <a:off x="685800" y="3717925"/>
            <a:ext cx="6619875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altLang="zh-CN" sz="3200" dirty="0">
                <a:solidFill>
                  <a:srgbClr val="003399"/>
                </a:solidFill>
                <a:ea typeface="SimSun" pitchFamily="2" charset="-122"/>
              </a:rPr>
              <a:t>Cheung </a:t>
            </a:r>
            <a:r>
              <a:rPr lang="en-US" altLang="zh-CN" sz="3200" dirty="0" err="1" smtClean="0">
                <a:solidFill>
                  <a:srgbClr val="003399"/>
                </a:solidFill>
                <a:ea typeface="SimSun" pitchFamily="2" charset="-122"/>
              </a:rPr>
              <a:t>Auyeung</a:t>
            </a:r>
            <a:endParaRPr lang="en-US" altLang="zh-CN" sz="3200" dirty="0" smtClean="0">
              <a:solidFill>
                <a:srgbClr val="003399"/>
              </a:solidFill>
              <a:ea typeface="SimSun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dirty="0" err="1" smtClean="0">
                <a:solidFill>
                  <a:srgbClr val="003399"/>
                </a:solidFill>
                <a:ea typeface="SimSun" pitchFamily="2" charset="-122"/>
              </a:rPr>
              <a:t>Teruhiko</a:t>
            </a:r>
            <a:r>
              <a:rPr lang="en-US" altLang="zh-CN" sz="3200" dirty="0" smtClean="0">
                <a:solidFill>
                  <a:srgbClr val="003399"/>
                </a:solidFill>
                <a:ea typeface="SimSun" pitchFamily="2" charset="-122"/>
              </a:rPr>
              <a:t> Suzuki</a:t>
            </a:r>
          </a:p>
          <a:p>
            <a:pPr>
              <a:spcBef>
                <a:spcPct val="20000"/>
              </a:spcBef>
            </a:pPr>
            <a:endParaRPr lang="en-US" altLang="zh-CN" sz="3200" dirty="0">
              <a:solidFill>
                <a:srgbClr val="003399"/>
              </a:solidFill>
              <a:ea typeface="SimSun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dirty="0" smtClean="0">
                <a:solidFill>
                  <a:srgbClr val="003399"/>
                </a:solidFill>
                <a:ea typeface="SimSun" pitchFamily="2" charset="-122"/>
              </a:rPr>
              <a:t>Sony Electronics Inc</a:t>
            </a:r>
            <a:endParaRPr lang="en-US" altLang="zh-CN" sz="3200" dirty="0">
              <a:solidFill>
                <a:srgbClr val="003399"/>
              </a:solidFill>
              <a:ea typeface="SimSun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dirty="0" smtClean="0">
                <a:solidFill>
                  <a:srgbClr val="003399"/>
                </a:solidFill>
                <a:ea typeface="SimSun" pitchFamily="2" charset="-122"/>
              </a:rPr>
              <a:t>July 1, </a:t>
            </a:r>
            <a:r>
              <a:rPr lang="en-US" altLang="zh-CN" sz="3200" dirty="0">
                <a:solidFill>
                  <a:srgbClr val="003399"/>
                </a:solidFill>
                <a:ea typeface="SimSun" pitchFamily="2" charset="-122"/>
              </a:rPr>
              <a:t>2012</a:t>
            </a:r>
          </a:p>
          <a:p>
            <a:pPr>
              <a:spcBef>
                <a:spcPct val="20000"/>
              </a:spcBef>
            </a:pPr>
            <a:endParaRPr lang="en-US" altLang="zh-CN" sz="3200" dirty="0">
              <a:solidFill>
                <a:srgbClr val="003399"/>
              </a:solidFill>
              <a:ea typeface="SimSun" pitchFamily="2" charset="-122"/>
            </a:endParaRPr>
          </a:p>
        </p:txBody>
      </p:sp>
      <p:sp>
        <p:nvSpPr>
          <p:cNvPr id="2081795" name="Rectangle 3"/>
          <p:cNvSpPr>
            <a:spLocks noChangeArrowheads="1"/>
          </p:cNvSpPr>
          <p:nvPr/>
        </p:nvSpPr>
        <p:spPr bwMode="auto">
          <a:xfrm>
            <a:off x="539750" y="328613"/>
            <a:ext cx="8032750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defRPr/>
            </a:pPr>
            <a:r>
              <a:rPr lang="en-US" altLang="zh-CN" sz="4400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itchFamily="2" charset="-122"/>
              </a:rPr>
              <a:t>Request to establish an AHG to reduce computation in residual coding</a:t>
            </a:r>
            <a:endParaRPr lang="en-US" altLang="zh-CN" sz="4400" dirty="0">
              <a:solidFill>
                <a:srgbClr val="99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JCTVC-J0280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48161"/>
            <a:ext cx="7772400" cy="1323439"/>
          </a:xfrm>
        </p:spPr>
        <p:txBody>
          <a:bodyPr/>
          <a:lstStyle/>
          <a:p>
            <a:r>
              <a:rPr lang="en-US" dirty="0" smtClean="0"/>
              <a:t>Complexity Reduction of </a:t>
            </a:r>
            <a:br>
              <a:rPr lang="en-US" dirty="0" smtClean="0"/>
            </a:br>
            <a:r>
              <a:rPr lang="en-US" dirty="0" smtClean="0"/>
              <a:t>Residual Coding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85800" y="1600200"/>
            <a:ext cx="7772400" cy="4953000"/>
          </a:xfrm>
        </p:spPr>
        <p:txBody>
          <a:bodyPr/>
          <a:lstStyle/>
          <a:p>
            <a:r>
              <a:rPr lang="en-US" sz="2800" dirty="0" smtClean="0"/>
              <a:t>Based on Sony software team analysis, the residual coding is one of the more computational intensive component in the HEVC decoder.</a:t>
            </a:r>
          </a:p>
          <a:p>
            <a:r>
              <a:rPr lang="en-US" sz="2800" dirty="0" smtClean="0"/>
              <a:t>We would like to request JCTVC to establish an AHG to reduce software complexity in residual coding</a:t>
            </a:r>
            <a:r>
              <a:rPr lang="en-US" dirty="0" smtClean="0"/>
              <a:t>.</a:t>
            </a:r>
          </a:p>
          <a:p>
            <a:r>
              <a:rPr lang="en-US" sz="2800" dirty="0" smtClean="0"/>
              <a:t>This is an attempt to initiate work to reduce the amount of software computation in residual coding.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896100" y="6553200"/>
            <a:ext cx="1905000" cy="304800"/>
          </a:xfrm>
        </p:spPr>
        <p:txBody>
          <a:bodyPr/>
          <a:lstStyle/>
          <a:p>
            <a:pPr>
              <a:defRPr/>
            </a:pPr>
            <a:fld id="{14D6A986-8A1D-47EC-87D2-2310BC06213B}" type="slidenum">
              <a:rPr lang="zh-CN" altLang="en-US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3337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8161"/>
            <a:ext cx="7772400" cy="1323439"/>
          </a:xfrm>
        </p:spPr>
        <p:txBody>
          <a:bodyPr/>
          <a:lstStyle/>
          <a:p>
            <a:r>
              <a:rPr lang="en-US" dirty="0" smtClean="0"/>
              <a:t>Software Complexity in Residual Coding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85900"/>
            <a:ext cx="7658100" cy="5067300"/>
          </a:xfrm>
        </p:spPr>
        <p:txBody>
          <a:bodyPr/>
          <a:lstStyle/>
          <a:p>
            <a:r>
              <a:rPr lang="en-US" sz="2400" dirty="0" smtClean="0"/>
              <a:t>The HM7 residual coding consists of four loops: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 err="1" smtClean="0"/>
              <a:t>significant_coeff_flag</a:t>
            </a:r>
            <a:r>
              <a:rPr lang="en-US" sz="2000" dirty="0" smtClean="0"/>
              <a:t> loop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 smtClean="0"/>
              <a:t>coeff_abs_level_greater1_flag loop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 err="1"/>
              <a:t>c</a:t>
            </a:r>
            <a:r>
              <a:rPr lang="en-US" sz="2000" dirty="0" err="1" smtClean="0"/>
              <a:t>oeff_sign_flag</a:t>
            </a:r>
            <a:r>
              <a:rPr lang="en-US" sz="2000" dirty="0" smtClean="0"/>
              <a:t> loop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sz="2000" dirty="0" err="1" smtClean="0"/>
              <a:t>coeff_abs_level_remaining</a:t>
            </a:r>
            <a:r>
              <a:rPr lang="en-US" sz="2000" dirty="0" smtClean="0"/>
              <a:t> loop</a:t>
            </a:r>
          </a:p>
          <a:p>
            <a:pPr marL="571500" indent="-514350"/>
            <a:r>
              <a:rPr lang="en-US" sz="2400" dirty="0" smtClean="0"/>
              <a:t>It is a challenge to speedup or parallelize the residual coding loop by software in the decoder for the following reasons:</a:t>
            </a:r>
          </a:p>
          <a:p>
            <a:pPr marL="971550" lvl="1" indent="-514350"/>
            <a:r>
              <a:rPr lang="en-US" sz="2000" dirty="0" smtClean="0"/>
              <a:t>There are multiple branches within the loop in (1), (2), and (3).</a:t>
            </a:r>
          </a:p>
          <a:p>
            <a:pPr marL="971550" lvl="1" indent="-514350"/>
            <a:r>
              <a:rPr lang="en-US" sz="2000" dirty="0" smtClean="0"/>
              <a:t>There are data dependency among adjacent data within the loop in (2) and (4).</a:t>
            </a:r>
          </a:p>
          <a:p>
            <a:pPr marL="971550" lvl="1" indent="-514350"/>
            <a:r>
              <a:rPr lang="en-US" sz="2000" dirty="0" smtClean="0"/>
              <a:t>The loop counts in the four loops could be all different.</a:t>
            </a:r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78053" y="6553200"/>
            <a:ext cx="1905000" cy="304800"/>
          </a:xfrm>
        </p:spPr>
        <p:txBody>
          <a:bodyPr/>
          <a:lstStyle/>
          <a:p>
            <a:pPr>
              <a:defRPr/>
            </a:pPr>
            <a:fld id="{6675A5AD-2B98-4B4E-8660-B9499D5E6CE0}" type="slidenum">
              <a:rPr lang="zh-CN" altLang="en-US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14969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66139"/>
            <a:ext cx="7772400" cy="1323439"/>
          </a:xfrm>
        </p:spPr>
        <p:txBody>
          <a:bodyPr/>
          <a:lstStyle/>
          <a:p>
            <a:r>
              <a:rPr lang="en-US" dirty="0"/>
              <a:t>Software </a:t>
            </a:r>
            <a:r>
              <a:rPr lang="en-US" dirty="0" smtClean="0"/>
              <a:t>Execution Time Reduction in </a:t>
            </a:r>
            <a:r>
              <a:rPr lang="en-US" dirty="0"/>
              <a:t>Residual Coding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85900"/>
            <a:ext cx="7772400" cy="5067300"/>
          </a:xfrm>
        </p:spPr>
        <p:txBody>
          <a:bodyPr/>
          <a:lstStyle/>
          <a:p>
            <a:r>
              <a:rPr lang="en-US" sz="2400" dirty="0" smtClean="0"/>
              <a:t>Software execution time </a:t>
            </a:r>
            <a:r>
              <a:rPr lang="en-US" sz="2400" dirty="0"/>
              <a:t>r</a:t>
            </a:r>
            <a:r>
              <a:rPr lang="en-US" sz="2400" dirty="0" smtClean="0"/>
              <a:t>eduction in residual coding can be achieved by the following approaches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Merge the four coding loops into fewer coding loops.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Change the algorithms in residual coding to reduce the branches within each loop.</a:t>
            </a:r>
          </a:p>
          <a:p>
            <a:pPr marL="914400" lvl="1" indent="-514350">
              <a:buFont typeface="+mj-lt"/>
              <a:buAutoNum type="arabicPeriod"/>
            </a:pPr>
            <a:r>
              <a:rPr lang="en-US" sz="2000" dirty="0" smtClean="0"/>
              <a:t>Change the algorithms in residual coding to reduce data dependency on previously process data within each loop.</a:t>
            </a:r>
          </a:p>
          <a:p>
            <a:r>
              <a:rPr lang="en-US" sz="2400" dirty="0" smtClean="0"/>
              <a:t>This contribution is an attempt to speedup execution time by merging some of the coding loops in residual coding.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96100" y="6553200"/>
            <a:ext cx="1905000" cy="304800"/>
          </a:xfrm>
        </p:spPr>
        <p:txBody>
          <a:bodyPr/>
          <a:lstStyle/>
          <a:p>
            <a:pPr>
              <a:defRPr/>
            </a:pPr>
            <a:fld id="{6675A5AD-2B98-4B4E-8660-B9499D5E6CE0}" type="slidenum">
              <a:rPr lang="zh-CN" altLang="en-US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9712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-318819"/>
            <a:ext cx="9144000" cy="1323439"/>
          </a:xfrm>
        </p:spPr>
        <p:txBody>
          <a:bodyPr/>
          <a:lstStyle/>
          <a:p>
            <a:r>
              <a:rPr lang="en-US" dirty="0" smtClean="0"/>
              <a:t>Loop Reduction in </a:t>
            </a:r>
            <a:r>
              <a:rPr lang="en-US" dirty="0" err="1" smtClean="0"/>
              <a:t>residual_coding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HM7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Propose to merge the two loops to prepare for more efficient software implementation.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6896100" y="6553200"/>
            <a:ext cx="1905000" cy="304800"/>
          </a:xfrm>
        </p:spPr>
        <p:txBody>
          <a:bodyPr/>
          <a:lstStyle/>
          <a:p>
            <a:pPr>
              <a:defRPr/>
            </a:pPr>
            <a:fld id="{14D6A986-8A1D-47EC-87D2-2310BC06213B}" type="slidenum">
              <a:rPr lang="zh-CN" altLang="en-US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  <p:grpSp>
        <p:nvGrpSpPr>
          <p:cNvPr id="7" name="Group 6"/>
          <p:cNvGrpSpPr/>
          <p:nvPr/>
        </p:nvGrpSpPr>
        <p:grpSpPr>
          <a:xfrm>
            <a:off x="577049" y="1938661"/>
            <a:ext cx="7995451" cy="918839"/>
            <a:chOff x="577049" y="2499064"/>
            <a:chExt cx="7995451" cy="918839"/>
          </a:xfrm>
        </p:grpSpPr>
        <p:sp>
          <p:nvSpPr>
            <p:cNvPr id="8" name="Rounded Rectangle 7"/>
            <p:cNvSpPr/>
            <p:nvPr/>
          </p:nvSpPr>
          <p:spPr bwMode="auto">
            <a:xfrm>
              <a:off x="1485900" y="2960703"/>
              <a:ext cx="2743200" cy="457200"/>
            </a:xfrm>
            <a:prstGeom prst="roundRect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err="1"/>
                <a:t>s</a:t>
              </a:r>
              <a:r>
                <a:rPr kumimoji="0" lang="en-US" sz="14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ignificant_coeff_flag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 bwMode="auto">
            <a:xfrm>
              <a:off x="4914900" y="2960703"/>
              <a:ext cx="2743200" cy="457200"/>
            </a:xfrm>
            <a:prstGeom prst="roundRect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/>
                <a:t>c</a:t>
              </a: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oeff_abs_level_greater1_flag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 bwMode="auto">
            <a:xfrm>
              <a:off x="577049" y="3189303"/>
              <a:ext cx="9144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1" name="Straight Arrow Connector 10"/>
            <p:cNvCxnSpPr>
              <a:endCxn id="9" idx="1"/>
            </p:cNvCxnSpPr>
            <p:nvPr/>
          </p:nvCxnSpPr>
          <p:spPr bwMode="auto">
            <a:xfrm>
              <a:off x="4229100" y="3189303"/>
              <a:ext cx="6858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2" name="Straight Arrow Connector 11"/>
            <p:cNvCxnSpPr/>
            <p:nvPr/>
          </p:nvCxnSpPr>
          <p:spPr bwMode="auto">
            <a:xfrm>
              <a:off x="7658100" y="3216067"/>
              <a:ext cx="9144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flipV="1">
              <a:off x="4343400" y="2503503"/>
              <a:ext cx="0" cy="68580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 flipH="1" flipV="1">
              <a:off x="1257300" y="2503503"/>
              <a:ext cx="3086100" cy="1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Arrow Connector 14"/>
            <p:cNvCxnSpPr/>
            <p:nvPr/>
          </p:nvCxnSpPr>
          <p:spPr bwMode="auto">
            <a:xfrm>
              <a:off x="1257300" y="2503503"/>
              <a:ext cx="0" cy="68580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 flipV="1">
              <a:off x="7772400" y="2521715"/>
              <a:ext cx="0" cy="69435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 bwMode="auto">
            <a:xfrm flipH="1" flipV="1">
              <a:off x="4689231" y="2499064"/>
              <a:ext cx="3083169" cy="11326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Arrow Connector 17"/>
            <p:cNvCxnSpPr/>
            <p:nvPr/>
          </p:nvCxnSpPr>
          <p:spPr bwMode="auto">
            <a:xfrm>
              <a:off x="4689231" y="2499064"/>
              <a:ext cx="0" cy="690239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9" name="Group 18"/>
          <p:cNvGrpSpPr/>
          <p:nvPr/>
        </p:nvGrpSpPr>
        <p:grpSpPr>
          <a:xfrm>
            <a:off x="577049" y="5257800"/>
            <a:ext cx="7995451" cy="914400"/>
            <a:chOff x="577049" y="4343400"/>
            <a:chExt cx="7995451" cy="914400"/>
          </a:xfrm>
        </p:grpSpPr>
        <p:sp>
          <p:nvSpPr>
            <p:cNvPr id="20" name="Rounded Rectangle 19"/>
            <p:cNvSpPr/>
            <p:nvPr/>
          </p:nvSpPr>
          <p:spPr bwMode="auto">
            <a:xfrm>
              <a:off x="1485900" y="4800600"/>
              <a:ext cx="2743200" cy="457200"/>
            </a:xfrm>
            <a:prstGeom prst="roundRect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 err="1"/>
                <a:t>s</a:t>
              </a:r>
              <a:r>
                <a:rPr kumimoji="0" lang="en-US" sz="14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ignificant_coeff_flag</a:t>
              </a:r>
              <a:endPara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 bwMode="auto">
            <a:xfrm>
              <a:off x="4914900" y="4800600"/>
              <a:ext cx="2743200" cy="457200"/>
            </a:xfrm>
            <a:prstGeom prst="roundRect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sz="1400" dirty="0"/>
                <a:t>c</a:t>
              </a:r>
              <a:r>
                <a:rPr kumimoji="0" lang="en-US" sz="1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oeff_abs_level_greater1_flag</a:t>
              </a:r>
            </a:p>
          </p:txBody>
        </p:sp>
        <p:cxnSp>
          <p:nvCxnSpPr>
            <p:cNvPr id="22" name="Straight Arrow Connector 21"/>
            <p:cNvCxnSpPr/>
            <p:nvPr/>
          </p:nvCxnSpPr>
          <p:spPr bwMode="auto">
            <a:xfrm>
              <a:off x="577049" y="5029200"/>
              <a:ext cx="9144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3" name="Straight Arrow Connector 22"/>
            <p:cNvCxnSpPr>
              <a:endCxn id="21" idx="1"/>
            </p:cNvCxnSpPr>
            <p:nvPr/>
          </p:nvCxnSpPr>
          <p:spPr bwMode="auto">
            <a:xfrm>
              <a:off x="4229100" y="5029200"/>
              <a:ext cx="6858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4" name="Straight Arrow Connector 23"/>
            <p:cNvCxnSpPr/>
            <p:nvPr/>
          </p:nvCxnSpPr>
          <p:spPr bwMode="auto">
            <a:xfrm>
              <a:off x="7658100" y="5055964"/>
              <a:ext cx="914400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5" name="Straight Connector 24"/>
            <p:cNvCxnSpPr/>
            <p:nvPr/>
          </p:nvCxnSpPr>
          <p:spPr bwMode="auto">
            <a:xfrm flipH="1">
              <a:off x="1257991" y="4343400"/>
              <a:ext cx="3431930" cy="372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Straight Arrow Connector 25"/>
            <p:cNvCxnSpPr/>
            <p:nvPr/>
          </p:nvCxnSpPr>
          <p:spPr bwMode="auto">
            <a:xfrm>
              <a:off x="1257300" y="4343400"/>
              <a:ext cx="0" cy="68580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27" name="Straight Connector 26"/>
            <p:cNvCxnSpPr/>
            <p:nvPr/>
          </p:nvCxnSpPr>
          <p:spPr bwMode="auto">
            <a:xfrm flipV="1">
              <a:off x="7772400" y="4361612"/>
              <a:ext cx="0" cy="694352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8" name="Straight Connector 27"/>
            <p:cNvCxnSpPr/>
            <p:nvPr/>
          </p:nvCxnSpPr>
          <p:spPr bwMode="auto">
            <a:xfrm flipH="1">
              <a:off x="4689922" y="4343400"/>
              <a:ext cx="3082478" cy="1863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2795235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BDR of Merged Loop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Merged the </a:t>
            </a:r>
            <a:r>
              <a:rPr lang="en-US" dirty="0" err="1"/>
              <a:t>significant_coeff_flag</a:t>
            </a:r>
            <a:r>
              <a:rPr lang="en-US" dirty="0"/>
              <a:t> and coeff_abs_level_greater1_flag loops into one </a:t>
            </a:r>
            <a:r>
              <a:rPr lang="en-US" dirty="0" smtClean="0"/>
              <a:t>loop in HM7.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96100" y="6553200"/>
            <a:ext cx="1905000" cy="304800"/>
          </a:xfrm>
        </p:spPr>
        <p:txBody>
          <a:bodyPr/>
          <a:lstStyle/>
          <a:p>
            <a:pPr>
              <a:defRPr/>
            </a:pPr>
            <a:fld id="{4B66FC01-96CF-473C-9A7A-3E654BB11F61}" type="slidenum">
              <a:rPr lang="zh-CN" altLang="en-US" smtClean="0"/>
              <a:pPr>
                <a:defRPr/>
              </a:pPr>
              <a:t>6</a:t>
            </a:fld>
            <a:endParaRPr lang="en-US" altLang="zh-CN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1930043"/>
              </p:ext>
            </p:extLst>
          </p:nvPr>
        </p:nvGraphicFramePr>
        <p:xfrm>
          <a:off x="1806864" y="3025751"/>
          <a:ext cx="4864097" cy="1920240"/>
        </p:xfrm>
        <a:graphic>
          <a:graphicData uri="http://schemas.openxmlformats.org/drawingml/2006/table">
            <a:tbl>
              <a:tblPr/>
              <a:tblGrid>
                <a:gridCol w="986171"/>
                <a:gridCol w="646321"/>
                <a:gridCol w="646321"/>
                <a:gridCol w="646321"/>
                <a:gridCol w="646321"/>
                <a:gridCol w="646321"/>
                <a:gridCol w="646321"/>
              </a:tblGrid>
              <a:tr h="152400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Main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HE10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20">
                <a:tc>
                  <a:txBody>
                    <a:bodyPr/>
                    <a:lstStyle/>
                    <a:p>
                      <a:pPr algn="l" fontAlgn="b"/>
                      <a:endParaRPr lang="en-US" sz="105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80808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4478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0020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endParaRPr lang="en-US" sz="105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028700" y="5715000"/>
            <a:ext cx="6743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Execution time is not accurate and it is not reported here</a:t>
            </a:r>
            <a:r>
              <a:rPr lang="en-US" sz="1800" dirty="0" smtClean="0"/>
              <a:t>.</a:t>
            </a:r>
            <a:endParaRPr lang="en-US" sz="180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93341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2511494"/>
            <a:ext cx="7772400" cy="707886"/>
          </a:xfrm>
        </p:spPr>
        <p:txBody>
          <a:bodyPr/>
          <a:lstStyle/>
          <a:p>
            <a:r>
              <a:rPr lang="en-US" dirty="0" smtClean="0"/>
              <a:t>Appendix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96100" y="6553200"/>
            <a:ext cx="1905000" cy="304800"/>
          </a:xfrm>
        </p:spPr>
        <p:txBody>
          <a:bodyPr/>
          <a:lstStyle/>
          <a:p>
            <a:pPr>
              <a:defRPr/>
            </a:pPr>
            <a:fld id="{6675A5AD-2B98-4B4E-8660-B9499D5E6CE0}" type="slidenum">
              <a:rPr lang="zh-CN" altLang="en-US" smtClean="0"/>
              <a:pPr>
                <a:defRPr/>
              </a:pPr>
              <a:t>7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28398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-11043"/>
            <a:ext cx="7772400" cy="707886"/>
          </a:xfrm>
        </p:spPr>
        <p:txBody>
          <a:bodyPr/>
          <a:lstStyle/>
          <a:p>
            <a:r>
              <a:rPr lang="en-US" dirty="0" smtClean="0"/>
              <a:t>JCTVC-I1003_d4 Syntax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75A5AD-2B98-4B4E-8660-B9499D5E6CE0}" type="slidenum">
              <a:rPr lang="zh-CN" altLang="en-US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3692"/>
              </p:ext>
            </p:extLst>
          </p:nvPr>
        </p:nvGraphicFramePr>
        <p:xfrm>
          <a:off x="1485900" y="800100"/>
          <a:ext cx="6515100" cy="5594169"/>
        </p:xfrm>
        <a:graphic>
          <a:graphicData uri="http://schemas.openxmlformats.org/drawingml/2006/table">
            <a:tbl>
              <a:tblPr/>
              <a:tblGrid>
                <a:gridCol w="5745395"/>
                <a:gridCol w="769705"/>
              </a:tblGrid>
              <a:tr h="3135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residual_coding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 x0, y0, log2TrafoWidth, log2TrafoHeight,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scanIdx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,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cIdx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) {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105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…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…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for( n = 15; n &gt;= 0; n− − ) {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48895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xC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ScanOrder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[ log2TrafoWidth ][ log2TrafoHeight ][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scanIdx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][ n + offset ][ 0 ]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48895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yC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ScanOrder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[ log2TrafoWidth ][ log2TrafoHeight ][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scanIdx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][ n + offset ][ 1 ]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509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223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if( (n + offset) &lt; (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numCoeff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− 1)  &amp;&amp; 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significant_coeff_group_flag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xCG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yCG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  &amp;&amp;  </a:t>
                      </a:r>
                      <a:b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</a:b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( n &gt; 0  | | 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implicitNonZeroCoeff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= =  0 ) ) {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75565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</a:t>
                      </a:r>
                      <a:r>
                        <a:rPr lang="en-GB" sz="1050" b="1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significant_coeff_flag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xC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yC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223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if(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significant_coeff_flag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xC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yC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  = =  1 )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223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implicitNonZeroCoeff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0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48895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}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}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firstNZPosInCG = 16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lastNZPosInCG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−1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numSigCoeff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0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firstGreater1CoeffIdx = −1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558925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for( n = 15; n &gt;= 0; n− − ) {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558925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xC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ScanOrder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[ log2TrafoWidth ][ log2TrafoHeight ][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scanIdx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][ n + offset ][ 0 ]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558925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yC = ScanOrder[ log2TrafoWidth ][ log2TrafoHeight ][ scanIdx ][ n + offset ][ 1 ]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if( significant_coeff_flag[ xC ][ yC ] ) {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if(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numSigCoeff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&lt; 8 ) {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	</a:t>
                      </a:r>
                      <a:r>
                        <a:rPr lang="en-GB" sz="105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coeff_abs_level_greater1_flag[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n </a:t>
                      </a:r>
                      <a:r>
                        <a:rPr lang="en-GB" sz="105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	numSigCoeff++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	if( coeff_abs_level_greater1_flag[ n ] &amp;&amp; firstGreater1CoeffIdx =</a:t>
                      </a:r>
                      <a:r>
                        <a:rPr lang="en-US" sz="9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= −1 )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		firstGreater1CoeffIdx = n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}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if( lastNZPosInCG =</a:t>
                      </a:r>
                      <a:r>
                        <a:rPr lang="en-US" sz="90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= −1)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	lastNZPosInCG = n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firstNZPosInCG = n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}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}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…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754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…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805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 bwMode="auto">
          <a:xfrm>
            <a:off x="1485900" y="1714500"/>
            <a:ext cx="6515100" cy="4114800"/>
          </a:xfrm>
          <a:prstGeom prst="rect">
            <a:avLst/>
          </a:prstGeom>
          <a:solidFill>
            <a:srgbClr val="FFFF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Syntax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977935" y="650366"/>
            <a:ext cx="7594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The proposed text changes from JCTVC-I1003_d4 is highlighted in yellow</a:t>
            </a:r>
            <a:r>
              <a:rPr lang="en-US" dirty="0" smtClean="0"/>
              <a:t>.</a:t>
            </a:r>
            <a:endParaRPr lang="en-US" dirty="0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2838384"/>
              </p:ext>
            </p:extLst>
          </p:nvPr>
        </p:nvGraphicFramePr>
        <p:xfrm>
          <a:off x="1483494" y="1143000"/>
          <a:ext cx="6517506" cy="5029194"/>
        </p:xfrm>
        <a:graphic>
          <a:graphicData uri="http://schemas.openxmlformats.org/drawingml/2006/table">
            <a:tbl>
              <a:tblPr/>
              <a:tblGrid>
                <a:gridCol w="5747517"/>
                <a:gridCol w="769989"/>
              </a:tblGrid>
              <a:tr h="3244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residual_coding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( x0, y0, log2TrafoWidth, log2TrafoHeight,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scanIdx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,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cIdx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) {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b="1">
                          <a:effectLst/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1050" b="1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…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…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firstNZPosInCG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16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lastNZPosInCG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−1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numSigCoeff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0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firstGreater1CoeffIdx = −1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346075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for( n = 15; n &gt;= 0; n− − ) {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48895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xC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ScanOrder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[ log2TrafoWidth ][ log2TrafoHeight ][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scanIdx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][ n + offset ][ 0 ]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48895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yC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ScanOrder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[ log2TrafoWidth ][ log2TrafoHeight ][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scanIdx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][ n + offset ][ 1 ]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46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223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if( (n + offset) &lt; (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numCoeff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− 1)  &amp;&amp; 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significant_coeff_group_flag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xCG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yCG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  &amp;&amp;  </a:t>
                      </a:r>
                      <a:b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</a:b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( n &gt; 0  | | 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implicitNonZeroCoeff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 = =  0 ) ) {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75565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</a:t>
                      </a:r>
                      <a:r>
                        <a:rPr lang="en-GB" sz="1050" b="1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significant_coeff_flag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xC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yC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223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if(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significant_coeff_flag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xC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yC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  = =  1 )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223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implicitNonZeroCoeff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0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274320" algn="l"/>
                          <a:tab pos="411480" algn="l"/>
                          <a:tab pos="48895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}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if(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significant_coeff_flag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xC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][ 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yC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] ) {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if(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numSigCoeff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&lt; 8 ) {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	</a:t>
                      </a:r>
                      <a:r>
                        <a:rPr lang="en-GB" sz="105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coeff_abs_level_greater1_flag[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n </a:t>
                      </a:r>
                      <a:r>
                        <a:rPr lang="en-GB" sz="1050" b="1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ae(v)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numSigCoeff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++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	if( coeff_abs_level_greater1_flag[ n ] &amp;&amp; firstGreater1CoeffIdx =</a:t>
                      </a:r>
                      <a:r>
                        <a:rPr lang="en-US" sz="9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= −1 )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		firstGreater1CoeffIdx = n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}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if( 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lastNZPosInCG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</a:t>
                      </a:r>
                      <a:r>
                        <a:rPr lang="en-US" sz="9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 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= −1)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lastNZPosInCG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n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	</a:t>
                      </a:r>
                      <a:r>
                        <a:rPr lang="en-GB" sz="1050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firstNZPosInCG</a:t>
                      </a: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 = n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	}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	}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…</a:t>
                      </a:r>
                      <a:endParaRPr lang="en-US" sz="105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3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05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…</a:t>
                      </a:r>
                      <a:endParaRPr lang="en-US" sz="105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050" dirty="0">
                          <a:effectLst/>
                          <a:latin typeface="Times New Roman"/>
                          <a:ea typeface="Malgun Gothic"/>
                        </a:rPr>
                        <a:t> </a:t>
                      </a:r>
                      <a:endParaRPr lang="en-US" sz="1050" dirty="0">
                        <a:effectLst/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JCTVC-J0280</a:t>
            </a:r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96100" y="6553200"/>
            <a:ext cx="1905000" cy="304800"/>
          </a:xfrm>
        </p:spPr>
        <p:txBody>
          <a:bodyPr/>
          <a:lstStyle/>
          <a:p>
            <a:pPr>
              <a:defRPr/>
            </a:pPr>
            <a:fld id="{6675A5AD-2B98-4B4E-8660-B9499D5E6CE0}" type="slidenum">
              <a:rPr lang="zh-CN" altLang="en-US" smtClean="0"/>
              <a:pPr>
                <a:defRPr/>
              </a:pPr>
              <a:t>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11014364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Times New Roman"/>
      </a:majorFont>
      <a:minorFont>
        <a:latin typeface="Tahoma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200261</TotalTime>
  <Words>494</Words>
  <Application>Microsoft Office PowerPoint</Application>
  <PresentationFormat>On-screen Show (4:3)</PresentationFormat>
  <Paragraphs>252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Default Design</vt:lpstr>
      <vt:lpstr>PowerPoint Presentation</vt:lpstr>
      <vt:lpstr>Complexity Reduction of  Residual Coding</vt:lpstr>
      <vt:lpstr>Software Complexity in Residual Coding</vt:lpstr>
      <vt:lpstr>Software Execution Time Reduction in Residual Coding</vt:lpstr>
      <vt:lpstr>Loop Reduction in residual_coding</vt:lpstr>
      <vt:lpstr>BDR of Merged Loop</vt:lpstr>
      <vt:lpstr>Appendix</vt:lpstr>
      <vt:lpstr>JCTVC-I1003_d4 Syntax</vt:lpstr>
      <vt:lpstr>Proposed Syntax</vt:lpstr>
    </vt:vector>
  </TitlesOfParts>
  <Company>Sony Electronics,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Cheung Auyeung</cp:lastModifiedBy>
  <cp:revision>7773</cp:revision>
  <dcterms:created xsi:type="dcterms:W3CDTF">2006-02-22T01:05:12Z</dcterms:created>
  <dcterms:modified xsi:type="dcterms:W3CDTF">2012-07-02T21:33:31Z</dcterms:modified>
</cp:coreProperties>
</file>