
<file path=[Content_Types].xml><?xml version="1.0" encoding="utf-8"?>
<Types xmlns="http://schemas.openxmlformats.org/package/2006/content-types">
  <Override PartName="/ppt/slides/slide5.xml" ContentType="application/vnd.openxmlformats-officedocument.presentationml.slide+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7"/>
  </p:notesMasterIdLst>
  <p:handoutMasterIdLst>
    <p:handoutMasterId r:id="rId8"/>
  </p:handoutMasterIdLst>
  <p:sldIdLst>
    <p:sldId id="350" r:id="rId2"/>
    <p:sldId id="416" r:id="rId3"/>
    <p:sldId id="432" r:id="rId4"/>
    <p:sldId id="433" r:id="rId5"/>
    <p:sldId id="434" r:id="rId6"/>
  </p:sldIdLst>
  <p:sldSz cx="9144000" cy="6858000" type="screen4x3"/>
  <p:notesSz cx="7188200" cy="94488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 id="1" name="smohan" initials="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592C3"/>
    <a:srgbClr val="A2A2A2"/>
    <a:srgbClr val="BC443A"/>
    <a:srgbClr val="C13535"/>
    <a:srgbClr val="3E3233"/>
    <a:srgbClr val="333333"/>
    <a:srgbClr val="7C7570"/>
    <a:srgbClr val="678D32"/>
    <a:srgbClr val="89B259"/>
    <a:srgbClr val="97C06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96" autoAdjust="0"/>
    <p:restoredTop sz="91130" autoAdjust="0"/>
  </p:normalViewPr>
  <p:slideViewPr>
    <p:cSldViewPr>
      <p:cViewPr>
        <p:scale>
          <a:sx n="80" d="100"/>
          <a:sy n="80" d="100"/>
        </p:scale>
        <p:origin x="-1992" y="-150"/>
      </p:cViewPr>
      <p:guideLst>
        <p:guide orient="horz" pos="4024"/>
        <p:guide pos="155"/>
      </p:guideLst>
    </p:cSldViewPr>
  </p:slideViewPr>
  <p:notesTextViewPr>
    <p:cViewPr>
      <p:scale>
        <a:sx n="100" d="100"/>
        <a:sy n="100" d="100"/>
      </p:scale>
      <p:origin x="0" y="0"/>
    </p:cViewPr>
  </p:notesTextViewPr>
  <p:sorterViewPr>
    <p:cViewPr>
      <p:scale>
        <a:sx n="75" d="100"/>
        <a:sy n="75" d="100"/>
      </p:scale>
      <p:origin x="0" y="0"/>
    </p:cViewPr>
  </p:sorterViewPr>
  <p:notesViewPr>
    <p:cSldViewPr>
      <p:cViewPr>
        <p:scale>
          <a:sx n="100" d="100"/>
          <a:sy n="100" d="100"/>
        </p:scale>
        <p:origin x="-2010" y="864"/>
      </p:cViewPr>
      <p:guideLst>
        <p:guide orient="horz" pos="2976"/>
        <p:guide pos="2264"/>
      </p:guideLst>
    </p:cSldViewPr>
  </p:notesViewPr>
  <p:gridSpacing cx="77716063" cy="77716063"/>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defTabSz="950555">
              <a:defRPr sz="1200"/>
            </a:lvl1pPr>
          </a:lstStyle>
          <a:p>
            <a:endParaRPr lang="en-US" dirty="0"/>
          </a:p>
        </p:txBody>
      </p:sp>
      <p:sp>
        <p:nvSpPr>
          <p:cNvPr id="8195" name="Rectangle 3"/>
          <p:cNvSpPr>
            <a:spLocks noGrp="1" noChangeArrowheads="1"/>
          </p:cNvSpPr>
          <p:nvPr>
            <p:ph type="dt" sz="quarter" idx="1"/>
          </p:nvPr>
        </p:nvSpPr>
        <p:spPr bwMode="auto">
          <a:xfrm>
            <a:off x="407353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algn="r" defTabSz="950555">
              <a:defRPr sz="1200"/>
            </a:lvl1pPr>
          </a:lstStyle>
          <a:p>
            <a:endParaRPr lang="en-US" dirty="0"/>
          </a:p>
        </p:txBody>
      </p:sp>
      <p:sp>
        <p:nvSpPr>
          <p:cNvPr id="8196" name="Rectangle 4"/>
          <p:cNvSpPr>
            <a:spLocks noGrp="1" noChangeArrowheads="1"/>
          </p:cNvSpPr>
          <p:nvPr>
            <p:ph type="ftr" sz="quarter" idx="2"/>
          </p:nvPr>
        </p:nvSpPr>
        <p:spPr bwMode="auto">
          <a:xfrm>
            <a:off x="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defTabSz="950555">
              <a:defRPr sz="1200"/>
            </a:lvl1pPr>
          </a:lstStyle>
          <a:p>
            <a:endParaRPr lang="en-US" dirty="0"/>
          </a:p>
        </p:txBody>
      </p:sp>
      <p:sp>
        <p:nvSpPr>
          <p:cNvPr id="8197" name="Rectangle 5"/>
          <p:cNvSpPr>
            <a:spLocks noGrp="1" noChangeArrowheads="1"/>
          </p:cNvSpPr>
          <p:nvPr>
            <p:ph type="sldNum" sz="quarter" idx="3"/>
          </p:nvPr>
        </p:nvSpPr>
        <p:spPr bwMode="auto">
          <a:xfrm>
            <a:off x="407353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algn="r" defTabSz="950555">
              <a:defRPr sz="1200"/>
            </a:lvl1pPr>
          </a:lstStyle>
          <a:p>
            <a:fld id="{89E858B9-9622-41D4-B86C-CC604D6D2293}" type="slidenum">
              <a:rPr lang="en-US"/>
              <a:pPr/>
              <a:t>‹#›</a:t>
            </a:fld>
            <a:endParaRPr lang="en-US" dirty="0"/>
          </a:p>
        </p:txBody>
      </p:sp>
    </p:spTree>
    <p:extLst>
      <p:ext uri="{BB962C8B-B14F-4D97-AF65-F5344CB8AC3E}">
        <p14:creationId xmlns="" xmlns:p14="http://schemas.microsoft.com/office/powerpoint/2010/main" val="26012889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defTabSz="950555">
              <a:defRPr sz="1200"/>
            </a:lvl1pPr>
          </a:lstStyle>
          <a:p>
            <a:endParaRPr lang="en-US" dirty="0"/>
          </a:p>
        </p:txBody>
      </p:sp>
      <p:sp>
        <p:nvSpPr>
          <p:cNvPr id="13315" name="Rectangle 3"/>
          <p:cNvSpPr>
            <a:spLocks noGrp="1" noChangeArrowheads="1"/>
          </p:cNvSpPr>
          <p:nvPr>
            <p:ph type="dt" idx="1"/>
          </p:nvPr>
        </p:nvSpPr>
        <p:spPr bwMode="auto">
          <a:xfrm>
            <a:off x="407353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algn="r" defTabSz="950555">
              <a:defRPr sz="1200"/>
            </a:lvl1pPr>
          </a:lstStyle>
          <a:p>
            <a:endParaRPr lang="en-US" dirty="0"/>
          </a:p>
        </p:txBody>
      </p:sp>
      <p:sp>
        <p:nvSpPr>
          <p:cNvPr id="13316" name="Rectangle 4"/>
          <p:cNvSpPr>
            <a:spLocks noGrp="1" noRot="1" noChangeAspect="1" noChangeArrowheads="1" noTextEdit="1"/>
          </p:cNvSpPr>
          <p:nvPr>
            <p:ph type="sldImg" idx="2"/>
          </p:nvPr>
        </p:nvSpPr>
        <p:spPr bwMode="auto">
          <a:xfrm>
            <a:off x="1231900" y="709613"/>
            <a:ext cx="4724400" cy="3543300"/>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58862" y="4488504"/>
            <a:ext cx="5270477" cy="4250991"/>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defTabSz="950555">
              <a:defRPr sz="1200"/>
            </a:lvl1pPr>
          </a:lstStyle>
          <a:p>
            <a:endParaRPr lang="en-US" dirty="0"/>
          </a:p>
        </p:txBody>
      </p:sp>
      <p:sp>
        <p:nvSpPr>
          <p:cNvPr id="13319" name="Rectangle 7"/>
          <p:cNvSpPr>
            <a:spLocks noGrp="1" noChangeArrowheads="1"/>
          </p:cNvSpPr>
          <p:nvPr>
            <p:ph type="sldNum" sz="quarter" idx="5"/>
          </p:nvPr>
        </p:nvSpPr>
        <p:spPr bwMode="auto">
          <a:xfrm>
            <a:off x="407353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algn="r" defTabSz="950555">
              <a:defRPr sz="1200"/>
            </a:lvl1pPr>
          </a:lstStyle>
          <a:p>
            <a:fld id="{E391298E-09D2-4F98-B954-86421036320A}" type="slidenum">
              <a:rPr lang="en-US"/>
              <a:pPr/>
              <a:t>‹#›</a:t>
            </a:fld>
            <a:endParaRPr lang="en-US" dirty="0"/>
          </a:p>
        </p:txBody>
      </p:sp>
    </p:spTree>
    <p:extLst>
      <p:ext uri="{BB962C8B-B14F-4D97-AF65-F5344CB8AC3E}">
        <p14:creationId xmlns="" xmlns:p14="http://schemas.microsoft.com/office/powerpoint/2010/main" val="139737929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8" name="Picture 7" descr="redefiningtype.png"/>
          <p:cNvPicPr>
            <a:picLocks noChangeAspect="1"/>
          </p:cNvPicPr>
          <p:nvPr userDrawn="1"/>
        </p:nvPicPr>
        <p:blipFill>
          <a:blip r:embed="rId3" cstate="print"/>
          <a:stretch>
            <a:fillRect/>
          </a:stretch>
        </p:blipFill>
        <p:spPr>
          <a:xfrm>
            <a:off x="5018830" y="3131144"/>
            <a:ext cx="3377199" cy="450293"/>
          </a:xfrm>
          <a:prstGeom prst="rect">
            <a:avLst/>
          </a:prstGeom>
        </p:spPr>
      </p:pic>
      <p:pic>
        <p:nvPicPr>
          <p:cNvPr id="9" name="Picture 8" descr="Stacked_Chips_022309.png"/>
          <p:cNvPicPr>
            <a:picLocks noChangeAspect="1"/>
          </p:cNvPicPr>
          <p:nvPr userDrawn="1"/>
        </p:nvPicPr>
        <p:blipFill>
          <a:blip r:embed="rId4"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5"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3" name="TextBox 12"/>
          <p:cNvSpPr txBox="1"/>
          <p:nvPr userDrawn="1"/>
        </p:nvSpPr>
        <p:spPr>
          <a:xfrm>
            <a:off x="6909753" y="238612"/>
            <a:ext cx="2067687" cy="184666"/>
          </a:xfrm>
          <a:prstGeom prst="rect">
            <a:avLst/>
          </a:prstGeom>
          <a:noFill/>
        </p:spPr>
        <p:txBody>
          <a:bodyPr wrap="square" anchor="b">
            <a:spAutoFit/>
          </a:bodyPr>
          <a:lstStyle/>
          <a:p>
            <a:pPr algn="r" fontAlgn="auto">
              <a:spcBef>
                <a:spcPts val="0"/>
              </a:spcBef>
              <a:spcAft>
                <a:spcPts val="0"/>
              </a:spcAft>
              <a:defRPr/>
            </a:pPr>
            <a:r>
              <a:rPr lang="en-US" sz="600" dirty="0" smtClean="0">
                <a:solidFill>
                  <a:srgbClr val="333333"/>
                </a:solidFill>
                <a:latin typeface="Arial"/>
                <a:cs typeface="Arial"/>
              </a:rPr>
              <a:t>QUALCOMM CONFIDENTIAL  AND  PROPRIETARY</a:t>
            </a:r>
            <a:endParaRPr lang="en-US" sz="600" dirty="0">
              <a:solidFill>
                <a:srgbClr val="333333"/>
              </a:solidFill>
              <a:latin typeface="Arial"/>
              <a:cs typeface="Arial"/>
            </a:endParaRPr>
          </a:p>
        </p:txBody>
      </p:sp>
      <p:sp>
        <p:nvSpPr>
          <p:cNvPr id="14" name="TextBox 13"/>
          <p:cNvSpPr txBox="1"/>
          <p:nvPr userDrawn="1"/>
        </p:nvSpPr>
        <p:spPr>
          <a:xfrm>
            <a:off x="188183" y="186557"/>
            <a:ext cx="2067687" cy="230832"/>
          </a:xfrm>
          <a:prstGeom prst="rect">
            <a:avLst/>
          </a:prstGeom>
          <a:noFill/>
        </p:spPr>
        <p:txBody>
          <a:bodyPr wrap="square" anchor="b">
            <a:spAutoFit/>
          </a:bodyPr>
          <a:lstStyle/>
          <a:p>
            <a:pPr fontAlgn="auto">
              <a:spcBef>
                <a:spcPts val="0"/>
              </a:spcBef>
              <a:spcAft>
                <a:spcPts val="0"/>
              </a:spcAft>
              <a:defRPr/>
            </a:pPr>
            <a:r>
              <a:rPr lang="en-US" sz="900" baseline="0" dirty="0" smtClean="0">
                <a:solidFill>
                  <a:srgbClr val="333333"/>
                </a:solidFill>
                <a:latin typeface="Arial"/>
                <a:cs typeface="Arial"/>
              </a:rPr>
              <a:t>qctconnect.com</a:t>
            </a:r>
            <a:endParaRPr lang="en-US" sz="900" baseline="0" dirty="0">
              <a:solidFill>
                <a:srgbClr val="333333"/>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btitle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pic>
        <p:nvPicPr>
          <p:cNvPr id="19" name="Picture 18" descr="bottombar.png"/>
          <p:cNvPicPr>
            <a:picLocks noChangeAspect="1"/>
          </p:cNvPicPr>
          <p:nvPr userDrawn="1"/>
        </p:nvPicPr>
        <p:blipFill>
          <a:blip r:embed="rId3" cstate="print"/>
          <a:stretch>
            <a:fillRect/>
          </a:stretch>
        </p:blipFill>
        <p:spPr>
          <a:xfrm>
            <a:off x="148171" y="6323788"/>
            <a:ext cx="2023529" cy="506692"/>
          </a:xfrm>
          <a:prstGeom prst="rect">
            <a:avLst/>
          </a:prstGeom>
        </p:spPr>
      </p:pic>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4" cstate="print">
            <a:lum bright="-100000"/>
          </a:blip>
          <a:srcRect/>
          <a:stretch>
            <a:fillRect/>
          </a:stretch>
        </p:blipFill>
        <p:spPr bwMode="auto">
          <a:xfrm>
            <a:off x="7790688" y="6451900"/>
            <a:ext cx="1216152" cy="338186"/>
          </a:xfrm>
          <a:prstGeom prst="rect">
            <a:avLst/>
          </a:prstGeom>
          <a:noFill/>
          <a:ln w="9525">
            <a:noFill/>
            <a:miter lim="800000"/>
            <a:headEnd/>
            <a:tailEnd/>
          </a:ln>
        </p:spPr>
      </p:pic>
      <p:cxnSp>
        <p:nvCxnSpPr>
          <p:cNvPr id="23" name="Straight Connector 22"/>
          <p:cNvCxnSpPr/>
          <p:nvPr userDrawn="1"/>
        </p:nvCxnSpPr>
        <p:spPr bwMode="auto">
          <a:xfrm rot="5400000">
            <a:off x="656034" y="6724382"/>
            <a:ext cx="115094" cy="1588"/>
          </a:xfrm>
          <a:prstGeom prst="line">
            <a:avLst/>
          </a:prstGeom>
          <a:solidFill>
            <a:schemeClr val="accent1"/>
          </a:solidFill>
          <a:ln w="6350" cap="flat" cmpd="sng" algn="ctr">
            <a:solidFill>
              <a:schemeClr val="tx2"/>
            </a:solidFill>
            <a:prstDash val="solid"/>
            <a:round/>
            <a:headEnd type="none" w="med" len="med"/>
            <a:tailEnd type="none" w="med" len="med"/>
          </a:ln>
          <a:effectLst/>
        </p:spPr>
      </p:cxnSp>
      <p:sp>
        <p:nvSpPr>
          <p:cNvPr id="10" name="Text Placeholder 13"/>
          <p:cNvSpPr>
            <a:spLocks noGrp="1"/>
          </p:cNvSpPr>
          <p:nvPr>
            <p:ph type="body" sz="quarter" idx="11"/>
          </p:nvPr>
        </p:nvSpPr>
        <p:spPr>
          <a:xfrm>
            <a:off x="3429000" y="2286000"/>
            <a:ext cx="4648200" cy="1447800"/>
          </a:xfrm>
        </p:spPr>
        <p:txBody>
          <a:bodyPr anchor="ctr"/>
          <a:lstStyle>
            <a:lvl1pPr>
              <a:buNone/>
              <a:defRPr sz="2400">
                <a:solidFill>
                  <a:schemeClr val="bg1"/>
                </a:solidFill>
              </a:defRPr>
            </a:lvl1pPr>
          </a:lstStyle>
          <a:p>
            <a:pPr lvl="0"/>
            <a:r>
              <a:rPr lang="en-US" dirty="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1463" y="123825"/>
            <a:ext cx="8763025" cy="561975"/>
          </a:xfrm>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90488" y="904108"/>
            <a:ext cx="8763023" cy="5314950"/>
          </a:xfrm>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0488" y="123825"/>
            <a:ext cx="8763024"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90488" y="904108"/>
            <a:ext cx="4381511"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72000" y="904108"/>
            <a:ext cx="4381511"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
        <p:nvSpPr>
          <p:cNvPr id="6" name="TextBox 5"/>
          <p:cNvSpPr txBox="1"/>
          <p:nvPr userDrawn="1"/>
        </p:nvSpPr>
        <p:spPr>
          <a:xfrm>
            <a:off x="3886200" y="6428601"/>
            <a:ext cx="1295400" cy="276999"/>
          </a:xfrm>
          <a:prstGeom prst="rect">
            <a:avLst/>
          </a:prstGeom>
          <a:noFill/>
        </p:spPr>
        <p:txBody>
          <a:bodyPr wrap="square" rtlCol="0">
            <a:spAutoFit/>
          </a:bodyPr>
          <a:lstStyle/>
          <a:p>
            <a:r>
              <a:rPr lang="en-US" sz="1200" dirty="0" smtClean="0"/>
              <a:t>JCTVC-E401</a:t>
            </a:r>
            <a:endParaRPr lang="en-US" sz="12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90488" y="76200"/>
            <a:ext cx="8763024"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76" name="Rectangle 52"/>
          <p:cNvSpPr>
            <a:spLocks noGrp="1" noChangeArrowheads="1"/>
          </p:cNvSpPr>
          <p:nvPr>
            <p:ph type="body" idx="1"/>
          </p:nvPr>
        </p:nvSpPr>
        <p:spPr bwMode="auto">
          <a:xfrm>
            <a:off x="190487" y="904108"/>
            <a:ext cx="8763025"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8" cstate="print"/>
          <a:srcRect/>
          <a:stretch>
            <a:fillRect/>
          </a:stretch>
        </p:blipFill>
        <p:spPr bwMode="auto">
          <a:xfrm>
            <a:off x="7790688" y="6451900"/>
            <a:ext cx="1216152" cy="338186"/>
          </a:xfrm>
          <a:prstGeom prst="rect">
            <a:avLst/>
          </a:prstGeom>
          <a:noFill/>
          <a:ln w="9525">
            <a:noFill/>
            <a:miter lim="800000"/>
            <a:headEnd/>
            <a:tailEnd/>
          </a:ln>
        </p:spPr>
      </p:pic>
      <p:cxnSp>
        <p:nvCxnSpPr>
          <p:cNvPr id="11" name="Straight Connector 10"/>
          <p:cNvCxnSpPr/>
          <p:nvPr/>
        </p:nvCxnSpPr>
        <p:spPr bwMode="auto">
          <a:xfrm rot="5400000">
            <a:off x="656034" y="6724382"/>
            <a:ext cx="115094" cy="1588"/>
          </a:xfrm>
          <a:prstGeom prst="line">
            <a:avLst/>
          </a:prstGeom>
          <a:solidFill>
            <a:schemeClr val="accent1"/>
          </a:solidFill>
          <a:ln w="6350" cap="flat" cmpd="sng" algn="ctr">
            <a:solidFill>
              <a:schemeClr val="bg2">
                <a:lumMod val="60000"/>
                <a:lumOff val="40000"/>
              </a:schemeClr>
            </a:solidFill>
            <a:prstDash val="solid"/>
            <a:round/>
            <a:headEnd type="none" w="med" len="med"/>
            <a:tailEnd type="none" w="med" len="med"/>
          </a:ln>
          <a:effectLst/>
        </p:spPr>
      </p:cxnSp>
      <p:pic>
        <p:nvPicPr>
          <p:cNvPr id="16" name="Picture 15" descr="RedefiningMobility copy.png"/>
          <p:cNvPicPr>
            <a:picLocks noChangeAspect="1"/>
          </p:cNvPicPr>
          <p:nvPr/>
        </p:nvPicPr>
        <p:blipFill>
          <a:blip r:embed="rId9" cstate="print"/>
          <a:stretch>
            <a:fillRect/>
          </a:stretch>
        </p:blipFill>
        <p:spPr>
          <a:xfrm>
            <a:off x="189049" y="6396913"/>
            <a:ext cx="2058852" cy="295067"/>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5" r:id="rId4"/>
    <p:sldLayoutId id="2147483656" r:id="rId5"/>
    <p:sldLayoutId id="2147483653" r:id="rId6"/>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69863" indent="-169863"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627063" indent="-169863"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1084263" indent="-169863"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5446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946275" indent="-117475"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p:txBody>
          <a:bodyPr/>
          <a:lstStyle/>
          <a:p>
            <a:r>
              <a:rPr lang="en-US" sz="3200" dirty="0" err="1" smtClean="0"/>
              <a:t>JCTVC-G319</a:t>
            </a:r>
            <a:r>
              <a:rPr lang="en-US" sz="3200" dirty="0" smtClean="0"/>
              <a:t>: Conforming </a:t>
            </a:r>
            <a:r>
              <a:rPr lang="en-US" sz="3200" dirty="0" err="1"/>
              <a:t>bitstreams</a:t>
            </a:r>
            <a:r>
              <a:rPr lang="en-US" sz="3200" dirty="0"/>
              <a:t> starting with </a:t>
            </a:r>
            <a:r>
              <a:rPr lang="en-US" sz="3200" dirty="0" err="1"/>
              <a:t>CRA</a:t>
            </a:r>
            <a:r>
              <a:rPr lang="en-US" sz="3200" dirty="0"/>
              <a:t> pictures</a:t>
            </a:r>
            <a:endParaRPr lang="en-US" sz="3200" dirty="0" smtClean="0"/>
          </a:p>
        </p:txBody>
      </p:sp>
      <p:sp>
        <p:nvSpPr>
          <p:cNvPr id="3" name="TextBox 2"/>
          <p:cNvSpPr txBox="1"/>
          <p:nvPr/>
        </p:nvSpPr>
        <p:spPr>
          <a:xfrm>
            <a:off x="2133600" y="5105400"/>
            <a:ext cx="6781800" cy="369332"/>
          </a:xfrm>
          <a:prstGeom prst="rect">
            <a:avLst/>
          </a:prstGeom>
          <a:noFill/>
        </p:spPr>
        <p:txBody>
          <a:bodyPr wrap="square" rtlCol="0">
            <a:spAutoFit/>
          </a:bodyPr>
          <a:lstStyle/>
          <a:p>
            <a:r>
              <a:rPr lang="en-US" dirty="0" smtClean="0"/>
              <a:t>Ying Chen, Ye-Kui Wang, and Marta Karczewicz</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r>
              <a:rPr lang="en-US" sz="1800" dirty="0" smtClean="0"/>
              <a:t>In broadcasting, streaming, and multi-party video conferencing, random access points are frequently inserted</a:t>
            </a:r>
          </a:p>
          <a:p>
            <a:pPr lvl="1"/>
            <a:r>
              <a:rPr lang="en-US" sz="1600" dirty="0" smtClean="0"/>
              <a:t>Herein CRA outperforms IDR in coding efficiency</a:t>
            </a:r>
          </a:p>
          <a:p>
            <a:pPr lvl="1"/>
            <a:r>
              <a:rPr lang="en-US" sz="1600" dirty="0" smtClean="0"/>
              <a:t>Performing random access at CRA pictures is common, e.g., the recently finalized MPEG Dynamic Adaptive Streaming over HTTP (DASH) explicitly allows signaling of open-GOP random access points, which are effectively CRA pictures</a:t>
            </a:r>
          </a:p>
          <a:p>
            <a:pPr lvl="1"/>
            <a:r>
              <a:rPr lang="en-US" sz="1600" i="1" dirty="0" smtClean="0">
                <a:solidFill>
                  <a:srgbClr val="FF0000"/>
                </a:solidFill>
              </a:rPr>
              <a:t>However, decoding from a CRA picture is not confirming</a:t>
            </a:r>
          </a:p>
          <a:p>
            <a:pPr lvl="2"/>
            <a:r>
              <a:rPr lang="en-US" sz="1400" i="1" dirty="0" smtClean="0"/>
              <a:t> It is not guaranteed that a conforming decoder may be able to handle random accessing from CRA pictures</a:t>
            </a:r>
          </a:p>
          <a:p>
            <a:pPr lvl="2"/>
            <a:r>
              <a:rPr lang="en-US" sz="1400" i="1" dirty="0" smtClean="0"/>
              <a:t> A practical problem: </a:t>
            </a:r>
            <a:r>
              <a:rPr lang="en-US" sz="1400" dirty="0" smtClean="0"/>
              <a:t>when the leading pictures are not present, is that the CPB may overflow, because the coded bits of pictures after the leading pictures in decoding order flow into the CPB earlier than when the leading pictures are not present, while the decoding times of these pictures are unchanged</a:t>
            </a:r>
            <a:endParaRPr lang="en-US" sz="1400" i="1" dirty="0" smtClean="0"/>
          </a:p>
          <a:p>
            <a:r>
              <a:rPr lang="en-US" sz="1800" dirty="0" smtClean="0"/>
              <a:t>Proposal</a:t>
            </a:r>
            <a:endParaRPr lang="en-US" sz="1800" dirty="0"/>
          </a:p>
          <a:p>
            <a:pPr lvl="1"/>
            <a:r>
              <a:rPr lang="en-US" sz="1600" dirty="0"/>
              <a:t>To make a </a:t>
            </a:r>
            <a:r>
              <a:rPr lang="en-US" sz="1600" dirty="0" err="1"/>
              <a:t>bitstream</a:t>
            </a:r>
            <a:r>
              <a:rPr lang="en-US" sz="1600" dirty="0"/>
              <a:t> staring from a </a:t>
            </a:r>
            <a:r>
              <a:rPr lang="en-US" sz="1600" dirty="0" err="1"/>
              <a:t>CRA</a:t>
            </a:r>
            <a:r>
              <a:rPr lang="en-US" sz="1600" dirty="0"/>
              <a:t> picture conforming</a:t>
            </a:r>
          </a:p>
          <a:p>
            <a:pPr lvl="1"/>
            <a:r>
              <a:rPr lang="en-US" sz="1600" dirty="0" smtClean="0"/>
              <a:t>Convenient </a:t>
            </a:r>
            <a:r>
              <a:rPr lang="en-US" sz="1600" dirty="0"/>
              <a:t>for </a:t>
            </a:r>
            <a:r>
              <a:rPr lang="en-US" sz="1600" dirty="0" smtClean="0"/>
              <a:t>decoder implementers</a:t>
            </a:r>
          </a:p>
          <a:p>
            <a:pPr lvl="2"/>
            <a:r>
              <a:rPr lang="en-US" sz="1400" dirty="0" smtClean="0"/>
              <a:t>Normative </a:t>
            </a:r>
            <a:r>
              <a:rPr lang="en-US" sz="1400" dirty="0"/>
              <a:t>behaviors are clearly specified for random access from CRA </a:t>
            </a:r>
            <a:r>
              <a:rPr lang="en-US" sz="1400" dirty="0" smtClean="0"/>
              <a:t>pictures</a:t>
            </a:r>
          </a:p>
          <a:p>
            <a:pPr lvl="2"/>
            <a:r>
              <a:rPr lang="en-US" sz="1400" dirty="0" smtClean="0"/>
              <a:t>No unexpected decoding behaviors</a:t>
            </a:r>
            <a:r>
              <a:rPr lang="en-US" sz="1600" dirty="0" smtClean="0"/>
              <a:t> </a:t>
            </a:r>
            <a:endParaRPr lang="en-US" sz="1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 of CRA picture and the corresponding leading pictures</a:t>
            </a:r>
            <a:endParaRPr lang="en-US" dirty="0"/>
          </a:p>
        </p:txBody>
      </p:sp>
      <p:sp>
        <p:nvSpPr>
          <p:cNvPr id="3" name="Content Placeholder 2"/>
          <p:cNvSpPr>
            <a:spLocks noGrp="1"/>
          </p:cNvSpPr>
          <p:nvPr>
            <p:ph idx="1"/>
          </p:nvPr>
        </p:nvSpPr>
        <p:spPr/>
        <p:txBody>
          <a:bodyPr/>
          <a:lstStyle/>
          <a:p>
            <a:r>
              <a:rPr lang="en-US" dirty="0" smtClean="0"/>
              <a:t>CRA pictures: picture 8 (POC) and 16</a:t>
            </a:r>
          </a:p>
          <a:p>
            <a:r>
              <a:rPr lang="en-US" dirty="0" smtClean="0"/>
              <a:t>Leading pictures</a:t>
            </a:r>
          </a:p>
          <a:p>
            <a:pPr lvl="1"/>
            <a:r>
              <a:rPr lang="en-US" dirty="0" smtClean="0"/>
              <a:t>Picture 1~7 for the CRA picture with POC 8</a:t>
            </a:r>
          </a:p>
          <a:p>
            <a:pPr lvl="1"/>
            <a:r>
              <a:rPr lang="en-US" dirty="0" smtClean="0"/>
              <a:t>Picture 9~15 for the CRA picture with POC 16</a:t>
            </a:r>
            <a:endParaRPr lang="en-US" dirty="0"/>
          </a:p>
        </p:txBody>
      </p:sp>
      <p:pic>
        <p:nvPicPr>
          <p:cNvPr id="4" name="Picture 3"/>
          <p:cNvPicPr>
            <a:picLocks noChangeAspect="1"/>
          </p:cNvPicPr>
          <p:nvPr/>
        </p:nvPicPr>
        <p:blipFill>
          <a:blip r:embed="rId2" cstate="print"/>
          <a:stretch>
            <a:fillRect/>
          </a:stretch>
        </p:blipFill>
        <p:spPr>
          <a:xfrm>
            <a:off x="929040" y="2745945"/>
            <a:ext cx="6850856" cy="3407569"/>
          </a:xfrm>
          <a:prstGeom prst="rect">
            <a:avLst/>
          </a:prstGeom>
        </p:spPr>
      </p:pic>
    </p:spTree>
    <p:extLst>
      <p:ext uri="{BB962C8B-B14F-4D97-AF65-F5344CB8AC3E}">
        <p14:creationId xmlns="" xmlns:p14="http://schemas.microsoft.com/office/powerpoint/2010/main" val="6554255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 of the proposal (1/2)</a:t>
            </a:r>
            <a:endParaRPr lang="en-US" dirty="0"/>
          </a:p>
        </p:txBody>
      </p:sp>
      <p:sp>
        <p:nvSpPr>
          <p:cNvPr id="3" name="Content Placeholder 2"/>
          <p:cNvSpPr>
            <a:spLocks noGrp="1"/>
          </p:cNvSpPr>
          <p:nvPr>
            <p:ph idx="1"/>
          </p:nvPr>
        </p:nvSpPr>
        <p:spPr/>
        <p:txBody>
          <a:bodyPr/>
          <a:lstStyle/>
          <a:p>
            <a:r>
              <a:rPr lang="en-US" dirty="0" smtClean="0"/>
              <a:t>Definition of leading pictures</a:t>
            </a:r>
          </a:p>
          <a:p>
            <a:pPr lvl="1"/>
            <a:r>
              <a:rPr lang="en-US" b="1" i="1" dirty="0"/>
              <a:t>leading picture</a:t>
            </a:r>
            <a:r>
              <a:rPr lang="en-US" dirty="0"/>
              <a:t>: a </a:t>
            </a:r>
            <a:r>
              <a:rPr lang="en-US" i="1" dirty="0"/>
              <a:t>coded</a:t>
            </a:r>
            <a:r>
              <a:rPr lang="en-US" dirty="0"/>
              <a:t> </a:t>
            </a:r>
            <a:r>
              <a:rPr lang="en-US" i="1" dirty="0"/>
              <a:t>picture</a:t>
            </a:r>
            <a:r>
              <a:rPr lang="en-US" dirty="0"/>
              <a:t> associated with a CRA picture, that follows </a:t>
            </a:r>
            <a:r>
              <a:rPr lang="en-US" dirty="0" smtClean="0"/>
              <a:t>the CRA </a:t>
            </a:r>
            <a:r>
              <a:rPr lang="en-US" dirty="0"/>
              <a:t>picture in decoding order but precedes the CRA picture in </a:t>
            </a:r>
            <a:r>
              <a:rPr lang="en-US" dirty="0" smtClean="0"/>
              <a:t>output order</a:t>
            </a:r>
          </a:p>
          <a:p>
            <a:r>
              <a:rPr lang="en-US" dirty="0" smtClean="0"/>
              <a:t>Leading pictures may or may not be present in the </a:t>
            </a:r>
            <a:r>
              <a:rPr lang="en-US" dirty="0" err="1" smtClean="0"/>
              <a:t>bitstream</a:t>
            </a:r>
            <a:r>
              <a:rPr lang="en-US" dirty="0" smtClean="0"/>
              <a:t> starting with a CRA picture. When present, a leading picture is ignored in the decoding process</a:t>
            </a:r>
          </a:p>
          <a:p>
            <a:r>
              <a:rPr lang="en-US" dirty="0" smtClean="0"/>
              <a:t>The CPB overflow problem and the solution</a:t>
            </a:r>
          </a:p>
          <a:p>
            <a:pPr lvl="1"/>
            <a:r>
              <a:rPr lang="en-US" dirty="0" smtClean="0"/>
              <a:t>When the leading pictures are not present, the CPB may overflow</a:t>
            </a:r>
          </a:p>
          <a:p>
            <a:pPr lvl="2"/>
            <a:r>
              <a:rPr lang="en-US" dirty="0" smtClean="0"/>
              <a:t>Bits of the pictures following the starting CRA picture in decoding order flow into the CPB earlier (than when the leading pictures are present)</a:t>
            </a:r>
          </a:p>
          <a:p>
            <a:pPr lvl="2"/>
            <a:r>
              <a:rPr lang="en-US" dirty="0" smtClean="0"/>
              <a:t>If the CPB removal times of these pictures are kept unchanged, the CPB may overflow</a:t>
            </a:r>
          </a:p>
          <a:p>
            <a:pPr lvl="1"/>
            <a:r>
              <a:rPr lang="en-US" dirty="0" smtClean="0"/>
              <a:t>Solution to this problem</a:t>
            </a:r>
          </a:p>
          <a:p>
            <a:pPr lvl="2"/>
            <a:r>
              <a:rPr lang="en-US" dirty="0" smtClean="0"/>
              <a:t>To shift earlier the decoding time of pictures following the starting CRA picture </a:t>
            </a:r>
          </a:p>
          <a:p>
            <a:pPr lvl="2"/>
            <a:r>
              <a:rPr lang="en-US" dirty="0" smtClean="0"/>
              <a:t>The time shift is signaled in the buffering period SEI message</a:t>
            </a:r>
          </a:p>
        </p:txBody>
      </p:sp>
    </p:spTree>
    <p:extLst>
      <p:ext uri="{BB962C8B-B14F-4D97-AF65-F5344CB8AC3E}">
        <p14:creationId xmlns="" xmlns:p14="http://schemas.microsoft.com/office/powerpoint/2010/main" val="1921350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 of the proposal (2/2)</a:t>
            </a:r>
            <a:endParaRPr lang="en-GB" dirty="0"/>
          </a:p>
        </p:txBody>
      </p:sp>
      <p:sp>
        <p:nvSpPr>
          <p:cNvPr id="3" name="Content Placeholder 2"/>
          <p:cNvSpPr>
            <a:spLocks noGrp="1"/>
          </p:cNvSpPr>
          <p:nvPr>
            <p:ph idx="1"/>
          </p:nvPr>
        </p:nvSpPr>
        <p:spPr/>
        <p:txBody>
          <a:bodyPr/>
          <a:lstStyle/>
          <a:p>
            <a:r>
              <a:rPr lang="en-US" dirty="0" err="1" smtClean="0"/>
              <a:t>Bitstream</a:t>
            </a:r>
            <a:r>
              <a:rPr lang="en-US" dirty="0" smtClean="0"/>
              <a:t> conformance requirement</a:t>
            </a:r>
          </a:p>
          <a:p>
            <a:pPr lvl="1"/>
            <a:r>
              <a:rPr lang="en-US" dirty="0" smtClean="0"/>
              <a:t>The first coded picture, in decoding order, of a conforming </a:t>
            </a:r>
            <a:r>
              <a:rPr lang="en-US" dirty="0" err="1" smtClean="0"/>
              <a:t>bitstream</a:t>
            </a:r>
            <a:r>
              <a:rPr lang="en-US" dirty="0" smtClean="0"/>
              <a:t> may be an IDR picture or a CRA picture</a:t>
            </a:r>
          </a:p>
          <a:p>
            <a:pPr lvl="1"/>
            <a:r>
              <a:rPr lang="en-US" dirty="0" smtClean="0"/>
              <a:t>For a conforming </a:t>
            </a:r>
            <a:r>
              <a:rPr lang="en-US" dirty="0" err="1" smtClean="0"/>
              <a:t>bitstream</a:t>
            </a:r>
            <a:r>
              <a:rPr lang="en-US" dirty="0" smtClean="0"/>
              <a:t> starting with a CRA picture, the </a:t>
            </a:r>
            <a:r>
              <a:rPr lang="en-US" dirty="0" err="1" smtClean="0"/>
              <a:t>bitstream</a:t>
            </a:r>
            <a:r>
              <a:rPr lang="en-US" dirty="0" smtClean="0"/>
              <a:t> subset generated by discarding the access units that contain any leading picture associated with the starting CRA picture, when present, shall still be a conforming </a:t>
            </a:r>
            <a:r>
              <a:rPr lang="en-US" dirty="0" err="1" smtClean="0"/>
              <a:t>bitstream</a:t>
            </a:r>
            <a:r>
              <a:rPr lang="en-US" dirty="0" smtClean="0"/>
              <a:t> (i.e. fulfill all the </a:t>
            </a:r>
            <a:r>
              <a:rPr lang="en-US" dirty="0" err="1" smtClean="0"/>
              <a:t>bitstream</a:t>
            </a:r>
            <a:r>
              <a:rPr lang="en-US" dirty="0" smtClean="0"/>
              <a:t> requirements)</a:t>
            </a:r>
            <a:endParaRPr lang="en-GB" dirty="0"/>
          </a:p>
        </p:txBody>
      </p:sp>
    </p:spTree>
  </p:cSld>
  <p:clrMapOvr>
    <a:masterClrMapping/>
  </p:clrMapOvr>
</p:sld>
</file>

<file path=ppt/theme/theme1.xml><?xml version="1.0" encoding="utf-8"?>
<a:theme xmlns:a="http://schemas.openxmlformats.org/drawingml/2006/main" name="QCT_2009_TEMPLATE_Confidential_FINAL">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5922</TotalTime>
  <Words>473</Words>
  <Application>Microsoft Office PowerPoint</Application>
  <PresentationFormat>On-screen Show (4:3)</PresentationFormat>
  <Paragraphs>35</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QCT_2009_TEMPLATE_Confidential_FINAL</vt:lpstr>
      <vt:lpstr>JCTVC-G319: Conforming bitstreams starting with CRA pictures</vt:lpstr>
      <vt:lpstr>Introduction</vt:lpstr>
      <vt:lpstr>Examples of CRA picture and the corresponding leading pictures</vt:lpstr>
      <vt:lpstr>More details of the proposal (1/2)</vt:lpstr>
      <vt:lpstr>More details of the proposal (2/2)</vt:lpstr>
    </vt:vector>
  </TitlesOfParts>
  <Company>Qualcomm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Qualcomm</dc:creator>
  <cp:lastModifiedBy>Ye-Kui Wang</cp:lastModifiedBy>
  <cp:revision>496</cp:revision>
  <cp:lastPrinted>2005-08-27T17:58:21Z</cp:lastPrinted>
  <dcterms:created xsi:type="dcterms:W3CDTF">2009-11-28T03:23:23Z</dcterms:created>
  <dcterms:modified xsi:type="dcterms:W3CDTF">2011-11-20T21:28:38Z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-246673551</vt:i4>
  </property>
  <property fmtid="{D5CDD505-2E9C-101B-9397-08002B2CF9AE}" pid="3" name="_NewReviewCycle">
    <vt:lpwstr/>
  </property>
  <property fmtid="{D5CDD505-2E9C-101B-9397-08002B2CF9AE}" pid="4" name="_EmailSubject">
    <vt:lpwstr>Presentation slides</vt:lpwstr>
  </property>
  <property fmtid="{D5CDD505-2E9C-101B-9397-08002B2CF9AE}" pid="5" name="_AuthorEmail">
    <vt:lpwstr>cheny@qualcomm.com</vt:lpwstr>
  </property>
  <property fmtid="{D5CDD505-2E9C-101B-9397-08002B2CF9AE}" pid="6" name="_AuthorEmailDisplayName">
    <vt:lpwstr>Chen, Ying</vt:lpwstr>
  </property>
  <property fmtid="{D5CDD505-2E9C-101B-9397-08002B2CF9AE}" pid="7" name="_PreviousAdHocReviewCycleID">
    <vt:i4>1522683342</vt:i4>
  </property>
</Properties>
</file>