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3"/>
  </p:notesMasterIdLst>
  <p:handoutMasterIdLst>
    <p:handoutMasterId r:id="rId14"/>
  </p:handoutMasterIdLst>
  <p:sldIdLst>
    <p:sldId id="350" r:id="rId2"/>
    <p:sldId id="416" r:id="rId3"/>
    <p:sldId id="425" r:id="rId4"/>
    <p:sldId id="424" r:id="rId5"/>
    <p:sldId id="417" r:id="rId6"/>
    <p:sldId id="418" r:id="rId7"/>
    <p:sldId id="419" r:id="rId8"/>
    <p:sldId id="422" r:id="rId9"/>
    <p:sldId id="420" r:id="rId10"/>
    <p:sldId id="421" r:id="rId11"/>
    <p:sldId id="423" r:id="rId12"/>
  </p:sldIdLst>
  <p:sldSz cx="9144000" cy="6858000" type="screen4x3"/>
  <p:notesSz cx="7188200" cy="94488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smohan" initials="s" lastIdx="1" clrIdx="1"/>
  <p:cmAuthor id="2" name="Qualcomm User" initials="QU" lastIdx="1" clrIdx="2"/>
  <p:cmAuthor id="3" name="Ye-Kui Wang" initials="YK"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26" autoAdjust="0"/>
    <p:restoredTop sz="91130" autoAdjust="0"/>
  </p:normalViewPr>
  <p:slideViewPr>
    <p:cSldViewPr>
      <p:cViewPr>
        <p:scale>
          <a:sx n="80" d="100"/>
          <a:sy n="80" d="100"/>
        </p:scale>
        <p:origin x="-1992" y="-336"/>
      </p:cViewPr>
      <p:guideLst>
        <p:guide orient="horz" pos="4024"/>
        <p:guide pos="155"/>
      </p:guideLst>
    </p:cSldViewPr>
  </p:slideViewPr>
  <p:notesTextViewPr>
    <p:cViewPr>
      <p:scale>
        <a:sx n="100" d="100"/>
        <a:sy n="100" d="100"/>
      </p:scale>
      <p:origin x="0" y="0"/>
    </p:cViewPr>
  </p:notesTextViewPr>
  <p:sorterViewPr>
    <p:cViewPr>
      <p:scale>
        <a:sx n="75" d="100"/>
        <a:sy n="75" d="100"/>
      </p:scale>
      <p:origin x="0" y="0"/>
    </p:cViewPr>
  </p:sorterViewPr>
  <p:notesViewPr>
    <p:cSldViewPr>
      <p:cViewPr>
        <p:scale>
          <a:sx n="100" d="100"/>
          <a:sy n="100" d="100"/>
        </p:scale>
        <p:origin x="-2010" y="864"/>
      </p:cViewPr>
      <p:guideLst>
        <p:guide orient="horz" pos="2976"/>
        <p:guide pos="2264"/>
      </p:guideLst>
    </p:cSldViewPr>
  </p:notesViewPr>
  <p:gridSpacing cx="77716063" cy="7771606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defTabSz="950555">
              <a:defRPr sz="1200"/>
            </a:lvl1pPr>
          </a:lstStyle>
          <a:p>
            <a:endParaRPr lang="en-US" dirty="0"/>
          </a:p>
        </p:txBody>
      </p:sp>
      <p:sp>
        <p:nvSpPr>
          <p:cNvPr id="8195" name="Rectangle 3"/>
          <p:cNvSpPr>
            <a:spLocks noGrp="1" noChangeArrowheads="1"/>
          </p:cNvSpPr>
          <p:nvPr>
            <p:ph type="dt" sz="quarter" idx="1"/>
          </p:nvPr>
        </p:nvSpPr>
        <p:spPr bwMode="auto">
          <a:xfrm>
            <a:off x="407353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algn="r" defTabSz="950555">
              <a:defRPr sz="1200"/>
            </a:lvl1pPr>
          </a:lstStyle>
          <a:p>
            <a:endParaRPr lang="en-US" dirty="0"/>
          </a:p>
        </p:txBody>
      </p:sp>
      <p:sp>
        <p:nvSpPr>
          <p:cNvPr id="8196" name="Rectangle 4"/>
          <p:cNvSpPr>
            <a:spLocks noGrp="1" noChangeArrowheads="1"/>
          </p:cNvSpPr>
          <p:nvPr>
            <p:ph type="ftr" sz="quarter" idx="2"/>
          </p:nvPr>
        </p:nvSpPr>
        <p:spPr bwMode="auto">
          <a:xfrm>
            <a:off x="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defTabSz="950555">
              <a:defRPr sz="1200"/>
            </a:lvl1pPr>
          </a:lstStyle>
          <a:p>
            <a:endParaRPr lang="en-US" dirty="0"/>
          </a:p>
        </p:txBody>
      </p:sp>
      <p:sp>
        <p:nvSpPr>
          <p:cNvPr id="8197" name="Rectangle 5"/>
          <p:cNvSpPr>
            <a:spLocks noGrp="1" noChangeArrowheads="1"/>
          </p:cNvSpPr>
          <p:nvPr>
            <p:ph type="sldNum" sz="quarter" idx="3"/>
          </p:nvPr>
        </p:nvSpPr>
        <p:spPr bwMode="auto">
          <a:xfrm>
            <a:off x="407353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algn="r" defTabSz="950555">
              <a:defRPr sz="1200"/>
            </a:lvl1pPr>
          </a:lstStyle>
          <a:p>
            <a:fld id="{89E858B9-9622-41D4-B86C-CC604D6D2293}" type="slidenum">
              <a:rPr lang="en-US"/>
              <a:pPr/>
              <a:t>‹#›</a:t>
            </a:fld>
            <a:endParaRPr lang="en-US" dirty="0"/>
          </a:p>
        </p:txBody>
      </p:sp>
    </p:spTree>
    <p:extLst>
      <p:ext uri="{BB962C8B-B14F-4D97-AF65-F5344CB8AC3E}">
        <p14:creationId xmlns:p14="http://schemas.microsoft.com/office/powerpoint/2010/main" xmlns="" val="26012889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defTabSz="950555">
              <a:defRPr sz="1200"/>
            </a:lvl1pPr>
          </a:lstStyle>
          <a:p>
            <a:endParaRPr lang="en-US" dirty="0"/>
          </a:p>
        </p:txBody>
      </p:sp>
      <p:sp>
        <p:nvSpPr>
          <p:cNvPr id="13315" name="Rectangle 3"/>
          <p:cNvSpPr>
            <a:spLocks noGrp="1" noChangeArrowheads="1"/>
          </p:cNvSpPr>
          <p:nvPr>
            <p:ph type="dt" idx="1"/>
          </p:nvPr>
        </p:nvSpPr>
        <p:spPr bwMode="auto">
          <a:xfrm>
            <a:off x="407353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algn="r" defTabSz="950555">
              <a:defRPr sz="1200"/>
            </a:lvl1pPr>
          </a:lstStyle>
          <a:p>
            <a:endParaRPr lang="en-US" dirty="0"/>
          </a:p>
        </p:txBody>
      </p:sp>
      <p:sp>
        <p:nvSpPr>
          <p:cNvPr id="13316" name="Rectangle 4"/>
          <p:cNvSpPr>
            <a:spLocks noGrp="1" noRot="1" noChangeAspect="1" noChangeArrowheads="1" noTextEdit="1"/>
          </p:cNvSpPr>
          <p:nvPr>
            <p:ph type="sldImg" idx="2"/>
          </p:nvPr>
        </p:nvSpPr>
        <p:spPr bwMode="auto">
          <a:xfrm>
            <a:off x="1231900" y="709613"/>
            <a:ext cx="4724400" cy="3543300"/>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58862" y="4488504"/>
            <a:ext cx="5270477" cy="4250991"/>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defTabSz="950555">
              <a:defRPr sz="1200"/>
            </a:lvl1pPr>
          </a:lstStyle>
          <a:p>
            <a:endParaRPr lang="en-US" dirty="0"/>
          </a:p>
        </p:txBody>
      </p:sp>
      <p:sp>
        <p:nvSpPr>
          <p:cNvPr id="13319" name="Rectangle 7"/>
          <p:cNvSpPr>
            <a:spLocks noGrp="1" noChangeArrowheads="1"/>
          </p:cNvSpPr>
          <p:nvPr>
            <p:ph type="sldNum" sz="quarter" idx="5"/>
          </p:nvPr>
        </p:nvSpPr>
        <p:spPr bwMode="auto">
          <a:xfrm>
            <a:off x="407353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algn="r" defTabSz="950555">
              <a:defRPr sz="1200"/>
            </a:lvl1pPr>
          </a:lstStyle>
          <a:p>
            <a:fld id="{E391298E-09D2-4F98-B954-86421036320A}" type="slidenum">
              <a:rPr lang="en-US"/>
              <a:pPr/>
              <a:t>‹#›</a:t>
            </a:fld>
            <a:endParaRPr lang="en-US" dirty="0"/>
          </a:p>
        </p:txBody>
      </p:sp>
    </p:spTree>
    <p:extLst>
      <p:ext uri="{BB962C8B-B14F-4D97-AF65-F5344CB8AC3E}">
        <p14:creationId xmlns:p14="http://schemas.microsoft.com/office/powerpoint/2010/main" xmlns="" val="139737929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8" name="Picture 7" descr="redefiningtype.png"/>
          <p:cNvPicPr>
            <a:picLocks noChangeAspect="1"/>
          </p:cNvPicPr>
          <p:nvPr userDrawn="1"/>
        </p:nvPicPr>
        <p:blipFill>
          <a:blip r:embed="rId3" cstate="print"/>
          <a:stretch>
            <a:fillRect/>
          </a:stretch>
        </p:blipFill>
        <p:spPr>
          <a:xfrm>
            <a:off x="5018830" y="3131144"/>
            <a:ext cx="3377199" cy="450293"/>
          </a:xfrm>
          <a:prstGeom prst="rect">
            <a:avLst/>
          </a:prstGeom>
        </p:spPr>
      </p:pic>
      <p:pic>
        <p:nvPicPr>
          <p:cNvPr id="9" name="Picture 8" descr="Stacked_Chips_022309.png"/>
          <p:cNvPicPr>
            <a:picLocks noChangeAspect="1"/>
          </p:cNvPicPr>
          <p:nvPr userDrawn="1"/>
        </p:nvPicPr>
        <p:blipFill>
          <a:blip r:embed="rId4"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5"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3" name="TextBox 12"/>
          <p:cNvSpPr txBox="1"/>
          <p:nvPr userDrawn="1"/>
        </p:nvSpPr>
        <p:spPr>
          <a:xfrm>
            <a:off x="6909753" y="238612"/>
            <a:ext cx="2067687" cy="184666"/>
          </a:xfrm>
          <a:prstGeom prst="rect">
            <a:avLst/>
          </a:prstGeom>
          <a:noFill/>
        </p:spPr>
        <p:txBody>
          <a:bodyPr wrap="square" anchor="b">
            <a:spAutoFit/>
          </a:bodyPr>
          <a:lstStyle/>
          <a:p>
            <a:pPr algn="r" fontAlgn="auto">
              <a:spcBef>
                <a:spcPts val="0"/>
              </a:spcBef>
              <a:spcAft>
                <a:spcPts val="0"/>
              </a:spcAft>
              <a:defRPr/>
            </a:pPr>
            <a:r>
              <a:rPr lang="en-US" sz="600" dirty="0" smtClean="0">
                <a:solidFill>
                  <a:srgbClr val="333333"/>
                </a:solidFill>
                <a:latin typeface="Arial"/>
                <a:cs typeface="Arial"/>
              </a:rPr>
              <a:t>QUALCOMM CONFIDENTIAL  AND  PROPRIETARY</a:t>
            </a:r>
            <a:endParaRPr lang="en-US" sz="600" dirty="0">
              <a:solidFill>
                <a:srgbClr val="333333"/>
              </a:solidFill>
              <a:latin typeface="Arial"/>
              <a:cs typeface="Arial"/>
            </a:endParaRPr>
          </a:p>
        </p:txBody>
      </p:sp>
      <p:sp>
        <p:nvSpPr>
          <p:cNvPr id="14" name="TextBox 13"/>
          <p:cNvSpPr txBox="1"/>
          <p:nvPr userDrawn="1"/>
        </p:nvSpPr>
        <p:spPr>
          <a:xfrm>
            <a:off x="188183" y="186557"/>
            <a:ext cx="2067687" cy="230832"/>
          </a:xfrm>
          <a:prstGeom prst="rect">
            <a:avLst/>
          </a:prstGeom>
          <a:noFill/>
        </p:spPr>
        <p:txBody>
          <a:bodyPr wrap="square" anchor="b">
            <a:spAutoFit/>
          </a:bodyPr>
          <a:lstStyle/>
          <a:p>
            <a:pPr fontAlgn="auto">
              <a:spcBef>
                <a:spcPts val="0"/>
              </a:spcBef>
              <a:spcAft>
                <a:spcPts val="0"/>
              </a:spcAft>
              <a:defRPr/>
            </a:pPr>
            <a:r>
              <a:rPr lang="en-US" sz="900" baseline="0" dirty="0" smtClean="0">
                <a:solidFill>
                  <a:srgbClr val="333333"/>
                </a:solidFill>
                <a:latin typeface="Arial"/>
                <a:cs typeface="Arial"/>
              </a:rPr>
              <a:t>qctconnect.com</a:t>
            </a:r>
            <a:endParaRPr lang="en-US" sz="900" baseline="0" dirty="0">
              <a:solidFill>
                <a:srgbClr val="333333"/>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title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pic>
        <p:nvPicPr>
          <p:cNvPr id="19" name="Picture 18" descr="bottombar.png"/>
          <p:cNvPicPr>
            <a:picLocks noChangeAspect="1"/>
          </p:cNvPicPr>
          <p:nvPr userDrawn="1"/>
        </p:nvPicPr>
        <p:blipFill>
          <a:blip r:embed="rId3" cstate="print"/>
          <a:stretch>
            <a:fillRect/>
          </a:stretch>
        </p:blipFill>
        <p:spPr>
          <a:xfrm>
            <a:off x="148171" y="6323788"/>
            <a:ext cx="2023529" cy="506692"/>
          </a:xfrm>
          <a:prstGeom prst="rect">
            <a:avLst/>
          </a:prstGeom>
        </p:spPr>
      </p:pic>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4" cstate="print">
            <a:lum bright="-100000"/>
          </a:blip>
          <a:srcRect/>
          <a:stretch>
            <a:fillRect/>
          </a:stretch>
        </p:blipFill>
        <p:spPr bwMode="auto">
          <a:xfrm>
            <a:off x="7790688" y="6451900"/>
            <a:ext cx="1216152" cy="338186"/>
          </a:xfrm>
          <a:prstGeom prst="rect">
            <a:avLst/>
          </a:prstGeom>
          <a:noFill/>
          <a:ln w="9525">
            <a:noFill/>
            <a:miter lim="800000"/>
            <a:headEnd/>
            <a:tailEnd/>
          </a:ln>
        </p:spPr>
      </p:pic>
      <p:cxnSp>
        <p:nvCxnSpPr>
          <p:cNvPr id="23" name="Straight Connector 22"/>
          <p:cNvCxnSpPr/>
          <p:nvPr userDrawn="1"/>
        </p:nvCxnSpPr>
        <p:spPr bwMode="auto">
          <a:xfrm rot="5400000">
            <a:off x="656034" y="6724382"/>
            <a:ext cx="115094" cy="1588"/>
          </a:xfrm>
          <a:prstGeom prst="line">
            <a:avLst/>
          </a:prstGeom>
          <a:solidFill>
            <a:schemeClr val="accent1"/>
          </a:solidFill>
          <a:ln w="6350" cap="flat" cmpd="sng" algn="ctr">
            <a:solidFill>
              <a:schemeClr val="tx2"/>
            </a:solidFill>
            <a:prstDash val="solid"/>
            <a:round/>
            <a:headEnd type="none" w="med" len="med"/>
            <a:tailEnd type="none" w="med" len="med"/>
          </a:ln>
          <a:effectLst/>
        </p:spPr>
      </p:cxnSp>
      <p:sp>
        <p:nvSpPr>
          <p:cNvPr id="10" name="Text Placeholder 13"/>
          <p:cNvSpPr>
            <a:spLocks noGrp="1"/>
          </p:cNvSpPr>
          <p:nvPr>
            <p:ph type="body" sz="quarter" idx="11"/>
          </p:nvPr>
        </p:nvSpPr>
        <p:spPr>
          <a:xfrm>
            <a:off x="3429000" y="2286000"/>
            <a:ext cx="4648200" cy="1447800"/>
          </a:xfrm>
        </p:spPr>
        <p:txBody>
          <a:bodyPr anchor="ctr"/>
          <a:lstStyle>
            <a:lvl1pPr>
              <a:buNone/>
              <a:defRPr sz="2400">
                <a:solidFill>
                  <a:schemeClr val="bg1"/>
                </a:solidFill>
              </a:defRPr>
            </a:lvl1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1463" y="123825"/>
            <a:ext cx="8763025" cy="561975"/>
          </a:xfrm>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90488" y="904108"/>
            <a:ext cx="8763023" cy="5314950"/>
          </a:xfrm>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0488" y="123825"/>
            <a:ext cx="8763024"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0488" y="904108"/>
            <a:ext cx="4381511"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0" y="904108"/>
            <a:ext cx="4381511"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
        <p:nvSpPr>
          <p:cNvPr id="6" name="TextBox 5"/>
          <p:cNvSpPr txBox="1"/>
          <p:nvPr userDrawn="1"/>
        </p:nvSpPr>
        <p:spPr>
          <a:xfrm>
            <a:off x="3886200" y="6428601"/>
            <a:ext cx="1295400" cy="276999"/>
          </a:xfrm>
          <a:prstGeom prst="rect">
            <a:avLst/>
          </a:prstGeom>
          <a:noFill/>
        </p:spPr>
        <p:txBody>
          <a:bodyPr wrap="square" rtlCol="0">
            <a:spAutoFit/>
          </a:bodyPr>
          <a:lstStyle/>
          <a:p>
            <a:r>
              <a:rPr lang="en-US" sz="1200" dirty="0" smtClean="0"/>
              <a:t>JCTVC-E401</a:t>
            </a:r>
            <a:endParaRPr lang="en-US" sz="12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90488" y="76200"/>
            <a:ext cx="8763024"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76" name="Rectangle 52"/>
          <p:cNvSpPr>
            <a:spLocks noGrp="1" noChangeArrowheads="1"/>
          </p:cNvSpPr>
          <p:nvPr>
            <p:ph type="body" idx="1"/>
          </p:nvPr>
        </p:nvSpPr>
        <p:spPr bwMode="auto">
          <a:xfrm>
            <a:off x="190487" y="904108"/>
            <a:ext cx="8763025"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8" cstate="print"/>
          <a:srcRect/>
          <a:stretch>
            <a:fillRect/>
          </a:stretch>
        </p:blipFill>
        <p:spPr bwMode="auto">
          <a:xfrm>
            <a:off x="7790688" y="6451900"/>
            <a:ext cx="1216152" cy="338186"/>
          </a:xfrm>
          <a:prstGeom prst="rect">
            <a:avLst/>
          </a:prstGeom>
          <a:noFill/>
          <a:ln w="9525">
            <a:noFill/>
            <a:miter lim="800000"/>
            <a:headEnd/>
            <a:tailEnd/>
          </a:ln>
        </p:spPr>
      </p:pic>
      <p:cxnSp>
        <p:nvCxnSpPr>
          <p:cNvPr id="11" name="Straight Connector 10"/>
          <p:cNvCxnSpPr/>
          <p:nvPr/>
        </p:nvCxnSpPr>
        <p:spPr bwMode="auto">
          <a:xfrm rot="5400000">
            <a:off x="656034" y="6724382"/>
            <a:ext cx="115094" cy="1588"/>
          </a:xfrm>
          <a:prstGeom prst="line">
            <a:avLst/>
          </a:prstGeom>
          <a:solidFill>
            <a:schemeClr val="accent1"/>
          </a:solidFill>
          <a:ln w="6350" cap="flat" cmpd="sng" algn="ctr">
            <a:solidFill>
              <a:schemeClr val="bg2">
                <a:lumMod val="60000"/>
                <a:lumOff val="40000"/>
              </a:schemeClr>
            </a:solidFill>
            <a:prstDash val="solid"/>
            <a:round/>
            <a:headEnd type="none" w="med" len="med"/>
            <a:tailEnd type="none" w="med" len="med"/>
          </a:ln>
          <a:effectLst/>
        </p:spPr>
      </p:cxnSp>
      <p:pic>
        <p:nvPicPr>
          <p:cNvPr id="16" name="Picture 15" descr="RedefiningMobility copy.png"/>
          <p:cNvPicPr>
            <a:picLocks noChangeAspect="1"/>
          </p:cNvPicPr>
          <p:nvPr/>
        </p:nvPicPr>
        <p:blipFill>
          <a:blip r:embed="rId9" cstate="print"/>
          <a:stretch>
            <a:fillRect/>
          </a:stretch>
        </p:blipFill>
        <p:spPr>
          <a:xfrm>
            <a:off x="189049" y="6396913"/>
            <a:ext cx="2058852" cy="295067"/>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5" r:id="rId4"/>
    <p:sldLayoutId id="2147483656" r:id="rId5"/>
    <p:sldLayoutId id="2147483653" r:id="rId6"/>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69863" indent="-169863"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627063" indent="-169863"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1084263" indent="-169863"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5446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946275" indent="-117475"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p:txBody>
          <a:bodyPr/>
          <a:lstStyle/>
          <a:p>
            <a:r>
              <a:rPr lang="en-US" sz="3200" dirty="0" smtClean="0"/>
              <a:t>JCTVC-G315 Unification of picture partitioning schemes</a:t>
            </a:r>
          </a:p>
        </p:txBody>
      </p:sp>
      <p:sp>
        <p:nvSpPr>
          <p:cNvPr id="3" name="TextBox 2"/>
          <p:cNvSpPr txBox="1"/>
          <p:nvPr/>
        </p:nvSpPr>
        <p:spPr>
          <a:xfrm>
            <a:off x="2133600" y="5105400"/>
            <a:ext cx="6781800" cy="646331"/>
          </a:xfrm>
          <a:prstGeom prst="rect">
            <a:avLst/>
          </a:prstGeom>
          <a:noFill/>
        </p:spPr>
        <p:txBody>
          <a:bodyPr wrap="square" rtlCol="0">
            <a:spAutoFit/>
          </a:bodyPr>
          <a:lstStyle/>
          <a:p>
            <a:r>
              <a:rPr lang="en-US" dirty="0" smtClean="0"/>
              <a:t>Muhammed Coban, Ye-Kui Wang, Marta Karczewicz, Ying Chen, In Suk Chong</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of the proposal (2/3)</a:t>
            </a:r>
            <a:endParaRPr lang="en-GB" dirty="0"/>
          </a:p>
        </p:txBody>
      </p:sp>
      <p:sp>
        <p:nvSpPr>
          <p:cNvPr id="3" name="Content Placeholder 2"/>
          <p:cNvSpPr>
            <a:spLocks noGrp="1"/>
          </p:cNvSpPr>
          <p:nvPr>
            <p:ph idx="1"/>
          </p:nvPr>
        </p:nvSpPr>
        <p:spPr/>
        <p:txBody>
          <a:bodyPr/>
          <a:lstStyle/>
          <a:p>
            <a:r>
              <a:rPr lang="en-US" dirty="0" smtClean="0"/>
              <a:t>Slice header</a:t>
            </a:r>
          </a:p>
          <a:p>
            <a:pPr lvl="1"/>
            <a:r>
              <a:rPr lang="en-US" dirty="0" smtClean="0"/>
              <a:t>Short slice header may be applied regardless of which picture partitioning schemes are in use</a:t>
            </a:r>
          </a:p>
          <a:p>
            <a:pPr lvl="1"/>
            <a:r>
              <a:rPr lang="en-US" dirty="0" smtClean="0"/>
              <a:t>Cross-slice in-picture prediction control may be applied regardless of which picture partitioning schemes are in use</a:t>
            </a:r>
          </a:p>
          <a:p>
            <a:pPr lvl="1"/>
            <a:r>
              <a:rPr lang="en-US" dirty="0" smtClean="0"/>
              <a:t>When either short slice header or cross-slice in-picture prediction is possible, a slice ID is included in the slice header</a:t>
            </a:r>
          </a:p>
          <a:p>
            <a:pPr lvl="2"/>
            <a:r>
              <a:rPr lang="en-US" dirty="0" smtClean="0"/>
              <a:t>In this case, all slice NAL units of one coded picture with the same slice ID are collectively referred to as a parent slice</a:t>
            </a:r>
          </a:p>
          <a:p>
            <a:pPr lvl="2"/>
            <a:r>
              <a:rPr lang="en-US" dirty="0" smtClean="0"/>
              <a:t>This is in spirit the same as slice ID association of slice data partitions in AVC</a:t>
            </a:r>
          </a:p>
          <a:p>
            <a:pPr lvl="1"/>
            <a:r>
              <a:rPr lang="en-US" dirty="0" smtClean="0"/>
              <a:t>Slice header may be always byte-aligned </a:t>
            </a:r>
          </a:p>
          <a:p>
            <a:pPr lvl="1"/>
            <a:r>
              <a:rPr lang="en-US" dirty="0" err="1" smtClean="0"/>
              <a:t>slice_address</a:t>
            </a:r>
            <a:r>
              <a:rPr lang="en-US" dirty="0" smtClean="0"/>
              <a:t> is the first syntax element in slice headers, and </a:t>
            </a:r>
            <a:r>
              <a:rPr lang="en-US" dirty="0" err="1" smtClean="0"/>
              <a:t>first_slice_in_pic_flag</a:t>
            </a:r>
            <a:r>
              <a:rPr lang="en-US" dirty="0" smtClean="0"/>
              <a:t> is removed</a:t>
            </a:r>
          </a:p>
          <a:p>
            <a:pPr lvl="1"/>
            <a:r>
              <a:rPr lang="en-US" dirty="0" smtClean="0"/>
              <a:t>The presence of the </a:t>
            </a:r>
            <a:r>
              <a:rPr lang="en-US" dirty="0" err="1" smtClean="0"/>
              <a:t>cabac_init_idc</a:t>
            </a:r>
            <a:r>
              <a:rPr lang="en-US" dirty="0" smtClean="0"/>
              <a:t> syntax element no longer depends on the value of </a:t>
            </a:r>
            <a:r>
              <a:rPr lang="en-US" dirty="0" err="1" smtClean="0"/>
              <a:t>slice_type</a:t>
            </a:r>
            <a:endParaRPr lang="en-US" dirty="0" smtClean="0"/>
          </a:p>
          <a:p>
            <a:pPr lvl="1"/>
            <a:r>
              <a:rPr lang="en-US" dirty="0" smtClean="0"/>
              <a:t>Signaling of entry point byte offsets, for either tiles or WPP sub-streams, is not included</a:t>
            </a:r>
          </a:p>
          <a:p>
            <a:endParaRPr lang="en-US" dirty="0" smtClean="0"/>
          </a:p>
          <a:p>
            <a:pPr lvl="1"/>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of the proposal (3/3)</a:t>
            </a:r>
            <a:endParaRPr lang="en-GB" dirty="0"/>
          </a:p>
        </p:txBody>
      </p:sp>
      <p:sp>
        <p:nvSpPr>
          <p:cNvPr id="3" name="Content Placeholder 2"/>
          <p:cNvSpPr>
            <a:spLocks noGrp="1"/>
          </p:cNvSpPr>
          <p:nvPr>
            <p:ph idx="1"/>
          </p:nvPr>
        </p:nvSpPr>
        <p:spPr/>
        <p:txBody>
          <a:bodyPr/>
          <a:lstStyle/>
          <a:p>
            <a:r>
              <a:rPr lang="en-US" dirty="0" smtClean="0"/>
              <a:t>Byte alignment syntax added to the </a:t>
            </a:r>
            <a:r>
              <a:rPr lang="en-US" dirty="0" err="1" smtClean="0"/>
              <a:t>slice_data</a:t>
            </a:r>
            <a:r>
              <a:rPr lang="en-US" dirty="0" smtClean="0"/>
              <a:t>( ) syntax structure</a:t>
            </a:r>
          </a:p>
          <a:p>
            <a:r>
              <a:rPr lang="en-US" dirty="0" smtClean="0"/>
              <a:t>Syntax and semantics for the slice-level entry offset SEI message added, to convey the byte offsets of multiple coded tiles or WPP waves included in one coded slice NAL unit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46050" y="273050"/>
            <a:ext cx="8729663" cy="561975"/>
          </a:xfrm>
        </p:spPr>
        <p:txBody>
          <a:bodyPr/>
          <a:lstStyle/>
          <a:p>
            <a:r>
              <a:rPr lang="en-US" dirty="0" smtClean="0"/>
              <a:t>Proposal</a:t>
            </a:r>
            <a:endParaRPr lang="en-US" dirty="0"/>
          </a:p>
        </p:txBody>
      </p:sp>
      <p:sp>
        <p:nvSpPr>
          <p:cNvPr id="7" name="Content Placeholder 2"/>
          <p:cNvSpPr>
            <a:spLocks noGrp="1"/>
          </p:cNvSpPr>
          <p:nvPr>
            <p:ph idx="1"/>
          </p:nvPr>
        </p:nvSpPr>
        <p:spPr>
          <a:xfrm>
            <a:off x="163513" y="801688"/>
            <a:ext cx="8712200" cy="5314950"/>
          </a:xfrm>
        </p:spPr>
        <p:txBody>
          <a:bodyPr/>
          <a:lstStyle/>
          <a:p>
            <a:r>
              <a:rPr lang="en-US" dirty="0" smtClean="0"/>
              <a:t>A unification design for the different picture partitioning schemes</a:t>
            </a:r>
          </a:p>
          <a:p>
            <a:pPr lvl="1"/>
            <a:r>
              <a:rPr lang="en-US" dirty="0" smtClean="0"/>
              <a:t>Entropy slices</a:t>
            </a:r>
          </a:p>
          <a:p>
            <a:pPr lvl="1"/>
            <a:r>
              <a:rPr lang="en-US" dirty="0" smtClean="0"/>
              <a:t>Tiles</a:t>
            </a:r>
          </a:p>
          <a:p>
            <a:pPr lvl="1"/>
            <a:r>
              <a:rPr lang="en-US" dirty="0" err="1" smtClean="0"/>
              <a:t>Wavefront</a:t>
            </a:r>
            <a:r>
              <a:rPr lang="en-US" dirty="0" smtClean="0"/>
              <a:t> parallel processing (WPP)</a:t>
            </a:r>
          </a:p>
          <a:p>
            <a:r>
              <a:rPr lang="en-US" dirty="0" smtClean="0"/>
              <a:t>Unification in the following senses</a:t>
            </a:r>
          </a:p>
          <a:p>
            <a:pPr lvl="1"/>
            <a:r>
              <a:rPr lang="en-US" dirty="0" smtClean="0"/>
              <a:t>Picture partitions contained in coded slices in the same way</a:t>
            </a:r>
          </a:p>
          <a:p>
            <a:pPr lvl="1"/>
            <a:r>
              <a:rPr lang="en-US" dirty="0" smtClean="0"/>
              <a:t>Cross-partition dependency control by a slice header flag in the same way</a:t>
            </a:r>
          </a:p>
          <a:p>
            <a:pPr lvl="1"/>
            <a:r>
              <a:rPr lang="en-US" dirty="0" smtClean="0"/>
              <a:t>Signaling of partition entry byte offsets, if needed, in the same way</a:t>
            </a:r>
          </a:p>
          <a:p>
            <a:pPr lvl="1"/>
            <a:r>
              <a:rPr lang="en-US" dirty="0" smtClean="0"/>
              <a:t>Association to the parent slice by slice ID in the same way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current picture partitioning schemes </a:t>
            </a:r>
            <a:r>
              <a:rPr lang="en-US" dirty="0" smtClean="0"/>
              <a:t>(1/2</a:t>
            </a:r>
            <a:r>
              <a:rPr lang="en-US" dirty="0" smtClean="0"/>
              <a:t>)</a:t>
            </a:r>
            <a:endParaRPr lang="en-GB" dirty="0"/>
          </a:p>
        </p:txBody>
      </p:sp>
      <p:sp>
        <p:nvSpPr>
          <p:cNvPr id="3" name="Content Placeholder 2"/>
          <p:cNvSpPr>
            <a:spLocks noGrp="1"/>
          </p:cNvSpPr>
          <p:nvPr>
            <p:ph idx="1"/>
          </p:nvPr>
        </p:nvSpPr>
        <p:spPr>
          <a:xfrm>
            <a:off x="190488" y="772674"/>
            <a:ext cx="8763023" cy="5540335"/>
          </a:xfrm>
        </p:spPr>
        <p:txBody>
          <a:bodyPr/>
          <a:lstStyle/>
          <a:p>
            <a:r>
              <a:rPr lang="en-US" sz="1800" dirty="0" smtClean="0"/>
              <a:t>Four types of picture partitioning schemes</a:t>
            </a:r>
          </a:p>
          <a:p>
            <a:pPr lvl="1"/>
            <a:r>
              <a:rPr lang="en-US" sz="1600" dirty="0" smtClean="0"/>
              <a:t>Slices, entropy slices, tiles, WPP</a:t>
            </a:r>
          </a:p>
          <a:p>
            <a:r>
              <a:rPr lang="en-US" sz="1800" dirty="0" smtClean="0"/>
              <a:t>All may be used for one or more of the following purposes</a:t>
            </a:r>
          </a:p>
          <a:p>
            <a:pPr lvl="1"/>
            <a:r>
              <a:rPr lang="en-US" sz="1600" dirty="0" err="1" smtClean="0"/>
              <a:t>Packetization</a:t>
            </a:r>
            <a:r>
              <a:rPr lang="en-US" sz="1600" dirty="0" smtClean="0"/>
              <a:t> or MTU size matching</a:t>
            </a:r>
          </a:p>
          <a:p>
            <a:pPr lvl="1"/>
            <a:r>
              <a:rPr lang="en-US" sz="1600" dirty="0" smtClean="0"/>
              <a:t>Parallel processing</a:t>
            </a:r>
          </a:p>
          <a:p>
            <a:pPr lvl="1"/>
            <a:r>
              <a:rPr lang="en-US" sz="1600" dirty="0" smtClean="0"/>
              <a:t>ME </a:t>
            </a:r>
            <a:r>
              <a:rPr lang="en-US" sz="1600" dirty="0" smtClean="0"/>
              <a:t>memory </a:t>
            </a:r>
            <a:r>
              <a:rPr lang="en-US" sz="1600" dirty="0" smtClean="0"/>
              <a:t>reduction</a:t>
            </a:r>
            <a:endParaRPr lang="en-US" sz="1600" dirty="0" smtClean="0"/>
          </a:p>
          <a:p>
            <a:r>
              <a:rPr lang="en-US" sz="1800" dirty="0" smtClean="0"/>
              <a:t>The designs</a:t>
            </a:r>
          </a:p>
          <a:p>
            <a:pPr lvl="1"/>
            <a:r>
              <a:rPr lang="en-US" sz="1600" dirty="0" smtClean="0"/>
              <a:t>One </a:t>
            </a:r>
            <a:r>
              <a:rPr lang="en-US" sz="1600" dirty="0" smtClean="0"/>
              <a:t>slice in one NAL unit, cross-partition in-picture prediction always disallowed</a:t>
            </a:r>
          </a:p>
          <a:p>
            <a:pPr lvl="1"/>
            <a:r>
              <a:rPr lang="en-US" sz="1600" dirty="0" smtClean="0"/>
              <a:t>One entropy slice in one NAL unit, cross-partition in-picture prediction always allowed</a:t>
            </a:r>
          </a:p>
          <a:p>
            <a:pPr lvl="1"/>
            <a:r>
              <a:rPr lang="en-US" sz="1600" dirty="0" smtClean="0"/>
              <a:t>One tile can be in 1) one NAL unit, 2) a part of a NAL unit, 3) multiple NAL units, or 4) a subset of multiple NAL units; cross-partition in-picture prediction can be either allowed or disallowed by a tile specific control parameter; byte offsets may be signaled by two alternative, tile specific methods</a:t>
            </a:r>
          </a:p>
          <a:p>
            <a:pPr lvl="1"/>
            <a:r>
              <a:rPr lang="en-US" sz="1600" dirty="0" smtClean="0"/>
              <a:t>One WPP wave (one LCU row within a tile/picture) can be in one NAL unit, 2) a part of a NAL unit, 3) multiple NAL units, or 4) a subset of multiple NAL units; cross-partition in-picture prediction always allowed; byte offsets may be signaled by a WPP specific method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463" y="438385"/>
            <a:ext cx="8763025" cy="561975"/>
          </a:xfrm>
        </p:spPr>
        <p:txBody>
          <a:bodyPr/>
          <a:lstStyle/>
          <a:p>
            <a:r>
              <a:rPr lang="en-US" dirty="0" smtClean="0"/>
              <a:t>T</a:t>
            </a:r>
            <a:r>
              <a:rPr lang="en-US" dirty="0" smtClean="0"/>
              <a:t>he current picture partitioning schemes (2/2)</a:t>
            </a:r>
            <a:endParaRPr lang="en-US" dirty="0"/>
          </a:p>
        </p:txBody>
      </p:sp>
      <p:graphicFrame>
        <p:nvGraphicFramePr>
          <p:cNvPr id="4" name="Content Placeholder 3"/>
          <p:cNvGraphicFramePr>
            <a:graphicFrameLocks noGrp="1"/>
          </p:cNvGraphicFramePr>
          <p:nvPr>
            <p:ph idx="1"/>
          </p:nvPr>
        </p:nvGraphicFramePr>
        <p:xfrm>
          <a:off x="170090" y="1228045"/>
          <a:ext cx="8652030" cy="4250120"/>
        </p:xfrm>
        <a:graphic>
          <a:graphicData uri="http://schemas.openxmlformats.org/drawingml/2006/table">
            <a:tbl>
              <a:tblPr firstRow="1" bandRow="1">
                <a:tableStyleId>{073A0DAA-6AF3-43AB-8588-CEC1D06C72B9}</a:tableStyleId>
              </a:tblPr>
              <a:tblGrid>
                <a:gridCol w="1730406"/>
                <a:gridCol w="1516657"/>
                <a:gridCol w="1844922"/>
                <a:gridCol w="1890355"/>
                <a:gridCol w="1669690"/>
              </a:tblGrid>
              <a:tr h="566829">
                <a:tc>
                  <a:txBody>
                    <a:bodyPr/>
                    <a:lstStyle/>
                    <a:p>
                      <a:pPr algn="ctr"/>
                      <a:r>
                        <a:rPr lang="en-US" dirty="0" smtClean="0"/>
                        <a:t>Feature</a:t>
                      </a:r>
                      <a:endParaRPr lang="en-US" dirty="0"/>
                    </a:p>
                  </a:txBody>
                  <a:tcPr/>
                </a:tc>
                <a:tc>
                  <a:txBody>
                    <a:bodyPr/>
                    <a:lstStyle/>
                    <a:p>
                      <a:pPr algn="ctr"/>
                      <a:r>
                        <a:rPr lang="en-US" dirty="0" smtClean="0"/>
                        <a:t>Slices</a:t>
                      </a:r>
                      <a:endParaRPr lang="en-US" dirty="0"/>
                    </a:p>
                  </a:txBody>
                  <a:tcPr/>
                </a:tc>
                <a:tc>
                  <a:txBody>
                    <a:bodyPr/>
                    <a:lstStyle/>
                    <a:p>
                      <a:pPr algn="ctr"/>
                      <a:r>
                        <a:rPr lang="en-US" dirty="0" smtClean="0"/>
                        <a:t>Entropy Slices</a:t>
                      </a:r>
                      <a:endParaRPr lang="en-US" dirty="0"/>
                    </a:p>
                  </a:txBody>
                  <a:tcPr/>
                </a:tc>
                <a:tc>
                  <a:txBody>
                    <a:bodyPr/>
                    <a:lstStyle/>
                    <a:p>
                      <a:pPr algn="ctr"/>
                      <a:r>
                        <a:rPr lang="en-US" dirty="0" smtClean="0"/>
                        <a:t>Tiles</a:t>
                      </a:r>
                      <a:endParaRPr lang="en-US" dirty="0"/>
                    </a:p>
                  </a:txBody>
                  <a:tcPr/>
                </a:tc>
                <a:tc>
                  <a:txBody>
                    <a:bodyPr/>
                    <a:lstStyle/>
                    <a:p>
                      <a:pPr algn="ctr"/>
                      <a:r>
                        <a:rPr lang="en-US" dirty="0" smtClean="0"/>
                        <a:t>WPP</a:t>
                      </a:r>
                      <a:endParaRPr lang="en-US" dirty="0"/>
                    </a:p>
                  </a:txBody>
                  <a:tcPr/>
                </a:tc>
              </a:tr>
              <a:tr h="1105698">
                <a:tc>
                  <a:txBody>
                    <a:bodyPr/>
                    <a:lstStyle/>
                    <a:p>
                      <a:r>
                        <a:rPr lang="en-US" dirty="0" smtClean="0"/>
                        <a:t>Independent</a:t>
                      </a:r>
                      <a:r>
                        <a:rPr lang="en-US" baseline="0" dirty="0" smtClean="0"/>
                        <a:t> </a:t>
                      </a:r>
                      <a:r>
                        <a:rPr lang="en-US" baseline="0" dirty="0" smtClean="0"/>
                        <a:t>parsing (of a partition)</a:t>
                      </a:r>
                      <a:endParaRPr lang="en-US" dirty="0"/>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sym typeface="Wingdings"/>
                        </a:rPr>
                        <a:t></a:t>
                      </a:r>
                      <a:endParaRPr lang="en-US" sz="1800" kern="1200" dirty="0" smtClean="0">
                        <a:solidFill>
                          <a:schemeClr val="dk1"/>
                        </a:solidFill>
                        <a:latin typeface="+mn-lt"/>
                        <a:ea typeface="+mn-ea"/>
                        <a:cs typeface="+mn-cs"/>
                      </a:endParaRPr>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sym typeface="Wingdings"/>
                        </a:rPr>
                        <a:t></a:t>
                      </a:r>
                      <a:endParaRPr lang="en-US" sz="1800" kern="1200" dirty="0" smtClean="0">
                        <a:solidFill>
                          <a:schemeClr val="dk1"/>
                        </a:solidFill>
                        <a:latin typeface="+mn-lt"/>
                        <a:ea typeface="+mn-ea"/>
                        <a:cs typeface="+mn-cs"/>
                      </a:endParaRPr>
                    </a:p>
                    <a:p>
                      <a:pPr marL="0" algn="ctr" defTabSz="914400" rtl="0" eaLnBrk="1" latinLnBrk="0" hangingPunct="1"/>
                      <a:endParaRPr lang="en-US" sz="1800" kern="1200" dirty="0">
                        <a:solidFill>
                          <a:schemeClr val="dk1"/>
                        </a:solidFill>
                        <a:latin typeface="+mn-lt"/>
                        <a:ea typeface="+mn-ea"/>
                        <a:cs typeface="+mn-cs"/>
                      </a:endParaRPr>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sym typeface="Wingdings"/>
                        </a:rPr>
                        <a:t>(independent</a:t>
                      </a:r>
                      <a:r>
                        <a:rPr lang="en-US" sz="1800" kern="1200" dirty="0" smtClean="0">
                          <a:solidFill>
                            <a:schemeClr val="dk1"/>
                          </a:solidFill>
                          <a:latin typeface="+mn-lt"/>
                          <a:ea typeface="+mn-ea"/>
                          <a:cs typeface="+mn-cs"/>
                          <a:sym typeface="Wingdings"/>
                        </a:rPr>
                        <a:t>)</a:t>
                      </a:r>
                      <a:endParaRPr lang="en-US" sz="1800" kern="1200" dirty="0" smtClean="0">
                        <a:solidFill>
                          <a:schemeClr val="dk1"/>
                        </a:solidFill>
                        <a:latin typeface="+mn-lt"/>
                        <a:ea typeface="+mn-ea"/>
                        <a:cs typeface="+mn-cs"/>
                      </a:endParaRPr>
                    </a:p>
                    <a:p>
                      <a:pPr marL="0" algn="ctr" defTabSz="914400" rtl="0" eaLnBrk="1" latinLnBrk="0" hangingPunct="1"/>
                      <a:r>
                        <a:rPr lang="en-US" sz="1800" kern="1200" dirty="0" smtClean="0">
                          <a:solidFill>
                            <a:schemeClr val="dk1"/>
                          </a:solidFill>
                          <a:latin typeface="+mn-lt"/>
                          <a:ea typeface="+mn-ea"/>
                          <a:cs typeface="+mn-cs"/>
                        </a:rPr>
                        <a:t>x (dependent)</a:t>
                      </a:r>
                      <a:endParaRPr lang="en-US" sz="1800" kern="1200" dirty="0">
                        <a:solidFill>
                          <a:schemeClr val="dk1"/>
                        </a:solidFill>
                        <a:latin typeface="+mn-lt"/>
                        <a:ea typeface="+mn-ea"/>
                        <a:cs typeface="+mn-cs"/>
                      </a:endParaRPr>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sym typeface="Wingdings"/>
                        </a:rPr>
                        <a:t> (with some LCU delay)</a:t>
                      </a:r>
                      <a:endParaRPr lang="en-US" sz="1800" kern="1200" dirty="0" smtClean="0">
                        <a:solidFill>
                          <a:schemeClr val="dk1"/>
                        </a:solidFill>
                        <a:latin typeface="+mn-lt"/>
                        <a:ea typeface="+mn-ea"/>
                        <a:cs typeface="+mn-cs"/>
                      </a:endParaRPr>
                    </a:p>
                    <a:p>
                      <a:pPr marL="0" algn="ctr" defTabSz="914400" rtl="0" eaLnBrk="1" latinLnBrk="0" hangingPunct="1"/>
                      <a:endParaRPr lang="en-US" sz="1800" kern="1200" dirty="0">
                        <a:solidFill>
                          <a:schemeClr val="dk1"/>
                        </a:solidFill>
                        <a:latin typeface="+mn-lt"/>
                        <a:ea typeface="+mn-ea"/>
                        <a:cs typeface="+mn-cs"/>
                      </a:endParaRPr>
                    </a:p>
                  </a:txBody>
                  <a:tcPr>
                    <a:solidFill>
                      <a:schemeClr val="accent6">
                        <a:lumMod val="20000"/>
                        <a:lumOff val="80000"/>
                      </a:schemeClr>
                    </a:solidFill>
                  </a:tcPr>
                </a:tc>
              </a:tr>
              <a:tr h="872622">
                <a:tc>
                  <a:txBody>
                    <a:bodyPr/>
                    <a:lstStyle/>
                    <a:p>
                      <a:r>
                        <a:rPr lang="en-US" dirty="0" smtClean="0"/>
                        <a:t>Independent </a:t>
                      </a:r>
                      <a:r>
                        <a:rPr lang="en-US" dirty="0" smtClean="0"/>
                        <a:t>decoding</a:t>
                      </a:r>
                      <a:endParaRPr lang="en-US" dirty="0"/>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ym typeface="Wingdings"/>
                        </a:rPr>
                        <a:t></a:t>
                      </a:r>
                      <a:endParaRPr lang="en-US" dirty="0" smtClean="0"/>
                    </a:p>
                    <a:p>
                      <a:pPr algn="ctr"/>
                      <a:endParaRPr lang="en-US" dirty="0"/>
                    </a:p>
                  </a:txBody>
                  <a:tcPr>
                    <a:solidFill>
                      <a:schemeClr val="accent6">
                        <a:lumMod val="20000"/>
                        <a:lumOff val="80000"/>
                      </a:schemeClr>
                    </a:solidFill>
                  </a:tcPr>
                </a:tc>
                <a:tc>
                  <a:txBody>
                    <a:bodyPr/>
                    <a:lstStyle/>
                    <a:p>
                      <a:pPr algn="ctr"/>
                      <a:r>
                        <a:rPr lang="en-US" dirty="0" smtClean="0"/>
                        <a:t>x</a:t>
                      </a:r>
                      <a:endParaRPr lang="en-US" dirty="0"/>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ym typeface="Wingdings"/>
                        </a:rPr>
                        <a:t></a:t>
                      </a:r>
                      <a:r>
                        <a:rPr lang="en-US" sz="1600" dirty="0" smtClean="0">
                          <a:sym typeface="Wingdings"/>
                        </a:rPr>
                        <a:t>(independent</a:t>
                      </a:r>
                      <a:r>
                        <a:rPr lang="en-US" sz="1600" dirty="0" smtClean="0">
                          <a:sym typeface="Wingdings"/>
                        </a:rPr>
                        <a:t>)</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latin typeface="+mn-lt"/>
                          <a:ea typeface="+mn-ea"/>
                          <a:cs typeface="+mn-cs"/>
                        </a:rPr>
                        <a:t>x (dependent)</a:t>
                      </a:r>
                      <a:endParaRPr lang="en-US" sz="1600" dirty="0" smtClean="0"/>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latin typeface="+mn-lt"/>
                          <a:ea typeface="+mn-ea"/>
                          <a:cs typeface="+mn-cs"/>
                          <a:sym typeface="Wingdings"/>
                        </a:rPr>
                        <a:t> (with some LCU delay)</a:t>
                      </a:r>
                      <a:endParaRPr lang="en-US" sz="1600" kern="1200" dirty="0" smtClean="0">
                        <a:solidFill>
                          <a:schemeClr val="dk1"/>
                        </a:solidFill>
                        <a:latin typeface="+mn-lt"/>
                        <a:ea typeface="+mn-ea"/>
                        <a:cs typeface="+mn-cs"/>
                      </a:endParaRPr>
                    </a:p>
                  </a:txBody>
                  <a:tcPr>
                    <a:solidFill>
                      <a:schemeClr val="accent6">
                        <a:lumMod val="20000"/>
                        <a:lumOff val="80000"/>
                      </a:schemeClr>
                    </a:solidFill>
                  </a:tcPr>
                </a:tc>
              </a:tr>
              <a:tr h="808666">
                <a:tc>
                  <a:txBody>
                    <a:bodyPr/>
                    <a:lstStyle/>
                    <a:p>
                      <a:r>
                        <a:rPr lang="en-US" dirty="0" smtClean="0"/>
                        <a:t>LCU</a:t>
                      </a:r>
                      <a:r>
                        <a:rPr lang="en-US" baseline="0" dirty="0" smtClean="0"/>
                        <a:t> </a:t>
                      </a:r>
                      <a:r>
                        <a:rPr lang="en-US" baseline="0" dirty="0" smtClean="0"/>
                        <a:t>order changing</a:t>
                      </a:r>
                      <a:endParaRPr lang="en-US" dirty="0"/>
                    </a:p>
                  </a:txBody>
                  <a:tcPr>
                    <a:solidFill>
                      <a:schemeClr val="accent6">
                        <a:lumMod val="20000"/>
                        <a:lumOff val="80000"/>
                      </a:schemeClr>
                    </a:solidFill>
                  </a:tcPr>
                </a:tc>
                <a:tc>
                  <a:txBody>
                    <a:bodyPr/>
                    <a:lstStyle/>
                    <a:p>
                      <a:pPr algn="ctr"/>
                      <a:r>
                        <a:rPr lang="en-US" dirty="0" smtClean="0"/>
                        <a:t>x</a:t>
                      </a:r>
                      <a:endParaRPr lang="en-US" dirty="0"/>
                    </a:p>
                  </a:txBody>
                  <a:tcPr>
                    <a:solidFill>
                      <a:schemeClr val="accent6">
                        <a:lumMod val="20000"/>
                        <a:lumOff val="80000"/>
                      </a:schemeClr>
                    </a:solidFill>
                  </a:tcPr>
                </a:tc>
                <a:tc>
                  <a:txBody>
                    <a:bodyPr/>
                    <a:lstStyle/>
                    <a:p>
                      <a:pPr algn="ctr"/>
                      <a:r>
                        <a:rPr lang="en-US" dirty="0" smtClean="0"/>
                        <a:t>x</a:t>
                      </a:r>
                      <a:endParaRPr lang="en-US" dirty="0"/>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ym typeface="Wingdings"/>
                        </a:rPr>
                        <a:t></a:t>
                      </a:r>
                      <a:endParaRPr lang="en-US" dirty="0" smtClean="0"/>
                    </a:p>
                  </a:txBody>
                  <a:tcPr>
                    <a:solidFill>
                      <a:schemeClr val="accent6">
                        <a:lumMod val="20000"/>
                        <a:lumOff val="80000"/>
                      </a:schemeClr>
                    </a:solidFill>
                  </a:tcPr>
                </a:tc>
                <a:tc>
                  <a:txBody>
                    <a:bodyPr/>
                    <a:lstStyle/>
                    <a:p>
                      <a:pPr algn="ctr"/>
                      <a:r>
                        <a:rPr lang="en-US" dirty="0" smtClean="0"/>
                        <a:t>x</a:t>
                      </a:r>
                      <a:endParaRPr lang="en-US" dirty="0"/>
                    </a:p>
                  </a:txBody>
                  <a:tcPr>
                    <a:solidFill>
                      <a:schemeClr val="accent6">
                        <a:lumMod val="20000"/>
                        <a:lumOff val="80000"/>
                      </a:schemeClr>
                    </a:solidFill>
                  </a:tcPr>
                </a:tc>
              </a:tr>
              <a:tr h="896305">
                <a:tc>
                  <a:txBody>
                    <a:bodyPr/>
                    <a:lstStyle/>
                    <a:p>
                      <a:r>
                        <a:rPr lang="en-US" dirty="0" smtClean="0"/>
                        <a:t>Overhead</a:t>
                      </a:r>
                      <a:endParaRPr lang="en-US" dirty="0"/>
                    </a:p>
                  </a:txBody>
                  <a:tcPr>
                    <a:solidFill>
                      <a:schemeClr val="accent6">
                        <a:lumMod val="20000"/>
                        <a:lumOff val="80000"/>
                      </a:schemeClr>
                    </a:solidFill>
                  </a:tcPr>
                </a:tc>
                <a:tc>
                  <a:txBody>
                    <a:bodyPr/>
                    <a:lstStyle/>
                    <a:p>
                      <a:pPr algn="ctr"/>
                      <a:r>
                        <a:rPr lang="en-US" sz="1600" dirty="0" smtClean="0"/>
                        <a:t>Slice header</a:t>
                      </a:r>
                      <a:endParaRPr lang="en-US" sz="1600" dirty="0"/>
                    </a:p>
                  </a:txBody>
                  <a:tcPr>
                    <a:solidFill>
                      <a:schemeClr val="accent6">
                        <a:lumMod val="20000"/>
                        <a:lumOff val="80000"/>
                      </a:schemeClr>
                    </a:solidFill>
                  </a:tcPr>
                </a:tc>
                <a:tc>
                  <a:txBody>
                    <a:bodyPr/>
                    <a:lstStyle/>
                    <a:p>
                      <a:pPr algn="ctr"/>
                      <a:r>
                        <a:rPr lang="en-US" sz="1600" dirty="0" smtClean="0"/>
                        <a:t>Short Slice </a:t>
                      </a:r>
                      <a:r>
                        <a:rPr lang="en-US" sz="1600" baseline="0" dirty="0" smtClean="0"/>
                        <a:t>header</a:t>
                      </a:r>
                      <a:endParaRPr lang="en-US" sz="1600" dirty="0"/>
                    </a:p>
                  </a:txBody>
                  <a:tcP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Byte </a:t>
                      </a:r>
                      <a:r>
                        <a:rPr lang="en-US" sz="1600" dirty="0" smtClean="0"/>
                        <a:t>offsets</a:t>
                      </a:r>
                      <a:endParaRPr lang="en-US" sz="1600" dirty="0" smtClean="0"/>
                    </a:p>
                  </a:txBody>
                  <a:tcPr>
                    <a:solidFill>
                      <a:schemeClr val="accent6">
                        <a:lumMod val="20000"/>
                        <a:lumOff val="80000"/>
                      </a:schemeClr>
                    </a:solidFill>
                  </a:tcPr>
                </a:tc>
                <a:tc>
                  <a:txBody>
                    <a:bodyPr/>
                    <a:lstStyle/>
                    <a:p>
                      <a:pPr algn="ctr"/>
                      <a:r>
                        <a:rPr lang="en-US" sz="1600" dirty="0" smtClean="0"/>
                        <a:t>Byte</a:t>
                      </a:r>
                      <a:r>
                        <a:rPr lang="en-US" sz="1600" baseline="0" dirty="0" smtClean="0"/>
                        <a:t> </a:t>
                      </a:r>
                      <a:r>
                        <a:rPr lang="en-US" sz="1600" baseline="0" dirty="0" smtClean="0"/>
                        <a:t>o</a:t>
                      </a:r>
                      <a:r>
                        <a:rPr lang="en-US" sz="1600" dirty="0" smtClean="0"/>
                        <a:t>ffsets</a:t>
                      </a:r>
                      <a:endParaRPr lang="en-US" sz="1600" dirty="0"/>
                    </a:p>
                  </a:txBody>
                  <a:tcPr>
                    <a:solidFill>
                      <a:schemeClr val="accent6">
                        <a:lumMod val="20000"/>
                        <a:lumOff val="80000"/>
                      </a:schemeClr>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(1/3): non-unified </a:t>
            </a:r>
            <a:r>
              <a:rPr lang="en-US" dirty="0" smtClean="0"/>
              <a:t>designs</a:t>
            </a:r>
            <a:endParaRPr lang="en-GB" dirty="0"/>
          </a:p>
        </p:txBody>
      </p:sp>
      <p:sp>
        <p:nvSpPr>
          <p:cNvPr id="3" name="Content Placeholder 2"/>
          <p:cNvSpPr>
            <a:spLocks noGrp="1"/>
          </p:cNvSpPr>
          <p:nvPr>
            <p:ph idx="1"/>
          </p:nvPr>
        </p:nvSpPr>
        <p:spPr>
          <a:xfrm>
            <a:off x="190488" y="772674"/>
            <a:ext cx="8763023" cy="5540335"/>
          </a:xfrm>
        </p:spPr>
        <p:txBody>
          <a:bodyPr/>
          <a:lstStyle/>
          <a:p>
            <a:r>
              <a:rPr lang="en-US" dirty="0" smtClean="0"/>
              <a:t>One </a:t>
            </a:r>
            <a:r>
              <a:rPr lang="en-US" dirty="0" smtClean="0"/>
              <a:t>slice in one NAL unit, cross-partition in-picture prediction always disallowed</a:t>
            </a:r>
          </a:p>
          <a:p>
            <a:r>
              <a:rPr lang="en-US" dirty="0" smtClean="0"/>
              <a:t>One entropy slice in one NAL unit, cross-partition in-picture prediction always allowed</a:t>
            </a:r>
          </a:p>
          <a:p>
            <a:r>
              <a:rPr lang="en-US" dirty="0" smtClean="0"/>
              <a:t>One tile can be in 1) one NAL unit, 2) a part of a NAL unit, 3) multiple NAL units, or 4) a subset of multiple NAL units; cross-partition in-picture prediction can be either allowed or disallowed by a tile specific control parameter; byte offsets may be signaled by two alternative, tile specific methods</a:t>
            </a:r>
          </a:p>
          <a:p>
            <a:r>
              <a:rPr lang="en-US" dirty="0" smtClean="0"/>
              <a:t>One WPP wave (one LCU row within a tile/picture) can be in one NAL unit, 2) a part of a NAL unit, 3) multiple NAL units, or 4) a subset of multiple NAL units; cross-partition in-picture prediction always allowed; byte offsets may be signaled by a WPP specific method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(2/3)</a:t>
            </a:r>
            <a:endParaRPr lang="en-GB" dirty="0"/>
          </a:p>
        </p:txBody>
      </p:sp>
      <p:sp>
        <p:nvSpPr>
          <p:cNvPr id="3" name="Content Placeholder 2"/>
          <p:cNvSpPr>
            <a:spLocks noGrp="1"/>
          </p:cNvSpPr>
          <p:nvPr>
            <p:ph idx="1"/>
          </p:nvPr>
        </p:nvSpPr>
        <p:spPr/>
        <p:txBody>
          <a:bodyPr/>
          <a:lstStyle/>
          <a:p>
            <a:pPr lvl="0"/>
            <a:r>
              <a:rPr lang="en-US" dirty="0" smtClean="0"/>
              <a:t>The presence of </a:t>
            </a:r>
            <a:r>
              <a:rPr lang="en-US" dirty="0" err="1" smtClean="0"/>
              <a:t>cabac_init_idc</a:t>
            </a:r>
            <a:r>
              <a:rPr lang="en-US" dirty="0" smtClean="0"/>
              <a:t> depends on </a:t>
            </a:r>
            <a:r>
              <a:rPr lang="en-US" dirty="0" err="1" smtClean="0"/>
              <a:t>slice_type</a:t>
            </a:r>
            <a:r>
              <a:rPr lang="en-US" dirty="0" smtClean="0"/>
              <a:t>, which is not present in a short slice header. Thus, the short slice header itself cannot be parsed independently</a:t>
            </a:r>
            <a:endParaRPr lang="en-GB" dirty="0" smtClean="0"/>
          </a:p>
          <a:p>
            <a:pPr lvl="0"/>
            <a:r>
              <a:rPr lang="en-US" dirty="0" smtClean="0"/>
              <a:t>A short slice header cannot be used for tiles and/or WPP, while it can be used for entropy slices</a:t>
            </a:r>
            <a:endParaRPr lang="en-GB" dirty="0" smtClean="0"/>
          </a:p>
          <a:p>
            <a:pPr lvl="0"/>
            <a:r>
              <a:rPr lang="en-US" dirty="0" smtClean="0"/>
              <a:t>When the number of WPP sub-streams is greater than one, the </a:t>
            </a:r>
            <a:r>
              <a:rPr lang="en-US" dirty="0" err="1" smtClean="0"/>
              <a:t>bitstream</a:t>
            </a:r>
            <a:r>
              <a:rPr lang="en-US" dirty="0" smtClean="0"/>
              <a:t> causality (i.e., no earlier data depends on data coming later in </a:t>
            </a:r>
            <a:r>
              <a:rPr lang="en-US" dirty="0" err="1" smtClean="0"/>
              <a:t>bitstream</a:t>
            </a:r>
            <a:r>
              <a:rPr lang="en-US" dirty="0" smtClean="0"/>
              <a:t>/decoding order) is broken</a:t>
            </a:r>
            <a:endParaRPr lang="en-GB" dirty="0" smtClean="0"/>
          </a:p>
          <a:p>
            <a:pPr lvl="0"/>
            <a:r>
              <a:rPr lang="en-US" dirty="0" smtClean="0"/>
              <a:t>The slice starting address is deeply buried in the slice header, not the first in slice header as in AVC</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(3/3)</a:t>
            </a:r>
            <a:endParaRPr lang="en-GB" dirty="0"/>
          </a:p>
        </p:txBody>
      </p:sp>
      <p:sp>
        <p:nvSpPr>
          <p:cNvPr id="3" name="Content Placeholder 2"/>
          <p:cNvSpPr>
            <a:spLocks noGrp="1"/>
          </p:cNvSpPr>
          <p:nvPr>
            <p:ph idx="1"/>
          </p:nvPr>
        </p:nvSpPr>
        <p:spPr/>
        <p:txBody>
          <a:bodyPr/>
          <a:lstStyle/>
          <a:p>
            <a:r>
              <a:rPr lang="en-US" dirty="0" smtClean="0"/>
              <a:t>The slice address signaling consists of one flag and then optionally the slice address itself. This saves a few bits for the slice covering the top-left coding block, but wastes a bit for every other slice</a:t>
            </a:r>
            <a:endParaRPr lang="en-GB" dirty="0" smtClean="0"/>
          </a:p>
          <a:p>
            <a:pPr lvl="0"/>
            <a:r>
              <a:rPr lang="en-US" dirty="0" smtClean="0"/>
              <a:t>When multiple byte-aligned coded tiles or WPP waves are included in a coded slice NAL unit to enable parallel processing, it may be ideal to send the same slice header to the different parallel decoding cores. However, currently the slice header is likely not byte aligned (i.e., it does not end at a byte-aligned position), which requires a </a:t>
            </a:r>
            <a:r>
              <a:rPr lang="en-US" dirty="0" err="1" smtClean="0"/>
              <a:t>transcoding</a:t>
            </a:r>
            <a:r>
              <a:rPr lang="en-US" dirty="0" smtClean="0"/>
              <a:t> process to make the slice header byte aligned, and each of the individual decoder cores to be able to handle </a:t>
            </a:r>
            <a:r>
              <a:rPr lang="en-US" dirty="0" err="1" smtClean="0"/>
              <a:t>transcoded</a:t>
            </a:r>
            <a:r>
              <a:rPr lang="en-US" dirty="0" smtClean="0"/>
              <a:t> non-standard compliant slice header</a:t>
            </a:r>
            <a:endParaRPr lang="en-GB" dirty="0" smtClean="0"/>
          </a:p>
          <a:p>
            <a:pPr lvl="0"/>
            <a:r>
              <a:rPr lang="en-US" dirty="0" smtClean="0"/>
              <a:t>Byte alignment syntax is missing for multiple byte-aligned coded tiles or WPP waves included in a coded slice NAL unit</a:t>
            </a:r>
          </a:p>
          <a:p>
            <a:pPr lvl="0">
              <a:buNone/>
            </a:pPr>
            <a:endParaRPr lang="en-GB" dirty="0" smtClean="0"/>
          </a:p>
          <a:p>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the overall </a:t>
            </a:r>
            <a:r>
              <a:rPr lang="en-US" dirty="0" smtClean="0"/>
              <a:t>design of the proposal</a:t>
            </a:r>
            <a:endParaRPr lang="en-US" dirty="0" smtClean="0"/>
          </a:p>
        </p:txBody>
      </p:sp>
      <p:sp>
        <p:nvSpPr>
          <p:cNvPr id="3" name="Content Placeholder 2"/>
          <p:cNvSpPr>
            <a:spLocks noGrp="1"/>
          </p:cNvSpPr>
          <p:nvPr>
            <p:ph idx="1"/>
          </p:nvPr>
        </p:nvSpPr>
        <p:spPr>
          <a:xfrm>
            <a:off x="190488" y="772675"/>
            <a:ext cx="8763023" cy="5464440"/>
          </a:xfrm>
        </p:spPr>
        <p:txBody>
          <a:bodyPr/>
          <a:lstStyle/>
          <a:p>
            <a:r>
              <a:rPr lang="en-US" dirty="0" smtClean="0"/>
              <a:t>Typically</a:t>
            </a:r>
          </a:p>
          <a:p>
            <a:pPr lvl="1"/>
            <a:r>
              <a:rPr lang="en-US" dirty="0" smtClean="0"/>
              <a:t>Each coded slice NAL unit contains only one entropy slice, coded tile or WPP wave. </a:t>
            </a:r>
          </a:p>
          <a:p>
            <a:pPr lvl="1"/>
            <a:r>
              <a:rPr lang="en-US" dirty="0" smtClean="0"/>
              <a:t>Tiles only determine LCU decoding order, cross-tile dependency is controlled by a new flag in the slice header. </a:t>
            </a:r>
          </a:p>
          <a:p>
            <a:pPr lvl="1"/>
            <a:r>
              <a:rPr lang="en-US" dirty="0" smtClean="0"/>
              <a:t>No signaling of entry points for tiles or WPP waves is needed.</a:t>
            </a:r>
          </a:p>
          <a:p>
            <a:r>
              <a:rPr lang="en-US" dirty="0" smtClean="0"/>
              <a:t>Occasionally </a:t>
            </a:r>
            <a:r>
              <a:rPr lang="en-US" sz="1800" dirty="0" smtClean="0"/>
              <a:t>(when coded tiles or WPP waves are too small in size such that the overhead of NAL unit headers and short slice headers become non-trivial)</a:t>
            </a:r>
            <a:endParaRPr lang="en-US" dirty="0" smtClean="0"/>
          </a:p>
          <a:p>
            <a:pPr lvl="1"/>
            <a:r>
              <a:rPr lang="en-US" dirty="0" smtClean="0"/>
              <a:t>Multiple byte-aligned coded tiles or WPP waves are included into one coded slice NAL unit. </a:t>
            </a:r>
          </a:p>
          <a:p>
            <a:pPr lvl="1"/>
            <a:r>
              <a:rPr lang="en-US" dirty="0" smtClean="0"/>
              <a:t>Byte offsets of the multiple entries are signaled using the slice-level entry offset SEI message.</a:t>
            </a:r>
          </a:p>
          <a:p>
            <a:r>
              <a:rPr lang="en-US" dirty="0" smtClean="0"/>
              <a:t>Entropy slices are supported simply by allowing in-picture prediction across slices. </a:t>
            </a:r>
          </a:p>
          <a:p>
            <a:r>
              <a:rPr lang="en-US" dirty="0" smtClean="0"/>
              <a:t>WPP waves must be ordered in the </a:t>
            </a:r>
            <a:r>
              <a:rPr lang="en-US" dirty="0" err="1" smtClean="0"/>
              <a:t>bitstream</a:t>
            </a:r>
            <a:r>
              <a:rPr lang="en-US" dirty="0" smtClean="0"/>
              <a:t> based on the starting LCU address. </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of the proposal (1/3)</a:t>
            </a:r>
            <a:endParaRPr lang="en-GB" dirty="0"/>
          </a:p>
        </p:txBody>
      </p:sp>
      <p:sp>
        <p:nvSpPr>
          <p:cNvPr id="3" name="Content Placeholder 2"/>
          <p:cNvSpPr>
            <a:spLocks noGrp="1"/>
          </p:cNvSpPr>
          <p:nvPr>
            <p:ph idx="1"/>
          </p:nvPr>
        </p:nvSpPr>
        <p:spPr/>
        <p:txBody>
          <a:bodyPr/>
          <a:lstStyle/>
          <a:p>
            <a:r>
              <a:rPr lang="en-US" dirty="0" smtClean="0"/>
              <a:t>SPS and PPS</a:t>
            </a:r>
          </a:p>
          <a:p>
            <a:pPr lvl="1"/>
            <a:r>
              <a:rPr lang="en-US" dirty="0" smtClean="0"/>
              <a:t>Same syntax as in JCTVC-F335 for tile</a:t>
            </a:r>
          </a:p>
          <a:p>
            <a:pPr lvl="1"/>
            <a:r>
              <a:rPr lang="en-US" dirty="0" smtClean="0"/>
              <a:t>Only the PPS syntax element </a:t>
            </a:r>
            <a:r>
              <a:rPr lang="en-US" dirty="0" err="1" smtClean="0"/>
              <a:t>entropy_coding_synchro</a:t>
            </a:r>
            <a:r>
              <a:rPr lang="en-US" dirty="0" smtClean="0"/>
              <a:t> as in JCTVC-F274 for WPP, and the semantics is the same but applies within each tile column</a:t>
            </a:r>
          </a:p>
          <a:p>
            <a:pPr lvl="1"/>
            <a:r>
              <a:rPr lang="en-US" dirty="0" smtClean="0"/>
              <a:t>Three new PPS syntax elements: </a:t>
            </a:r>
            <a:r>
              <a:rPr lang="en-US" dirty="0" err="1" smtClean="0"/>
              <a:t>short_slice_header_enabled_flag</a:t>
            </a:r>
            <a:r>
              <a:rPr lang="en-US" dirty="0" smtClean="0"/>
              <a:t>, </a:t>
            </a:r>
            <a:r>
              <a:rPr lang="en-US" dirty="0" err="1" smtClean="0"/>
              <a:t>dependent_slice_enabled_flag</a:t>
            </a:r>
            <a:r>
              <a:rPr lang="en-US" dirty="0" smtClean="0"/>
              <a:t> and </a:t>
            </a:r>
            <a:r>
              <a:rPr lang="en-US" dirty="0" err="1" smtClean="0"/>
              <a:t>slice_header_byte_aligned_flag</a:t>
            </a:r>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CT_2009_TEMPLATE_Confidential_FINAL">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6015</TotalTime>
  <Words>1178</Words>
  <Application>Microsoft Office PowerPoint</Application>
  <PresentationFormat>On-screen Show (4:3)</PresentationFormat>
  <Paragraphs>96</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QCT_2009_TEMPLATE_Confidential_FINAL</vt:lpstr>
      <vt:lpstr>JCTVC-G315 Unification of picture partitioning schemes</vt:lpstr>
      <vt:lpstr>Proposal</vt:lpstr>
      <vt:lpstr>The current picture partitioning schemes (1/2)</vt:lpstr>
      <vt:lpstr>The current picture partitioning schemes (2/2)</vt:lpstr>
      <vt:lpstr>Problems (1/3): non-unified designs</vt:lpstr>
      <vt:lpstr>Problems (2/3)</vt:lpstr>
      <vt:lpstr>Problems (3/3)</vt:lpstr>
      <vt:lpstr>Summary of the overall design of the proposal</vt:lpstr>
      <vt:lpstr>More details of the proposal (1/3)</vt:lpstr>
      <vt:lpstr>More details of the proposal (2/3)</vt:lpstr>
      <vt:lpstr>More details of the proposal (3/3)</vt:lpstr>
    </vt:vector>
  </TitlesOfParts>
  <Company>Qualcomm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Qualcomm</dc:creator>
  <cp:lastModifiedBy>Ye-Kui Wang</cp:lastModifiedBy>
  <cp:revision>538</cp:revision>
  <cp:lastPrinted>2005-08-27T17:58:21Z</cp:lastPrinted>
  <dcterms:created xsi:type="dcterms:W3CDTF">2009-11-28T03:23:23Z</dcterms:created>
  <dcterms:modified xsi:type="dcterms:W3CDTF">2011-11-23T10:17:55Z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-1230867213</vt:i4>
  </property>
  <property fmtid="{D5CDD505-2E9C-101B-9397-08002B2CF9AE}" pid="3" name="_NewReviewCycle">
    <vt:lpwstr/>
  </property>
  <property fmtid="{D5CDD505-2E9C-101B-9397-08002B2CF9AE}" pid="4" name="_EmailSubject">
    <vt:lpwstr>Presentation slides</vt:lpwstr>
  </property>
  <property fmtid="{D5CDD505-2E9C-101B-9397-08002B2CF9AE}" pid="5" name="_AuthorEmail">
    <vt:lpwstr>mcoban@qualcomm.com</vt:lpwstr>
  </property>
  <property fmtid="{D5CDD505-2E9C-101B-9397-08002B2CF9AE}" pid="6" name="_AuthorEmailDisplayName">
    <vt:lpwstr>Coban, Muhammed</vt:lpwstr>
  </property>
  <property fmtid="{D5CDD505-2E9C-101B-9397-08002B2CF9AE}" pid="7" name="_PreviousAdHocReviewCycleID">
    <vt:i4>2091636596</vt:i4>
  </property>
</Properties>
</file>