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7" r:id="rId4"/>
    <p:sldId id="259" r:id="rId5"/>
    <p:sldId id="258" r:id="rId6"/>
    <p:sldId id="289" r:id="rId7"/>
    <p:sldId id="280" r:id="rId8"/>
    <p:sldId id="281" r:id="rId9"/>
    <p:sldId id="282" r:id="rId10"/>
    <p:sldId id="283" r:id="rId11"/>
    <p:sldId id="263" r:id="rId12"/>
    <p:sldId id="287" r:id="rId13"/>
    <p:sldId id="288" r:id="rId14"/>
    <p:sldId id="272" r:id="rId15"/>
    <p:sldId id="264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B05A"/>
    <a:srgbClr val="D02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43" autoAdjust="0"/>
  </p:normalViewPr>
  <p:slideViewPr>
    <p:cSldViewPr>
      <p:cViewPr varScale="1">
        <p:scale>
          <a:sx n="42" d="100"/>
          <a:sy n="42" d="100"/>
        </p:scale>
        <p:origin x="-1428" y="-102"/>
      </p:cViewPr>
      <p:guideLst>
        <p:guide orient="horz" pos="2160"/>
        <p:guide orient="horz" pos="1536"/>
        <p:guide pos="288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E67F71-06F1-4BE3-9F21-A6F75D7614CE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3CFB23-9A83-4EF5-BC44-6F5EE4FCBE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72BAA-A532-4425-8A77-71D665689823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a typeface="+mn-ea"/>
                <a:cs typeface="+mn-cs"/>
              </a:rPr>
              <a:t>Ireland has made a deep ICT Network choice </a:t>
            </a:r>
            <a:r>
              <a:rPr lang="en-GB" sz="2800" dirty="0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en-GB" sz="28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GB" b="1" dirty="0" smtClean="0">
                <a:solidFill>
                  <a:srgbClr val="00B050"/>
                </a:solidFill>
                <a:ea typeface="+mn-ea"/>
                <a:cs typeface="+mn-cs"/>
              </a:rPr>
              <a:t>“the smart economy will be developed </a:t>
            </a:r>
            <a:r>
              <a:rPr lang="en-GB" b="1" u="sng" dirty="0" smtClean="0">
                <a:solidFill>
                  <a:srgbClr val="00B050"/>
                </a:solidFill>
                <a:ea typeface="+mn-ea"/>
                <a:cs typeface="+mn-cs"/>
              </a:rPr>
              <a:t>via a transition </a:t>
            </a:r>
            <a:r>
              <a:rPr lang="en-GB" b="1" dirty="0" smtClean="0">
                <a:solidFill>
                  <a:srgbClr val="00B050"/>
                </a:solidFill>
                <a:ea typeface="+mn-ea"/>
                <a:cs typeface="+mn-cs"/>
              </a:rPr>
              <a:t>to a low carbon economy”</a:t>
            </a:r>
            <a:r>
              <a:rPr lang="en-GB" sz="1050" b="1" dirty="0" smtClean="0">
                <a:solidFill>
                  <a:srgbClr val="00B050"/>
                </a:solidFill>
                <a:ea typeface="+mn-ea"/>
                <a:cs typeface="+mn-cs"/>
              </a:rPr>
              <a:t/>
            </a:r>
            <a:br>
              <a:rPr lang="en-GB" sz="1050" b="1" dirty="0" smtClean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en-GB" sz="1050" b="1" dirty="0" smtClean="0">
                <a:solidFill>
                  <a:srgbClr val="00B050"/>
                </a:solidFill>
                <a:ea typeface="+mn-ea"/>
                <a:cs typeface="+mn-cs"/>
              </a:rPr>
              <a:t>Irish Government 2009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b="1" dirty="0" smtClean="0">
              <a:solidFill>
                <a:srgbClr val="00B05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FF0000"/>
                </a:solidFill>
                <a:ea typeface="+mn-ea"/>
                <a:cs typeface="+mn-cs"/>
              </a:rPr>
              <a:t>Thomas Friedman: “You can’t make a product greener – whether it’s a car, a refrigerator or a traffic system – without making it smarter.</a:t>
            </a:r>
            <a:r>
              <a:rPr lang="en-IE" b="1" i="1" dirty="0" smtClean="0">
                <a:solidFill>
                  <a:srgbClr val="FF0000"/>
                </a:solidFill>
                <a:ea typeface="+mn-ea"/>
                <a:cs typeface="+mn-cs"/>
              </a:rPr>
              <a:t>” </a:t>
            </a:r>
            <a:r>
              <a:rPr lang="en-IE" sz="1000" b="1" dirty="0" smtClean="0">
                <a:solidFill>
                  <a:srgbClr val="FF0000"/>
                </a:solidFill>
                <a:ea typeface="+mn-ea"/>
                <a:cs typeface="+mn-cs"/>
              </a:rPr>
              <a:t>NYT 2007</a:t>
            </a:r>
            <a:r>
              <a:rPr lang="en-IE" b="1" dirty="0" smtClean="0">
                <a:solidFill>
                  <a:srgbClr val="FF0000"/>
                </a:solidFill>
                <a:ea typeface="+mn-ea"/>
                <a:cs typeface="+mn-cs"/>
              </a:rPr>
              <a:t>.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31F81-804F-49D3-959C-CBCB8F2493B2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800" b="1">
                <a:solidFill>
                  <a:schemeClr val="bg1"/>
                </a:solidFill>
              </a:rPr>
              <a:t>Ireland is Building a Smart Exemplar Network</a:t>
            </a:r>
            <a:br>
              <a:rPr lang="en-GB" sz="800" b="1">
                <a:solidFill>
                  <a:schemeClr val="bg1"/>
                </a:solidFill>
              </a:rPr>
            </a:br>
            <a:r>
              <a:rPr lang="en-GB" sz="500" b="1">
                <a:solidFill>
                  <a:srgbClr val="00B050"/>
                </a:solidFill>
              </a:rPr>
              <a:t>“A Multi Terabit Capacity Low Carbon Network” developed by Intune Ireland</a:t>
            </a:r>
            <a:r>
              <a:rPr lang="en-GB" sz="1000" b="1"/>
              <a:t/>
            </a:r>
            <a:br>
              <a:rPr lang="en-GB" sz="1000" b="1"/>
            </a:br>
            <a:endParaRPr lang="en-GB" sz="1000" b="1"/>
          </a:p>
          <a:p>
            <a:pPr eaLnBrk="1" hangingPunct="1"/>
            <a:r>
              <a:rPr lang="en-GB" sz="1400" b="1"/>
              <a:t>An Open Government is an essential to creating a Smart ICT Digital Economy. </a:t>
            </a:r>
          </a:p>
          <a:p>
            <a:pPr eaLnBrk="1" hangingPunct="1"/>
            <a:r>
              <a:rPr lang="en-GB" sz="900" b="1" i="1"/>
              <a:t>Irish Engineers have solved the Stanford 40 Year Network Technology Problem.</a:t>
            </a:r>
          </a:p>
          <a:p>
            <a:pPr eaLnBrk="1" hangingPunct="1"/>
            <a:r>
              <a:rPr lang="en-GB" sz="900" b="1">
                <a:solidFill>
                  <a:srgbClr val="FF0000"/>
                </a:solidFill>
              </a:rPr>
              <a:t>Ubiquitous </a:t>
            </a:r>
            <a:r>
              <a:rPr lang="en-GB" sz="900" b="1" u="sng">
                <a:solidFill>
                  <a:srgbClr val="FF0000"/>
                </a:solidFill>
              </a:rPr>
              <a:t>Wireline/Wireless Network </a:t>
            </a:r>
            <a:r>
              <a:rPr lang="en-GB" sz="900" b="1">
                <a:solidFill>
                  <a:srgbClr val="FF0000"/>
                </a:solidFill>
              </a:rPr>
              <a:t>is planned for 2010.</a:t>
            </a:r>
          </a:p>
          <a:p>
            <a:pPr marL="37931725" lvl="1" indent="-37474525" eaLnBrk="1" hangingPunct="1"/>
            <a:r>
              <a:rPr lang="en-GB" b="1">
                <a:solidFill>
                  <a:srgbClr val="FF0000"/>
                </a:solidFill>
              </a:rPr>
              <a:t>75% reduction in ICT Network power consumption</a:t>
            </a:r>
          </a:p>
          <a:p>
            <a:pPr marL="37931725" lvl="1" indent="-37474525" eaLnBrk="1" hangingPunct="1"/>
            <a:r>
              <a:rPr lang="en-GB" sz="900" b="1">
                <a:solidFill>
                  <a:srgbClr val="FF0000"/>
                </a:solidFill>
              </a:rPr>
              <a:t>CAPEX/OPEX Cost reduction: 50 – 80% </a:t>
            </a:r>
          </a:p>
          <a:p>
            <a:pPr marL="37931725" lvl="1" indent="-37474525" eaLnBrk="1" hangingPunct="1"/>
            <a:r>
              <a:rPr lang="en-GB" sz="900" b="1">
                <a:solidFill>
                  <a:srgbClr val="FF0000"/>
                </a:solidFill>
              </a:rPr>
              <a:t> 350% Internet Capacity/Performance uplift,</a:t>
            </a:r>
          </a:p>
          <a:p>
            <a:pPr marL="37931725" lvl="1" indent="-37474525" eaLnBrk="1" hangingPunct="1"/>
            <a:r>
              <a:rPr lang="en-GB" sz="900" b="1">
                <a:solidFill>
                  <a:srgbClr val="FF0000"/>
                </a:solidFill>
              </a:rPr>
              <a:t> Worlds first intelligent programmable </a:t>
            </a:r>
            <a:r>
              <a:rPr lang="en-GB" sz="900" b="1" u="sng">
                <a:solidFill>
                  <a:srgbClr val="FF0000"/>
                </a:solidFill>
              </a:rPr>
              <a:t>optical network </a:t>
            </a:r>
          </a:p>
          <a:p>
            <a:pPr eaLnBrk="1" hangingPunct="1">
              <a:spcBef>
                <a:spcPct val="0"/>
              </a:spcBef>
            </a:pPr>
            <a:r>
              <a:rPr lang="en-GB" sz="2800" b="1">
                <a:solidFill>
                  <a:srgbClr val="FFFFFF"/>
                </a:solidFill>
              </a:rPr>
              <a:t>Cead Mile Failte ! </a:t>
            </a:r>
            <a:r>
              <a:rPr lang="en-GB" sz="2800" b="1">
                <a:solidFill>
                  <a:schemeClr val="bg1"/>
                </a:solidFill>
              </a:rPr>
              <a:t>The land of 1000 Welcomes </a:t>
            </a:r>
          </a:p>
          <a:p>
            <a:pPr eaLnBrk="1" hangingPunct="1">
              <a:spcBef>
                <a:spcPct val="0"/>
              </a:spcBef>
            </a:pPr>
            <a:r>
              <a:rPr lang="en-GB" sz="2000" b="1">
                <a:solidFill>
                  <a:srgbClr val="00B050"/>
                </a:solidFill>
              </a:rPr>
              <a:t>will be open to assist </a:t>
            </a:r>
            <a:r>
              <a:rPr lang="en-GB" sz="2000" b="1" u="sng">
                <a:solidFill>
                  <a:srgbClr val="00B050"/>
                </a:solidFill>
              </a:rPr>
              <a:t>all</a:t>
            </a:r>
            <a:r>
              <a:rPr lang="en-GB" sz="2000" b="1">
                <a:solidFill>
                  <a:srgbClr val="00B050"/>
                </a:solidFill>
              </a:rPr>
              <a:t> to embrace a New Network Foundation for Global ICT solutions</a:t>
            </a:r>
          </a:p>
          <a:p>
            <a:pPr marL="37931725" lvl="1" indent="-37474525" eaLnBrk="1" hangingPunct="1"/>
            <a:endParaRPr lang="en-GB" sz="9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1000" b="1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361D64-8A37-46F7-9A38-08D1E2D077D0}" type="slidenum">
              <a:rPr lang="en-GB" sz="1200">
                <a:latin typeface="Calibri" pitchFamily="-123" charset="0"/>
              </a:rPr>
              <a:pPr algn="r"/>
              <a:t>12</a:t>
            </a:fld>
            <a:endParaRPr lang="en-GB" sz="1200">
              <a:latin typeface="Calibri" pitchFamily="-12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2800" b="1">
                <a:solidFill>
                  <a:srgbClr val="FFFFFF"/>
                </a:solidFill>
              </a:rPr>
              <a:t>Cead Mile Failte ! </a:t>
            </a:r>
            <a:r>
              <a:rPr lang="en-GB" sz="2800" b="1">
                <a:solidFill>
                  <a:schemeClr val="bg1"/>
                </a:solidFill>
              </a:rPr>
              <a:t>The land of 1000 Welcomes </a:t>
            </a:r>
          </a:p>
          <a:p>
            <a:pPr eaLnBrk="1" hangingPunct="1">
              <a:spcBef>
                <a:spcPct val="0"/>
              </a:spcBef>
            </a:pPr>
            <a:r>
              <a:rPr lang="en-GB" sz="2000" b="1">
                <a:solidFill>
                  <a:srgbClr val="00B050"/>
                </a:solidFill>
              </a:rPr>
              <a:t>will be open to assist </a:t>
            </a:r>
            <a:r>
              <a:rPr lang="en-GB" sz="2000" b="1" u="sng">
                <a:solidFill>
                  <a:srgbClr val="00B050"/>
                </a:solidFill>
              </a:rPr>
              <a:t>all</a:t>
            </a:r>
            <a:r>
              <a:rPr lang="en-GB" sz="2000" b="1">
                <a:solidFill>
                  <a:srgbClr val="00B050"/>
                </a:solidFill>
              </a:rPr>
              <a:t> to embrace a New Network Foundation for Global ICT solutions</a:t>
            </a:r>
          </a:p>
          <a:p>
            <a:pPr lvl="1" eaLnBrk="1" hangingPunct="1"/>
            <a:endParaRPr lang="en-GB" sz="9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z="1000" b="1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smtClean="0">
                <a:solidFill>
                  <a:schemeClr val="bg1"/>
                </a:solidFill>
              </a:rPr>
              <a:t>A Vertically Integrated Plan &amp; Smart ICT Network Foundation </a:t>
            </a: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B4987-CD1E-44AF-95A0-A02559F43D1F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b="1" smtClean="0">
                <a:solidFill>
                  <a:schemeClr val="bg1"/>
                </a:solidFill>
              </a:rPr>
              <a:t>Renewable Energy powering ICT Networks in Ireland </a:t>
            </a:r>
            <a:r>
              <a:rPr lang="en-GB" sz="1600" smtClean="0">
                <a:solidFill>
                  <a:schemeClr val="bg1"/>
                </a:solidFill>
              </a:rPr>
              <a:t/>
            </a:r>
            <a:br>
              <a:rPr lang="en-GB" sz="1600" smtClean="0">
                <a:solidFill>
                  <a:schemeClr val="bg1"/>
                </a:solidFill>
              </a:rPr>
            </a:br>
            <a:r>
              <a:rPr lang="en-GB" b="1" smtClean="0">
                <a:solidFill>
                  <a:srgbClr val="00B050"/>
                </a:solidFill>
              </a:rPr>
              <a:t>One Smart Bay Farm will deliver 20% of total Electrical Power by 2020 </a:t>
            </a:r>
          </a:p>
          <a:p>
            <a:pPr eaLnBrk="1" hangingPunct="1">
              <a:spcBef>
                <a:spcPct val="0"/>
              </a:spcBef>
            </a:pPr>
            <a:endParaRPr lang="en-GB" b="1" smtClean="0">
              <a:solidFill>
                <a:srgbClr val="00B05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sz="1400" b="1" smtClean="0">
                <a:solidFill>
                  <a:srgbClr val="00B050"/>
                </a:solidFill>
              </a:rPr>
              <a:t>A cluster of Smart Bay Farms could generate all Irelands power requirements by 2020</a:t>
            </a:r>
            <a:endParaRPr lang="en-GB" sz="1400" b="1" i="1" smtClean="0">
              <a:solidFill>
                <a:srgbClr val="00B05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GB" b="1" i="1" smtClean="0">
                <a:solidFill>
                  <a:srgbClr val="FF0000"/>
                </a:solidFill>
              </a:rPr>
              <a:t>Wave power has “650 times more energy in a cubic meter of moving water than a cubic meter of moving air.” OceanEnergy Ireland.</a:t>
            </a:r>
          </a:p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B6E17-A50B-4CC7-B602-DDE9FC40A3F8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800" b="1" smtClean="0">
                <a:solidFill>
                  <a:schemeClr val="bg1"/>
                </a:solidFill>
              </a:rPr>
              <a:t>Smart ICT Networks as a catalyst for Monster Economies of the future </a:t>
            </a:r>
            <a:r>
              <a:rPr lang="en-GB" sz="800" smtClean="0">
                <a:solidFill>
                  <a:schemeClr val="bg1"/>
                </a:solidFill>
              </a:rPr>
              <a:t/>
            </a:r>
            <a:br>
              <a:rPr lang="en-GB" sz="800" smtClean="0">
                <a:solidFill>
                  <a:schemeClr val="bg1"/>
                </a:solidFill>
              </a:rPr>
            </a:br>
            <a:r>
              <a:rPr lang="en-GB" sz="500" b="1" smtClean="0">
                <a:solidFill>
                  <a:srgbClr val="00B050"/>
                </a:solidFill>
              </a:rPr>
              <a:t>How can India benefit from a Smart Irish Plan ? A Case Study.</a:t>
            </a:r>
          </a:p>
          <a:p>
            <a:endParaRPr lang="en-GB" sz="500" b="1" smtClean="0">
              <a:solidFill>
                <a:srgbClr val="00B050"/>
              </a:solidFill>
            </a:endParaRPr>
          </a:p>
          <a:p>
            <a:pPr marL="37931725" lvl="1" indent="-37474525" eaLnBrk="1" hangingPunct="1"/>
            <a:endParaRPr lang="en-GB" sz="900" smtClean="0"/>
          </a:p>
          <a:p>
            <a:pPr marL="37931725" lvl="1" indent="-37474525" eaLnBrk="1" hangingPunct="1"/>
            <a:r>
              <a:rPr lang="en-GB" sz="1000" b="1" smtClean="0"/>
              <a:t>India has 488m </a:t>
            </a:r>
            <a:r>
              <a:rPr lang="en-GB" sz="1000" b="1" u="sng" smtClean="0"/>
              <a:t>mobile</a:t>
            </a:r>
            <a:r>
              <a:rPr lang="en-GB" sz="1000" b="1" smtClean="0"/>
              <a:t> subscribers (2G) &amp; circa 500m to go...</a:t>
            </a:r>
          </a:p>
          <a:p>
            <a:pPr marL="37931725" lvl="1" indent="-37474525" eaLnBrk="1" hangingPunct="1"/>
            <a:r>
              <a:rPr lang="en-GB" b="1" smtClean="0">
                <a:solidFill>
                  <a:srgbClr val="FF0000"/>
                </a:solidFill>
              </a:rPr>
              <a:t>ICT Network Power consumption will spike when India moves millions of Subscribers to 3G and 4G Mobile broadband enabled services.</a:t>
            </a:r>
          </a:p>
          <a:p>
            <a:pPr marL="37931725" lvl="1" indent="-37474525" eaLnBrk="1" hangingPunct="1"/>
            <a:r>
              <a:rPr lang="en-GB" sz="1000" b="1" i="1" smtClean="0"/>
              <a:t>Mobile Broadband over the conventional ICT Telecoms network is a clear danger to GHG emissions reduction goals from one major country alone.</a:t>
            </a:r>
          </a:p>
          <a:p>
            <a:pPr marL="37931725" lvl="1" indent="-37474525" eaLnBrk="1" hangingPunct="1"/>
            <a:endParaRPr lang="en-GB" sz="1000" b="1" i="1" smtClean="0"/>
          </a:p>
          <a:p>
            <a:pPr eaLnBrk="1" hangingPunct="1">
              <a:spcBef>
                <a:spcPct val="0"/>
              </a:spcBef>
            </a:pPr>
            <a:r>
              <a:rPr lang="en-GB" sz="2000" b="1" smtClean="0">
                <a:solidFill>
                  <a:srgbClr val="FF0000"/>
                </a:solidFill>
              </a:rPr>
              <a:t>Guiding all Countries to avoid an old ICT Network paradigm and its High Power Consumption impact  is where the ITU has major role to play.</a:t>
            </a:r>
          </a:p>
          <a:p>
            <a:pPr marL="37931725" lvl="1" indent="-37474525" eaLnBrk="1" hangingPunct="1"/>
            <a:endParaRPr lang="en-GB" sz="1000" b="1" i="1" smtClean="0"/>
          </a:p>
          <a:p>
            <a:pPr eaLnBrk="1" hangingPunct="1"/>
            <a:endParaRPr lang="en-GB" sz="800" smtClean="0"/>
          </a:p>
          <a:p>
            <a:pPr eaLnBrk="1" hangingPunct="1"/>
            <a:endParaRPr lang="en-GB" smtClean="0"/>
          </a:p>
          <a:p>
            <a:endParaRPr lang="en-IE" sz="500" b="1" smtClean="0">
              <a:solidFill>
                <a:srgbClr val="00B050"/>
              </a:solidFill>
            </a:endParaRP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9059896-455B-48AF-A748-78F78A124826}" type="slidenum">
              <a:rPr lang="en-GB" sz="1200">
                <a:latin typeface="Calibri" pitchFamily="-123" charset="0"/>
              </a:rPr>
              <a:pPr algn="r"/>
              <a:t>16</a:t>
            </a:fld>
            <a:endParaRPr lang="en-GB" sz="1200">
              <a:latin typeface="Calibri" pitchFamily="-12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800" b="1" smtClean="0">
                <a:solidFill>
                  <a:schemeClr val="bg1"/>
                </a:solidFill>
              </a:rPr>
              <a:t>The Smart ICT Networked Economic Model </a:t>
            </a:r>
            <a:r>
              <a:rPr lang="en-GB" sz="800" smtClean="0">
                <a:solidFill>
                  <a:schemeClr val="bg1"/>
                </a:solidFill>
              </a:rPr>
              <a:t/>
            </a:r>
            <a:br>
              <a:rPr lang="en-GB" sz="800" smtClean="0">
                <a:solidFill>
                  <a:schemeClr val="bg1"/>
                </a:solidFill>
              </a:rPr>
            </a:br>
            <a:r>
              <a:rPr lang="en-GB" sz="500" b="1" smtClean="0">
                <a:solidFill>
                  <a:srgbClr val="FF0000"/>
                </a:solidFill>
              </a:rPr>
              <a:t>Rapid ITU ICT Reaction Force for good...Carbon Zero ICT Strategies for all.</a:t>
            </a:r>
          </a:p>
          <a:p>
            <a:pPr>
              <a:lnSpc>
                <a:spcPct val="90000"/>
              </a:lnSpc>
            </a:pPr>
            <a:endParaRPr lang="en-GB" sz="5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1100" b="1" smtClean="0"/>
              <a:t>Developed Countries &amp; New Stars need to retrofit a Smart Networked Economy plan over plaid Entertainment oriented Digital Economy Plans.</a:t>
            </a:r>
          </a:p>
          <a:p>
            <a:pPr eaLnBrk="1" hangingPunct="1">
              <a:lnSpc>
                <a:spcPct val="90000"/>
              </a:lnSpc>
            </a:pPr>
            <a:r>
              <a:rPr lang="en-GB" sz="800" b="1" i="1" smtClean="0"/>
              <a:t>Developing Countries need to embrace Smart Economics, New ICT Network Technologies and Education strategies.</a:t>
            </a:r>
          </a:p>
          <a:p>
            <a:pPr eaLnBrk="1" hangingPunct="1">
              <a:lnSpc>
                <a:spcPct val="90000"/>
              </a:lnSpc>
            </a:pPr>
            <a:r>
              <a:rPr lang="en-GB" sz="1000" b="1" smtClean="0">
                <a:solidFill>
                  <a:srgbClr val="FF0000"/>
                </a:solidFill>
              </a:rPr>
              <a:t>Developed Countries have to help, leading by example has served humanity well in the past.</a:t>
            </a:r>
          </a:p>
          <a:p>
            <a:pPr eaLnBrk="1" hangingPunct="1">
              <a:lnSpc>
                <a:spcPct val="90000"/>
              </a:lnSpc>
            </a:pPr>
            <a:r>
              <a:rPr lang="en-GB" sz="800" b="1" smtClean="0"/>
              <a:t>Using Adaptation and Mitigation funds, LDC’s </a:t>
            </a:r>
            <a:r>
              <a:rPr lang="en-GB" sz="800" b="1" u="sng" smtClean="0"/>
              <a:t>can</a:t>
            </a:r>
            <a:r>
              <a:rPr lang="en-GB" sz="800" b="1" smtClean="0"/>
              <a:t> aim for Carbon Zero ICT Networks from Day One. </a:t>
            </a:r>
            <a:endParaRPr lang="en-GB" sz="1000" b="1" smtClean="0"/>
          </a:p>
          <a:p>
            <a:pPr eaLnBrk="1" hangingPunct="1">
              <a:lnSpc>
                <a:spcPct val="90000"/>
              </a:lnSpc>
            </a:pPr>
            <a:r>
              <a:rPr lang="en-GB" sz="1100" b="1" smtClean="0"/>
              <a:t>Why waste the money on the past ?</a:t>
            </a:r>
          </a:p>
          <a:p>
            <a:pPr eaLnBrk="1" hangingPunct="1">
              <a:lnSpc>
                <a:spcPct val="90000"/>
              </a:lnSpc>
            </a:pPr>
            <a:endParaRPr lang="en-GB" sz="1100" b="1" smtClean="0"/>
          </a:p>
          <a:p>
            <a:pPr marL="37931725" lvl="1" indent="-37474525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b="1" smtClean="0">
                <a:solidFill>
                  <a:srgbClr val="FF0000"/>
                </a:solidFill>
              </a:rPr>
              <a:t>Ireland is putting the Horse before the Cart </a:t>
            </a:r>
            <a:r>
              <a:rPr lang="en-GB" sz="2000" b="1" smtClean="0">
                <a:solidFill>
                  <a:srgbClr val="FF0000"/>
                </a:solidFill>
              </a:rPr>
              <a:t>: </a:t>
            </a:r>
          </a:p>
          <a:p>
            <a:pPr marL="37931725" lvl="1" indent="-37474525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800" b="1" smtClean="0">
                <a:solidFill>
                  <a:srgbClr val="00B050"/>
                </a:solidFill>
              </a:rPr>
              <a:t>ICT Fuel, Engine &amp; Vehicles have to be right before the Digital Highways of the next Era can work to attain ICT goals to combat Climate Change...</a:t>
            </a:r>
          </a:p>
          <a:p>
            <a:pPr marL="37931725" lvl="1" indent="-37474525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800" b="1" smtClean="0">
                <a:solidFill>
                  <a:srgbClr val="FF0000"/>
                </a:solidFill>
              </a:rPr>
              <a:t>an Enhanced Role for the ITU is key.</a:t>
            </a:r>
          </a:p>
          <a:p>
            <a:pPr eaLnBrk="1" hangingPunct="1">
              <a:lnSpc>
                <a:spcPct val="90000"/>
              </a:lnSpc>
            </a:pPr>
            <a:endParaRPr lang="en-GB" sz="800" smtClean="0"/>
          </a:p>
          <a:p>
            <a:pPr>
              <a:lnSpc>
                <a:spcPct val="90000"/>
              </a:lnSpc>
            </a:pPr>
            <a:endParaRPr lang="en-GB" sz="800" smtClean="0"/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endParaRPr lang="en-IE" sz="500" b="1" smtClean="0">
              <a:solidFill>
                <a:srgbClr val="00B050"/>
              </a:solidFill>
            </a:endParaRP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77FE257-6247-4C47-BBF0-03A5E242E059}" type="slidenum">
              <a:rPr lang="en-GB" sz="1200">
                <a:latin typeface="Calibri" pitchFamily="-123" charset="0"/>
              </a:rPr>
              <a:pPr algn="r"/>
              <a:t>17</a:t>
            </a:fld>
            <a:endParaRPr lang="en-GB" sz="1200">
              <a:latin typeface="Calibri" pitchFamily="-12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D5A98-48B5-4A31-A5EC-EDE8791BB39E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100A2-A4E6-4F41-896F-AE0B3A012DDA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4DA03-D1E7-4189-96F8-077F9729D88D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000"/>
              <a:t/>
            </a:r>
            <a:br>
              <a:rPr lang="en-GB" sz="1000"/>
            </a:br>
            <a:endParaRPr lang="en-GB" sz="1000"/>
          </a:p>
          <a:p>
            <a:pPr eaLnBrk="1" hangingPunct="1"/>
            <a:endParaRPr lang="en-GB" sz="1000"/>
          </a:p>
          <a:p>
            <a:pPr eaLnBrk="1" hangingPunct="1"/>
            <a:r>
              <a:rPr lang="en-GB" sz="1800" b="1">
                <a:solidFill>
                  <a:srgbClr val="FF0000"/>
                </a:solidFill>
              </a:rPr>
              <a:t>ICT Networks for LDC’s need to be best, value for money and Smart low carbon oriented.</a:t>
            </a:r>
          </a:p>
          <a:p>
            <a:pPr eaLnBrk="1" hangingPunct="1"/>
            <a:r>
              <a:rPr lang="en-GB" sz="2000" b="1">
                <a:solidFill>
                  <a:srgbClr val="00B050"/>
                </a:solidFill>
              </a:rPr>
              <a:t>Moving in unison to a Smart Economic Framework via Low Carbon ICT Networks should be a common goal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E683C23-B239-48C4-931D-56FB33B1EB3D}" type="slidenum">
              <a:rPr lang="en-GB" sz="1200">
                <a:latin typeface="Calibri" pitchFamily="-123" charset="0"/>
              </a:rPr>
              <a:pPr algn="r"/>
              <a:t>6</a:t>
            </a:fld>
            <a:endParaRPr lang="en-GB" sz="1200">
              <a:latin typeface="Calibri" pitchFamily="-12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25D0A-94C2-4D73-9CF7-86E9D93D871F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5D839-E2EA-404A-918D-7C5349576917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33ABF-2A94-40DF-8140-593FA930EBE1}" type="slidenum">
              <a:rPr lang="en-GB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BEE9-FBEB-4AF4-B7C7-68C8D2A63620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3237-13D4-42D7-97F0-E00A795508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745C-534E-476A-9282-26F7E5DBE039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334B-B24E-487A-A628-E4814CD9A6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AF00-B73B-4E50-BC09-2503D8FE0553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68F3-F258-4560-AB28-73D6EB14EF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CE33-7997-4CE7-B6F9-15E2BE2BF21D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A67A-AFA9-4BA9-A55E-639EF73129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BFC1-CBC5-4F3B-BC7E-6D92BDBCB008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8045-A8B3-43A9-8637-D04C9F5F21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5679-7752-4BA8-AD15-7F925FBAE0CC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7A6B-FEA7-4516-8A24-E8D8DBA020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344D-B066-4DCA-8E7F-35FB83115B53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029A-4154-491C-84ED-F05A574C09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1A82-E982-41A3-937E-799A3B4471F5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3E1B-EC70-4DEC-A96B-0A0E977FF2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00A9-167C-4136-88E9-A7FC523FFFF4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5B5D-6A92-4ACB-A38D-1C06A608FF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71BA-C36B-459F-BEE4-CB7D3E61286E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6FCF-AD69-41C5-A182-02ADA2FDC7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6F1B-1495-40DC-979B-898679B681CC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C8C5-365A-47BB-86C4-BD0A0CD19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B3CBD6-473C-43D7-B7E9-721395AE3F49}" type="datetimeFigureOut">
              <a:rPr lang="en-US"/>
              <a:pPr>
                <a:defRPr/>
              </a:pPr>
              <a:t>12/18/2009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66634D-68D4-4B3B-B61C-6123257E5F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500063"/>
            <a:ext cx="7358063" cy="20716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The role of ICT to combat Climate change </a:t>
            </a:r>
            <a:r>
              <a:rPr lang="en-GB" b="1" cap="all" dirty="0" smtClean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b="1" cap="all" dirty="0" smtClean="0">
                <a:latin typeface="Century Gothic" pitchFamily="34" charset="0"/>
                <a:ea typeface="+mj-ea"/>
                <a:cs typeface="+mj-cs"/>
              </a:rPr>
            </a:br>
            <a:r>
              <a:rPr lang="en-GB" sz="2700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...is there a Danger we fall into a trap ?</a:t>
            </a:r>
            <a:r>
              <a:rPr lang="en-GB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endParaRPr lang="en-GB" b="1" cap="all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5" y="2157413"/>
            <a:ext cx="6143625" cy="155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An exploration of humans future use of ICT tools to combat climate change and the need for a secure ICT Telecom Network foundation.</a:t>
            </a:r>
          </a:p>
          <a:p>
            <a:r>
              <a:rPr lang="en-GB" sz="1400" b="1" dirty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LEONARD DONNELLY, </a:t>
            </a:r>
            <a:r>
              <a:rPr lang="en-GB" sz="1400" b="1" dirty="0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LOCATION BRIDGE</a:t>
            </a:r>
            <a:endParaRPr lang="en-GB" sz="1400" b="1" dirty="0">
              <a:solidFill>
                <a:srgbClr val="00B05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  <a:p>
            <a:r>
              <a:rPr lang="en-GB" sz="1400" b="1" dirty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COPENHAGEN, DEC </a:t>
            </a:r>
            <a:r>
              <a:rPr lang="en-GB" sz="1400" b="1" dirty="0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2009</a:t>
            </a:r>
          </a:p>
          <a:p>
            <a:r>
              <a:rPr lang="en-GB" sz="1400" b="1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Email: Leonard.donnelly@locationbridge.net</a:t>
            </a:r>
            <a:endParaRPr lang="en-GB" sz="1400" b="1" dirty="0">
              <a:solidFill>
                <a:srgbClr val="00B05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928938"/>
            <a:ext cx="9882187" cy="428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The Battle for a better ICT Network is central</a:t>
            </a: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The Melting Pot: Digital Economics, Smart Economics and                         Climate Change Imperatives </a:t>
            </a:r>
            <a: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endParaRPr lang="en-GB" sz="30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8625" y="23288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0" name="TextBox 9"/>
          <p:cNvSpPr txBox="1"/>
          <p:nvPr/>
        </p:nvSpPr>
        <p:spPr>
          <a:xfrm>
            <a:off x="571500" y="2159000"/>
            <a:ext cx="8358188" cy="350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Digital content will multiply by a factor of 10 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over the next five years to take the volumes into </a:t>
            </a:r>
            <a:r>
              <a:rPr lang="en-GB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Zetabytes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Linares has concerns  “over how networks could cope with such traffic in this new ‘</a:t>
            </a:r>
            <a:r>
              <a:rPr lang="en-GB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Zetabyte</a:t>
            </a: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era”,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Telefonica’s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Chief Operating Officer: Julio Linares. B. Forum 2008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Everyone gets the cause &amp; power consequences, but what is </a:t>
            </a: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the ICT Network solution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Ireland understands the mission statements of the Worlds Leading ICT giants - targeting </a:t>
            </a: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Low Carbon, Renewable/Clean Power sources to drive their ICT Networks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Why? </a:t>
            </a:r>
            <a:r>
              <a:rPr lang="en-GB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because our </a:t>
            </a:r>
            <a:r>
              <a:rPr lang="en-GB" sz="1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future livelihood depends on it !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en-IE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8625" y="29718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2" name="Flowchart: Connector 11"/>
          <p:cNvSpPr/>
          <p:nvPr/>
        </p:nvSpPr>
        <p:spPr>
          <a:xfrm>
            <a:off x="428625" y="3614738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6" name="Flowchart: Connector 15"/>
          <p:cNvSpPr/>
          <p:nvPr/>
        </p:nvSpPr>
        <p:spPr>
          <a:xfrm>
            <a:off x="428625" y="41068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7" name="Flowchart: Connector 16"/>
          <p:cNvSpPr/>
          <p:nvPr/>
        </p:nvSpPr>
        <p:spPr>
          <a:xfrm>
            <a:off x="417513" y="4770438"/>
            <a:ext cx="100012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14338" y="1905000"/>
            <a:ext cx="8229600" cy="3962400"/>
          </a:xfrm>
        </p:spPr>
        <p:txBody>
          <a:bodyPr/>
          <a:lstStyle/>
          <a:p>
            <a:pPr marL="0" indent="0" eaLnBrk="1" hangingPunct="1">
              <a:buFont typeface="Arial" pitchFamily="-123" charset="0"/>
              <a:buNone/>
            </a:pPr>
            <a:r>
              <a:rPr lang="en-IE" sz="1800" b="1" smtClean="0">
                <a:solidFill>
                  <a:srgbClr val="404040"/>
                </a:solidFill>
                <a:latin typeface="Century Gothic" pitchFamily="-123" charset="0"/>
              </a:rPr>
              <a:t>Ireland has made a deep ICT choice</a:t>
            </a:r>
          </a:p>
          <a:p>
            <a:pPr marL="0" indent="0" eaLnBrk="1" hangingPunct="1">
              <a:buFont typeface="Arial" pitchFamily="-123" charset="0"/>
              <a:buNone/>
            </a:pPr>
            <a:endParaRPr lang="en-IE" sz="1800" b="1" smtClean="0">
              <a:solidFill>
                <a:srgbClr val="404040"/>
              </a:solidFill>
              <a:latin typeface="Century Gothic" pitchFamily="-123" charset="0"/>
            </a:endParaRPr>
          </a:p>
          <a:p>
            <a:pPr marL="0" indent="0" eaLnBrk="1" hangingPunct="1">
              <a:buFont typeface="Arial" pitchFamily="-123" charset="0"/>
              <a:buNone/>
            </a:pPr>
            <a:r>
              <a:rPr lang="en-IE" sz="1800" b="1" smtClean="0">
                <a:solidFill>
                  <a:srgbClr val="404040"/>
                </a:solidFill>
                <a:latin typeface="Century Gothic" pitchFamily="-123" charset="0"/>
              </a:rPr>
              <a:t>Irish Government intends to act at the level of fundamentals</a:t>
            </a:r>
          </a:p>
          <a:p>
            <a:pPr marL="0" indent="0" eaLnBrk="1" hangingPunct="1">
              <a:buFont typeface="Arial" pitchFamily="-123" charset="0"/>
              <a:buNone/>
            </a:pPr>
            <a:endParaRPr lang="en-GB" sz="1800" b="1" smtClean="0">
              <a:solidFill>
                <a:srgbClr val="404040"/>
              </a:solidFill>
              <a:latin typeface="Century Gothic" pitchFamily="-123" charset="0"/>
            </a:endParaRPr>
          </a:p>
          <a:p>
            <a:pPr marL="0" indent="0" eaLnBrk="1" hangingPunct="1">
              <a:buFont typeface="Arial" pitchFamily="-123" charset="0"/>
              <a:buNone/>
            </a:pPr>
            <a:r>
              <a:rPr lang="en-GB" sz="1800" b="1" smtClean="0">
                <a:solidFill>
                  <a:srgbClr val="404040"/>
                </a:solidFill>
                <a:latin typeface="Century Gothic" pitchFamily="-123" charset="0"/>
              </a:rPr>
              <a:t>Smart Economic Framework – Vertically Integrated Foundation</a:t>
            </a:r>
            <a:endParaRPr lang="en-GB" sz="1600" b="1" smtClean="0">
              <a:solidFill>
                <a:srgbClr val="404040"/>
              </a:solidFill>
              <a:latin typeface="Century Gothic" pitchFamily="-123" charset="0"/>
            </a:endParaRP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People (Education &amp; R&amp;D focus)</a:t>
            </a: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Energy &amp; Sensing</a:t>
            </a:r>
          </a:p>
          <a:p>
            <a:pPr lvl="1" eaLnBrk="1" hangingPunct="1"/>
            <a:r>
              <a:rPr lang="en-GB" sz="1300" smtClean="0">
                <a:solidFill>
                  <a:srgbClr val="00B050"/>
                </a:solidFill>
                <a:latin typeface="Century Gothic" pitchFamily="-123" charset="0"/>
              </a:rPr>
              <a:t>Smart Bay Renewable Energy </a:t>
            </a: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Electricity Network</a:t>
            </a:r>
          </a:p>
          <a:p>
            <a:pPr lvl="1" eaLnBrk="1" hangingPunct="1"/>
            <a:r>
              <a:rPr lang="en-GB" sz="1300" smtClean="0">
                <a:solidFill>
                  <a:srgbClr val="FF0000"/>
                </a:solidFill>
                <a:latin typeface="Century Gothic" pitchFamily="-123" charset="0"/>
              </a:rPr>
              <a:t>Smart Exemplar Network</a:t>
            </a: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Data Centre (low carbon)</a:t>
            </a: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Transportation</a:t>
            </a: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Government</a:t>
            </a:r>
          </a:p>
          <a:p>
            <a:pPr lvl="1" eaLnBrk="1" hangingPunct="1"/>
            <a:r>
              <a:rPr lang="en-GB" sz="1300" smtClean="0">
                <a:solidFill>
                  <a:srgbClr val="404040"/>
                </a:solidFill>
                <a:latin typeface="Century Gothic" pitchFamily="-123" charset="0"/>
              </a:rPr>
              <a:t>Smart Entertainment</a:t>
            </a:r>
            <a:endParaRPr lang="en-IE" sz="1300" b="1" smtClean="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00750" y="3543300"/>
            <a:ext cx="3071813" cy="28575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dirty="0">
                <a:solidFill>
                  <a:schemeClr val="bg1"/>
                </a:solidFill>
                <a:latin typeface="Century Gothic" pitchFamily="34" charset="0"/>
              </a:rPr>
              <a:t>The World’s Fastest, Low Carbon Network  integrates all facets of the Smart Economy.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33900" y="4138613"/>
            <a:ext cx="1714500" cy="1500187"/>
          </a:xfrm>
          <a:prstGeom prst="rightArrow">
            <a:avLst>
              <a:gd name="adj1" fmla="val 50000"/>
              <a:gd name="adj2" fmla="val 5459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The Missing Link</a:t>
            </a: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165100" y="257175"/>
            <a:ext cx="8978900" cy="428625"/>
          </a:xfrm>
        </p:spPr>
        <p:txBody>
          <a:bodyPr/>
          <a:lstStyle/>
          <a:p>
            <a:pPr algn="l" eaLnBrk="1" hangingPunct="1"/>
            <a:r>
              <a:rPr lang="en-GB" sz="30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800" b="1" smtClean="0">
                <a:solidFill>
                  <a:srgbClr val="00B050"/>
                </a:solidFill>
                <a:latin typeface="Century Gothic" pitchFamily="-123" charset="0"/>
              </a:rPr>
              <a:t>“The Smart Economy will be developed via a transition to a low carbon economy.”</a:t>
            </a:r>
            <a:r>
              <a:rPr lang="en-GB" sz="3000" b="1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b="1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b="1" smtClean="0">
                <a:solidFill>
                  <a:srgbClr val="0D0D0D"/>
                </a:solidFill>
                <a:latin typeface="Century Gothic" pitchFamily="-123" charset="0"/>
              </a:rPr>
              <a:t>Irish Government 2009</a:t>
            </a:r>
            <a:endParaRPr lang="en-GB" sz="3000" smtClean="0">
              <a:solidFill>
                <a:srgbClr val="00B050"/>
              </a:solidFill>
              <a:latin typeface="Century Gothic" pitchFamily="-123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98450" y="20494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9" name="Flowchart: Connector 8"/>
          <p:cNvSpPr/>
          <p:nvPr/>
        </p:nvSpPr>
        <p:spPr>
          <a:xfrm>
            <a:off x="285750" y="2719388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0" name="Flowchart: Connector 9"/>
          <p:cNvSpPr/>
          <p:nvPr/>
        </p:nvSpPr>
        <p:spPr>
          <a:xfrm>
            <a:off x="285750" y="337185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1" name="Flowchart: Connector 10"/>
          <p:cNvSpPr/>
          <p:nvPr/>
        </p:nvSpPr>
        <p:spPr>
          <a:xfrm>
            <a:off x="312738" y="6110288"/>
            <a:ext cx="100012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34825" name="Rectangle 1033"/>
          <p:cNvSpPr>
            <a:spLocks noChangeArrowheads="1"/>
          </p:cNvSpPr>
          <p:nvPr/>
        </p:nvSpPr>
        <p:spPr bwMode="auto">
          <a:xfrm>
            <a:off x="0" y="5945188"/>
            <a:ext cx="6705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spcBef>
                <a:spcPct val="20000"/>
              </a:spcBef>
              <a:buFont typeface="Arial" pitchFamily="-123" charset="0"/>
              <a:buNone/>
            </a:pPr>
            <a:r>
              <a:rPr lang="en-IE" sz="1600" b="1">
                <a:solidFill>
                  <a:srgbClr val="404040"/>
                </a:solidFill>
                <a:latin typeface="Century Gothic" pitchFamily="-123" charset="0"/>
              </a:rPr>
              <a:t>“You can’t make a product greener – whether it’s a car, a refrigerator or a traffic system – without making it smarter.”</a:t>
            </a:r>
            <a:r>
              <a:rPr lang="en-IE" sz="1200" b="1" i="1">
                <a:solidFill>
                  <a:srgbClr val="404040"/>
                </a:solidFill>
                <a:latin typeface="Century Gothic" pitchFamily="-123" charset="0"/>
              </a:rPr>
              <a:t>Thomas Friedman, NYT 2007</a:t>
            </a:r>
            <a:endParaRPr lang="en-GB" sz="1400" b="1" i="1">
              <a:solidFill>
                <a:srgbClr val="404040"/>
              </a:solidFill>
              <a:latin typeface="Century Gothic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119063" y="2928938"/>
            <a:ext cx="9882187" cy="428625"/>
          </a:xfrm>
        </p:spPr>
        <p:txBody>
          <a:bodyPr/>
          <a:lstStyle/>
          <a:p>
            <a:pPr algn="l" eaLnBrk="1" hangingPunct="1"/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  <a:t>Ireland is Building a Smart Exemplar Network</a:t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1800" b="1" dirty="0" smtClean="0">
                <a:solidFill>
                  <a:srgbClr val="0D0D0D"/>
                </a:solidFill>
                <a:latin typeface="Century Gothic" pitchFamily="-123" charset="0"/>
              </a:rPr>
              <a:t>“A Multi Terabit Capacity Low Carbon Network” developed by </a:t>
            </a:r>
            <a:r>
              <a:rPr lang="en-GB" sz="1800" b="1" dirty="0" err="1" smtClean="0">
                <a:solidFill>
                  <a:srgbClr val="0D0D0D"/>
                </a:solidFill>
                <a:latin typeface="Century Gothic" pitchFamily="-123" charset="0"/>
              </a:rPr>
              <a:t>Intune</a:t>
            </a:r>
            <a:r>
              <a:rPr lang="en-GB" sz="1800" b="1" dirty="0" smtClean="0">
                <a:solidFill>
                  <a:srgbClr val="0D0D0D"/>
                </a:solidFill>
                <a:latin typeface="Century Gothic" pitchFamily="-123" charset="0"/>
              </a:rPr>
              <a:t> Networks” </a:t>
            </a:r>
            <a:br>
              <a:rPr lang="en-GB" sz="1800" b="1" dirty="0" smtClean="0">
                <a:solidFill>
                  <a:srgbClr val="0D0D0D"/>
                </a:solidFill>
                <a:latin typeface="Century Gothic" pitchFamily="-123" charset="0"/>
              </a:rPr>
            </a:br>
            <a:r>
              <a:rPr lang="en-GB" sz="1800" b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18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1800" b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18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endParaRPr lang="en-GB" sz="3000" dirty="0" smtClean="0">
              <a:solidFill>
                <a:srgbClr val="00B050"/>
              </a:solidFill>
              <a:latin typeface="Century Gothic" pitchFamily="-12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8625" y="23288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571500" y="2159000"/>
            <a:ext cx="8358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500" dirty="0">
                <a:solidFill>
                  <a:srgbClr val="404040"/>
                </a:solidFill>
                <a:latin typeface="Century Gothic" pitchFamily="-123" charset="0"/>
              </a:rPr>
              <a:t>An Open Government is an </a:t>
            </a:r>
            <a:r>
              <a:rPr lang="en-GB" sz="1500" dirty="0" smtClean="0">
                <a:solidFill>
                  <a:srgbClr val="404040"/>
                </a:solidFill>
                <a:latin typeface="Century Gothic" pitchFamily="-123" charset="0"/>
              </a:rPr>
              <a:t>essential to </a:t>
            </a:r>
            <a:r>
              <a:rPr lang="en-GB" sz="1500" dirty="0">
                <a:solidFill>
                  <a:srgbClr val="404040"/>
                </a:solidFill>
                <a:latin typeface="Century Gothic" pitchFamily="-123" charset="0"/>
              </a:rPr>
              <a:t>creating a Smart ICT Digital Economy  </a:t>
            </a:r>
          </a:p>
          <a:p>
            <a:endParaRPr lang="en-GB" sz="15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500" dirty="0">
                <a:solidFill>
                  <a:srgbClr val="404040"/>
                </a:solidFill>
                <a:latin typeface="Century Gothic" pitchFamily="-123" charset="0"/>
              </a:rPr>
              <a:t>Irish Engineers have solved the Stanford 40 Year Network Technology Problem</a:t>
            </a:r>
            <a:endParaRPr lang="en-GB" sz="1200" i="1" dirty="0">
              <a:solidFill>
                <a:srgbClr val="404040"/>
              </a:solidFill>
              <a:latin typeface="Century Gothic" pitchFamily="-123" charset="0"/>
            </a:endParaRPr>
          </a:p>
          <a:p>
            <a:endParaRPr lang="en-GB" sz="15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500" dirty="0">
                <a:solidFill>
                  <a:srgbClr val="404040"/>
                </a:solidFill>
                <a:latin typeface="Century Gothic" pitchFamily="-123" charset="0"/>
              </a:rPr>
              <a:t>Ubiquitous </a:t>
            </a:r>
            <a:r>
              <a:rPr lang="en-GB" sz="1500" dirty="0" err="1">
                <a:solidFill>
                  <a:srgbClr val="404040"/>
                </a:solidFill>
                <a:latin typeface="Century Gothic" pitchFamily="-123" charset="0"/>
              </a:rPr>
              <a:t>Wireline</a:t>
            </a:r>
            <a:r>
              <a:rPr lang="en-GB" sz="1500" dirty="0">
                <a:solidFill>
                  <a:srgbClr val="404040"/>
                </a:solidFill>
                <a:latin typeface="Century Gothic" pitchFamily="-123" charset="0"/>
              </a:rPr>
              <a:t>/ Wireless Network is planned for 2010</a:t>
            </a:r>
            <a:endParaRPr lang="en-GB" sz="1500" b="1" dirty="0">
              <a:solidFill>
                <a:srgbClr val="404040"/>
              </a:solidFill>
              <a:latin typeface="Century Gothic" pitchFamily="-123" charset="0"/>
            </a:endParaRPr>
          </a:p>
          <a:p>
            <a:endParaRPr lang="en-GB" sz="15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500" b="1" dirty="0">
                <a:solidFill>
                  <a:srgbClr val="404040"/>
                </a:solidFill>
                <a:latin typeface="Century Gothic" pitchFamily="-123" charset="0"/>
              </a:rPr>
              <a:t>75% reduction in ICT Network power consumption </a:t>
            </a:r>
          </a:p>
          <a:p>
            <a:endParaRPr lang="en-GB" sz="15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500" dirty="0">
                <a:solidFill>
                  <a:srgbClr val="404040"/>
                </a:solidFill>
                <a:latin typeface="Century Gothic" pitchFamily="-123" charset="0"/>
              </a:rPr>
              <a:t>CAPEX/OPEX Cost reduction: 50-80%</a:t>
            </a:r>
          </a:p>
          <a:p>
            <a:endParaRPr lang="en-GB" sz="15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500" b="1" dirty="0">
                <a:solidFill>
                  <a:srgbClr val="404040"/>
                </a:solidFill>
                <a:latin typeface="Century Gothic" pitchFamily="-123" charset="0"/>
              </a:rPr>
              <a:t>350% Internet Capacity/ Performance uplift  </a:t>
            </a:r>
          </a:p>
          <a:p>
            <a:endParaRPr lang="en-GB" sz="1500" b="1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500" b="1" dirty="0">
                <a:latin typeface="Century Gothic" pitchFamily="-123" charset="0"/>
              </a:rPr>
              <a:t>World’s first intelligent programmable optical network </a:t>
            </a:r>
            <a:endParaRPr lang="en-GB" sz="1500" b="1" i="1" dirty="0"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GB" sz="1200" b="1" dirty="0">
              <a:solidFill>
                <a:srgbClr val="00B05A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200" dirty="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8625" y="27432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2" name="Flowchart: Connector 11"/>
          <p:cNvSpPr/>
          <p:nvPr/>
        </p:nvSpPr>
        <p:spPr>
          <a:xfrm>
            <a:off x="428625" y="3614738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6" name="Flowchart: Connector 15"/>
          <p:cNvSpPr/>
          <p:nvPr/>
        </p:nvSpPr>
        <p:spPr>
          <a:xfrm>
            <a:off x="428625" y="41068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7" name="Flowchart: Connector 16"/>
          <p:cNvSpPr/>
          <p:nvPr/>
        </p:nvSpPr>
        <p:spPr>
          <a:xfrm>
            <a:off x="433388" y="5011738"/>
            <a:ext cx="100012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3" name="Flowchart: Connector 10"/>
          <p:cNvSpPr/>
          <p:nvPr/>
        </p:nvSpPr>
        <p:spPr>
          <a:xfrm>
            <a:off x="433388" y="3176588"/>
            <a:ext cx="100012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4" name="Flowchart: Connector 16"/>
          <p:cNvSpPr/>
          <p:nvPr/>
        </p:nvSpPr>
        <p:spPr>
          <a:xfrm>
            <a:off x="433388" y="4572000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>
          <a:xfrm>
            <a:off x="142875" y="500063"/>
            <a:ext cx="9001125" cy="2071687"/>
          </a:xfrm>
        </p:spPr>
        <p:txBody>
          <a:bodyPr/>
          <a:lstStyle/>
          <a:p>
            <a:pPr algn="l" eaLnBrk="1" hangingPunct="1"/>
            <a:r>
              <a:rPr lang="en-GB" sz="7200" b="1" smtClean="0">
                <a:solidFill>
                  <a:srgbClr val="00B050"/>
                </a:solidFill>
                <a:latin typeface="Century Gothic" pitchFamily="-123" charset="0"/>
              </a:rPr>
              <a:t>CEÁD MÍLE FÁILTE!</a:t>
            </a:r>
            <a:endParaRPr lang="en-GB" sz="4000" b="1" smtClean="0">
              <a:solidFill>
                <a:srgbClr val="00B050"/>
              </a:solidFill>
              <a:latin typeface="Century Gothic" pitchFamily="-123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05063"/>
            <a:ext cx="6143625" cy="155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The land of </a:t>
            </a:r>
            <a:r>
              <a:rPr lang="en-GB" sz="2800" b="1" dirty="0" smtClean="0">
                <a:solidFill>
                  <a:schemeClr val="bg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100,000 </a:t>
            </a:r>
            <a:r>
              <a:rPr lang="en-GB" sz="2800" b="1" dirty="0">
                <a:solidFill>
                  <a:schemeClr val="bg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Welcomes will be open to assist all to embrace a New Network Foundation for Global ICT solutions. </a:t>
            </a:r>
          </a:p>
          <a:p>
            <a:pPr>
              <a:defRPr/>
            </a:pPr>
            <a:endParaRPr lang="en-GB" sz="1400" b="1" dirty="0">
              <a:solidFill>
                <a:srgbClr val="00B05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3" descr="2005_05_dcmnr_bb_map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1143000"/>
            <a:ext cx="6000750" cy="5715000"/>
          </a:xfrm>
        </p:spPr>
      </p:pic>
      <p:sp>
        <p:nvSpPr>
          <p:cNvPr id="6" name="Oval 5"/>
          <p:cNvSpPr/>
          <p:nvPr/>
        </p:nvSpPr>
        <p:spPr>
          <a:xfrm>
            <a:off x="357188" y="1143001"/>
            <a:ext cx="2357424" cy="16430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Major Wind Energy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Farms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429000" y="3071813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0" name="Isosceles Triangle 9"/>
          <p:cNvSpPr/>
          <p:nvPr/>
        </p:nvSpPr>
        <p:spPr>
          <a:xfrm>
            <a:off x="5000625" y="1428750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1" name="Isosceles Triangle 10"/>
          <p:cNvSpPr/>
          <p:nvPr/>
        </p:nvSpPr>
        <p:spPr>
          <a:xfrm>
            <a:off x="3429000" y="4286250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2" name="Isosceles Triangle 11"/>
          <p:cNvSpPr/>
          <p:nvPr/>
        </p:nvSpPr>
        <p:spPr>
          <a:xfrm>
            <a:off x="4143375" y="5357813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3" name="Isosceles Triangle 12"/>
          <p:cNvSpPr/>
          <p:nvPr/>
        </p:nvSpPr>
        <p:spPr>
          <a:xfrm>
            <a:off x="5857875" y="2214563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4" name="Isosceles Triangle 13"/>
          <p:cNvSpPr/>
          <p:nvPr/>
        </p:nvSpPr>
        <p:spPr>
          <a:xfrm>
            <a:off x="5572125" y="5286375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2000232" y="4214818"/>
            <a:ext cx="1571643" cy="78580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>
          <a:xfrm>
            <a:off x="6215063" y="3071813"/>
            <a:ext cx="2500312" cy="250031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  <a:latin typeface="Century Gothic" pitchFamily="34" charset="0"/>
              </a:rPr>
              <a:t>Mega Global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0000"/>
                </a:solidFill>
                <a:latin typeface="Century Gothic" pitchFamily="34" charset="0"/>
              </a:rPr>
              <a:t>Centre</a:t>
            </a:r>
            <a:r>
              <a:rPr lang="en-GB" sz="1800" b="1" dirty="0">
                <a:solidFill>
                  <a:srgbClr val="FF00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57159" y="3000372"/>
            <a:ext cx="1714530" cy="36433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Major </a:t>
            </a:r>
            <a:endParaRPr lang="en-GB" sz="2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Century Gothic" pitchFamily="34" charset="0"/>
              </a:rPr>
              <a:t>Wave </a:t>
            </a: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Energy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Farms</a:t>
            </a:r>
          </a:p>
        </p:txBody>
      </p:sp>
      <p:cxnSp>
        <p:nvCxnSpPr>
          <p:cNvPr id="23" name="Elbow Connector 22"/>
          <p:cNvCxnSpPr>
            <a:stCxn id="6" idx="6"/>
          </p:cNvCxnSpPr>
          <p:nvPr/>
        </p:nvCxnSpPr>
        <p:spPr>
          <a:xfrm>
            <a:off x="2714612" y="1964530"/>
            <a:ext cx="1428744" cy="75008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929063" y="2071688"/>
            <a:ext cx="1060450" cy="914400"/>
          </a:xfrm>
          <a:prstGeom prst="triangle">
            <a:avLst/>
          </a:prstGeom>
          <a:solidFill>
            <a:srgbClr val="D02E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40975" name="Rectangle 25"/>
          <p:cNvSpPr>
            <a:spLocks noChangeArrowheads="1"/>
          </p:cNvSpPr>
          <p:nvPr/>
        </p:nvSpPr>
        <p:spPr bwMode="auto">
          <a:xfrm>
            <a:off x="127000" y="412750"/>
            <a:ext cx="935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B050"/>
                </a:solidFill>
                <a:latin typeface="Century Gothic" pitchFamily="-123" charset="0"/>
              </a:rPr>
              <a:t>A Vertically Integrated Plan &amp; Smart ICT Network Foundation</a:t>
            </a:r>
            <a:endParaRPr lang="en-IE">
              <a:latin typeface="Calibri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127000" y="412750"/>
            <a:ext cx="935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B050"/>
                </a:solidFill>
                <a:latin typeface="Century Gothic" pitchFamily="-123" charset="0"/>
              </a:rPr>
              <a:t>Renewable Energy pioneering ICT Networks in Ireland</a:t>
            </a:r>
            <a:endParaRPr lang="en-IE">
              <a:latin typeface="Calibri" pitchFamily="-123" charset="0"/>
            </a:endParaRP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357188" y="1419225"/>
            <a:ext cx="87868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One Smart Farm will deliver 20% of total electrical power by 2020</a:t>
            </a:r>
          </a:p>
          <a:p>
            <a:endParaRPr lang="en-GB" sz="17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A cluster of Smart Farms could generate all Ireland’s power requirements by 2020 </a:t>
            </a:r>
          </a:p>
          <a:p>
            <a:endParaRPr lang="en-GB" sz="17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Wave power has </a:t>
            </a:r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“650 times more energy in a cubic meter of moving water than  a cubic of moving air.”</a:t>
            </a:r>
            <a:r>
              <a:rPr lang="en-GB" sz="1200" i="1">
                <a:solidFill>
                  <a:srgbClr val="404040"/>
                </a:solidFill>
                <a:latin typeface="Century Gothic" pitchFamily="-123" charset="0"/>
              </a:rPr>
              <a:t>OceanEnergy Ireland</a:t>
            </a:r>
            <a:endParaRPr lang="en-GB" sz="1200" b="1">
              <a:solidFill>
                <a:srgbClr val="D02E02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GB" sz="1200" b="1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20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28600" y="15240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9" name="Flowchart: Connector 8"/>
          <p:cNvSpPr/>
          <p:nvPr/>
        </p:nvSpPr>
        <p:spPr>
          <a:xfrm>
            <a:off x="228600" y="20240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0" name="Flowchart: Connector 9"/>
          <p:cNvSpPr/>
          <p:nvPr/>
        </p:nvSpPr>
        <p:spPr>
          <a:xfrm>
            <a:off x="228600" y="2566988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grpSp>
        <p:nvGrpSpPr>
          <p:cNvPr id="43015" name="Group 13"/>
          <p:cNvGrpSpPr>
            <a:grpSpLocks/>
          </p:cNvGrpSpPr>
          <p:nvPr/>
        </p:nvGrpSpPr>
        <p:grpSpPr bwMode="auto">
          <a:xfrm>
            <a:off x="4600575" y="3619500"/>
            <a:ext cx="4572000" cy="2476500"/>
            <a:chOff x="2890" y="2388"/>
            <a:chExt cx="2884" cy="1560"/>
          </a:xfrm>
        </p:grpSpPr>
        <p:pic>
          <p:nvPicPr>
            <p:cNvPr id="43021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0" y="316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0" y="316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4" y="238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4" y="238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6" name="Group 14"/>
          <p:cNvGrpSpPr>
            <a:grpSpLocks/>
          </p:cNvGrpSpPr>
          <p:nvPr/>
        </p:nvGrpSpPr>
        <p:grpSpPr bwMode="auto">
          <a:xfrm>
            <a:off x="0" y="3619500"/>
            <a:ext cx="4619625" cy="2476500"/>
            <a:chOff x="2890" y="2388"/>
            <a:chExt cx="2884" cy="1560"/>
          </a:xfrm>
        </p:grpSpPr>
        <p:pic>
          <p:nvPicPr>
            <p:cNvPr id="43017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0" y="316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0" y="316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4" y="238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Picture 2" descr="C:\Users\creagh\Pictures\oe-buo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4" y="2388"/>
              <a:ext cx="14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127000" y="412750"/>
            <a:ext cx="93583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100" b="1">
                <a:solidFill>
                  <a:srgbClr val="00B050"/>
                </a:solidFill>
                <a:latin typeface="Century Gothic" pitchFamily="-123" charset="0"/>
              </a:rPr>
              <a:t>Smart ICT Networks as a catalyst for Monster Economies of the future</a:t>
            </a:r>
          </a:p>
          <a:p>
            <a:r>
              <a:rPr lang="en-GB" sz="1800" b="1">
                <a:latin typeface="Century Gothic" pitchFamily="-123" charset="0"/>
              </a:rPr>
              <a:t>How can India benefit from a Smart Irish Plan? A Case Study.</a:t>
            </a:r>
            <a:endParaRPr lang="en-IE">
              <a:latin typeface="Calibri" pitchFamily="-123" charset="0"/>
            </a:endParaRPr>
          </a:p>
        </p:txBody>
      </p:sp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357188" y="1831975"/>
            <a:ext cx="8786812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India</a:t>
            </a:r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 has </a:t>
            </a:r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488M mobile subscribers (2G</a:t>
            </a:r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) &amp; circa 500m to go…</a:t>
            </a:r>
          </a:p>
          <a:p>
            <a:endParaRPr lang="en-GB" sz="17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ICT Network Power consumption will </a:t>
            </a:r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spike </a:t>
            </a:r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when India </a:t>
            </a:r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moves millions of Subscribers to 3G and 4G </a:t>
            </a:r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Mobile broadband enabled services.  </a:t>
            </a:r>
          </a:p>
          <a:p>
            <a:endParaRPr lang="en-GB" sz="17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b="1">
                <a:latin typeface="Century Gothic" pitchFamily="-123" charset="0"/>
              </a:rPr>
              <a:t>Mobile Broadband over the conventional ICT Telecoms network is a clear danger to CGH emissions reduction goals from one major country alone.</a:t>
            </a:r>
          </a:p>
          <a:p>
            <a:endParaRPr lang="en-GB" sz="17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Guiding all Countries</a:t>
            </a:r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 to avoid an old ICT Network paradigm and its High Power Consumption impact is where the </a:t>
            </a:r>
            <a:r>
              <a:rPr lang="en-GB" sz="1700" b="1">
                <a:solidFill>
                  <a:srgbClr val="404040"/>
                </a:solidFill>
                <a:latin typeface="Century Gothic" pitchFamily="-123" charset="0"/>
              </a:rPr>
              <a:t>ITU has a major role to play</a:t>
            </a:r>
            <a:r>
              <a:rPr lang="en-GB" sz="1700">
                <a:solidFill>
                  <a:srgbClr val="404040"/>
                </a:solidFill>
                <a:latin typeface="Century Gothic" pitchFamily="-123" charset="0"/>
              </a:rPr>
              <a:t>. </a:t>
            </a:r>
          </a:p>
          <a:p>
            <a:pPr>
              <a:spcBef>
                <a:spcPts val="1200"/>
              </a:spcBef>
            </a:pPr>
            <a:endParaRPr lang="en-GB" sz="1200" b="1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20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28600" y="19812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9" name="Flowchart: Connector 8"/>
          <p:cNvSpPr/>
          <p:nvPr/>
        </p:nvSpPr>
        <p:spPr>
          <a:xfrm>
            <a:off x="215900" y="25146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0" name="Flowchart: Connector 9"/>
          <p:cNvSpPr/>
          <p:nvPr/>
        </p:nvSpPr>
        <p:spPr>
          <a:xfrm>
            <a:off x="222250" y="32686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48200"/>
            <a:ext cx="1225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91088"/>
            <a:ext cx="168116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1"/>
          <p:cNvPicPr>
            <a:picLocks noChangeAspect="1" noChangeArrowheads="1"/>
          </p:cNvPicPr>
          <p:nvPr/>
        </p:nvPicPr>
        <p:blipFill>
          <a:blip r:embed="rId5" cstate="print"/>
          <a:srcRect b="3305"/>
          <a:stretch>
            <a:fillRect/>
          </a:stretch>
        </p:blipFill>
        <p:spPr bwMode="auto">
          <a:xfrm>
            <a:off x="4648200" y="4724400"/>
            <a:ext cx="1370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Connector 9"/>
          <p:cNvSpPr/>
          <p:nvPr/>
        </p:nvSpPr>
        <p:spPr>
          <a:xfrm>
            <a:off x="257175" y="40386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ChangeArrowheads="1"/>
          </p:cNvSpPr>
          <p:nvPr/>
        </p:nvSpPr>
        <p:spPr bwMode="auto">
          <a:xfrm>
            <a:off x="127000" y="412750"/>
            <a:ext cx="93583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100" b="1">
                <a:solidFill>
                  <a:srgbClr val="00B050"/>
                </a:solidFill>
                <a:latin typeface="Century Gothic" pitchFamily="-123" charset="0"/>
              </a:rPr>
              <a:t>The Smart ICT Networked Economic Model</a:t>
            </a:r>
          </a:p>
          <a:p>
            <a:r>
              <a:rPr lang="en-GB" sz="1800" b="1">
                <a:latin typeface="Century Gothic" pitchFamily="-123" charset="0"/>
              </a:rPr>
              <a:t>Rapid ITU ICT Reation Force for good…Carbon Zero ICT Strategies for all. </a:t>
            </a:r>
            <a:endParaRPr lang="en-IE">
              <a:latin typeface="Calibri" pitchFamily="-123" charset="0"/>
            </a:endParaRPr>
          </a:p>
        </p:txBody>
      </p:sp>
      <p:sp>
        <p:nvSpPr>
          <p:cNvPr id="47106" name="TextBox 6"/>
          <p:cNvSpPr txBox="1">
            <a:spLocks noChangeArrowheads="1"/>
          </p:cNvSpPr>
          <p:nvPr/>
        </p:nvSpPr>
        <p:spPr bwMode="auto">
          <a:xfrm>
            <a:off x="357188" y="1651000"/>
            <a:ext cx="855821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Developed Countries &amp; New Stars need to </a:t>
            </a: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retrofit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 a Smart Networked Economy plan over plaid Entertainment oriented Digital Economy Plans.</a:t>
            </a:r>
          </a:p>
          <a:p>
            <a:endParaRPr lang="en-GB" sz="17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Developing Countries need to </a:t>
            </a: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embrace Smart Economies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, new ICT Network Technologies &amp; Education strategies.   </a:t>
            </a:r>
          </a:p>
          <a:p>
            <a:endParaRPr lang="en-GB" sz="17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b="1" dirty="0">
                <a:latin typeface="Century Gothic" pitchFamily="-123" charset="0"/>
              </a:rPr>
              <a:t>Developed Countries have to help, leading by example has served humanity well in the past.</a:t>
            </a:r>
          </a:p>
          <a:p>
            <a:endParaRPr lang="en-GB" sz="17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Using </a:t>
            </a: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Adaptation and Mitigation funds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, LDC’s can aim for Carbon Zero ICT Networks from Day One. </a:t>
            </a:r>
          </a:p>
          <a:p>
            <a:endParaRPr lang="en-GB" sz="17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Why waste money on the past?</a:t>
            </a:r>
          </a:p>
          <a:p>
            <a:endParaRPr lang="en-GB" sz="1700" b="1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Ireland is putting the Horse before the Cart: ICT Fuel, </a:t>
            </a:r>
            <a:r>
              <a:rPr lang="en-GB" sz="1700" b="1" dirty="0" smtClean="0">
                <a:solidFill>
                  <a:srgbClr val="404040"/>
                </a:solidFill>
                <a:latin typeface="Century Gothic" pitchFamily="-123" charset="0"/>
              </a:rPr>
              <a:t>Network Engine 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&amp; Vehicles have to be right before the Digital Highways of the next </a:t>
            </a:r>
            <a:r>
              <a:rPr lang="en-GB" sz="1700" dirty="0" smtClean="0">
                <a:solidFill>
                  <a:srgbClr val="404040"/>
                </a:solidFill>
                <a:latin typeface="Century Gothic" pitchFamily="-123" charset="0"/>
              </a:rPr>
              <a:t>Era 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can work to attain ICT goals to combat Climate Change</a:t>
            </a: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 …</a:t>
            </a:r>
            <a:r>
              <a:rPr lang="en-GB" sz="1700" b="1" i="1" dirty="0">
                <a:latin typeface="Century Gothic" pitchFamily="-123" charset="0"/>
              </a:rPr>
              <a:t>an Enhanced Role for the ITU is key. </a:t>
            </a:r>
            <a:endParaRPr lang="en-GB" sz="1200" b="1" i="1" dirty="0"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200" dirty="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15900" y="25146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0" name="Flowchart: Connector 9"/>
          <p:cNvSpPr/>
          <p:nvPr/>
        </p:nvSpPr>
        <p:spPr>
          <a:xfrm>
            <a:off x="222250" y="33321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2" name="Flowchart: Connector 8"/>
          <p:cNvSpPr/>
          <p:nvPr/>
        </p:nvSpPr>
        <p:spPr>
          <a:xfrm>
            <a:off x="233363" y="1800225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3" name="Flowchart: Connector 8"/>
          <p:cNvSpPr/>
          <p:nvPr/>
        </p:nvSpPr>
        <p:spPr>
          <a:xfrm>
            <a:off x="212725" y="4860925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4" name="Flowchart: Connector 8"/>
          <p:cNvSpPr/>
          <p:nvPr/>
        </p:nvSpPr>
        <p:spPr>
          <a:xfrm>
            <a:off x="220663" y="5386388"/>
            <a:ext cx="100012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5" name="Flowchart: Connector 8"/>
          <p:cNvSpPr/>
          <p:nvPr/>
        </p:nvSpPr>
        <p:spPr>
          <a:xfrm>
            <a:off x="220663" y="4114800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2875" y="500063"/>
            <a:ext cx="7358063" cy="20716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The role of ICT to combat Climate change </a:t>
            </a:r>
            <a:r>
              <a:rPr lang="en-GB" b="1" cap="all" dirty="0" smtClean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b="1" cap="all" dirty="0" smtClean="0">
                <a:latin typeface="Century Gothic" pitchFamily="34" charset="0"/>
                <a:ea typeface="+mj-ea"/>
                <a:cs typeface="+mj-cs"/>
              </a:rPr>
            </a:br>
            <a:r>
              <a:rPr lang="en-GB" sz="2700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...is there a Danger we fall into a trap ?</a:t>
            </a:r>
            <a:r>
              <a:rPr lang="en-GB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b="1" cap="all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endParaRPr lang="en-GB" b="1" cap="all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5" y="1584325"/>
            <a:ext cx="6143625" cy="155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GB" sz="1800" b="1" dirty="0" smtClean="0">
              <a:solidFill>
                <a:schemeClr val="bg1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  <a:p>
            <a:pPr>
              <a:defRPr/>
            </a:pPr>
            <a:endParaRPr lang="en-GB" sz="1800" b="1" smtClean="0">
              <a:solidFill>
                <a:schemeClr val="bg1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  <a:p>
            <a:pPr>
              <a:defRPr/>
            </a:pPr>
            <a:r>
              <a:rPr lang="en-GB" sz="1800" b="1" smtClean="0">
                <a:solidFill>
                  <a:schemeClr val="bg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THANK </a:t>
            </a:r>
            <a:r>
              <a:rPr lang="en-GB" sz="1800" b="1" dirty="0">
                <a:solidFill>
                  <a:schemeClr val="bg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YOU</a:t>
            </a:r>
          </a:p>
          <a:p>
            <a:pPr>
              <a:defRPr/>
            </a:pPr>
            <a:endParaRPr lang="en-GB" sz="1400" b="1" dirty="0" smtClean="0">
              <a:solidFill>
                <a:srgbClr val="00B05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  <a:p>
            <a:pPr>
              <a:defRPr/>
            </a:pPr>
            <a:r>
              <a:rPr lang="en-GB" sz="1400" b="1" dirty="0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LEONARD </a:t>
            </a:r>
            <a:r>
              <a:rPr lang="en-GB" sz="1400" b="1" dirty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DONNELLY, </a:t>
            </a:r>
            <a:r>
              <a:rPr lang="en-GB" sz="1400" b="1" dirty="0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LOCATION BRIDGE</a:t>
            </a:r>
            <a:endParaRPr lang="en-GB" sz="1400" b="1" dirty="0">
              <a:solidFill>
                <a:srgbClr val="00B05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  <a:p>
            <a:pPr>
              <a:defRPr/>
            </a:pPr>
            <a:r>
              <a:rPr lang="en-GB" sz="1400" b="1" dirty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COPENHAGEN, DEC </a:t>
            </a:r>
            <a:r>
              <a:rPr lang="en-GB" sz="1400" b="1" dirty="0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2009</a:t>
            </a:r>
          </a:p>
          <a:p>
            <a:pPr>
              <a:defRPr/>
            </a:pPr>
            <a:r>
              <a:rPr lang="en-GB" sz="1400" b="1" dirty="0" smtClean="0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Email: leonard.donnelly@locationbridge.net</a:t>
            </a:r>
            <a:endParaRPr lang="en-GB" sz="1400" b="1" dirty="0">
              <a:solidFill>
                <a:srgbClr val="00B05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404813"/>
            <a:ext cx="7786688" cy="40719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b="1" smtClean="0">
                <a:solidFill>
                  <a:srgbClr val="00B050"/>
                </a:solidFill>
                <a:latin typeface="Century Gothic" pitchFamily="-123" charset="0"/>
              </a:rPr>
              <a:t>Animals “…solve the trap problem when the confound of tool-use is removed”....however, results went on to ...“show that </a:t>
            </a:r>
            <a:r>
              <a:rPr lang="en-GB" b="1" smtClean="0">
                <a:solidFill>
                  <a:srgbClr val="404040"/>
                </a:solidFill>
                <a:latin typeface="Century Gothic" pitchFamily="-123" charset="0"/>
              </a:rPr>
              <a:t>including a tool </a:t>
            </a:r>
            <a:r>
              <a:rPr lang="en-GB" b="1" smtClean="0">
                <a:solidFill>
                  <a:srgbClr val="00B050"/>
                </a:solidFill>
                <a:latin typeface="Century Gothic" pitchFamily="-123" charset="0"/>
              </a:rPr>
              <a:t>in the trap problem </a:t>
            </a:r>
            <a:r>
              <a:rPr lang="en-GB" b="1" smtClean="0">
                <a:solidFill>
                  <a:srgbClr val="404040"/>
                </a:solidFill>
                <a:latin typeface="Century Gothic" pitchFamily="-123" charset="0"/>
              </a:rPr>
              <a:t>profoundly affects the ability of animals to solve it</a:t>
            </a:r>
            <a:r>
              <a:rPr lang="en-GB" b="1" smtClean="0">
                <a:solidFill>
                  <a:srgbClr val="00B050"/>
                </a:solidFill>
                <a:latin typeface="Century Gothic" pitchFamily="-123" charset="0"/>
              </a:rPr>
              <a:t>.”</a:t>
            </a:r>
          </a:p>
          <a:p>
            <a:pPr algn="l" eaLnBrk="1" hangingPunct="1"/>
            <a:endParaRPr lang="en-GB" sz="1200" smtClean="0">
              <a:solidFill>
                <a:schemeClr val="tx1"/>
              </a:solidFill>
              <a:latin typeface="Century Gothic" pitchFamily="-123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GB" sz="1200" b="1" smtClean="0">
                <a:solidFill>
                  <a:srgbClr val="404040"/>
                </a:solidFill>
                <a:latin typeface="Century Gothic" pitchFamily="-123" charset="0"/>
              </a:rPr>
              <a:t>Journal of Experimental Psychology: © 2009 American Psychological Association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1200" b="1" smtClean="0">
                <a:solidFill>
                  <a:srgbClr val="404040"/>
                </a:solidFill>
                <a:latin typeface="Century Gothic" pitchFamily="-123" charset="0"/>
              </a:rPr>
              <a:t>Animal Behavior Processes</a:t>
            </a:r>
          </a:p>
          <a:p>
            <a:pPr algn="l" eaLnBrk="1" hangingPunct="1">
              <a:spcBef>
                <a:spcPct val="0"/>
              </a:spcBef>
            </a:pPr>
            <a:r>
              <a:rPr lang="en-GB" sz="1200" b="1" smtClean="0">
                <a:solidFill>
                  <a:srgbClr val="404040"/>
                </a:solidFill>
                <a:latin typeface="Century Gothic" pitchFamily="-123" charset="0"/>
              </a:rPr>
              <a:t>2009, Vol. 35, No. 1, 23–34</a:t>
            </a:r>
          </a:p>
          <a:p>
            <a:pPr eaLnBrk="1" hangingPunct="1"/>
            <a:endParaRPr lang="en-GB" smtClean="0">
              <a:solidFill>
                <a:srgbClr val="898989"/>
              </a:solidFill>
              <a:latin typeface="Century Gothic" pitchFamily="-123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363" y="4286250"/>
            <a:ext cx="38306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53038" y="4203700"/>
            <a:ext cx="1285875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214313" y="2362200"/>
            <a:ext cx="7710487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GB" sz="2000" b="1" dirty="0" smtClean="0">
                <a:solidFill>
                  <a:srgbClr val="404040"/>
                </a:solidFill>
                <a:latin typeface="Century Gothic" pitchFamily="-123" charset="0"/>
              </a:rPr>
              <a:t>LEONARD DONNELLY - Professional History</a:t>
            </a:r>
          </a:p>
          <a:p>
            <a:pPr eaLnBrk="1" hangingPunct="1">
              <a:spcBef>
                <a:spcPct val="45000"/>
              </a:spcBef>
              <a:buFont typeface="Arial" pitchFamily="-123" charset="0"/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   - 20 years in the International ICT Industry </a:t>
            </a:r>
          </a:p>
          <a:p>
            <a:pPr eaLnBrk="1" hangingPunct="1">
              <a:lnSpc>
                <a:spcPct val="90000"/>
              </a:lnSpc>
              <a:buFont typeface="Arial" pitchFamily="-123" charset="0"/>
              <a:buNone/>
            </a:pPr>
            <a:endParaRPr lang="en-GB" sz="1600" dirty="0" smtClean="0">
              <a:solidFill>
                <a:srgbClr val="404040"/>
              </a:solidFill>
              <a:latin typeface="Century Gothic" pitchFamily="-123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   - Executive Chairman: </a:t>
            </a:r>
            <a:r>
              <a:rPr lang="en-GB" sz="1600" dirty="0" err="1" smtClean="0">
                <a:solidFill>
                  <a:srgbClr val="404040"/>
                </a:solidFill>
                <a:latin typeface="Century Gothic" pitchFamily="-123" charset="0"/>
              </a:rPr>
              <a:t>LocationBridge</a:t>
            </a: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, Smart Digital Economy Networks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   - Chairman: National Digital Hub Development Agency, Ireland</a:t>
            </a:r>
          </a:p>
          <a:p>
            <a:pPr eaLnBrk="1" hangingPunct="1">
              <a:lnSpc>
                <a:spcPct val="90000"/>
              </a:lnSpc>
              <a:buFont typeface="Arial" pitchFamily="-123" charset="0"/>
              <a:buNone/>
            </a:pPr>
            <a:endParaRPr lang="en-GB" sz="1600" dirty="0" smtClean="0">
              <a:solidFill>
                <a:srgbClr val="404040"/>
              </a:solidFill>
              <a:latin typeface="Century Gothic" pitchFamily="-123" charset="0"/>
            </a:endParaRPr>
          </a:p>
          <a:p>
            <a:pPr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   - Former Roles: </a:t>
            </a:r>
          </a:p>
          <a:p>
            <a:pPr lvl="1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- Executive Chairman: </a:t>
            </a:r>
            <a:r>
              <a:rPr lang="en-GB" sz="1600" dirty="0" err="1" smtClean="0">
                <a:solidFill>
                  <a:srgbClr val="404040"/>
                </a:solidFill>
                <a:latin typeface="Century Gothic" pitchFamily="-123" charset="0"/>
              </a:rPr>
              <a:t>Intune</a:t>
            </a: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Networks, </a:t>
            </a:r>
            <a:r>
              <a:rPr lang="en-GB" sz="1600" dirty="0" err="1" smtClean="0">
                <a:solidFill>
                  <a:srgbClr val="404040"/>
                </a:solidFill>
                <a:latin typeface="Century Gothic" pitchFamily="-123" charset="0"/>
              </a:rPr>
              <a:t>Cinehub</a:t>
            </a: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, Dublin Bay Capital</a:t>
            </a:r>
          </a:p>
          <a:p>
            <a:pPr lvl="1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- VP Network Management: Ericsson Marconi</a:t>
            </a:r>
          </a:p>
          <a:p>
            <a:pPr lvl="1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 - Executive Director: </a:t>
            </a:r>
            <a:r>
              <a:rPr lang="en-GB" sz="1600" dirty="0" err="1" smtClean="0">
                <a:solidFill>
                  <a:srgbClr val="404040"/>
                </a:solidFill>
                <a:latin typeface="Century Gothic" pitchFamily="-123" charset="0"/>
              </a:rPr>
              <a:t>Euristix</a:t>
            </a: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 Telecoms Ireland</a:t>
            </a:r>
            <a:endParaRPr lang="en-GB" sz="1500" dirty="0" smtClean="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14313"/>
            <a:ext cx="914400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b="1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“Ireland has a long history of understanding man made and natural calamities.”</a:t>
            </a:r>
          </a:p>
          <a:p>
            <a:pPr>
              <a:defRPr/>
            </a:pPr>
            <a:r>
              <a:rPr lang="en-GB" sz="1800">
                <a:solidFill>
                  <a:schemeClr val="tx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Chairman UNESCO World Heritage Site Working Group, </a:t>
            </a:r>
          </a:p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The global consequences &amp; lessons of Ireland’s Great Famine 1845 – 1850</a:t>
            </a:r>
            <a:endParaRPr lang="en-GB" sz="1800" b="1">
              <a:solidFill>
                <a:schemeClr val="tx1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18435" name="Picture 5" descr="C:\Users\creagh\Pictures\LDON.jpg"/>
          <p:cNvPicPr>
            <a:picLocks noChangeAspect="1" noChangeArrowheads="1"/>
          </p:cNvPicPr>
          <p:nvPr/>
        </p:nvPicPr>
        <p:blipFill>
          <a:blip r:embed="rId3" cstate="print"/>
          <a:srcRect l="30508" r="10168"/>
          <a:stretch>
            <a:fillRect/>
          </a:stretch>
        </p:blipFill>
        <p:spPr bwMode="auto">
          <a:xfrm>
            <a:off x="7620000" y="2438400"/>
            <a:ext cx="1171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latin typeface="Century Gothic" pitchFamily="34" charset="0"/>
                <a:ea typeface="+mj-ea"/>
                <a:cs typeface="+mj-cs"/>
              </a:rPr>
            </a:br>
            <a:r>
              <a:rPr lang="en-GB" dirty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latin typeface="Century Gothic" pitchFamily="34" charset="0"/>
                <a:ea typeface="+mj-ea"/>
                <a:cs typeface="+mj-cs"/>
              </a:rPr>
            </a:br>
            <a:r>
              <a:rPr lang="en-GB" dirty="0"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>
                <a:latin typeface="Century Gothic" pitchFamily="34" charset="0"/>
                <a:ea typeface="+mj-ea"/>
                <a:cs typeface="+mj-cs"/>
              </a:rPr>
            </a:br>
            <a:endParaRPr lang="en-GB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13" y="1357313"/>
            <a:ext cx="1928812" cy="250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800">
              <a:solidFill>
                <a:srgbClr val="D02E02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  <a:p>
            <a:pPr algn="ctr">
              <a:defRPr/>
            </a:pPr>
            <a:r>
              <a:rPr lang="en-GB" sz="1800">
                <a:solidFill>
                  <a:srgbClr val="D02E02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Cork City</a:t>
            </a:r>
          </a:p>
          <a:p>
            <a:pPr algn="ctr">
              <a:defRPr/>
            </a:pPr>
            <a:r>
              <a:rPr lang="en-GB" sz="1800">
                <a:solidFill>
                  <a:srgbClr val="D02E02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Planning</a:t>
            </a:r>
          </a:p>
          <a:p>
            <a:pPr algn="ctr">
              <a:defRPr/>
            </a:pPr>
            <a:r>
              <a:rPr lang="en-GB" sz="1800">
                <a:solidFill>
                  <a:srgbClr val="D02E02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Office</a:t>
            </a:r>
          </a:p>
          <a:p>
            <a:pPr algn="ctr">
              <a:defRPr/>
            </a:pPr>
            <a:endParaRPr lang="en-GB" sz="1800">
              <a:solidFill>
                <a:srgbClr val="D02E02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3" y="5786438"/>
            <a:ext cx="8215312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" y="393700"/>
            <a:ext cx="8929688" cy="1500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b="1">
                <a:solidFill>
                  <a:srgbClr val="00B050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A Personal experience of Climate Change</a:t>
            </a:r>
          </a:p>
          <a:p>
            <a:pPr>
              <a:defRPr/>
            </a:pPr>
            <a:r>
              <a:rPr lang="en-GB" sz="1700" b="1">
                <a:solidFill>
                  <a:schemeClr val="tx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“November’s flooding in the Irish Republic was the worst the country had experienced in 800 years, Environment Minister John Gormley said.” </a:t>
            </a:r>
          </a:p>
          <a:p>
            <a:pPr>
              <a:defRPr/>
            </a:pPr>
            <a:r>
              <a:rPr lang="en-GB" sz="1200" b="1">
                <a:solidFill>
                  <a:schemeClr val="tx1"/>
                </a:solidFill>
                <a:latin typeface="Century Gothic" pitchFamily="-123" charset="0"/>
                <a:ea typeface="ＭＳ Ｐゴシック" pitchFamily="-123" charset="-128"/>
                <a:cs typeface="ＭＳ Ｐゴシック" pitchFamily="-123" charset="-128"/>
              </a:rPr>
              <a:t>BBC November 2009</a:t>
            </a:r>
            <a:endParaRPr lang="en-GB" sz="1200" b="1">
              <a:solidFill>
                <a:srgbClr val="404040"/>
              </a:solidFill>
              <a:latin typeface="Century Gothic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20485" name="Picture 2" descr="C:\Users\creagh\Pictures\dr_f4_4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84375"/>
            <a:ext cx="6527800" cy="4302125"/>
          </a:xfrm>
          <a:solidFill>
            <a:schemeClr val="bg1"/>
          </a:solidFill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572125" y="3571875"/>
            <a:ext cx="1500188" cy="1588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58000" y="4419600"/>
            <a:ext cx="2143125" cy="2197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James Lovelock, of GAIA fame, recently described Ireland as a “lifeboat for humanity”.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Irish Times 2009 </a:t>
            </a:r>
          </a:p>
        </p:txBody>
      </p:sp>
      <p:cxnSp>
        <p:nvCxnSpPr>
          <p:cNvPr id="20488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5638800" y="2820988"/>
            <a:ext cx="1785938" cy="1214437"/>
          </a:xfrm>
          <a:prstGeom prst="straightConnector1">
            <a:avLst/>
          </a:prstGeom>
          <a:noFill/>
          <a:ln w="25400">
            <a:solidFill>
              <a:srgbClr val="D02E0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714375"/>
            <a:ext cx="9144000" cy="21431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6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Dichotomy of a ICT Digital Revolution in Combating Climate Change !</a:t>
            </a:r>
            <a: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2530" name="Picture 2" descr="C:\Users\creagh\Pictures\henry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1050" y="4497388"/>
            <a:ext cx="5554663" cy="1931987"/>
          </a:xfrm>
        </p:spPr>
      </p:pic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86125" y="4573588"/>
            <a:ext cx="1928813" cy="12144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D02E02"/>
                </a:solidFill>
                <a:latin typeface="Century Gothic" pitchFamily="34" charset="0"/>
              </a:rPr>
              <a:t>Fair Play is Vital !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296863" y="1865313"/>
            <a:ext cx="100012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428625" y="1727200"/>
            <a:ext cx="87153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The Global Republic of Climate Change : </a:t>
            </a: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Liberty, Equality, Fraternity ?</a:t>
            </a:r>
          </a:p>
          <a:p>
            <a:pPr>
              <a:spcBef>
                <a:spcPts val="1200"/>
              </a:spcBef>
            </a:pP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Developed countries embark on a new digital economic age while some of the LDC’s have to begin a process of </a:t>
            </a: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coping with the consequences 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of a global economic expansion, many of which had </a:t>
            </a:r>
            <a:r>
              <a:rPr lang="en-GB" sz="1700" u="sng" dirty="0">
                <a:solidFill>
                  <a:srgbClr val="404040"/>
                </a:solidFill>
                <a:latin typeface="Century Gothic" pitchFamily="-123" charset="0"/>
              </a:rPr>
              <a:t>NO HAND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>, act or part in ??</a:t>
            </a:r>
          </a:p>
          <a:p>
            <a:pPr>
              <a:spcBef>
                <a:spcPts val="1200"/>
              </a:spcBef>
            </a:pPr>
            <a:r>
              <a:rPr lang="en-GB" sz="1700" b="1" dirty="0">
                <a:solidFill>
                  <a:srgbClr val="404040"/>
                </a:solidFill>
                <a:latin typeface="Century Gothic" pitchFamily="-123" charset="0"/>
              </a:rPr>
              <a:t>The Questions: </a:t>
            </a:r>
            <a: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  <a:t/>
            </a:r>
            <a:br>
              <a:rPr lang="en-GB" sz="1700" dirty="0">
                <a:solidFill>
                  <a:srgbClr val="404040"/>
                </a:solidFill>
                <a:latin typeface="Century Gothic" pitchFamily="-123" charset="0"/>
              </a:rPr>
            </a:br>
            <a:r>
              <a:rPr lang="en-GB" sz="1700" dirty="0" smtClean="0">
                <a:solidFill>
                  <a:srgbClr val="404040"/>
                </a:solidFill>
                <a:latin typeface="Century Gothic" pitchFamily="-123" charset="0"/>
              </a:rPr>
              <a:t>	</a:t>
            </a:r>
            <a:r>
              <a:rPr lang="en-GB" sz="1400" dirty="0" smtClean="0">
                <a:solidFill>
                  <a:srgbClr val="404040"/>
                </a:solidFill>
                <a:latin typeface="Century Gothic" pitchFamily="-123" charset="0"/>
              </a:rPr>
              <a:t>1</a:t>
            </a:r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. Does the use of ICT combat climate change ? </a:t>
            </a:r>
            <a:b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</a:br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	2. Should the approach be driven by digital economics alone ? and, </a:t>
            </a:r>
            <a:b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</a:br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	3. Is the use of ICT going to have a beneficial outcome for those least prepared?</a:t>
            </a:r>
          </a:p>
          <a:p>
            <a:pPr>
              <a:spcBef>
                <a:spcPts val="1200"/>
              </a:spcBef>
            </a:pPr>
            <a:endParaRPr lang="en-GB" sz="1800" dirty="0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800" dirty="0">
              <a:latin typeface="Calibri" pitchFamily="-123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296863" y="2286000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2" name="Flowchart: Connector 11"/>
          <p:cNvSpPr/>
          <p:nvPr/>
        </p:nvSpPr>
        <p:spPr>
          <a:xfrm>
            <a:off x="296863" y="3257550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3" name="Oval 12"/>
          <p:cNvSpPr/>
          <p:nvPr/>
        </p:nvSpPr>
        <p:spPr>
          <a:xfrm>
            <a:off x="3357563" y="4786313"/>
            <a:ext cx="1785937" cy="785812"/>
          </a:xfrm>
          <a:prstGeom prst="ellipse">
            <a:avLst/>
          </a:prstGeom>
          <a:noFill/>
          <a:ln>
            <a:solidFill>
              <a:srgbClr val="D02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cxnSp>
        <p:nvCxnSpPr>
          <p:cNvPr id="15" name="Straight Arrow Connector 14"/>
          <p:cNvCxnSpPr>
            <a:stCxn id="13" idx="4"/>
          </p:cNvCxnSpPr>
          <p:nvPr/>
        </p:nvCxnSpPr>
        <p:spPr>
          <a:xfrm rot="16200000" flipH="1">
            <a:off x="4160838" y="5661025"/>
            <a:ext cx="285750" cy="107950"/>
          </a:xfrm>
          <a:prstGeom prst="straightConnector1">
            <a:avLst/>
          </a:prstGeom>
          <a:ln w="19050">
            <a:solidFill>
              <a:srgbClr val="D02E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119063" y="714375"/>
            <a:ext cx="9024937" cy="2143125"/>
          </a:xfrm>
        </p:spPr>
        <p:txBody>
          <a:bodyPr/>
          <a:lstStyle/>
          <a:p>
            <a:pPr algn="l" eaLnBrk="1" hangingPunct="1"/>
            <a: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800" b="1" smtClean="0">
                <a:solidFill>
                  <a:srgbClr val="00B050"/>
                </a:solidFill>
                <a:latin typeface="Century Gothic" pitchFamily="-123" charset="0"/>
              </a:rPr>
              <a:t>ICT Versus Digital Entertainment Networks or both?  </a:t>
            </a:r>
            <a:r>
              <a:rPr lang="en-GB" sz="28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8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b="1" smtClean="0">
                <a:solidFill>
                  <a:srgbClr val="0D0D0D"/>
                </a:solidFill>
                <a:latin typeface="Century Gothic" pitchFamily="-123" charset="0"/>
              </a:rPr>
              <a:t>The role of the Network Debate takes a Major Twist</a:t>
            </a:r>
            <a:br>
              <a:rPr lang="en-GB" sz="2000" b="1" smtClean="0">
                <a:solidFill>
                  <a:srgbClr val="0D0D0D"/>
                </a:solidFill>
                <a:latin typeface="Century Gothic" pitchFamily="-123" charset="0"/>
              </a:rPr>
            </a:br>
            <a:r>
              <a:rPr lang="en-GB" sz="2000" b="1" smtClean="0">
                <a:solidFill>
                  <a:srgbClr val="0D0D0D"/>
                </a:solidFill>
                <a:latin typeface="Century Gothic" pitchFamily="-123" charset="0"/>
              </a:rPr>
              <a:t>Smart use of Adaptation funds for ICT infrastructure in Developing Countries is of key importance </a:t>
            </a:r>
            <a:r>
              <a:rPr lang="en-GB" sz="2000" i="1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1800" b="1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1800" b="1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1800" b="1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1800" b="1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18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18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9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9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18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180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i="1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i="1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4000" smtClean="0">
                <a:solidFill>
                  <a:srgbClr val="00B050"/>
                </a:solidFill>
                <a:latin typeface="Century Gothic" pitchFamily="-123" charset="0"/>
              </a:rPr>
            </a:br>
            <a:endParaRPr lang="en-GB" sz="4000" smtClean="0">
              <a:solidFill>
                <a:srgbClr val="00B050"/>
              </a:solidFill>
              <a:latin typeface="Century Gothic" pitchFamily="-12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8625" y="22145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571500" y="2071688"/>
            <a:ext cx="82677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rgbClr val="404040"/>
                </a:solidFill>
                <a:latin typeface="Century Gothic" pitchFamily="-123" charset="0"/>
              </a:rPr>
              <a:t>Video centric Entertainment Versus Smart &amp; Multi Functional Networks…can we come up with a </a:t>
            </a:r>
            <a:r>
              <a:rPr lang="en-GB" sz="1600" b="1" dirty="0">
                <a:solidFill>
                  <a:srgbClr val="404040"/>
                </a:solidFill>
                <a:latin typeface="Century Gothic" pitchFamily="-123" charset="0"/>
              </a:rPr>
              <a:t>plan</a:t>
            </a:r>
            <a:r>
              <a:rPr lang="en-GB" sz="1600" dirty="0">
                <a:solidFill>
                  <a:srgbClr val="404040"/>
                </a:solidFill>
                <a:latin typeface="Century Gothic" pitchFamily="-123" charset="0"/>
              </a:rPr>
              <a:t> for all?  </a:t>
            </a:r>
          </a:p>
          <a:p>
            <a:endParaRPr lang="en-GB" sz="1600" dirty="0">
              <a:solidFill>
                <a:srgbClr val="404040"/>
              </a:solidFill>
              <a:latin typeface="Century Gothic" pitchFamily="-123" charset="0"/>
            </a:endParaRPr>
          </a:p>
          <a:p>
            <a:endParaRPr lang="en-GB" sz="16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600" b="1" dirty="0">
                <a:solidFill>
                  <a:srgbClr val="404040"/>
                </a:solidFill>
                <a:latin typeface="Century Gothic" pitchFamily="-123" charset="0"/>
              </a:rPr>
              <a:t>Real Life ICT Network Imperatives: </a:t>
            </a:r>
          </a:p>
          <a:p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- Education, R&amp;D and Monitoring</a:t>
            </a:r>
          </a:p>
          <a:p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     - Political and Cross Cultural Exchange</a:t>
            </a:r>
          </a:p>
          <a:p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     - E-Commerce</a:t>
            </a:r>
          </a:p>
          <a:p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     - Knowledge Sharing/ Technology Transfer</a:t>
            </a:r>
          </a:p>
          <a:p>
            <a:r>
              <a:rPr lang="en-GB" sz="1400" dirty="0">
                <a:solidFill>
                  <a:srgbClr val="404040"/>
                </a:solidFill>
                <a:latin typeface="Century Gothic" pitchFamily="-123" charset="0"/>
              </a:rPr>
              <a:t>     - A sense of One</a:t>
            </a:r>
          </a:p>
          <a:p>
            <a:endParaRPr dirty="0"/>
          </a:p>
          <a:p>
            <a:endParaRPr lang="en-GB" sz="16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600" dirty="0">
                <a:solidFill>
                  <a:srgbClr val="404040"/>
                </a:solidFill>
                <a:latin typeface="Century Gothic" pitchFamily="-123" charset="0"/>
              </a:rPr>
              <a:t>ICT Networks for LDC’s need to be </a:t>
            </a:r>
            <a:r>
              <a:rPr lang="en-GB" sz="1600" dirty="0" smtClean="0">
                <a:solidFill>
                  <a:srgbClr val="404040"/>
                </a:solidFill>
                <a:latin typeface="Century Gothic" pitchFamily="-123" charset="0"/>
              </a:rPr>
              <a:t>the </a:t>
            </a:r>
            <a:r>
              <a:rPr lang="en-GB" sz="1600" b="1" dirty="0" smtClean="0">
                <a:solidFill>
                  <a:srgbClr val="404040"/>
                </a:solidFill>
                <a:latin typeface="Century Gothic" pitchFamily="-123" charset="0"/>
              </a:rPr>
              <a:t>best</a:t>
            </a:r>
            <a:r>
              <a:rPr lang="en-GB" sz="1600" b="1" dirty="0">
                <a:solidFill>
                  <a:srgbClr val="404040"/>
                </a:solidFill>
                <a:latin typeface="Century Gothic" pitchFamily="-123" charset="0"/>
              </a:rPr>
              <a:t>, value for money </a:t>
            </a:r>
            <a:r>
              <a:rPr lang="en-GB" sz="1600" dirty="0">
                <a:solidFill>
                  <a:srgbClr val="404040"/>
                </a:solidFill>
                <a:latin typeface="Century Gothic" pitchFamily="-123" charset="0"/>
              </a:rPr>
              <a:t>and </a:t>
            </a:r>
            <a:r>
              <a:rPr lang="en-GB" sz="1600" b="1" dirty="0">
                <a:solidFill>
                  <a:srgbClr val="404040"/>
                </a:solidFill>
                <a:latin typeface="Century Gothic" pitchFamily="-123" charset="0"/>
              </a:rPr>
              <a:t>Smart low carbon oriented. </a:t>
            </a:r>
          </a:p>
          <a:p>
            <a:endParaRPr lang="en-GB" sz="1600" dirty="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600" dirty="0">
                <a:solidFill>
                  <a:srgbClr val="404040"/>
                </a:solidFill>
                <a:latin typeface="Century Gothic" pitchFamily="-123" charset="0"/>
              </a:rPr>
              <a:t>Moving in unison to a Smart Economic Framework via Low Carbon ICT Networks should be a </a:t>
            </a:r>
            <a:r>
              <a:rPr lang="en-GB" sz="1600" b="1" dirty="0">
                <a:solidFill>
                  <a:srgbClr val="404040"/>
                </a:solidFill>
                <a:latin typeface="Century Gothic" pitchFamily="-123" charset="0"/>
              </a:rPr>
              <a:t>common goal.</a:t>
            </a:r>
            <a:endParaRPr lang="en-GB" sz="1800" b="1" u="sng" dirty="0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GB" sz="1800" b="1" dirty="0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800" dirty="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28625" y="3159125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6" name="Flowchart: Connector 15"/>
          <p:cNvSpPr/>
          <p:nvPr/>
        </p:nvSpPr>
        <p:spPr>
          <a:xfrm>
            <a:off x="428625" y="49911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7" name="Flowchart: Connector 16"/>
          <p:cNvSpPr/>
          <p:nvPr/>
        </p:nvSpPr>
        <p:spPr>
          <a:xfrm>
            <a:off x="417513" y="5715000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24585" name="Oval 4"/>
          <p:cNvSpPr>
            <a:spLocks noChangeArrowheads="1"/>
          </p:cNvSpPr>
          <p:nvPr/>
        </p:nvSpPr>
        <p:spPr bwMode="auto">
          <a:xfrm>
            <a:off x="6400800" y="2590800"/>
            <a:ext cx="2362200" cy="2290763"/>
          </a:xfrm>
          <a:prstGeom prst="ellipse">
            <a:avLst/>
          </a:prstGeom>
          <a:solidFill>
            <a:srgbClr val="00B05A"/>
          </a:solidFill>
          <a:ln w="25400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Century Gothic" pitchFamily="-123" charset="0"/>
              </a:rPr>
              <a:t>We all need to </a:t>
            </a:r>
            <a:r>
              <a:rPr lang="en-GB" sz="1400" b="1" dirty="0">
                <a:solidFill>
                  <a:srgbClr val="D02E02"/>
                </a:solidFill>
                <a:latin typeface="Century Gothic" pitchFamily="-123" charset="0"/>
              </a:rPr>
              <a:t>tell the </a:t>
            </a:r>
            <a:r>
              <a:rPr lang="en-GB" sz="1400" b="1" dirty="0" smtClean="0">
                <a:solidFill>
                  <a:srgbClr val="D02E02"/>
                </a:solidFill>
                <a:latin typeface="Century Gothic" pitchFamily="-123" charset="0"/>
              </a:rPr>
              <a:t>truth </a:t>
            </a:r>
            <a:r>
              <a:rPr lang="en-GB" sz="1400" b="1" dirty="0" smtClean="0">
                <a:solidFill>
                  <a:srgbClr val="FFFFFF"/>
                </a:solidFill>
                <a:latin typeface="Century Gothic" pitchFamily="-123" charset="0"/>
              </a:rPr>
              <a:t>about </a:t>
            </a:r>
            <a:r>
              <a:rPr lang="en-GB" sz="1400" b="1" dirty="0">
                <a:solidFill>
                  <a:srgbClr val="FFFFFF"/>
                </a:solidFill>
                <a:latin typeface="Century Gothic" pitchFamily="-123" charset="0"/>
              </a:rPr>
              <a:t>what it takes to actually  combat Climate Change with ICT</a:t>
            </a:r>
          </a:p>
        </p:txBody>
      </p:sp>
      <p:sp>
        <p:nvSpPr>
          <p:cNvPr id="15" name="Right Brace 14"/>
          <p:cNvSpPr>
            <a:spLocks/>
          </p:cNvSpPr>
          <p:nvPr/>
        </p:nvSpPr>
        <p:spPr bwMode="auto">
          <a:xfrm>
            <a:off x="4495800" y="2895600"/>
            <a:ext cx="1785938" cy="1790700"/>
          </a:xfrm>
          <a:prstGeom prst="rightBrace">
            <a:avLst>
              <a:gd name="adj1" fmla="val 7812"/>
              <a:gd name="adj2" fmla="val 53343"/>
            </a:avLst>
          </a:prstGeom>
          <a:noFill/>
          <a:ln w="38100">
            <a:solidFill>
              <a:srgbClr val="4040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800">
              <a:latin typeface="Century Gothic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714375"/>
            <a:ext cx="9144000" cy="21431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6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ICT &amp; Climate Change - A Hot Topic ? </a:t>
            </a:r>
            <a:r>
              <a:rPr lang="en-GB" sz="32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2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2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2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endParaRPr lang="en-GB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-52388" y="1354138"/>
            <a:ext cx="919638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lvl="1"/>
            <a:r>
              <a:rPr lang="en-GB" sz="3600" b="1">
                <a:solidFill>
                  <a:schemeClr val="bg1"/>
                </a:solidFill>
                <a:latin typeface="Century Gothic" pitchFamily="-123" charset="0"/>
              </a:rPr>
              <a:t>The use of ICT is predicted to reduce total global GHG’s by 15% by 2020 </a:t>
            </a:r>
            <a:r>
              <a:rPr lang="en-GB" sz="3600">
                <a:solidFill>
                  <a:schemeClr val="bg1"/>
                </a:solidFill>
                <a:latin typeface="Century Gothic" pitchFamily="-123" charset="0"/>
              </a:rPr>
              <a:t>...</a:t>
            </a:r>
            <a:r>
              <a:rPr lang="en-GB" sz="3600" b="1">
                <a:solidFill>
                  <a:schemeClr val="bg1"/>
                </a:solidFill>
                <a:latin typeface="Century Gothic" pitchFamily="-123" charset="0"/>
              </a:rPr>
              <a:t>and </a:t>
            </a:r>
            <a:r>
              <a:rPr lang="en-GB" sz="3600" b="1" i="1">
                <a:solidFill>
                  <a:schemeClr val="bg1"/>
                </a:solidFill>
                <a:latin typeface="Century Gothic" pitchFamily="-123" charset="0"/>
              </a:rPr>
              <a:t>grow</a:t>
            </a:r>
            <a:r>
              <a:rPr lang="en-GB" sz="3600" b="1">
                <a:solidFill>
                  <a:schemeClr val="bg1"/>
                </a:solidFill>
                <a:latin typeface="Century Gothic" pitchFamily="-123" charset="0"/>
              </a:rPr>
              <a:t> to 40% by 2050.</a:t>
            </a:r>
          </a:p>
          <a:p>
            <a:pPr>
              <a:spcBef>
                <a:spcPts val="1200"/>
              </a:spcBef>
            </a:pPr>
            <a:endParaRPr lang="en-IE" sz="1800">
              <a:solidFill>
                <a:schemeClr val="bg1"/>
              </a:solidFill>
              <a:latin typeface="Century Gothic" pitchFamily="-123" charset="0"/>
            </a:endParaRPr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144463" y="6430963"/>
            <a:ext cx="307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 i="1">
                <a:solidFill>
                  <a:schemeClr val="bg1"/>
                </a:solidFill>
                <a:latin typeface="Century Gothic" pitchFamily="-123" charset="0"/>
              </a:rPr>
              <a:t>Source: GeSi &amp; EC. Europa</a:t>
            </a:r>
            <a:endParaRPr lang="en-IE" sz="1200">
              <a:latin typeface="Calibri" pitchFamily="-123" charset="0"/>
            </a:endParaRPr>
          </a:p>
        </p:txBody>
      </p:sp>
      <p:sp>
        <p:nvSpPr>
          <p:cNvPr id="26633" name="Rectangle 18"/>
          <p:cNvSpPr>
            <a:spLocks noChangeArrowheads="1"/>
          </p:cNvSpPr>
          <p:nvPr/>
        </p:nvSpPr>
        <p:spPr bwMode="auto">
          <a:xfrm>
            <a:off x="142875" y="3286125"/>
            <a:ext cx="7572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00B050"/>
                </a:solidFill>
                <a:latin typeface="Century Gothic" pitchFamily="-123" charset="0"/>
              </a:rPr>
              <a:t>The full potential of ICT </a:t>
            </a:r>
            <a:r>
              <a:rPr lang="en-GB" sz="1800" b="1" u="sng">
                <a:solidFill>
                  <a:srgbClr val="00B050"/>
                </a:solidFill>
                <a:latin typeface="Century Gothic" pitchFamily="-123" charset="0"/>
              </a:rPr>
              <a:t>cannot</a:t>
            </a:r>
            <a:r>
              <a:rPr lang="en-GB" sz="1800">
                <a:solidFill>
                  <a:srgbClr val="00B050"/>
                </a:solidFill>
                <a:latin typeface="Century Gothic" pitchFamily="-123" charset="0"/>
              </a:rPr>
              <a:t> be harvested given a fundamental problem with the design of the current ICT Network Infrastructure, don’t bet just yet on the role of 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714375"/>
            <a:ext cx="9882187" cy="21431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3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>The Looming ICT Network Power Surge Problem </a:t>
            </a:r>
            <a:r>
              <a:rPr lang="en-GB" sz="36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6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 major uptick in ICT Network CHG Emissions </a:t>
            </a: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32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32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sz="2200" i="1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00B050"/>
                </a:solidFill>
                <a:latin typeface="Century Gothic" pitchFamily="34" charset="0"/>
                <a:ea typeface="+mj-ea"/>
                <a:cs typeface="+mj-cs"/>
              </a:rPr>
            </a:br>
            <a:endParaRPr lang="en-GB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8625" y="22145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571500" y="2071688"/>
            <a:ext cx="871537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404040"/>
                </a:solidFill>
                <a:latin typeface="Century Gothic" pitchFamily="-123" charset="0"/>
              </a:rPr>
              <a:t>What’s driving it ? </a:t>
            </a:r>
          </a:p>
          <a:p>
            <a:endParaRPr lang="en-GB" sz="18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800" b="1">
                <a:solidFill>
                  <a:srgbClr val="404040"/>
                </a:solidFill>
                <a:latin typeface="Century Gothic" pitchFamily="-123" charset="0"/>
              </a:rPr>
              <a:t>Broadband penetration, shift to video centric traffic and mobility</a:t>
            </a:r>
          </a:p>
          <a:p>
            <a:endParaRPr/>
          </a:p>
          <a:p>
            <a:r>
              <a:rPr lang="en-GB" sz="1800">
                <a:solidFill>
                  <a:srgbClr val="404040"/>
                </a:solidFill>
                <a:latin typeface="Century Gothic" pitchFamily="-123" charset="0"/>
              </a:rPr>
              <a:t>Why is Modern Network Technology an Issue ? Stanford 40 Years on !</a:t>
            </a:r>
          </a:p>
          <a:p>
            <a:endParaRPr lang="en-GB" sz="18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800" b="1">
                <a:solidFill>
                  <a:srgbClr val="404040"/>
                </a:solidFill>
                <a:latin typeface="Century Gothic" pitchFamily="-123" charset="0"/>
              </a:rPr>
              <a:t>ICT’s 2020 role to reduce C02 emissions is in jeopardy</a:t>
            </a:r>
          </a:p>
          <a:p>
            <a:endParaRPr lang="en-GB" sz="1800">
              <a:solidFill>
                <a:srgbClr val="404040"/>
              </a:solidFill>
              <a:latin typeface="Century Gothic" pitchFamily="-123" charset="0"/>
            </a:endParaRPr>
          </a:p>
          <a:p>
            <a:r>
              <a:rPr lang="en-GB" sz="1800">
                <a:solidFill>
                  <a:srgbClr val="404040"/>
                </a:solidFill>
                <a:latin typeface="Century Gothic" pitchFamily="-123" charset="0"/>
              </a:rPr>
              <a:t>ICT’s 2020 Net Gain of 15% may become a Net Loss of 15% ? = 0 Benefit</a:t>
            </a:r>
            <a:endParaRPr lang="en-GB" sz="1800" u="sng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GB" sz="1800" b="1">
              <a:solidFill>
                <a:srgbClr val="404040"/>
              </a:solidFill>
              <a:latin typeface="Century Gothic" pitchFamily="-123" charset="0"/>
            </a:endParaRPr>
          </a:p>
          <a:p>
            <a:pPr>
              <a:spcBef>
                <a:spcPts val="1200"/>
              </a:spcBef>
            </a:pPr>
            <a:endParaRPr lang="en-IE" sz="1800">
              <a:solidFill>
                <a:srgbClr val="404040"/>
              </a:solidFill>
              <a:latin typeface="Century Gothic" pitchFamily="-123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8625" y="277495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2" name="Flowchart: Connector 11"/>
          <p:cNvSpPr/>
          <p:nvPr/>
        </p:nvSpPr>
        <p:spPr>
          <a:xfrm>
            <a:off x="428625" y="3305175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6" name="Flowchart: Connector 15"/>
          <p:cNvSpPr/>
          <p:nvPr/>
        </p:nvSpPr>
        <p:spPr>
          <a:xfrm>
            <a:off x="428625" y="3852863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7" name="Flowchart: Connector 16"/>
          <p:cNvSpPr/>
          <p:nvPr/>
        </p:nvSpPr>
        <p:spPr>
          <a:xfrm>
            <a:off x="417513" y="4400550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1939925"/>
            <a:ext cx="9882187" cy="4286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3000" b="1" dirty="0" smtClean="0">
                <a:solidFill>
                  <a:srgbClr val="00B050"/>
                </a:solidFill>
                <a:latin typeface="Century Gothic" pitchFamily="-123" charset="0"/>
              </a:rPr>
              <a:t>New ICT Solutions over a Legacy Network? </a:t>
            </a:r>
            <a: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3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b="1" dirty="0" smtClean="0">
                <a:solidFill>
                  <a:srgbClr val="0D0D0D"/>
                </a:solidFill>
                <a:latin typeface="Century Gothic" pitchFamily="-123" charset="0"/>
              </a:rPr>
              <a:t>Just to follow blindly is dangerous......</a:t>
            </a:r>
            <a:br>
              <a:rPr lang="en-GB" sz="2000" b="1" dirty="0" smtClean="0">
                <a:solidFill>
                  <a:srgbClr val="0D0D0D"/>
                </a:solidFill>
                <a:latin typeface="Century Gothic" pitchFamily="-123" charset="0"/>
              </a:rPr>
            </a:br>
            <a:r>
              <a:rPr lang="en-GB" sz="2000" b="1" dirty="0" smtClean="0">
                <a:solidFill>
                  <a:srgbClr val="00B050"/>
                </a:solidFill>
              </a:rPr>
              <a:t/>
            </a:r>
            <a:br>
              <a:rPr lang="en-GB" sz="2000" b="1" dirty="0" smtClean="0">
                <a:solidFill>
                  <a:srgbClr val="00B050"/>
                </a:solidFill>
              </a:rPr>
            </a:br>
            <a: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b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b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i="1" dirty="0" smtClean="0">
                <a:solidFill>
                  <a:srgbClr val="00B050"/>
                </a:solidFill>
                <a:latin typeface="Century Gothic" pitchFamily="-123" charset="0"/>
              </a:rPr>
            </a:br>
            <a: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  <a:t/>
            </a:r>
            <a:br>
              <a:rPr lang="en-GB" sz="2000" dirty="0" smtClean="0">
                <a:solidFill>
                  <a:srgbClr val="00B050"/>
                </a:solidFill>
                <a:latin typeface="Century Gothic" pitchFamily="-123" charset="0"/>
              </a:rPr>
            </a:br>
            <a:endParaRPr lang="en-GB" sz="2000" dirty="0" smtClean="0">
              <a:solidFill>
                <a:srgbClr val="00B050"/>
              </a:solidFill>
              <a:latin typeface="Century Gothic" pitchFamily="-12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258603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85876" y="4357687"/>
            <a:ext cx="857250" cy="428625"/>
          </a:xfrm>
          <a:prstGeom prst="straightConnector1">
            <a:avLst/>
          </a:prstGeom>
          <a:ln>
            <a:noFill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8625" y="1870075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0" name="TextBox 9"/>
          <p:cNvSpPr txBox="1"/>
          <p:nvPr/>
        </p:nvSpPr>
        <p:spPr>
          <a:xfrm>
            <a:off x="571500" y="1738313"/>
            <a:ext cx="8143875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4G Mobile Networks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will lead the Power Consumption spike  2010 –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Ambitious </a:t>
            </a:r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Universal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NGN broadband Plans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e.g. Singapore’s In2015 Plan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Humans will be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addicted to video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e.g.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BBC </a:t>
            </a:r>
            <a:r>
              <a:rPr lang="en-GB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iPlayer</a:t>
            </a:r>
            <a: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= 20 – 25% of UK telecom traffic after 2 years from only 1.5m subscribers in 2008. UK population 60m.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What happens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next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?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The Key: Metro Fibre Rings are congested,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2</a:t>
            </a:r>
            <a:r>
              <a:rPr lang="en-GB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nd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last mile is the new choke point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of the Internet.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“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 video Tsunami is going to hit the Telecom’s Network, brownouts will be common and power consumption will soar”.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en-I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8625" y="2336800"/>
            <a:ext cx="100013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2" name="Flowchart: Connector 11"/>
          <p:cNvSpPr/>
          <p:nvPr/>
        </p:nvSpPr>
        <p:spPr>
          <a:xfrm>
            <a:off x="428625" y="2987001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6" name="Flowchart: Connector 15"/>
          <p:cNvSpPr/>
          <p:nvPr/>
        </p:nvSpPr>
        <p:spPr>
          <a:xfrm>
            <a:off x="428625" y="3643314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7" name="Flowchart: Connector 16"/>
          <p:cNvSpPr/>
          <p:nvPr/>
        </p:nvSpPr>
        <p:spPr>
          <a:xfrm>
            <a:off x="417513" y="4176038"/>
            <a:ext cx="100012" cy="10001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  <p:sp>
        <p:nvSpPr>
          <p:cNvPr id="13" name="Flowchart: Connector 12"/>
          <p:cNvSpPr/>
          <p:nvPr/>
        </p:nvSpPr>
        <p:spPr>
          <a:xfrm>
            <a:off x="428625" y="4924099"/>
            <a:ext cx="100013" cy="10001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1360</Words>
  <Application>Microsoft Office PowerPoint</Application>
  <PresentationFormat>On-screen Show (4:3)</PresentationFormat>
  <Paragraphs>231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role of ICT to combat Climate change  ...is there a Danger we fall into a trap ? </vt:lpstr>
      <vt:lpstr>Slide 2</vt:lpstr>
      <vt:lpstr>Slide 3</vt:lpstr>
      <vt:lpstr>       </vt:lpstr>
      <vt:lpstr>   Dichotomy of a ICT Digital Revolution in Combating Climate Change !          </vt:lpstr>
      <vt:lpstr>   ICT Versus Digital Entertainment Networks or both?   The role of the Network Debate takes a Major Twist Smart use of Adaptation funds for ICT infrastructure in Developing Countries is of key importance          </vt:lpstr>
      <vt:lpstr>   ICT &amp; Climate Change - A Hot Topic ?            </vt:lpstr>
      <vt:lpstr>   The Looming ICT Network Power Surge Problem  A major uptick in ICT Network CHG Emissions           </vt:lpstr>
      <vt:lpstr>   New ICT Solutions over a Legacy Network?  Just to follow blindly is dangerous......            </vt:lpstr>
      <vt:lpstr>   The Battle for a better ICT Network is central The Melting Pot: Digital Economics, Smart Economics and                         Climate Change Imperatives             </vt:lpstr>
      <vt:lpstr>  “The Smart Economy will be developed via a transition to a low carbon economy.” Irish Government 2009</vt:lpstr>
      <vt:lpstr>   Ireland is Building a Smart Exemplar Network “A Multi Terabit Capacity Low Carbon Network” developed by Intune Networks”              </vt:lpstr>
      <vt:lpstr>CEÁD MÍLE FÁILTE!</vt:lpstr>
      <vt:lpstr>Slide 14</vt:lpstr>
      <vt:lpstr>Slide 15</vt:lpstr>
      <vt:lpstr>Slide 16</vt:lpstr>
      <vt:lpstr>Slide 17</vt:lpstr>
      <vt:lpstr>The role of ICT to combat Climate change  ...is there a Danger we fall into a trap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&amp; Climate change is there a Danger we fall into a trap ?</dc:title>
  <dc:creator>creagh</dc:creator>
  <cp:lastModifiedBy>creagh</cp:lastModifiedBy>
  <cp:revision>166</cp:revision>
  <dcterms:created xsi:type="dcterms:W3CDTF">2009-11-23T12:33:59Z</dcterms:created>
  <dcterms:modified xsi:type="dcterms:W3CDTF">2009-12-18T18:13:42Z</dcterms:modified>
</cp:coreProperties>
</file>