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60" r:id="rId3"/>
    <p:sldId id="264" r:id="rId4"/>
    <p:sldId id="262" r:id="rId5"/>
    <p:sldId id="267" r:id="rId6"/>
    <p:sldId id="268" r:id="rId7"/>
    <p:sldId id="269" r:id="rId8"/>
    <p:sldId id="266" r:id="rId9"/>
    <p:sldId id="270" r:id="rId10"/>
    <p:sldId id="271" r:id="rId11"/>
    <p:sldId id="278" r:id="rId12"/>
    <p:sldId id="272" r:id="rId13"/>
    <p:sldId id="279"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scaleToFitPaper="1" frameSlides="1"/>
  <p:clrMru>
    <a:srgbClr val="BFBFBF"/>
    <a:srgbClr val="FF9999"/>
    <a:srgbClr val="FF3333"/>
    <a:srgbClr val="FFA4FF"/>
    <a:srgbClr val="9BBB59"/>
    <a:srgbClr val="6AC1FF"/>
    <a:srgbClr val="0082C8"/>
    <a:srgbClr val="0075C3"/>
    <a:srgbClr val="008BCD"/>
    <a:srgbClr val="2F60F2"/>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90" autoAdjust="0"/>
    <p:restoredTop sz="77889" autoAdjust="0"/>
  </p:normalViewPr>
  <p:slideViewPr>
    <p:cSldViewPr snapToObjects="1">
      <p:cViewPr varScale="1">
        <p:scale>
          <a:sx n="56" d="100"/>
          <a:sy n="56" d="100"/>
        </p:scale>
        <p:origin x="-1656" y="-84"/>
      </p:cViewPr>
      <p:guideLst>
        <p:guide orient="horz" pos="4024"/>
        <p:guide pos="305"/>
        <p:guide pos="1714"/>
        <p:guide pos="3165"/>
        <p:guide pos="6082"/>
        <p:guide pos="4481"/>
        <p:guide pos="2031"/>
        <p:guide pos="489"/>
        <p:guide pos="25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49F93F-883E-F148-B456-70D93850B2F3}" type="datetimeFigureOut">
              <a:rPr lang="en-US" smtClean="0"/>
              <a:pPr/>
              <a:t>12/4/2009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75C8D1-D3CB-6E45-9A9F-C07D33EC770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2C9C5-7522-834B-8DD5-26CD21DE21F9}" type="datetimeFigureOut">
              <a:rPr lang="en-US" smtClean="0"/>
              <a:pPr/>
              <a:t>12/4/2009</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9D506-B8A3-2844-93B2-76D784FFD77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target is a carbon intensity target rather</a:t>
            </a:r>
            <a:r>
              <a:rPr lang="en-US" baseline="0" dirty="0" smtClean="0"/>
              <a:t> than an absolute emissions target, since as society as a whole transitions to lower carbon activities, Telstra, as a provider of enabling services, will experience greater power demand.  Offering these low carbon services most efficiently is our goal.</a:t>
            </a:r>
          </a:p>
        </p:txBody>
      </p:sp>
      <p:sp>
        <p:nvSpPr>
          <p:cNvPr id="4" name="Slide Number Placeholder 3"/>
          <p:cNvSpPr>
            <a:spLocks noGrp="1"/>
          </p:cNvSpPr>
          <p:nvPr>
            <p:ph type="sldNum" sz="quarter" idx="10"/>
          </p:nvPr>
        </p:nvSpPr>
        <p:spPr/>
        <p:txBody>
          <a:bodyPr/>
          <a:lstStyle/>
          <a:p>
            <a:fld id="{54D9D506-B8A3-2844-93B2-76D784FFD77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t>Presence-based power and contextual power.</a:t>
            </a:r>
          </a:p>
          <a:p>
            <a:endParaRPr lang="en-US" dirty="0" smtClean="0"/>
          </a:p>
          <a:p>
            <a:r>
              <a:rPr lang="en-US" dirty="0" smtClean="0"/>
              <a:t>Smarter power solutions can save 0.53% of national carbon emissions;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a:t>
            </a:r>
            <a:r>
              <a:rPr lang="en-US" u="sng" dirty="0" smtClean="0"/>
              <a:t>A Climate Risk Report: Towards a High-Bandwidth, Low-Carbon Future</a:t>
            </a:r>
            <a:r>
              <a:rPr lang="en-US" u="none" dirty="0" smtClean="0"/>
              <a:t>, commissioned by Telstra.</a:t>
            </a:r>
            <a:endParaRPr lang="en-US" u="sng" dirty="0" smtClean="0"/>
          </a:p>
          <a:p>
            <a:endParaRPr lang="en-US" dirty="0" smtClean="0"/>
          </a:p>
        </p:txBody>
      </p:sp>
      <p:sp>
        <p:nvSpPr>
          <p:cNvPr id="46084" name="Slide Number Placeholder 3"/>
          <p:cNvSpPr>
            <a:spLocks noGrp="1"/>
          </p:cNvSpPr>
          <p:nvPr>
            <p:ph type="sldNum" sz="quarter" idx="5"/>
          </p:nvPr>
        </p:nvSpPr>
        <p:spPr>
          <a:noFill/>
        </p:spPr>
        <p:txBody>
          <a:bodyPr/>
          <a:lstStyle/>
          <a:p>
            <a:fld id="{B6EF9EC8-0EFE-4237-BF55-2391DE18E785}" type="slidenum">
              <a:rPr lang="en-AU" smtClean="0"/>
              <a:pPr/>
              <a:t>12</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AU" dirty="0" smtClean="0"/>
              <a:t>By 2030 technology will have changed 2 things dramatically:</a:t>
            </a:r>
          </a:p>
          <a:p>
            <a:pPr marL="411162" lvl="1" indent="-228600" eaLnBrk="1" fontAlgn="auto" hangingPunct="1">
              <a:spcBef>
                <a:spcPts val="0"/>
              </a:spcBef>
              <a:spcAft>
                <a:spcPts val="0"/>
              </a:spcAft>
              <a:buFont typeface="+mj-lt"/>
              <a:buAutoNum type="arabicPeriod"/>
              <a:defRPr/>
            </a:pPr>
            <a:r>
              <a:rPr lang="en-AU" dirty="0" smtClean="0"/>
              <a:t>The efficiency of travel</a:t>
            </a:r>
          </a:p>
          <a:p>
            <a:pPr marL="411162" lvl="1" indent="-228600" eaLnBrk="1" fontAlgn="auto" hangingPunct="1">
              <a:spcBef>
                <a:spcPts val="0"/>
              </a:spcBef>
              <a:spcAft>
                <a:spcPts val="0"/>
              </a:spcAft>
              <a:buFont typeface="+mj-lt"/>
              <a:buAutoNum type="arabicPeriod"/>
              <a:defRPr/>
            </a:pPr>
            <a:r>
              <a:rPr lang="en-AU" dirty="0" smtClean="0"/>
              <a:t>The need to travel</a:t>
            </a:r>
          </a:p>
          <a:p>
            <a:pPr lvl="1" eaLnBrk="1" fontAlgn="auto" hangingPunct="1">
              <a:spcBef>
                <a:spcPts val="0"/>
              </a:spcBef>
              <a:spcAft>
                <a:spcPts val="0"/>
              </a:spcAft>
              <a:defRPr/>
            </a:pPr>
            <a:r>
              <a:rPr lang="en-AU" dirty="0" smtClean="0"/>
              <a:t>Planning a future based on a linear extrapolation of today’s travel requirements would be a mistake</a:t>
            </a:r>
          </a:p>
          <a:p>
            <a:pPr eaLnBrk="1" fontAlgn="auto" hangingPunct="1">
              <a:spcBef>
                <a:spcPts val="0"/>
              </a:spcBef>
              <a:spcAft>
                <a:spcPts val="0"/>
              </a:spcAft>
              <a:defRPr/>
            </a:pPr>
            <a:r>
              <a:rPr lang="en-AU" dirty="0" smtClean="0"/>
              <a:t>Changing the efficiency of travel:</a:t>
            </a:r>
          </a:p>
          <a:p>
            <a:pPr lvl="1" eaLnBrk="1" fontAlgn="auto" hangingPunct="1">
              <a:spcBef>
                <a:spcPts val="0"/>
              </a:spcBef>
              <a:spcAft>
                <a:spcPts val="0"/>
              </a:spcAft>
              <a:defRPr/>
            </a:pPr>
            <a:r>
              <a:rPr lang="en-AU" dirty="0" smtClean="0"/>
              <a:t>Smart infrastructure and smart cars:</a:t>
            </a:r>
          </a:p>
          <a:p>
            <a:pPr lvl="2" eaLnBrk="1" fontAlgn="auto" hangingPunct="1">
              <a:spcBef>
                <a:spcPts val="0"/>
              </a:spcBef>
              <a:spcAft>
                <a:spcPts val="0"/>
              </a:spcAft>
              <a:defRPr/>
            </a:pPr>
            <a:r>
              <a:rPr lang="en-AU" dirty="0" smtClean="0"/>
              <a:t>Cars with collision avoidance systems using </a:t>
            </a:r>
            <a:r>
              <a:rPr lang="en-US" dirty="0" smtClean="0">
                <a:ea typeface="Gill Sans" charset="0"/>
                <a:cs typeface="Gill Sans" charset="0"/>
              </a:rPr>
              <a:t>radar range finding  but also stereo vision, laser range finding, ultra-sonic range finding, will allow the traffic to be ‘packed’ more effectively  onto the roads.</a:t>
            </a:r>
          </a:p>
          <a:p>
            <a:pPr lvl="2" eaLnBrk="1" fontAlgn="auto" hangingPunct="1">
              <a:spcBef>
                <a:spcPts val="0"/>
              </a:spcBef>
              <a:spcAft>
                <a:spcPts val="0"/>
              </a:spcAft>
              <a:defRPr/>
            </a:pPr>
            <a:r>
              <a:rPr lang="en-US" dirty="0" smtClean="0"/>
              <a:t>Smart infrastructure will know exactly how much traffic there is on the road systems, allowing route </a:t>
            </a:r>
            <a:r>
              <a:rPr lang="en-US" dirty="0" err="1" smtClean="0"/>
              <a:t>optimisation</a:t>
            </a:r>
            <a:r>
              <a:rPr lang="en-US" dirty="0" smtClean="0"/>
              <a:t> across the entire system using sophisticated traffic management algorithms (e.g. the sort of thing that we have been doing in telecommunication networks for years). This will allow </a:t>
            </a:r>
            <a:r>
              <a:rPr lang="en-US" dirty="0" err="1" smtClean="0"/>
              <a:t>optimisation</a:t>
            </a:r>
            <a:r>
              <a:rPr lang="en-US" dirty="0" smtClean="0"/>
              <a:t> of the overall system </a:t>
            </a:r>
            <a:r>
              <a:rPr lang="en-US" dirty="0" err="1" smtClean="0"/>
              <a:t>utilisation</a:t>
            </a:r>
            <a:r>
              <a:rPr lang="en-US" dirty="0" smtClean="0"/>
              <a:t>. </a:t>
            </a:r>
          </a:p>
          <a:p>
            <a:pPr lvl="1" eaLnBrk="1" fontAlgn="auto" hangingPunct="1">
              <a:spcBef>
                <a:spcPts val="0"/>
              </a:spcBef>
              <a:spcAft>
                <a:spcPts val="0"/>
              </a:spcAft>
              <a:defRPr/>
            </a:pPr>
            <a:r>
              <a:rPr lang="en-US" dirty="0" smtClean="0"/>
              <a:t>Personal public transport: </a:t>
            </a:r>
          </a:p>
          <a:p>
            <a:pPr lvl="2" eaLnBrk="1" fontAlgn="auto" hangingPunct="1">
              <a:spcBef>
                <a:spcPts val="0"/>
              </a:spcBef>
              <a:spcAft>
                <a:spcPts val="0"/>
              </a:spcAft>
              <a:defRPr/>
            </a:pPr>
            <a:r>
              <a:rPr lang="en-US" dirty="0" smtClean="0"/>
              <a:t>Encourage people to use public transport by making it more convenient and more comfortable. Convenience comes from ensuring that an individual’s travel needs can be catered for by minimizing waiting and journey times through (a) the system </a:t>
            </a:r>
            <a:r>
              <a:rPr lang="en-US" dirty="0" err="1" smtClean="0"/>
              <a:t>optimisation</a:t>
            </a:r>
            <a:r>
              <a:rPr lang="en-US" dirty="0" smtClean="0"/>
              <a:t> discussed above and (b) </a:t>
            </a:r>
            <a:r>
              <a:rPr lang="en-US" dirty="0" err="1" smtClean="0"/>
              <a:t>utilising</a:t>
            </a:r>
            <a:r>
              <a:rPr lang="en-US" dirty="0" smtClean="0"/>
              <a:t> mobile phones to schedule transport availability and facilitate billing (e.g. NFC)</a:t>
            </a:r>
          </a:p>
          <a:p>
            <a:pPr lvl="2" eaLnBrk="1" fontAlgn="auto" hangingPunct="1">
              <a:spcBef>
                <a:spcPts val="0"/>
              </a:spcBef>
              <a:spcAft>
                <a:spcPts val="0"/>
              </a:spcAft>
              <a:defRPr/>
            </a:pPr>
            <a:r>
              <a:rPr lang="en-US" dirty="0" smtClean="0"/>
              <a:t>This will reduce the number of cars on the road (and parking requirements) due to higher vehicle occupancy (car share schemes are already shown to do this) and lower car ownership . </a:t>
            </a:r>
            <a:r>
              <a:rPr lang="en-US" smtClean="0"/>
              <a:t>Vehicle occupancy </a:t>
            </a:r>
            <a:r>
              <a:rPr lang="en-US" dirty="0" smtClean="0"/>
              <a:t>in Melbourne in 2006/2007 was only 1.2 people per car. </a:t>
            </a:r>
          </a:p>
          <a:p>
            <a:pPr eaLnBrk="1" fontAlgn="auto" hangingPunct="1">
              <a:spcBef>
                <a:spcPts val="0"/>
              </a:spcBef>
              <a:spcAft>
                <a:spcPts val="0"/>
              </a:spcAft>
              <a:defRPr/>
            </a:pPr>
            <a:r>
              <a:rPr lang="en-US" dirty="0" smtClean="0"/>
              <a:t>Picture:</a:t>
            </a:r>
          </a:p>
          <a:p>
            <a:pPr lvl="1" eaLnBrk="1" fontAlgn="auto" hangingPunct="1">
              <a:spcBef>
                <a:spcPts val="0"/>
              </a:spcBef>
              <a:spcAft>
                <a:spcPts val="0"/>
              </a:spcAft>
              <a:defRPr/>
            </a:pPr>
            <a:r>
              <a:rPr lang="en-US" dirty="0" smtClean="0"/>
              <a:t> A trial in Abu Dhabi of a personal public transport system in a city where there are no cars.  The vehicle is a driver-less unit that you program to your next destination.</a:t>
            </a:r>
            <a:endParaRPr lang="en-AU"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ACE21B-E70F-439D-9F79-C50A0FC288FD}" type="slidenum">
              <a:rPr lang="en-AU" smtClean="0"/>
              <a:pPr/>
              <a:t>13</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Telstra</a:t>
            </a:r>
            <a:r>
              <a:rPr lang="en-AU" baseline="0" dirty="0" smtClean="0"/>
              <a:t> Commissioned a report by Climate Risk (an environmental consultancy) on the potential of ICT to drive lower carbon emissions in 2007. It showed that the use of broadband could reduce carbon emissions in Australia by up to 5% through the use of a variety of tools.</a:t>
            </a:r>
            <a:endParaRPr lang="en-AU" dirty="0"/>
          </a:p>
        </p:txBody>
      </p:sp>
      <p:sp>
        <p:nvSpPr>
          <p:cNvPr id="4" name="Slide Number Placeholder 3"/>
          <p:cNvSpPr>
            <a:spLocks noGrp="1"/>
          </p:cNvSpPr>
          <p:nvPr>
            <p:ph type="sldNum" sz="quarter" idx="10"/>
          </p:nvPr>
        </p:nvSpPr>
        <p:spPr/>
        <p:txBody>
          <a:bodyPr/>
          <a:lstStyle/>
          <a:p>
            <a:fld id="{54D9D506-B8A3-2844-93B2-76D784FFD77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AU" smtClean="0"/>
              <a:t>Domestic aviation has increased from 0.3% to 0.8% of Australia’s carbon emissions in the last 5 years.</a:t>
            </a:r>
          </a:p>
          <a:p>
            <a:endParaRPr lang="en-AU" smtClean="0"/>
          </a:p>
        </p:txBody>
      </p:sp>
      <p:sp>
        <p:nvSpPr>
          <p:cNvPr id="43012" name="Slide Number Placeholder 3"/>
          <p:cNvSpPr>
            <a:spLocks noGrp="1"/>
          </p:cNvSpPr>
          <p:nvPr>
            <p:ph type="sldNum" sz="quarter" idx="5"/>
          </p:nvPr>
        </p:nvSpPr>
        <p:spPr>
          <a:noFill/>
        </p:spPr>
        <p:txBody>
          <a:bodyPr/>
          <a:lstStyle/>
          <a:p>
            <a:fld id="{7B629B0C-0235-4E13-AB6A-374E2A0BB9C2}" type="slidenum">
              <a:rPr lang="en-AU" smtClean="0"/>
              <a:pPr/>
              <a:t>5</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smtClean="0"/>
              <a:t>Trend and Projected Domestic aviation emissions since 1990.</a:t>
            </a:r>
          </a:p>
          <a:p>
            <a:r>
              <a:rPr lang="en-US" dirty="0" smtClean="0"/>
              <a:t>Mega-</a:t>
            </a:r>
            <a:r>
              <a:rPr lang="en-US" dirty="0" err="1" smtClean="0"/>
              <a:t>tonnes</a:t>
            </a:r>
            <a:r>
              <a:rPr lang="en-US" dirty="0" smtClean="0"/>
              <a:t> of CO2 emission </a:t>
            </a:r>
            <a:r>
              <a:rPr lang="en-US" dirty="0" err="1" smtClean="0"/>
              <a:t>vs</a:t>
            </a:r>
            <a:r>
              <a:rPr lang="en-US" dirty="0" smtClean="0"/>
              <a:t> year.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a:t>
            </a:r>
            <a:r>
              <a:rPr lang="en-US" u="sng" dirty="0" smtClean="0"/>
              <a:t>A Climate Risk Report: Towards a High-Bandwidth, Low-Carbon Future</a:t>
            </a:r>
            <a:r>
              <a:rPr lang="en-US" u="none" dirty="0" smtClean="0"/>
              <a:t>, commissioned by Telstra.</a:t>
            </a:r>
            <a:endParaRPr lang="en-US" u="sng" dirty="0" smtClean="0"/>
          </a:p>
          <a:p>
            <a:endParaRPr lang="en-US" dirty="0" smtClean="0"/>
          </a:p>
          <a:p>
            <a:r>
              <a:rPr lang="en-US" dirty="0" smtClean="0"/>
              <a:t>Aviation is responsible for 0.5% increase in Australia’s Carbon Emissions in the past 5 years.</a:t>
            </a:r>
          </a:p>
          <a:p>
            <a:r>
              <a:rPr lang="en-US" dirty="0" smtClean="0"/>
              <a:t>With the advent of low-cost airlines, this projection could be an underestimate.</a:t>
            </a:r>
          </a:p>
          <a:p>
            <a:endParaRPr lang="en-US" dirty="0" smtClean="0"/>
          </a:p>
        </p:txBody>
      </p:sp>
      <p:sp>
        <p:nvSpPr>
          <p:cNvPr id="44036" name="Slide Number Placeholder 3"/>
          <p:cNvSpPr>
            <a:spLocks noGrp="1"/>
          </p:cNvSpPr>
          <p:nvPr>
            <p:ph type="sldNum" sz="quarter" idx="5"/>
          </p:nvPr>
        </p:nvSpPr>
        <p:spPr>
          <a:noFill/>
        </p:spPr>
        <p:txBody>
          <a:bodyPr/>
          <a:lstStyle/>
          <a:p>
            <a:fld id="{67C24686-041E-4C80-BC1C-68D99CF60069}" type="slidenum">
              <a:rPr lang="en-AU" smtClean="0"/>
              <a:pPr/>
              <a:t>6</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AU" dirty="0" smtClean="0"/>
              <a:t>Between 35% &amp; 65% of short-haul air travel is for short-term business.</a:t>
            </a:r>
          </a:p>
          <a:p>
            <a:pPr eaLnBrk="1" hangingPunct="1"/>
            <a:r>
              <a:rPr lang="en-AU" dirty="0" smtClean="0"/>
              <a:t/>
            </a:r>
            <a:br>
              <a:rPr lang="en-AU" dirty="0" smtClean="0"/>
            </a:br>
            <a:r>
              <a:rPr lang="en-AU" dirty="0" smtClean="0"/>
              <a:t>High Definition </a:t>
            </a:r>
            <a:r>
              <a:rPr lang="en-AU" dirty="0" err="1" smtClean="0"/>
              <a:t>Telepresence</a:t>
            </a:r>
            <a:r>
              <a:rPr lang="en-AU" dirty="0" smtClean="0"/>
              <a:t> can reduce the need for business travel</a:t>
            </a:r>
          </a:p>
          <a:p>
            <a:pPr eaLnBrk="1" hangingPunct="1"/>
            <a:endParaRPr lang="en-AU" dirty="0" smtClean="0"/>
          </a:p>
          <a:p>
            <a:pPr eaLnBrk="1" hangingPunct="1"/>
            <a:r>
              <a:rPr lang="en-AU" dirty="0" smtClean="0"/>
              <a:t>There are a variety of such solutions, ranging from consumer video chat and desktop sharing productivity tools, to enterprise level high def. Video conferencing.</a:t>
            </a:r>
          </a:p>
          <a:p>
            <a:pPr eaLnBrk="1" hangingPunct="1"/>
            <a:r>
              <a:rPr lang="en-AU" dirty="0" smtClean="0"/>
              <a:t>All require a robust and high-speed broadband network.</a:t>
            </a:r>
          </a:p>
        </p:txBody>
      </p:sp>
      <p:sp>
        <p:nvSpPr>
          <p:cNvPr id="45060" name="Slide Number Placeholder 3"/>
          <p:cNvSpPr>
            <a:spLocks noGrp="1"/>
          </p:cNvSpPr>
          <p:nvPr>
            <p:ph type="sldNum" sz="quarter" idx="5"/>
          </p:nvPr>
        </p:nvSpPr>
        <p:spPr>
          <a:noFill/>
        </p:spPr>
        <p:txBody>
          <a:bodyPr/>
          <a:lstStyle/>
          <a:p>
            <a:fld id="{99985C17-33E4-4BB4-A352-986561C73820}" type="slidenum">
              <a:rPr lang="en-AU" smtClean="0"/>
              <a:pPr/>
              <a:t>7</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AU" smtClean="0"/>
              <a:t>High tech communication tools facilitate new ways of communication</a:t>
            </a:r>
          </a:p>
          <a:p>
            <a:r>
              <a:rPr lang="en-AU" smtClean="0"/>
              <a:t>- Can drastically reduce need for travel, which contributes 0.8% of national carbon emissions</a:t>
            </a:r>
          </a:p>
        </p:txBody>
      </p:sp>
      <p:sp>
        <p:nvSpPr>
          <p:cNvPr id="41988" name="Slide Number Placeholder 3"/>
          <p:cNvSpPr>
            <a:spLocks noGrp="1"/>
          </p:cNvSpPr>
          <p:nvPr>
            <p:ph type="sldNum" sz="quarter" idx="5"/>
          </p:nvPr>
        </p:nvSpPr>
        <p:spPr>
          <a:noFill/>
        </p:spPr>
        <p:txBody>
          <a:bodyPr/>
          <a:lstStyle/>
          <a:p>
            <a:fld id="{FE36A82C-53B1-4065-9E49-C991A50A58F6}" type="slidenum">
              <a:rPr lang="en-AU" smtClean="0"/>
              <a:pPr/>
              <a:t>8</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AU" smtClean="0"/>
              <a:t>Road Freight:</a:t>
            </a:r>
          </a:p>
          <a:p>
            <a:pPr eaLnBrk="1" hangingPunct="1">
              <a:buFontTx/>
              <a:buChar char="-"/>
            </a:pPr>
            <a:r>
              <a:rPr lang="en-AU" smtClean="0"/>
              <a:t> 36% of transport sector’s emissions</a:t>
            </a:r>
          </a:p>
          <a:p>
            <a:pPr eaLnBrk="1" hangingPunct="1">
              <a:buFontTx/>
              <a:buChar char="-"/>
            </a:pPr>
            <a:r>
              <a:rPr lang="en-AU" smtClean="0"/>
              <a:t> 5% of Australia’s total emissions</a:t>
            </a:r>
          </a:p>
          <a:p>
            <a:pPr eaLnBrk="1" hangingPunct="1">
              <a:buFontTx/>
              <a:buChar char="-"/>
            </a:pPr>
            <a:r>
              <a:rPr lang="en-AU" smtClean="0"/>
              <a:t> Target unladen vehicle use; currently ~30% empty</a:t>
            </a:r>
          </a:p>
          <a:p>
            <a:pPr eaLnBrk="1" hangingPunct="1">
              <a:buFontTx/>
              <a:buChar char="-"/>
            </a:pPr>
            <a:r>
              <a:rPr lang="en-AU" smtClean="0"/>
              <a:t> Freight RFID and networked fleet management reduces empty-vehicle journeys</a:t>
            </a:r>
          </a:p>
          <a:p>
            <a:pPr eaLnBrk="1" hangingPunct="1">
              <a:buFontTx/>
              <a:buChar char="-"/>
            </a:pPr>
            <a:r>
              <a:rPr lang="en-AU" smtClean="0"/>
              <a:t> e.g. Mercedes-Benz Fleetboard</a:t>
            </a:r>
          </a:p>
          <a:p>
            <a:pPr eaLnBrk="1" hangingPunct="1"/>
            <a:endParaRPr lang="en-AU" smtClean="0"/>
          </a:p>
        </p:txBody>
      </p:sp>
      <p:sp>
        <p:nvSpPr>
          <p:cNvPr id="34820" name="Slide Number Placeholder 3"/>
          <p:cNvSpPr>
            <a:spLocks noGrp="1"/>
          </p:cNvSpPr>
          <p:nvPr>
            <p:ph type="sldNum" sz="quarter" idx="5"/>
          </p:nvPr>
        </p:nvSpPr>
        <p:spPr>
          <a:noFill/>
        </p:spPr>
        <p:txBody>
          <a:bodyPr/>
          <a:lstStyle/>
          <a:p>
            <a:fld id="{3B3E1736-44D2-4227-AE75-3EB7B8EC5537}" type="slidenum">
              <a:rPr lang="en-AU" smtClean="0"/>
              <a:pPr/>
              <a:t>9</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AU" dirty="0" smtClean="0"/>
              <a:t>Road Freight:</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 Laden and </a:t>
            </a:r>
            <a:r>
              <a:rPr lang="en-AU" dirty="0" err="1" smtClean="0"/>
              <a:t>Unladen</a:t>
            </a:r>
            <a:r>
              <a:rPr lang="en-AU" dirty="0" smtClean="0"/>
              <a:t> vehicle statistics from:</a:t>
            </a:r>
            <a:r>
              <a:rPr lang="en-AU" baseline="0" dirty="0" smtClean="0"/>
              <a:t/>
            </a:r>
            <a:br>
              <a:rPr lang="en-AU" baseline="0" dirty="0" smtClean="0"/>
            </a:br>
            <a:r>
              <a:rPr lang="en-US" u="sng" dirty="0" smtClean="0"/>
              <a:t>A Climate Risk Report: Towards a High-Bandwidth, Low-Carbon Future</a:t>
            </a:r>
            <a:r>
              <a:rPr lang="en-US" u="none" dirty="0" smtClean="0"/>
              <a:t>, commissioned by Telstra.</a:t>
            </a:r>
            <a:endParaRPr lang="en-AU" dirty="0" smtClean="0"/>
          </a:p>
          <a:p>
            <a:pPr eaLnBrk="1" hangingPunct="1">
              <a:buFontTx/>
              <a:buChar char="-"/>
            </a:pPr>
            <a:r>
              <a:rPr lang="en-AU" dirty="0" smtClean="0"/>
              <a:t> 36% of transport sector’s emissions</a:t>
            </a:r>
          </a:p>
          <a:p>
            <a:pPr eaLnBrk="1" hangingPunct="1">
              <a:buFontTx/>
              <a:buChar char="-"/>
            </a:pPr>
            <a:r>
              <a:rPr lang="en-AU" dirty="0" smtClean="0"/>
              <a:t> 5% of Australia’s total emissions</a:t>
            </a:r>
          </a:p>
          <a:p>
            <a:pPr eaLnBrk="1" hangingPunct="1">
              <a:buFontTx/>
              <a:buChar char="-"/>
            </a:pPr>
            <a:r>
              <a:rPr lang="en-AU" dirty="0" smtClean="0"/>
              <a:t> Target </a:t>
            </a:r>
            <a:r>
              <a:rPr lang="en-AU" dirty="0" err="1" smtClean="0"/>
              <a:t>unladen</a:t>
            </a:r>
            <a:r>
              <a:rPr lang="en-AU" dirty="0" smtClean="0"/>
              <a:t> vehicle use; currently ~30% empty</a:t>
            </a:r>
          </a:p>
          <a:p>
            <a:pPr eaLnBrk="1" hangingPunct="1">
              <a:buFontTx/>
              <a:buChar char="-"/>
            </a:pPr>
            <a:r>
              <a:rPr lang="en-AU" dirty="0" smtClean="0"/>
              <a:t> Freight RFID and networked fleet management reduces empty-vehicle journeys</a:t>
            </a:r>
          </a:p>
          <a:p>
            <a:pPr eaLnBrk="1" hangingPunct="1">
              <a:buFontTx/>
              <a:buChar char="-"/>
            </a:pPr>
            <a:r>
              <a:rPr lang="en-AU" dirty="0" smtClean="0"/>
              <a:t> e.g. Mercedes-Benz </a:t>
            </a:r>
            <a:r>
              <a:rPr lang="en-AU" dirty="0" err="1" smtClean="0"/>
              <a:t>Fleetboard</a:t>
            </a:r>
            <a:endParaRPr lang="en-AU" dirty="0" smtClean="0"/>
          </a:p>
          <a:p>
            <a:pPr eaLnBrk="1" hangingPunct="1"/>
            <a:endParaRPr lang="en-AU" dirty="0" smtClean="0"/>
          </a:p>
          <a:p>
            <a:endParaRPr lang="en-US" dirty="0" smtClean="0"/>
          </a:p>
        </p:txBody>
      </p:sp>
      <p:sp>
        <p:nvSpPr>
          <p:cNvPr id="35844" name="Slide Number Placeholder 3"/>
          <p:cNvSpPr>
            <a:spLocks noGrp="1"/>
          </p:cNvSpPr>
          <p:nvPr>
            <p:ph type="sldNum" sz="quarter" idx="5"/>
          </p:nvPr>
        </p:nvSpPr>
        <p:spPr>
          <a:noFill/>
        </p:spPr>
        <p:txBody>
          <a:bodyPr/>
          <a:lstStyle/>
          <a:p>
            <a:fld id="{A0B176D4-6EED-4C7F-85FA-1E4FB018BDAE}" type="slidenum">
              <a:rPr lang="en-AU" smtClean="0"/>
              <a:pPr/>
              <a:t>10</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Server </a:t>
            </a:r>
            <a:r>
              <a:rPr lang="en-US" dirty="0" err="1" smtClean="0"/>
              <a:t>virtualisation</a:t>
            </a:r>
            <a:r>
              <a:rPr lang="en-US" dirty="0" smtClean="0"/>
              <a:t> can increase efficiency, by increasing the average server </a:t>
            </a:r>
            <a:r>
              <a:rPr lang="en-US" dirty="0" err="1" smtClean="0"/>
              <a:t>utilisation</a:t>
            </a:r>
            <a:r>
              <a:rPr lang="en-US" dirty="0" smtClean="0"/>
              <a:t> :</a:t>
            </a:r>
          </a:p>
          <a:p>
            <a:pPr>
              <a:buFont typeface="Arial" pitchFamily="34" charset="0"/>
              <a:buChar char="•"/>
            </a:pPr>
            <a:r>
              <a:rPr lang="en-US" dirty="0" smtClean="0"/>
              <a:t> </a:t>
            </a:r>
            <a:r>
              <a:rPr lang="en-US" dirty="0" err="1" smtClean="0"/>
              <a:t>utilisation</a:t>
            </a:r>
            <a:r>
              <a:rPr lang="en-US" dirty="0" smtClean="0"/>
              <a:t> can increase from 10% to 80%</a:t>
            </a:r>
          </a:p>
          <a:p>
            <a:pPr>
              <a:buFont typeface="Arial" pitchFamily="34" charset="0"/>
              <a:buChar char="•"/>
            </a:pPr>
            <a:r>
              <a:rPr lang="en-US" dirty="0" smtClean="0"/>
              <a:t> power</a:t>
            </a:r>
            <a:r>
              <a:rPr lang="en-US" baseline="0" dirty="0" smtClean="0"/>
              <a:t> demand for servers and infrastructure (air conditioning) increases minimally with server </a:t>
            </a:r>
            <a:r>
              <a:rPr lang="en-US" baseline="0" dirty="0" err="1" smtClean="0"/>
              <a:t>utilisation</a:t>
            </a:r>
            <a:endParaRPr lang="en-US" baseline="0" dirty="0" smtClean="0"/>
          </a:p>
          <a:p>
            <a:pPr>
              <a:buFont typeface="Arial" pitchFamily="34" charset="0"/>
              <a:buChar char="•"/>
            </a:pPr>
            <a:r>
              <a:rPr lang="en-US" dirty="0" smtClean="0"/>
              <a:t> there</a:t>
            </a:r>
            <a:r>
              <a:rPr lang="en-US" baseline="0" dirty="0" smtClean="0"/>
              <a:t> are fewer servers, and a potential for considerable power savings</a:t>
            </a:r>
          </a:p>
          <a:p>
            <a:pPr>
              <a:buFont typeface="Arial" pitchFamily="34" charset="0"/>
              <a:buChar char="•"/>
            </a:pPr>
            <a:r>
              <a:rPr lang="en-US" baseline="0" dirty="0" smtClean="0"/>
              <a:t> </a:t>
            </a:r>
            <a:r>
              <a:rPr lang="en-US" baseline="0" dirty="0" err="1" smtClean="0"/>
              <a:t>virtualised</a:t>
            </a:r>
            <a:r>
              <a:rPr lang="en-US" baseline="0" dirty="0" smtClean="0"/>
              <a:t> servers can be more easily powered off during periods of low activity, providing more power savings.</a:t>
            </a:r>
            <a:endParaRPr lang="en-US" dirty="0"/>
          </a:p>
        </p:txBody>
      </p:sp>
      <p:sp>
        <p:nvSpPr>
          <p:cNvPr id="4" name="Slide Number Placeholder 3"/>
          <p:cNvSpPr>
            <a:spLocks noGrp="1"/>
          </p:cNvSpPr>
          <p:nvPr>
            <p:ph type="sldNum" sz="quarter" idx="10"/>
          </p:nvPr>
        </p:nvSpPr>
        <p:spPr/>
        <p:txBody>
          <a:bodyPr/>
          <a:lstStyle/>
          <a:p>
            <a:fld id="{54D9D506-B8A3-2844-93B2-76D784FFD77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8110" y="3462866"/>
            <a:ext cx="8269289" cy="369332"/>
          </a:xfrm>
          <a:noFill/>
          <a:effectLst>
            <a:outerShdw blurRad="50800" dist="38100" dir="2700000">
              <a:srgbClr val="000000">
                <a:alpha val="43000"/>
              </a:srgbClr>
            </a:outerShdw>
          </a:effectLst>
        </p:spPr>
        <p:txBody>
          <a:bodyPr wrap="square" rtlCol="0">
            <a:spAutoFit/>
          </a:bodyPr>
          <a:lstStyle>
            <a:lvl1pPr marL="0" indent="0" algn="l" defTabSz="457200" rtl="0" eaLnBrk="1" latinLnBrk="0" hangingPunct="1">
              <a:buNone/>
              <a:defRPr lang="en-US" sz="1800" i="1" kern="1200">
                <a:solidFill>
                  <a:schemeClr val="tx1">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2" name="Title 1"/>
          <p:cNvSpPr>
            <a:spLocks noGrp="1"/>
          </p:cNvSpPr>
          <p:nvPr>
            <p:ph type="ctrTitle"/>
          </p:nvPr>
        </p:nvSpPr>
        <p:spPr>
          <a:xfrm>
            <a:off x="1408111" y="2853271"/>
            <a:ext cx="8269288" cy="615553"/>
          </a:xfrm>
          <a:noFill/>
          <a:effectLst>
            <a:outerShdw blurRad="50800" dist="38100" dir="2700000">
              <a:srgbClr val="000000">
                <a:alpha val="43000"/>
              </a:srgbClr>
            </a:outerShdw>
          </a:effectLst>
        </p:spPr>
        <p:txBody>
          <a:bodyPr wrap="square" tIns="0" bIns="0" rtlCol="0">
            <a:spAutoFit/>
          </a:bodyPr>
          <a:lstStyle>
            <a:lvl1pPr marL="0" algn="l" defTabSz="457200" rtl="0" eaLnBrk="1" latinLnBrk="0" hangingPunct="1">
              <a:defRPr lang="en-US" sz="4000" kern="1200">
                <a:solidFill>
                  <a:srgbClr val="0F7CFF"/>
                </a:solidFill>
                <a:latin typeface="+mn-lt"/>
                <a:ea typeface="+mn-ea"/>
                <a:cs typeface="+mn-cs"/>
              </a:defRPr>
            </a:lvl1pPr>
          </a:lstStyle>
          <a:p>
            <a:r>
              <a:rPr lang="en-AU" dirty="0" smtClean="0"/>
              <a:t>Click to edit Master title style</a:t>
            </a:r>
            <a:endParaRPr lang="en-US" dirty="0"/>
          </a:p>
        </p:txBody>
      </p:sp>
      <p:sp>
        <p:nvSpPr>
          <p:cNvPr id="14" name="Text Box 43"/>
          <p:cNvSpPr txBox="1">
            <a:spLocks noChangeArrowheads="1"/>
          </p:cNvSpPr>
          <p:nvPr userDrawn="1"/>
        </p:nvSpPr>
        <p:spPr bwMode="gray">
          <a:xfrm>
            <a:off x="2756695" y="6618316"/>
            <a:ext cx="4392612" cy="168275"/>
          </a:xfrm>
          <a:prstGeom prst="rect">
            <a:avLst/>
          </a:prstGeom>
          <a:noFill/>
          <a:ln w="9525" algn="ctr">
            <a:noFill/>
            <a:miter lim="800000"/>
            <a:headEnd/>
            <a:tailEnd/>
          </a:ln>
          <a:effectLst/>
        </p:spPr>
        <p:txBody>
          <a:bodyPr lIns="0" tIns="0" rIns="71998" bIns="0">
            <a:spAutoFit/>
          </a:bodyPr>
          <a:lstStyle/>
          <a:p>
            <a:pPr algn="ctr" defTabSz="871538">
              <a:spcBef>
                <a:spcPct val="50000"/>
              </a:spcBef>
              <a:defRPr/>
            </a:pPr>
            <a:r>
              <a:rPr lang="en-GB" sz="1100" dirty="0">
                <a:solidFill>
                  <a:schemeClr val="tx1">
                    <a:lumMod val="75000"/>
                  </a:schemeClr>
                </a:solidFill>
                <a:latin typeface="Harmony Text" pitchFamily="34" charset="0"/>
                <a:ea typeface="MS PGothic" pitchFamily="34" charset="-128"/>
              </a:rPr>
              <a:t>© Telstra Corporation Limited </a:t>
            </a:r>
            <a:r>
              <a:rPr lang="en-GB" sz="1100" dirty="0" smtClean="0">
                <a:solidFill>
                  <a:schemeClr val="tx1">
                    <a:lumMod val="75000"/>
                  </a:schemeClr>
                </a:solidFill>
                <a:latin typeface="Harmony Text" pitchFamily="34" charset="0"/>
                <a:ea typeface="MS PGothic" pitchFamily="34" charset="-128"/>
              </a:rPr>
              <a:t>2009.  </a:t>
            </a:r>
            <a:r>
              <a:rPr lang="en-GB" sz="1100" dirty="0">
                <a:solidFill>
                  <a:schemeClr val="tx1">
                    <a:lumMod val="75000"/>
                  </a:schemeClr>
                </a:solidFill>
                <a:latin typeface="Harmony Text" pitchFamily="34" charset="0"/>
                <a:ea typeface="MS PGothic" pitchFamily="34" charset="-128"/>
              </a:rPr>
              <a:t>All rights reserved</a:t>
            </a:r>
            <a:endParaRPr lang="en-AU" sz="1100" dirty="0">
              <a:solidFill>
                <a:schemeClr val="tx1">
                  <a:lumMod val="75000"/>
                </a:schemeClr>
              </a:solidFill>
              <a:latin typeface="Harmony Text" pitchFamily="34" charset="0"/>
              <a:ea typeface="MS PGothic" pitchFamily="34" charset="-128"/>
            </a:endParaRPr>
          </a:p>
        </p:txBody>
      </p:sp>
      <p:pic>
        <p:nvPicPr>
          <p:cNvPr id="5" name="Picture 4" descr="TLogo.png"/>
          <p:cNvPicPr>
            <a:picLocks noChangeAspect="1"/>
          </p:cNvPicPr>
          <p:nvPr userDrawn="1"/>
        </p:nvPicPr>
        <p:blipFill>
          <a:blip r:embed="rId2"/>
          <a:stretch>
            <a:fillRect/>
          </a:stretch>
        </p:blipFill>
        <p:spPr>
          <a:xfrm>
            <a:off x="165103" y="2895600"/>
            <a:ext cx="989617" cy="965200"/>
          </a:xfrm>
          <a:prstGeom prst="rect">
            <a:avLst/>
          </a:prstGeom>
        </p:spPr>
      </p:pic>
      <p:cxnSp>
        <p:nvCxnSpPr>
          <p:cNvPr id="6" name="Straight Connector 5"/>
          <p:cNvCxnSpPr/>
          <p:nvPr userDrawn="1"/>
        </p:nvCxnSpPr>
        <p:spPr>
          <a:xfrm rot="5400000">
            <a:off x="867535" y="3368970"/>
            <a:ext cx="741895" cy="4698"/>
          </a:xfrm>
          <a:prstGeom prst="line">
            <a:avLst/>
          </a:prstGeom>
          <a:ln w="12700" cap="flat" cmpd="sng" algn="ctr">
            <a:solidFill>
              <a:schemeClr val="tx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0"/>
          </p:nvPr>
        </p:nvSpPr>
        <p:spPr/>
        <p:txBody>
          <a:bodyPr/>
          <a:lstStyle/>
          <a:p>
            <a:fld id="{47C36C4A-89A1-2348-B1A5-FDF5F1B76D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1152" y="3203578"/>
            <a:ext cx="8346248" cy="615553"/>
          </a:xfrm>
          <a:noFill/>
          <a:effectLst>
            <a:outerShdw blurRad="50800" dist="38100" dir="2700000">
              <a:srgbClr val="000000">
                <a:alpha val="43000"/>
              </a:srgbClr>
            </a:outerShdw>
          </a:effectLst>
        </p:spPr>
        <p:txBody>
          <a:bodyPr vert="horz" wrap="square" lIns="91440" tIns="0" rIns="91440" bIns="0" rtlCol="0" anchor="ctr">
            <a:spAutoFit/>
          </a:bodyPr>
          <a:lstStyle>
            <a:lvl1pPr algn="l">
              <a:defRPr kumimoji="0" lang="en-US" sz="4000" b="0" i="0" u="none" strike="noStrike" kern="1200" cap="none" spc="0" normalizeH="0" baseline="0" noProof="0" dirty="0">
                <a:ln>
                  <a:noFill/>
                </a:ln>
                <a:solidFill>
                  <a:srgbClr val="92D050"/>
                </a:solidFill>
                <a:effectLst/>
                <a:uLnTx/>
                <a:uFillTx/>
                <a:latin typeface="+mn-lt"/>
                <a:ea typeface="+mn-ea"/>
                <a:cs typeface="+mn-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AU" dirty="0" smtClean="0"/>
              <a:t>Click to edit Master title style</a:t>
            </a:r>
            <a:endParaRPr lang="en-US" dirty="0"/>
          </a:p>
        </p:txBody>
      </p:sp>
      <p:sp>
        <p:nvSpPr>
          <p:cNvPr id="3" name="Text Placeholder 2"/>
          <p:cNvSpPr>
            <a:spLocks noGrp="1"/>
          </p:cNvSpPr>
          <p:nvPr>
            <p:ph type="body" idx="1"/>
          </p:nvPr>
        </p:nvSpPr>
        <p:spPr>
          <a:xfrm>
            <a:off x="1331152" y="1752600"/>
            <a:ext cx="8346248" cy="1500187"/>
          </a:xfrm>
          <a:effectLst>
            <a:outerShdw blurRad="50800" dist="38100" dir="2700000" algn="t" rotWithShape="0">
              <a:prstClr val="black">
                <a:alpha val="43000"/>
              </a:prstClr>
            </a:outerShdw>
          </a:effectLst>
        </p:spPr>
        <p:txBody>
          <a:bodyPr anchor="b">
            <a:normAutofit/>
          </a:bodyPr>
          <a:lstStyle>
            <a:lvl1pPr marL="0" indent="0">
              <a:buNone/>
              <a:defRPr sz="1800" i="1">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pic>
        <p:nvPicPr>
          <p:cNvPr id="9" name="Picture 8" descr="SingleT.png"/>
          <p:cNvPicPr>
            <a:picLocks noChangeAspect="1"/>
          </p:cNvPicPr>
          <p:nvPr userDrawn="1"/>
        </p:nvPicPr>
        <p:blipFill>
          <a:blip r:embed="rId2"/>
          <a:stretch>
            <a:fillRect/>
          </a:stretch>
        </p:blipFill>
        <p:spPr>
          <a:xfrm>
            <a:off x="4857567" y="6571104"/>
            <a:ext cx="190866" cy="215487"/>
          </a:xfrm>
          <a:prstGeom prst="rect">
            <a:avLst/>
          </a:prstGeom>
        </p:spPr>
      </p:pic>
      <p:sp>
        <p:nvSpPr>
          <p:cNvPr id="6" name="Slide Number Placeholder 5"/>
          <p:cNvSpPr>
            <a:spLocks noGrp="1"/>
          </p:cNvSpPr>
          <p:nvPr>
            <p:ph type="sldNum" sz="quarter" idx="10"/>
          </p:nvPr>
        </p:nvSpPr>
        <p:spPr/>
        <p:txBody>
          <a:bodyPr/>
          <a:lstStyle/>
          <a:p>
            <a:fld id="{47C36C4A-89A1-2348-B1A5-FDF5F1B76D2B}" type="slidenum">
              <a:rPr lang="en-US" smtClean="0"/>
              <a:pPr/>
              <a:t>‹#›</a:t>
            </a:fld>
            <a:endParaRPr lang="en-US"/>
          </a:p>
        </p:txBody>
      </p:sp>
      <p:cxnSp>
        <p:nvCxnSpPr>
          <p:cNvPr id="7" name="Straight Connector 6"/>
          <p:cNvCxnSpPr/>
          <p:nvPr userDrawn="1"/>
        </p:nvCxnSpPr>
        <p:spPr>
          <a:xfrm rot="5400000">
            <a:off x="867535" y="3368970"/>
            <a:ext cx="741895" cy="4698"/>
          </a:xfrm>
          <a:prstGeom prst="line">
            <a:avLst/>
          </a:prstGeom>
          <a:ln w="12700" cap="flat" cmpd="sng" algn="ctr">
            <a:solidFill>
              <a:schemeClr val="tx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AU" smtClean="0"/>
              <a:t>Click to edit Master title style</a:t>
            </a:r>
            <a:endParaRPr lang="en-US"/>
          </a:p>
        </p:txBody>
      </p:sp>
      <p:sp>
        <p:nvSpPr>
          <p:cNvPr id="3" name="Text Placeholder 5"/>
          <p:cNvSpPr>
            <a:spLocks noGrp="1"/>
          </p:cNvSpPr>
          <p:nvPr>
            <p:ph type="body" sz="quarter" idx="10"/>
          </p:nvPr>
        </p:nvSpPr>
        <p:spPr>
          <a:xfrm>
            <a:off x="255588" y="990600"/>
            <a:ext cx="9421812" cy="5410200"/>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SingleT.png"/>
          <p:cNvPicPr>
            <a:picLocks noChangeAspect="1"/>
          </p:cNvPicPr>
          <p:nvPr userDrawn="1"/>
        </p:nvPicPr>
        <p:blipFill>
          <a:blip r:embed="rId2"/>
          <a:stretch>
            <a:fillRect/>
          </a:stretch>
        </p:blipFill>
        <p:spPr>
          <a:xfrm>
            <a:off x="4857567" y="6571104"/>
            <a:ext cx="190866" cy="215487"/>
          </a:xfrm>
          <a:prstGeom prst="rect">
            <a:avLst/>
          </a:prstGeom>
        </p:spPr>
      </p:pic>
      <p:sp>
        <p:nvSpPr>
          <p:cNvPr id="5" name="Slide Number Placeholder 4"/>
          <p:cNvSpPr>
            <a:spLocks noGrp="1"/>
          </p:cNvSpPr>
          <p:nvPr>
            <p:ph type="sldNum" sz="quarter" idx="11"/>
          </p:nvPr>
        </p:nvSpPr>
        <p:spPr/>
        <p:txBody>
          <a:bodyPr/>
          <a:lstStyle/>
          <a:p>
            <a:fld id="{47C36C4A-89A1-2348-B1A5-FDF5F1B76D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AU" smtClean="0"/>
              <a:t>Click to edit Master title style</a:t>
            </a:r>
            <a:endParaRPr lang="en-US"/>
          </a:p>
        </p:txBody>
      </p:sp>
      <p:pic>
        <p:nvPicPr>
          <p:cNvPr id="4" name="Picture 3" descr="SingleT.png"/>
          <p:cNvPicPr>
            <a:picLocks noChangeAspect="1"/>
          </p:cNvPicPr>
          <p:nvPr userDrawn="1"/>
        </p:nvPicPr>
        <p:blipFill>
          <a:blip r:embed="rId2"/>
          <a:stretch>
            <a:fillRect/>
          </a:stretch>
        </p:blipFill>
        <p:spPr>
          <a:xfrm>
            <a:off x="4857567" y="6571104"/>
            <a:ext cx="190866" cy="215487"/>
          </a:xfrm>
          <a:prstGeom prst="rect">
            <a:avLst/>
          </a:prstGeom>
        </p:spPr>
      </p:pic>
      <p:sp>
        <p:nvSpPr>
          <p:cNvPr id="5" name="Slide Number Placeholder 4"/>
          <p:cNvSpPr>
            <a:spLocks noGrp="1"/>
          </p:cNvSpPr>
          <p:nvPr>
            <p:ph type="sldNum" sz="quarter" idx="11"/>
          </p:nvPr>
        </p:nvSpPr>
        <p:spPr/>
        <p:txBody>
          <a:bodyPr/>
          <a:lstStyle/>
          <a:p>
            <a:fld id="{47C36C4A-89A1-2348-B1A5-FDF5F1B76D2B}" type="slidenum">
              <a:rPr lang="en-US" smtClean="0"/>
              <a:pPr/>
              <a:t>‹#›</a:t>
            </a:fld>
            <a:endParaRPr lang="en-US"/>
          </a:p>
        </p:txBody>
      </p:sp>
      <p:sp>
        <p:nvSpPr>
          <p:cNvPr id="7" name="Content Placeholder 6"/>
          <p:cNvSpPr>
            <a:spLocks noGrp="1"/>
          </p:cNvSpPr>
          <p:nvPr>
            <p:ph sz="quarter" idx="12"/>
          </p:nvPr>
        </p:nvSpPr>
        <p:spPr>
          <a:xfrm>
            <a:off x="255588" y="977900"/>
            <a:ext cx="9421812" cy="5422900"/>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AU" smtClean="0"/>
              <a:t>Click to edit Master title style</a:t>
            </a:r>
            <a:endParaRPr lang="en-US"/>
          </a:p>
        </p:txBody>
      </p:sp>
      <p:pic>
        <p:nvPicPr>
          <p:cNvPr id="4" name="Picture 3" descr="SingleT.png"/>
          <p:cNvPicPr>
            <a:picLocks noChangeAspect="1"/>
          </p:cNvPicPr>
          <p:nvPr userDrawn="1"/>
        </p:nvPicPr>
        <p:blipFill>
          <a:blip r:embed="rId2"/>
          <a:stretch>
            <a:fillRect/>
          </a:stretch>
        </p:blipFill>
        <p:spPr>
          <a:xfrm>
            <a:off x="4857567" y="6571104"/>
            <a:ext cx="190866" cy="215487"/>
          </a:xfrm>
          <a:prstGeom prst="rect">
            <a:avLst/>
          </a:prstGeom>
        </p:spPr>
      </p:pic>
      <p:sp>
        <p:nvSpPr>
          <p:cNvPr id="5" name="Slide Number Placeholder 4"/>
          <p:cNvSpPr>
            <a:spLocks noGrp="1"/>
          </p:cNvSpPr>
          <p:nvPr>
            <p:ph type="sldNum" sz="quarter" idx="11"/>
          </p:nvPr>
        </p:nvSpPr>
        <p:spPr/>
        <p:txBody>
          <a:bodyPr/>
          <a:lstStyle/>
          <a:p>
            <a:fld id="{47C36C4A-89A1-2348-B1A5-FDF5F1B76D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ingleT.png"/>
          <p:cNvPicPr>
            <a:picLocks noChangeAspect="1"/>
          </p:cNvPicPr>
          <p:nvPr userDrawn="1"/>
        </p:nvPicPr>
        <p:blipFill>
          <a:blip r:embed="rId2"/>
          <a:stretch>
            <a:fillRect/>
          </a:stretch>
        </p:blipFill>
        <p:spPr>
          <a:xfrm>
            <a:off x="4857567" y="6571104"/>
            <a:ext cx="190866" cy="215487"/>
          </a:xfrm>
          <a:prstGeom prst="rect">
            <a:avLst/>
          </a:prstGeom>
        </p:spPr>
      </p:pic>
      <p:sp>
        <p:nvSpPr>
          <p:cNvPr id="3" name="Slide Number Placeholder 2"/>
          <p:cNvSpPr>
            <a:spLocks noGrp="1"/>
          </p:cNvSpPr>
          <p:nvPr>
            <p:ph type="sldNum" sz="quarter" idx="10"/>
          </p:nvPr>
        </p:nvSpPr>
        <p:spPr/>
        <p:txBody>
          <a:bodyPr/>
          <a:lstStyle/>
          <a:p>
            <a:fld id="{47C36C4A-89A1-2348-B1A5-FDF5F1B76D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lumMod val="75000"/>
                <a:lumOff val="25000"/>
              </a:schemeClr>
            </a:gs>
            <a:gs pos="40000">
              <a:schemeClr val="bg1">
                <a:lumMod val="85000"/>
                <a:lumOff val="15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5588" y="298847"/>
            <a:ext cx="9421812" cy="492443"/>
          </a:xfrm>
          <a:prstGeom prst="rect">
            <a:avLst/>
          </a:prstGeom>
          <a:noFill/>
          <a:effectLst>
            <a:outerShdw blurRad="50800" dist="38100" dir="2700000">
              <a:srgbClr val="000000">
                <a:alpha val="43000"/>
              </a:srgbClr>
            </a:outerShdw>
          </a:effectLst>
        </p:spPr>
        <p:txBody>
          <a:bodyPr vert="horz" wrap="square" lIns="91440" tIns="0" rIns="91440" bIns="0" rtlCol="0" anchor="ctr">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AU" dirty="0" smtClean="0"/>
              <a:t>Click to edit Master title style</a:t>
            </a:r>
            <a:endParaRPr lang="en-US" dirty="0"/>
          </a:p>
        </p:txBody>
      </p:sp>
      <p:sp>
        <p:nvSpPr>
          <p:cNvPr id="3" name="Text Placeholder 2"/>
          <p:cNvSpPr>
            <a:spLocks noGrp="1"/>
          </p:cNvSpPr>
          <p:nvPr>
            <p:ph type="body" idx="1"/>
          </p:nvPr>
        </p:nvSpPr>
        <p:spPr>
          <a:xfrm>
            <a:off x="255588" y="977900"/>
            <a:ext cx="9421812" cy="5410199"/>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4"/>
          <p:cNvSpPr>
            <a:spLocks noGrp="1"/>
          </p:cNvSpPr>
          <p:nvPr>
            <p:ph type="sldNum" sz="quarter" idx="4"/>
          </p:nvPr>
        </p:nvSpPr>
        <p:spPr>
          <a:xfrm>
            <a:off x="7366000" y="6618316"/>
            <a:ext cx="2311400" cy="168275"/>
          </a:xfrm>
          <a:prstGeom prst="rect">
            <a:avLst/>
          </a:prstGeom>
        </p:spPr>
        <p:txBody>
          <a:bodyPr vert="horz" lIns="91440" tIns="45720" rIns="91440" bIns="45720" rtlCol="0" anchor="ctr"/>
          <a:lstStyle>
            <a:lvl1pPr algn="r">
              <a:defRPr sz="1100">
                <a:solidFill>
                  <a:schemeClr val="tx1">
                    <a:tint val="75000"/>
                  </a:schemeClr>
                </a:solidFill>
              </a:defRPr>
            </a:lvl1pPr>
          </a:lstStyle>
          <a:p>
            <a:fld id="{47C36C4A-89A1-2348-B1A5-FDF5F1B76D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8" r:id="rId5"/>
    <p:sldLayoutId id="2147483655" r:id="rId6"/>
    <p:sldLayoutId id="2147483659" r:id="rId7"/>
    <p:sldLayoutId id="2147483660" r:id="rId8"/>
  </p:sldLayoutIdLst>
  <p:hf hdr="0" ftr="0" dt="0"/>
  <p:txStyles>
    <p:titleStyle>
      <a:lvl1pPr algn="ctr" defTabSz="457200" rtl="0" eaLnBrk="1" latinLnBrk="0" hangingPunct="1">
        <a:spcBef>
          <a:spcPct val="0"/>
        </a:spcBef>
        <a:buNone/>
        <a:defRPr kumimoji="0" lang="en-US" sz="3200" b="0" i="0" u="none" strike="noStrike" kern="1200" cap="none" spc="0" normalizeH="0" baseline="0" noProof="0">
          <a:ln>
            <a:noFill/>
          </a:ln>
          <a:solidFill>
            <a:schemeClr val="accent6"/>
          </a:solidFill>
          <a:effectLst/>
          <a:uLnTx/>
          <a:uFillTx/>
          <a:latin typeface="+mn-lt"/>
          <a:ea typeface="+mn-ea"/>
          <a:cs typeface="+mn-cs"/>
        </a:defRPr>
      </a:lvl1pPr>
    </p:titleStyle>
    <p:bodyStyle>
      <a:lvl1pPr marL="342900" indent="-342900" algn="l" defTabSz="457200" rtl="0" eaLnBrk="1" latinLnBrk="0" hangingPunct="1">
        <a:spcBef>
          <a:spcPct val="20000"/>
        </a:spcBef>
        <a:buFont typeface="Arial"/>
        <a:buChar char="•"/>
        <a:defRPr sz="3000" kern="1200">
          <a:solidFill>
            <a:srgbClr val="BFBFB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BFBFB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BFBFB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BFBFB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BFBFB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08110" y="3462866"/>
            <a:ext cx="8269289" cy="369332"/>
          </a:xfrm>
        </p:spPr>
        <p:txBody>
          <a:bodyPr/>
          <a:lstStyle/>
          <a:p>
            <a:r>
              <a:rPr smtClean="0"/>
              <a:t>Hugh Bradlow, Chief Technology Officer</a:t>
            </a:r>
            <a:endParaRPr lang="en-US" dirty="0"/>
          </a:p>
        </p:txBody>
      </p:sp>
      <p:sp>
        <p:nvSpPr>
          <p:cNvPr id="3" name="Title 2"/>
          <p:cNvSpPr>
            <a:spLocks noGrp="1"/>
          </p:cNvSpPr>
          <p:nvPr>
            <p:ph type="ctrTitle"/>
          </p:nvPr>
        </p:nvSpPr>
        <p:spPr>
          <a:xfrm>
            <a:off x="1408111" y="2946440"/>
            <a:ext cx="8269288" cy="553998"/>
          </a:xfrm>
        </p:spPr>
        <p:txBody>
          <a:bodyPr/>
          <a:lstStyle/>
          <a:p>
            <a:r>
              <a:rPr lang="en-US" sz="3600" dirty="0" smtClean="0"/>
              <a:t>Carbon Emissions and Telecommunications</a:t>
            </a:r>
            <a:endParaRPr lang="en-US" sz="3600" dirty="0"/>
          </a:p>
        </p:txBody>
      </p:sp>
      <p:sp>
        <p:nvSpPr>
          <p:cNvPr id="6" name="Slide Number Placeholder 5"/>
          <p:cNvSpPr>
            <a:spLocks noGrp="1"/>
          </p:cNvSpPr>
          <p:nvPr>
            <p:ph type="sldNum" sz="quarter" idx="10"/>
          </p:nvPr>
        </p:nvSpPr>
        <p:spPr/>
        <p:txBody>
          <a:bodyPr/>
          <a:lstStyle/>
          <a:p>
            <a:fld id="{47C36C4A-89A1-2348-B1A5-FDF5F1B76D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2"/>
          <p:cNvGraphicFramePr>
            <a:graphicFrameLocks/>
          </p:cNvGraphicFramePr>
          <p:nvPr/>
        </p:nvGraphicFramePr>
        <p:xfrm>
          <a:off x="841375" y="554038"/>
          <a:ext cx="8686800" cy="5605462"/>
        </p:xfrm>
        <a:graphic>
          <a:graphicData uri="http://schemas.openxmlformats.org/presentationml/2006/ole">
            <p:oleObj spid="_x0000_s2050" r:id="rId4" imgW="8687553" imgH="5608806" progId="Excel.Sheet.8">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Virtualisation</a:t>
            </a:r>
            <a:endParaRPr lang="en-US" dirty="0"/>
          </a:p>
        </p:txBody>
      </p:sp>
      <p:pic>
        <p:nvPicPr>
          <p:cNvPr id="6" name="Picture 5" descr="datacentre.jpg"/>
          <p:cNvPicPr>
            <a:picLocks noChangeAspect="1"/>
          </p:cNvPicPr>
          <p:nvPr/>
        </p:nvPicPr>
        <p:blipFill>
          <a:blip r:embed="rId3" cstate="email"/>
          <a:stretch>
            <a:fillRect/>
          </a:stretch>
        </p:blipFill>
        <p:spPr>
          <a:xfrm>
            <a:off x="1095348" y="928670"/>
            <a:ext cx="7786742" cy="5390821"/>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871148142_6b20b65af7_b.jpg"/>
          <p:cNvPicPr>
            <a:picLocks noChangeAspect="1"/>
          </p:cNvPicPr>
          <p:nvPr/>
        </p:nvPicPr>
        <p:blipFill>
          <a:blip r:embed="rId3"/>
          <a:srcRect l="3185" t="5905" r="3185" b="3786"/>
          <a:stretch>
            <a:fillRect/>
          </a:stretch>
        </p:blipFill>
        <p:spPr bwMode="auto">
          <a:xfrm>
            <a:off x="551076" y="791290"/>
            <a:ext cx="8803848" cy="5688640"/>
          </a:xfrm>
          <a:prstGeom prst="rect">
            <a:avLst/>
          </a:prstGeom>
          <a:noFill/>
          <a:ln w="9525">
            <a:noFill/>
            <a:miter lim="800000"/>
            <a:headEnd/>
            <a:tailEnd/>
          </a:ln>
        </p:spPr>
      </p:pic>
      <p:sp>
        <p:nvSpPr>
          <p:cNvPr id="5" name="Title 4"/>
          <p:cNvSpPr>
            <a:spLocks noGrp="1"/>
          </p:cNvSpPr>
          <p:nvPr>
            <p:ph type="title"/>
          </p:nvPr>
        </p:nvSpPr>
        <p:spPr/>
        <p:txBody>
          <a:bodyPr/>
          <a:lstStyle/>
          <a:p>
            <a:r>
              <a:rPr smtClean="0"/>
              <a:t>Power Management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srcRect/>
          <a:stretch>
            <a:fillRect/>
          </a:stretch>
        </p:blipFill>
        <p:spPr bwMode="auto">
          <a:xfrm>
            <a:off x="106412" y="446485"/>
            <a:ext cx="9683502" cy="5958334"/>
          </a:xfrm>
          <a:prstGeom prst="rect">
            <a:avLst/>
          </a:prstGeom>
          <a:noFill/>
          <a:ln w="12700">
            <a:noFill/>
            <a:miter lim="800000"/>
            <a:headEnd/>
            <a:tailEnd/>
          </a:ln>
        </p:spPr>
      </p:pic>
      <p:sp>
        <p:nvSpPr>
          <p:cNvPr id="14339" name="Rectangle 2"/>
          <p:cNvSpPr>
            <a:spLocks/>
          </p:cNvSpPr>
          <p:nvPr/>
        </p:nvSpPr>
        <p:spPr bwMode="auto">
          <a:xfrm>
            <a:off x="7216676" y="6398121"/>
            <a:ext cx="2573238" cy="339328"/>
          </a:xfrm>
          <a:prstGeom prst="rect">
            <a:avLst/>
          </a:prstGeom>
          <a:noFill/>
          <a:ln w="12700">
            <a:noFill/>
            <a:miter lim="800000"/>
            <a:headEnd/>
            <a:tailEnd/>
          </a:ln>
        </p:spPr>
        <p:txBody>
          <a:bodyPr lIns="0" tIns="0" rIns="0" bIns="0" anchor="ctr"/>
          <a:lstStyle/>
          <a:p>
            <a:r>
              <a:rPr lang="en-US" sz="1900" dirty="0">
                <a:ea typeface="Gill Sans" charset="0"/>
                <a:cs typeface="Gill Sans" charset="0"/>
              </a:rPr>
              <a:t>Abu Dhabi’s PRT</a:t>
            </a:r>
          </a:p>
        </p:txBody>
      </p:sp>
      <p:sp>
        <p:nvSpPr>
          <p:cNvPr id="4" name="Title 3"/>
          <p:cNvSpPr>
            <a:spLocks noGrp="1"/>
          </p:cNvSpPr>
          <p:nvPr>
            <p:ph type="title"/>
          </p:nvPr>
        </p:nvSpPr>
        <p:spPr>
          <a:xfrm>
            <a:off x="23778" y="71414"/>
            <a:ext cx="4411660" cy="492443"/>
          </a:xfrm>
          <a:solidFill>
            <a:schemeClr val="bg1"/>
          </a:solidFill>
        </p:spPr>
        <p:txBody>
          <a:bodyPr/>
          <a:lstStyle/>
          <a:p>
            <a:pPr algn="l"/>
            <a:r>
              <a:rPr lang="en-AU" dirty="0" smtClean="0"/>
              <a:t>Optimising Commuting</a:t>
            </a:r>
            <a:endParaRPr lang="en-AU"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Telstra's Carbon Emissions Intensity Target</a:t>
            </a:r>
            <a:endParaRPr lang="en-US" dirty="0"/>
          </a:p>
        </p:txBody>
      </p:sp>
      <p:sp>
        <p:nvSpPr>
          <p:cNvPr id="3" name="Text Placeholder 2"/>
          <p:cNvSpPr>
            <a:spLocks noGrp="1"/>
          </p:cNvSpPr>
          <p:nvPr>
            <p:ph type="body" sz="quarter" idx="10"/>
          </p:nvPr>
        </p:nvSpPr>
        <p:spPr>
          <a:xfrm>
            <a:off x="604030" y="2388395"/>
            <a:ext cx="8697940" cy="2081210"/>
          </a:xfrm>
        </p:spPr>
        <p:txBody>
          <a:bodyPr/>
          <a:lstStyle/>
          <a:p>
            <a:pPr marL="0" indent="0" algn="just">
              <a:buNone/>
            </a:pPr>
            <a:r>
              <a:rPr lang="en-US" sz="3200" dirty="0" smtClean="0"/>
              <a:t>Telstra is aspiring to reduce its </a:t>
            </a:r>
            <a:r>
              <a:rPr lang="en-US" sz="3200" dirty="0" smtClean="0">
                <a:solidFill>
                  <a:schemeClr val="accent1"/>
                </a:solidFill>
              </a:rPr>
              <a:t>own carbon intensity</a:t>
            </a:r>
            <a:r>
              <a:rPr lang="en-US" sz="3200" dirty="0" smtClean="0">
                <a:solidFill>
                  <a:schemeClr val="accent6"/>
                </a:solidFill>
              </a:rPr>
              <a:t> </a:t>
            </a:r>
            <a:r>
              <a:rPr lang="en-US" sz="3200" dirty="0" smtClean="0"/>
              <a:t>by 15% by 2015 and is committed to developing ICT solutions that will reduce our </a:t>
            </a:r>
            <a:r>
              <a:rPr lang="en-US" sz="3200" dirty="0" smtClean="0">
                <a:solidFill>
                  <a:schemeClr val="accent1"/>
                </a:solidFill>
              </a:rPr>
              <a:t>customers’ carbon footprint.</a:t>
            </a:r>
            <a:endParaRPr lang="en-US" sz="3200" dirty="0">
              <a:solidFill>
                <a:schemeClr val="accent1"/>
              </a:solidFill>
            </a:endParaRPr>
          </a:p>
        </p:txBody>
      </p:sp>
      <p:sp>
        <p:nvSpPr>
          <p:cNvPr id="5" name="Slide Number Placeholder 4"/>
          <p:cNvSpPr>
            <a:spLocks noGrp="1"/>
          </p:cNvSpPr>
          <p:nvPr>
            <p:ph type="sldNum" sz="quarter" idx="11"/>
          </p:nvPr>
        </p:nvSpPr>
        <p:spPr/>
        <p:txBody>
          <a:bodyPr/>
          <a:lstStyle/>
          <a:p>
            <a:fld id="{47C36C4A-89A1-2348-B1A5-FDF5F1B76D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Telstra's Initiatives</a:t>
            </a:r>
            <a:endParaRPr lang="en-US" dirty="0"/>
          </a:p>
        </p:txBody>
      </p:sp>
      <p:sp>
        <p:nvSpPr>
          <p:cNvPr id="3" name="Content Placeholder 2"/>
          <p:cNvSpPr>
            <a:spLocks noGrp="1"/>
          </p:cNvSpPr>
          <p:nvPr>
            <p:ph idx="1"/>
          </p:nvPr>
        </p:nvSpPr>
        <p:spPr/>
        <p:txBody>
          <a:bodyPr>
            <a:normAutofit fontScale="92500" lnSpcReduction="10000"/>
          </a:bodyPr>
          <a:lstStyle/>
          <a:p>
            <a:r>
              <a:rPr lang="en-US" sz="3400" dirty="0" smtClean="0"/>
              <a:t>Telstra’s target is to decrease carbon intensity from 64 to 59 </a:t>
            </a:r>
            <a:r>
              <a:rPr lang="en-US" sz="3400" dirty="0" err="1" smtClean="0"/>
              <a:t>tonnes</a:t>
            </a:r>
            <a:r>
              <a:rPr lang="en-US" sz="3400" dirty="0" smtClean="0"/>
              <a:t> per $M by:</a:t>
            </a:r>
          </a:p>
          <a:p>
            <a:pPr lvl="1"/>
            <a:r>
              <a:rPr lang="en-US" sz="3200" dirty="0" smtClean="0"/>
              <a:t>adopting </a:t>
            </a:r>
            <a:r>
              <a:rPr lang="en-US" sz="3200" dirty="0" smtClean="0">
                <a:solidFill>
                  <a:schemeClr val="accent1"/>
                </a:solidFill>
              </a:rPr>
              <a:t>low carbon ICT</a:t>
            </a:r>
            <a:r>
              <a:rPr lang="en-US" sz="3200" dirty="0" smtClean="0"/>
              <a:t> solutions such as video conferencing and </a:t>
            </a:r>
            <a:r>
              <a:rPr lang="en-US" sz="3200" dirty="0" err="1" smtClean="0"/>
              <a:t>teleworking</a:t>
            </a:r>
            <a:r>
              <a:rPr lang="en-US" sz="3200" dirty="0" smtClean="0"/>
              <a:t> across Telstra</a:t>
            </a:r>
          </a:p>
          <a:p>
            <a:pPr lvl="1"/>
            <a:r>
              <a:rPr lang="en-US" sz="3200" dirty="0" smtClean="0"/>
              <a:t>specific </a:t>
            </a:r>
            <a:r>
              <a:rPr lang="en-US" sz="3200" dirty="0" smtClean="0">
                <a:solidFill>
                  <a:schemeClr val="accent1"/>
                </a:solidFill>
              </a:rPr>
              <a:t>energy saving projects in our facilities </a:t>
            </a:r>
            <a:r>
              <a:rPr lang="en-US" sz="3200" dirty="0" smtClean="0"/>
              <a:t>and decommissioning redundant network assets</a:t>
            </a:r>
          </a:p>
          <a:p>
            <a:pPr lvl="1"/>
            <a:r>
              <a:rPr lang="en-US" sz="3200" dirty="0" smtClean="0"/>
              <a:t>reducing the energy intensity of purchased products and services and our consumption of energy and resources across the company</a:t>
            </a:r>
          </a:p>
          <a:p>
            <a:pPr lvl="1"/>
            <a:r>
              <a:rPr lang="en-US" sz="3200" dirty="0" smtClean="0"/>
              <a:t>staff training to reduce office and vehicle fleet emissions.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Telstra's Customers</a:t>
            </a:r>
            <a:endParaRPr lang="en-US" dirty="0"/>
          </a:p>
        </p:txBody>
      </p:sp>
      <p:sp>
        <p:nvSpPr>
          <p:cNvPr id="3" name="Content Placeholder 2"/>
          <p:cNvSpPr>
            <a:spLocks noGrp="1"/>
          </p:cNvSpPr>
          <p:nvPr>
            <p:ph idx="1"/>
          </p:nvPr>
        </p:nvSpPr>
        <p:spPr/>
        <p:txBody>
          <a:bodyPr>
            <a:normAutofit/>
          </a:bodyPr>
          <a:lstStyle/>
          <a:p>
            <a:r>
              <a:rPr lang="en-US" sz="3200" dirty="0" smtClean="0"/>
              <a:t>Telstra –commissioned Whitepaper</a:t>
            </a:r>
            <a:r>
              <a:rPr lang="en-US" sz="3200" dirty="0" smtClean="0"/>
              <a:t>:</a:t>
            </a:r>
            <a:br>
              <a:rPr lang="en-US" sz="3200" dirty="0" smtClean="0"/>
            </a:br>
            <a:r>
              <a:rPr lang="en-US" sz="3200" dirty="0" smtClean="0">
                <a:solidFill>
                  <a:schemeClr val="accent1"/>
                </a:solidFill>
              </a:rPr>
              <a:t>Using ICT to Drive Your Sustainability Strategy</a:t>
            </a:r>
          </a:p>
          <a:p>
            <a:pPr lvl="1"/>
            <a:r>
              <a:rPr lang="en-US" sz="3200" dirty="0" smtClean="0">
                <a:solidFill>
                  <a:schemeClr val="tx2"/>
                </a:solidFill>
              </a:rPr>
              <a:t>Video Conferencing</a:t>
            </a:r>
          </a:p>
          <a:p>
            <a:pPr lvl="1"/>
            <a:r>
              <a:rPr lang="en-US" sz="3200" dirty="0" err="1" smtClean="0">
                <a:solidFill>
                  <a:schemeClr val="tx2"/>
                </a:solidFill>
              </a:rPr>
              <a:t>Teleworking</a:t>
            </a:r>
            <a:endParaRPr lang="en-US" sz="3200" dirty="0" smtClean="0">
              <a:solidFill>
                <a:schemeClr val="tx2"/>
              </a:solidFill>
            </a:endParaRPr>
          </a:p>
          <a:p>
            <a:pPr lvl="1"/>
            <a:r>
              <a:rPr lang="en-US" sz="3200" dirty="0" smtClean="0">
                <a:solidFill>
                  <a:schemeClr val="tx2"/>
                </a:solidFill>
              </a:rPr>
              <a:t>Web Contact Centers</a:t>
            </a:r>
          </a:p>
          <a:p>
            <a:pPr lvl="1"/>
            <a:r>
              <a:rPr lang="en-US" sz="3200" dirty="0" smtClean="0">
                <a:solidFill>
                  <a:schemeClr val="tx2"/>
                </a:solidFill>
              </a:rPr>
              <a:t>Fleet &amp; Field Force Management</a:t>
            </a:r>
          </a:p>
          <a:p>
            <a:pPr lvl="1"/>
            <a:r>
              <a:rPr lang="en-US" sz="3200" dirty="0" smtClean="0">
                <a:solidFill>
                  <a:schemeClr val="tx2"/>
                </a:solidFill>
              </a:rPr>
              <a:t>Measurement Tools for Emissions savings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SF\NickPublic\SustainabilityPresentation\SustainabilityAssets\Telepresence\r225857_895374.jpg"/>
          <p:cNvPicPr>
            <a:picLocks noChangeAspect="1" noChangeArrowheads="1"/>
          </p:cNvPicPr>
          <p:nvPr/>
        </p:nvPicPr>
        <p:blipFill>
          <a:blip r:embed="rId3"/>
          <a:srcRect/>
          <a:stretch>
            <a:fillRect/>
          </a:stretch>
        </p:blipFill>
        <p:spPr bwMode="auto">
          <a:xfrm>
            <a:off x="452406" y="595313"/>
            <a:ext cx="8882090" cy="5826025"/>
          </a:xfrm>
          <a:prstGeom prst="rect">
            <a:avLst/>
          </a:prstGeom>
          <a:noFill/>
          <a:ln w="9525">
            <a:noFill/>
            <a:miter lim="800000"/>
            <a:headEnd/>
            <a:tailEnd/>
          </a:ln>
        </p:spPr>
      </p:pic>
      <p:sp>
        <p:nvSpPr>
          <p:cNvPr id="18435" name="Rounded Rectangle 4"/>
          <p:cNvSpPr>
            <a:spLocks noChangeArrowheads="1"/>
          </p:cNvSpPr>
          <p:nvPr/>
        </p:nvSpPr>
        <p:spPr bwMode="auto">
          <a:xfrm>
            <a:off x="452406" y="595313"/>
            <a:ext cx="6159532" cy="1762117"/>
          </a:xfrm>
          <a:prstGeom prst="roundRect">
            <a:avLst>
              <a:gd name="adj" fmla="val 0"/>
            </a:avLst>
          </a:prstGeom>
          <a:solidFill>
            <a:schemeClr val="bg1">
              <a:alpha val="59999"/>
            </a:schemeClr>
          </a:solidFill>
          <a:ln w="9525" algn="ctr">
            <a:noFill/>
            <a:round/>
            <a:headEnd/>
            <a:tailEnd/>
          </a:ln>
        </p:spPr>
        <p:txBody>
          <a:bodyPr/>
          <a:lstStyle/>
          <a:p>
            <a:endParaRPr lang="en-US"/>
          </a:p>
        </p:txBody>
      </p:sp>
      <p:sp>
        <p:nvSpPr>
          <p:cNvPr id="18436" name="TextBox 5"/>
          <p:cNvSpPr txBox="1">
            <a:spLocks noChangeArrowheads="1"/>
          </p:cNvSpPr>
          <p:nvPr/>
        </p:nvSpPr>
        <p:spPr bwMode="auto">
          <a:xfrm>
            <a:off x="679450" y="595313"/>
            <a:ext cx="5932488" cy="1477328"/>
          </a:xfrm>
          <a:prstGeom prst="rect">
            <a:avLst/>
          </a:prstGeom>
          <a:noFill/>
          <a:ln w="9525">
            <a:noFill/>
            <a:miter lim="800000"/>
            <a:headEnd/>
            <a:tailEnd/>
          </a:ln>
        </p:spPr>
        <p:txBody>
          <a:bodyPr>
            <a:spAutoFit/>
          </a:bodyPr>
          <a:lstStyle/>
          <a:p>
            <a:r>
              <a:rPr lang="en-AU" sz="3000" dirty="0">
                <a:solidFill>
                  <a:schemeClr val="accent1"/>
                </a:solidFill>
              </a:rPr>
              <a:t>Domestic aviation has increased from </a:t>
            </a:r>
            <a:r>
              <a:rPr lang="en-AU" sz="3000" b="1" dirty="0">
                <a:solidFill>
                  <a:schemeClr val="accent1"/>
                </a:solidFill>
              </a:rPr>
              <a:t>0.3% </a:t>
            </a:r>
            <a:r>
              <a:rPr lang="en-AU" sz="3000" dirty="0">
                <a:solidFill>
                  <a:schemeClr val="accent1"/>
                </a:solidFill>
              </a:rPr>
              <a:t>to </a:t>
            </a:r>
            <a:r>
              <a:rPr lang="en-AU" sz="3000" b="1" dirty="0">
                <a:solidFill>
                  <a:schemeClr val="accent1"/>
                </a:solidFill>
              </a:rPr>
              <a:t>0.8% </a:t>
            </a:r>
            <a:r>
              <a:rPr lang="en-AU" sz="3000" dirty="0">
                <a:solidFill>
                  <a:schemeClr val="accent1"/>
                </a:solidFill>
              </a:rPr>
              <a:t>of Australia’s carbon emissions in the last 5 years.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SF\NickPublic\SustainabilityPresentation\SustainabilityAssets\Telepresence\airstats.png"/>
          <p:cNvPicPr>
            <a:picLocks noChangeAspect="1" noChangeArrowheads="1"/>
          </p:cNvPicPr>
          <p:nvPr/>
        </p:nvPicPr>
        <p:blipFill>
          <a:blip r:embed="rId3"/>
          <a:srcRect/>
          <a:stretch>
            <a:fillRect/>
          </a:stretch>
        </p:blipFill>
        <p:spPr bwMode="auto">
          <a:xfrm>
            <a:off x="690889" y="1111250"/>
            <a:ext cx="8524222" cy="4908550"/>
          </a:xfrm>
          <a:prstGeom prst="rect">
            <a:avLst/>
          </a:prstGeom>
          <a:noFill/>
          <a:ln w="9525">
            <a:noFill/>
            <a:miter lim="800000"/>
            <a:headEnd/>
            <a:tailEnd/>
          </a:ln>
        </p:spPr>
      </p:pic>
      <p:sp>
        <p:nvSpPr>
          <p:cNvPr id="3" name="Title 1"/>
          <p:cNvSpPr txBox="1">
            <a:spLocks/>
          </p:cNvSpPr>
          <p:nvPr/>
        </p:nvSpPr>
        <p:spPr>
          <a:xfrm>
            <a:off x="2168525" y="215900"/>
            <a:ext cx="5819775" cy="577850"/>
          </a:xfrm>
          <a:prstGeom prst="rect">
            <a:avLst/>
          </a:prstGeom>
        </p:spPr>
        <p:txBody>
          <a:bodyPr/>
          <a:lstStyle/>
          <a:p>
            <a:pPr defTabSz="936625" eaLnBrk="1" hangingPunct="1">
              <a:defRPr/>
            </a:pPr>
            <a:r>
              <a:rPr lang="en-AU" sz="2800" kern="0" dirty="0">
                <a:solidFill>
                  <a:schemeClr val="accent1"/>
                </a:solidFill>
                <a:latin typeface="+mj-lt"/>
                <a:ea typeface="+mj-ea"/>
                <a:cs typeface="+mj-cs"/>
              </a:rPr>
              <a:t>Domestic aviation emissions</a:t>
            </a:r>
          </a:p>
        </p:txBody>
      </p:sp>
      <p:sp>
        <p:nvSpPr>
          <p:cNvPr id="4" name="TextBox 3"/>
          <p:cNvSpPr txBox="1"/>
          <p:nvPr/>
        </p:nvSpPr>
        <p:spPr>
          <a:xfrm>
            <a:off x="0" y="6006132"/>
            <a:ext cx="9906000" cy="923330"/>
          </a:xfrm>
          <a:prstGeom prst="rect">
            <a:avLst/>
          </a:prstGeom>
          <a:noFill/>
        </p:spPr>
        <p:txBody>
          <a:bodyPr wrap="square" rtlCol="0">
            <a:spAutoFit/>
          </a:bodyPr>
          <a:lstStyle/>
          <a:p>
            <a:pPr algn="r"/>
            <a:r>
              <a:rPr lang="en-US" sz="1800" dirty="0" smtClean="0">
                <a:solidFill>
                  <a:schemeClr val="accent3"/>
                </a:solidFill>
              </a:rPr>
              <a:t>Source: </a:t>
            </a:r>
            <a:r>
              <a:rPr lang="en-US" sz="1800" u="sng" dirty="0" smtClean="0">
                <a:solidFill>
                  <a:schemeClr val="accent3"/>
                </a:solidFill>
              </a:rPr>
              <a:t>A Climate Risk Report:</a:t>
            </a:r>
            <a:br>
              <a:rPr lang="en-US" sz="1800" u="sng" dirty="0" smtClean="0">
                <a:solidFill>
                  <a:schemeClr val="accent3"/>
                </a:solidFill>
              </a:rPr>
            </a:br>
            <a:r>
              <a:rPr lang="en-US" sz="1800" u="sng" dirty="0" smtClean="0">
                <a:solidFill>
                  <a:schemeClr val="accent3"/>
                </a:solidFill>
              </a:rPr>
              <a:t>Towards a High-Bandwidth, Low-Carbon Future</a:t>
            </a:r>
          </a:p>
          <a:p>
            <a:endParaRPr lang="en-US" sz="1800" dirty="0">
              <a:solidFill>
                <a:schemeClr val="accent3"/>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AU" dirty="0" err="1" smtClean="0"/>
              <a:t>Teleworking</a:t>
            </a:r>
            <a:r>
              <a:rPr lang="en-AU" dirty="0" smtClean="0"/>
              <a:t>, now and beyond</a:t>
            </a:r>
          </a:p>
        </p:txBody>
      </p:sp>
      <p:pic>
        <p:nvPicPr>
          <p:cNvPr id="1026" name="Picture 2" descr="\\zuckuss\SharedDocs\Presentations\Melbourne 2030\Digital Wall Concepts\FINAL.jpg"/>
          <p:cNvPicPr>
            <a:picLocks noChangeAspect="1" noChangeArrowheads="1"/>
          </p:cNvPicPr>
          <p:nvPr/>
        </p:nvPicPr>
        <p:blipFill>
          <a:blip r:embed="rId3"/>
          <a:srcRect/>
          <a:stretch>
            <a:fillRect/>
          </a:stretch>
        </p:blipFill>
        <p:spPr bwMode="auto">
          <a:xfrm>
            <a:off x="1214446" y="928670"/>
            <a:ext cx="7381892" cy="5536419"/>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SF\NickPublic\SustainabilityPresentation\SustainabilityAssets\Telepresence\0,,6060944,00.jpg"/>
          <p:cNvPicPr>
            <a:picLocks noChangeAspect="1" noChangeArrowheads="1"/>
          </p:cNvPicPr>
          <p:nvPr/>
        </p:nvPicPr>
        <p:blipFill>
          <a:blip r:embed="rId3"/>
          <a:srcRect r="30697"/>
          <a:stretch>
            <a:fillRect/>
          </a:stretch>
        </p:blipFill>
        <p:spPr bwMode="auto">
          <a:xfrm>
            <a:off x="595282" y="791290"/>
            <a:ext cx="8685055" cy="5642372"/>
          </a:xfrm>
          <a:prstGeom prst="rect">
            <a:avLst/>
          </a:prstGeom>
          <a:noFill/>
          <a:ln w="9525">
            <a:noFill/>
            <a:miter lim="800000"/>
            <a:headEnd/>
            <a:tailEnd/>
          </a:ln>
        </p:spPr>
      </p:pic>
      <p:sp>
        <p:nvSpPr>
          <p:cNvPr id="5" name="Title 4"/>
          <p:cNvSpPr>
            <a:spLocks noGrp="1"/>
          </p:cNvSpPr>
          <p:nvPr>
            <p:ph type="title"/>
          </p:nvPr>
        </p:nvSpPr>
        <p:spPr/>
        <p:txBody>
          <a:bodyPr/>
          <a:lstStyle/>
          <a:p>
            <a:r>
              <a:rPr dirty="0" smtClean="0"/>
              <a:t>Videoconferencing </a:t>
            </a:r>
            <a:r>
              <a:rPr dirty="0" smtClean="0"/>
              <a:t> going further</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PSF\NickPublic\SustainabilityPresentation\SustainabilityAssets\RTFreightManagement\64865955_d148c79ac2_o.jpg"/>
          <p:cNvPicPr>
            <a:picLocks noChangeAspect="1" noChangeArrowheads="1"/>
          </p:cNvPicPr>
          <p:nvPr/>
        </p:nvPicPr>
        <p:blipFill>
          <a:blip r:embed="rId3"/>
          <a:srcRect l="5806" r="5672"/>
          <a:stretch>
            <a:fillRect/>
          </a:stretch>
        </p:blipFill>
        <p:spPr bwMode="auto">
          <a:xfrm>
            <a:off x="1119178" y="960977"/>
            <a:ext cx="7667644" cy="4936046"/>
          </a:xfrm>
          <a:prstGeom prst="rect">
            <a:avLst/>
          </a:prstGeom>
          <a:noFill/>
          <a:ln w="9525">
            <a:noFill/>
            <a:miter lim="800000"/>
            <a:headEnd/>
            <a:tailEnd/>
          </a:ln>
        </p:spPr>
      </p:pic>
      <p:sp>
        <p:nvSpPr>
          <p:cNvPr id="5" name="Title 4"/>
          <p:cNvSpPr>
            <a:spLocks noGrp="1"/>
          </p:cNvSpPr>
          <p:nvPr>
            <p:ph type="title"/>
          </p:nvPr>
        </p:nvSpPr>
        <p:spPr/>
        <p:txBody>
          <a:bodyPr/>
          <a:lstStyle/>
          <a:p>
            <a:r>
              <a:rPr smtClean="0"/>
              <a:t>Opportunities in Fleet &amp; Freight Management</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rgbClr val="BFBFBF"/>
      </a:lt1>
      <a:dk2>
        <a:srgbClr val="000000"/>
      </a:dk2>
      <a:lt2>
        <a:srgbClr val="BFBFBF"/>
      </a:lt2>
      <a:accent1>
        <a:srgbClr val="69ADFF"/>
      </a:accent1>
      <a:accent2>
        <a:srgbClr val="1A5FE8"/>
      </a:accent2>
      <a:accent3>
        <a:srgbClr val="9BBB59"/>
      </a:accent3>
      <a:accent4>
        <a:srgbClr val="8064A2"/>
      </a:accent4>
      <a:accent5>
        <a:srgbClr val="4BACC6"/>
      </a:accent5>
      <a:accent6>
        <a:srgbClr val="FF8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10025</TotalTime>
  <Words>871</Words>
  <Application>Microsoft Office PowerPoint</Application>
  <PresentationFormat>A4 Paper (210x297 mm)</PresentationFormat>
  <Paragraphs>91</Paragraphs>
  <Slides>13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Office Excel 97-2003 Worksheet</vt:lpstr>
      <vt:lpstr>Carbon Emissions and Telecommunications</vt:lpstr>
      <vt:lpstr>Telstra's Carbon Emissions Intensity Target</vt:lpstr>
      <vt:lpstr>Telstra's Initiatives</vt:lpstr>
      <vt:lpstr>Telstra's Customers</vt:lpstr>
      <vt:lpstr>Slide 5</vt:lpstr>
      <vt:lpstr>Slide 6</vt:lpstr>
      <vt:lpstr>Teleworking, now and beyond</vt:lpstr>
      <vt:lpstr>Videoconferencing  going further</vt:lpstr>
      <vt:lpstr>Opportunities in Fleet &amp; Freight Management</vt:lpstr>
      <vt:lpstr>Slide 10</vt:lpstr>
      <vt:lpstr>Virtualisation</vt:lpstr>
      <vt:lpstr>Power Management</vt:lpstr>
      <vt:lpstr>Optimising Commuting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Jared Bon</dc:creator>
  <cp:lastModifiedBy>Bradlow, Hugh S</cp:lastModifiedBy>
  <cp:revision>181</cp:revision>
  <cp:lastPrinted>2009-04-30T01:26:30Z</cp:lastPrinted>
  <dcterms:created xsi:type="dcterms:W3CDTF">2009-05-12T02:02:31Z</dcterms:created>
  <dcterms:modified xsi:type="dcterms:W3CDTF">2009-12-04T00:31:03Z</dcterms:modified>
</cp:coreProperties>
</file>