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4" r:id="rId2"/>
    <p:sldId id="265" r:id="rId3"/>
    <p:sldId id="266" r:id="rId4"/>
    <p:sldId id="267" r:id="rId5"/>
    <p:sldId id="268" r:id="rId6"/>
    <p:sldId id="269" r:id="rId7"/>
    <p:sldId id="270" r:id="rId8"/>
    <p:sldId id="271" r:id="rId9"/>
    <p:sldId id="272" r:id="rId10"/>
    <p:sldId id="273" r:id="rId11"/>
    <p:sldId id="274" r:id="rId12"/>
    <p:sldId id="256" r:id="rId13"/>
    <p:sldId id="263"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BB066-FFA6-4EC5-B0A8-CD382B69EE53}" type="datetimeFigureOut">
              <a:rPr lang="en-US" smtClean="0"/>
              <a:pPr/>
              <a:t>12/7/2009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27B20-B7B2-489C-B776-A01A2C2E0A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A59CB4F1-2141-4623-8535-FD5AE9F3174A}" type="datetime8">
              <a:rPr lang="en-US">
                <a:solidFill>
                  <a:prstClr val="black"/>
                </a:solidFill>
              </a:rPr>
              <a:pPr>
                <a:defRPr/>
              </a:pPr>
              <a:t>12/7/2009 3:43 PM</a:t>
            </a:fld>
            <a:endParaRPr lang="en-US" dirty="0">
              <a:solidFill>
                <a:prstClr val="black"/>
              </a:solidFill>
            </a:endParaRPr>
          </a:p>
        </p:txBody>
      </p:sp>
      <p:sp>
        <p:nvSpPr>
          <p:cNvPr id="6" name="Rectangle 7"/>
          <p:cNvSpPr>
            <a:spLocks noGrp="1" noChangeArrowheads="1"/>
          </p:cNvSpPr>
          <p:nvPr>
            <p:ph type="sldNum" sz="quarter" idx="5"/>
          </p:nvPr>
        </p:nvSpPr>
        <p:spPr/>
        <p:txBody>
          <a:bodyPr/>
          <a:lstStyle/>
          <a:p>
            <a:pPr>
              <a:defRPr/>
            </a:pPr>
            <a:fld id="{49D7D72E-D429-42AB-BEAD-539B16F6FB90}" type="slidenum">
              <a:rPr lang="en-US">
                <a:solidFill>
                  <a:prstClr val="black"/>
                </a:solidFill>
              </a:rPr>
              <a:pPr>
                <a:defRPr/>
              </a:pPr>
              <a:t>1</a:t>
            </a:fld>
            <a:endParaRPr lang="en-US" dirty="0">
              <a:solidFill>
                <a:prstClr val="black"/>
              </a:solidFill>
            </a:endParaRPr>
          </a:p>
        </p:txBody>
      </p:sp>
      <p:sp>
        <p:nvSpPr>
          <p:cNvPr id="25603" name="Rectangle 10"/>
          <p:cNvSpPr>
            <a:spLocks noGrp="1" noRot="1" noChangeAspect="1" noChangeArrowheads="1" noTextEdit="1"/>
          </p:cNvSpPr>
          <p:nvPr>
            <p:ph type="sldImg"/>
          </p:nvPr>
        </p:nvSpPr>
        <p:spPr>
          <a:xfrm>
            <a:off x="1144588" y="684213"/>
            <a:ext cx="4570412" cy="3429000"/>
          </a:xfrm>
          <a:ln/>
        </p:spPr>
      </p:sp>
      <p:sp>
        <p:nvSpPr>
          <p:cNvPr id="25604" name="Rectangle 11"/>
          <p:cNvSpPr>
            <a:spLocks noGrp="1" noChangeArrowheads="1"/>
          </p:cNvSpPr>
          <p:nvPr>
            <p:ph type="body" idx="1"/>
          </p:nvPr>
        </p:nvSpPr>
        <p:spPr>
          <a:noFill/>
          <a:ln/>
        </p:spPr>
        <p:txBody>
          <a:bodyPr/>
          <a:lstStyle/>
          <a:p>
            <a:endParaRPr lang="en-GB"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Core focus of this commitment is SW &amp; Technology to drive change at scale, reducing the impact of our own operations and products to be a leader in </a:t>
            </a:r>
            <a:r>
              <a:rPr lang="en-US" baseline="0" dirty="0" err="1" smtClean="0"/>
              <a:t>env</a:t>
            </a:r>
            <a:r>
              <a:rPr lang="en-US" baseline="0" dirty="0" smtClean="0"/>
              <a:t> resp.</a:t>
            </a:r>
          </a:p>
          <a:p>
            <a:endParaRPr lang="en-US" baseline="0" dirty="0" smtClean="0"/>
          </a:p>
        </p:txBody>
      </p:sp>
      <p:sp>
        <p:nvSpPr>
          <p:cNvPr id="4" name="Slide Number Placeholder 3"/>
          <p:cNvSpPr>
            <a:spLocks noGrp="1"/>
          </p:cNvSpPr>
          <p:nvPr>
            <p:ph type="sldNum" sz="quarter" idx="10"/>
          </p:nvPr>
        </p:nvSpPr>
        <p:spPr/>
        <p:txBody>
          <a:bodyPr/>
          <a:lstStyle/>
          <a:p>
            <a:fld id="{B3A019F3-8596-4028-9847-CBD3A185B0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100" dirty="0" smtClean="0">
                <a:latin typeface="Arial" pitchFamily="34" charset="0"/>
                <a:ea typeface="ＭＳ Ｐゴシック" pitchFamily="8" charset="-128"/>
                <a:cs typeface="ＭＳ Ｐゴシック"/>
              </a:rPr>
              <a:t>Changed</a:t>
            </a:r>
            <a:r>
              <a:rPr lang="en-US" sz="1100" baseline="0" dirty="0" smtClean="0">
                <a:latin typeface="Arial" pitchFamily="34" charset="0"/>
                <a:ea typeface="ＭＳ Ｐゴシック" pitchFamily="8" charset="-128"/>
                <a:cs typeface="ＭＳ Ｐゴシック"/>
              </a:rPr>
              <a:t> Science breakthroughs to Research </a:t>
            </a:r>
          </a:p>
          <a:p>
            <a:pPr>
              <a:buFontTx/>
              <a:buChar char="-"/>
            </a:pPr>
            <a:r>
              <a:rPr lang="en-US" sz="1100" baseline="0" dirty="0" smtClean="0">
                <a:latin typeface="Arial" pitchFamily="34" charset="0"/>
                <a:ea typeface="ＭＳ Ｐゴシック" pitchFamily="8" charset="-128"/>
                <a:cs typeface="ＭＳ Ｐゴシック"/>
              </a:rPr>
              <a:t> Detail in Appendix</a:t>
            </a:r>
            <a:endParaRPr lang="en-US" sz="1100" dirty="0">
              <a:latin typeface="Arial" pitchFamily="34" charset="0"/>
              <a:ea typeface="ＭＳ Ｐゴシック" pitchFamily="8" charset="-128"/>
              <a:cs typeface="ＭＳ Ｐゴシック"/>
            </a:endParaRPr>
          </a:p>
        </p:txBody>
      </p:sp>
      <p:sp>
        <p:nvSpPr>
          <p:cNvPr id="4" name="Slide Number Placeholder 3"/>
          <p:cNvSpPr>
            <a:spLocks noGrp="1"/>
          </p:cNvSpPr>
          <p:nvPr>
            <p:ph type="sldNum" sz="quarter" idx="10"/>
          </p:nvPr>
        </p:nvSpPr>
        <p:spPr/>
        <p:txBody>
          <a:bodyPr/>
          <a:lstStyle/>
          <a:p>
            <a:pPr>
              <a:defRPr/>
            </a:pPr>
            <a:fld id="{81F0993E-CFA9-4C46-B9F1-C91BE260C81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41CCA-E65C-4858-9398-BA6F6A0C1E5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Oxford, Cambridge, York, Imperial, Kings College, UCL, Southampton, Edinburgh, Glasgow, Birmingham, INRIA, CNRS, Madrid, Portugal, EPFL, ETH, Trento (</a:t>
            </a:r>
            <a:r>
              <a:rPr lang="en-US" sz="1200" kern="1200" baseline="0" dirty="0" err="1" smtClean="0">
                <a:solidFill>
                  <a:schemeClr val="tx1"/>
                </a:solidFill>
                <a:latin typeface="+mn-lt"/>
                <a:ea typeface="+mn-ea"/>
                <a:cs typeface="+mn-cs"/>
              </a:rPr>
              <a:t>CoSBi</a:t>
            </a:r>
            <a:r>
              <a:rPr lang="en-US" sz="1200" kern="1200" baseline="0" dirty="0" smtClean="0">
                <a:solidFill>
                  <a:schemeClr val="tx1"/>
                </a:solidFill>
                <a:latin typeface="+mn-lt"/>
                <a:ea typeface="+mn-ea"/>
                <a:cs typeface="+mn-cs"/>
              </a:rPr>
              <a:t>), Amsterdam, Denmark, Weizmann Institute of Science, Moscow State University, Kansas, Princeton, Scripps, </a:t>
            </a:r>
            <a:r>
              <a:rPr lang="en-US" sz="1200" kern="1200" baseline="0" dirty="0" err="1" smtClean="0">
                <a:solidFill>
                  <a:schemeClr val="tx1"/>
                </a:solidFill>
                <a:latin typeface="+mn-lt"/>
                <a:ea typeface="+mn-ea"/>
                <a:cs typeface="+mn-cs"/>
              </a:rPr>
              <a:t>SantaFe</a:t>
            </a:r>
            <a:r>
              <a:rPr lang="en-US" sz="1200" kern="1200" baseline="0" dirty="0" smtClean="0">
                <a:solidFill>
                  <a:schemeClr val="tx1"/>
                </a:solidFill>
                <a:latin typeface="+mn-lt"/>
                <a:ea typeface="+mn-ea"/>
                <a:cs typeface="+mn-cs"/>
              </a:rPr>
              <a:t>, UCSB, Costa-Rica. </a:t>
            </a:r>
            <a:endParaRPr lang="en-US" dirty="0"/>
          </a:p>
        </p:txBody>
      </p:sp>
      <p:sp>
        <p:nvSpPr>
          <p:cNvPr id="4" name="Slide Number Placeholder 3"/>
          <p:cNvSpPr>
            <a:spLocks noGrp="1"/>
          </p:cNvSpPr>
          <p:nvPr>
            <p:ph type="sldNum" sz="quarter" idx="10"/>
          </p:nvPr>
        </p:nvSpPr>
        <p:spPr/>
        <p:txBody>
          <a:bodyPr/>
          <a:lstStyle/>
          <a:p>
            <a:fld id="{91241CCA-E65C-4858-9398-BA6F6A0C1E5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plot is</a:t>
            </a:r>
            <a:r>
              <a:rPr lang="en-US" baseline="0" dirty="0" smtClean="0"/>
              <a:t> comparing previous values reported in the literature with values in the new dataset. These sorts of comparisons are helping the scientists trust the data as well as get their heads around what “accuracy” we’re talking about given the uniformity of processing (different from what the scientist would do independently). </a:t>
            </a:r>
          </a:p>
          <a:p>
            <a:r>
              <a:rPr lang="en-US" baseline="0" dirty="0" smtClean="0"/>
              <a:t>The Excel sheet is one of our summary data products – find your site-year at a glance with color coding for gap-fill quality, % of data actually present….</a:t>
            </a:r>
            <a:endParaRPr lang="en-US" dirty="0"/>
          </a:p>
        </p:txBody>
      </p:sp>
      <p:sp>
        <p:nvSpPr>
          <p:cNvPr id="4" name="Slide Number Placeholder 3"/>
          <p:cNvSpPr>
            <a:spLocks noGrp="1"/>
          </p:cNvSpPr>
          <p:nvPr>
            <p:ph type="sldNum" sz="quarter" idx="10"/>
          </p:nvPr>
        </p:nvSpPr>
        <p:spPr/>
        <p:txBody>
          <a:bodyPr/>
          <a:lstStyle/>
          <a:p>
            <a:fld id="{A3807638-3F90-4104-990D-C330016A7266}"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Thank You!</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672894">
              <a:defRPr/>
            </a:pPr>
            <a:fld id="{790B4F5D-8E78-4526-958D-9BB8703B938D}" type="slidenum">
              <a:rPr lang="en-US" smtClean="0"/>
              <a:pPr defTabSz="672894">
                <a:defRPr/>
              </a:pPr>
              <a:t>14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
        <p:cNvGrpSpPr/>
        <p:nvPr/>
      </p:nvGrpSpPr>
      <p:grpSpPr>
        <a:xfrm>
          <a:off x="0" y="0"/>
          <a:ext cx="0" cy="0"/>
          <a:chOff x="0" y="0"/>
          <a:chExt cx="0" cy="0"/>
        </a:xfrm>
      </p:grpSpPr>
      <p:sp>
        <p:nvSpPr>
          <p:cNvPr id="2" name="Title 1"/>
          <p:cNvSpPr>
            <a:spLocks noGrp="1"/>
          </p:cNvSpPr>
          <p:nvPr>
            <p:ph type="title"/>
          </p:nvPr>
        </p:nvSpPr>
        <p:spPr>
          <a:xfrm>
            <a:off x="456974" y="274927"/>
            <a:ext cx="8230054" cy="722601"/>
          </a:xfrm>
          <a:prstGeom prst="rect">
            <a:avLst/>
          </a:prstGeom>
        </p:spPr>
        <p:txBody>
          <a:bodyPr lIns="64000" tIns="32000" rIns="64000" bIns="32000"/>
          <a:lstStyle>
            <a:lvl1pPr>
              <a:defRPr>
                <a:solidFill>
                  <a:schemeClr val="accent2"/>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492125" y="1202596"/>
            <a:ext cx="8037286" cy="535730"/>
          </a:xfrm>
          <a:prstGeom prst="rect">
            <a:avLst/>
          </a:prstGeom>
        </p:spPr>
        <p:txBody>
          <a:bodyPr lIns="64000" tIns="32000" rIns="64000" bIns="32000"/>
          <a:lstStyle>
            <a:lvl1pPr>
              <a:buFont typeface="Courier New" pitchFamily="49" charset="0"/>
              <a:buNone/>
              <a:defRPr sz="2200">
                <a:solidFill>
                  <a:schemeClr val="accent3">
                    <a:lumMod val="50000"/>
                  </a:schemeClr>
                </a:solidFill>
              </a:defRPr>
            </a:lvl1pPr>
            <a:lvl2pPr marL="125983">
              <a:buFontTx/>
              <a:buNone/>
              <a:defRPr sz="1700" b="1"/>
            </a:lvl2pPr>
          </a:lstStyle>
          <a:p>
            <a:pPr lvl="0"/>
            <a:r>
              <a:rPr lang="en-US" dirty="0" smtClean="0"/>
              <a:t>Click to edit Master text styles</a:t>
            </a:r>
          </a:p>
        </p:txBody>
      </p:sp>
      <p:sp>
        <p:nvSpPr>
          <p:cNvPr id="6" name="Text Placeholder 5"/>
          <p:cNvSpPr>
            <a:spLocks noGrp="1"/>
          </p:cNvSpPr>
          <p:nvPr>
            <p:ph type="body" sz="quarter" idx="11"/>
          </p:nvPr>
        </p:nvSpPr>
        <p:spPr>
          <a:xfrm>
            <a:off x="506866" y="1841203"/>
            <a:ext cx="8069036" cy="3146420"/>
          </a:xfrm>
          <a:prstGeom prst="rect">
            <a:avLst/>
          </a:prstGeom>
        </p:spPr>
        <p:txBody>
          <a:bodyPr lIns="64000" tIns="32000" rIns="64000" bIns="32000"/>
          <a:lstStyle>
            <a:lvl1pPr marL="0">
              <a:buFontTx/>
              <a:buNone/>
              <a:defRPr sz="1700" b="0"/>
            </a:lvl1pPr>
            <a:lvl2pPr marL="0">
              <a:buFontTx/>
              <a:buNone/>
              <a:defRPr sz="1300" b="0"/>
            </a:lvl2pPr>
            <a:lvl3pPr marL="0">
              <a:buFontTx/>
              <a:buNone/>
              <a:defRPr sz="1100" b="0"/>
            </a:lvl3pPr>
            <a:lvl4pPr marL="0">
              <a:buFontTx/>
              <a:buNone/>
              <a:defRPr sz="1000" b="0"/>
            </a:lvl4pPr>
            <a:lvl5pPr marL="0">
              <a:buFontTx/>
              <a:buNone/>
              <a:defRPr sz="10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5" name="Rectangle 4"/>
          <p:cNvSpPr/>
          <p:nvPr userDrawn="1"/>
        </p:nvSpPr>
        <p:spPr bwMode="auto">
          <a:xfrm>
            <a:off x="1370012" y="725714"/>
            <a:ext cx="7773987" cy="1179285"/>
          </a:xfrm>
          <a:prstGeom prst="rect">
            <a:avLst/>
          </a:prstGeom>
          <a:gradFill flip="none" rotWithShape="1">
            <a:gsLst>
              <a:gs pos="0">
                <a:schemeClr val="accent2">
                  <a:lumMod val="60000"/>
                  <a:lumOff val="40000"/>
                </a:schemeClr>
              </a:gs>
              <a:gs pos="50000">
                <a:schemeClr val="tx2">
                  <a:lumMod val="20000"/>
                  <a:lumOff val="80000"/>
                  <a:alpha val="11000"/>
                </a:schemeClr>
              </a:gs>
              <a:gs pos="100000">
                <a:schemeClr val="tx1">
                  <a:shade val="100000"/>
                  <a:satMod val="115000"/>
                  <a:alpha val="0"/>
                </a:schemeClr>
              </a:gs>
            </a:gsLst>
            <a:lin ang="12000000" scaled="0"/>
            <a:tileRect/>
          </a:gradFill>
          <a:ln>
            <a:no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sp>
        <p:nvSpPr>
          <p:cNvPr id="6" name="Rectangle 5"/>
          <p:cNvSpPr/>
          <p:nvPr userDrawn="1"/>
        </p:nvSpPr>
        <p:spPr bwMode="auto">
          <a:xfrm>
            <a:off x="0" y="1905000"/>
            <a:ext cx="9144000" cy="45719"/>
          </a:xfrm>
          <a:prstGeom prst="rect">
            <a:avLst/>
          </a:prstGeom>
          <a:gradFill flip="none" rotWithShape="1">
            <a:gsLst>
              <a:gs pos="0">
                <a:schemeClr val="tx1">
                  <a:alpha val="80000"/>
                </a:schemeClr>
              </a:gs>
              <a:gs pos="50000">
                <a:schemeClr val="tx1">
                  <a:alpha val="45000"/>
                </a:schemeClr>
              </a:gs>
              <a:gs pos="100000">
                <a:schemeClr val="tx1">
                  <a:shade val="100000"/>
                  <a:satMod val="115000"/>
                  <a:alpha val="1000"/>
                </a:schemeClr>
              </a:gs>
            </a:gsLst>
            <a:lin ang="10800000" scaled="0"/>
            <a:tileRect/>
          </a:gradFill>
          <a:ln>
            <a:no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sp>
        <p:nvSpPr>
          <p:cNvPr id="8" name="Rectangle 7"/>
          <p:cNvSpPr/>
          <p:nvPr userDrawn="1"/>
        </p:nvSpPr>
        <p:spPr bwMode="auto">
          <a:xfrm>
            <a:off x="0" y="497112"/>
            <a:ext cx="9144000" cy="228600"/>
          </a:xfrm>
          <a:prstGeom prst="rect">
            <a:avLst/>
          </a:prstGeom>
          <a:gradFill flip="none" rotWithShape="1">
            <a:gsLst>
              <a:gs pos="0">
                <a:schemeClr val="tx1">
                  <a:alpha val="80000"/>
                </a:schemeClr>
              </a:gs>
              <a:gs pos="50000">
                <a:schemeClr val="tx1">
                  <a:alpha val="45000"/>
                </a:schemeClr>
              </a:gs>
              <a:gs pos="100000">
                <a:schemeClr val="tx1">
                  <a:shade val="100000"/>
                  <a:satMod val="115000"/>
                  <a:alpha val="1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sp>
        <p:nvSpPr>
          <p:cNvPr id="9" name="Rectangle 8"/>
          <p:cNvSpPr/>
          <p:nvPr userDrawn="1"/>
        </p:nvSpPr>
        <p:spPr bwMode="auto">
          <a:xfrm>
            <a:off x="0" y="573312"/>
            <a:ext cx="9144000" cy="152400"/>
          </a:xfrm>
          <a:prstGeom prst="rect">
            <a:avLst/>
          </a:prstGeom>
          <a:gradFill flip="none" rotWithShape="1">
            <a:gsLst>
              <a:gs pos="0">
                <a:schemeClr val="tx2">
                  <a:alpha val="82000"/>
                </a:schemeClr>
              </a:gs>
              <a:gs pos="50000">
                <a:schemeClr val="accent2">
                  <a:lumMod val="60000"/>
                  <a:lumOff val="40000"/>
                  <a:alpha val="31000"/>
                </a:schemeClr>
              </a:gs>
              <a:gs pos="100000">
                <a:schemeClr val="tx1">
                  <a:shade val="100000"/>
                  <a:satMod val="115000"/>
                  <a:alpha val="1000"/>
                </a:schemeClr>
              </a:gs>
            </a:gsLst>
            <a:lin ang="0" scaled="0"/>
            <a:tileRect/>
          </a:gra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30250" y="2355850"/>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2886" y="728316"/>
            <a:ext cx="7690114" cy="1384994"/>
          </a:xfrm>
        </p:spPr>
        <p:txBody>
          <a:bodyPr rtlCol="0" anchor="b">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2">
                        <a:lumMod val="20000"/>
                        <a:lumOff val="80000"/>
                      </a:schemeClr>
                    </a:gs>
                    <a:gs pos="30000">
                      <a:srgbClr val="00B0F0"/>
                    </a:gs>
                    <a:gs pos="88000">
                      <a:srgbClr val="0070C0"/>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6" r:id="rId9"/>
    <p:sldLayoutId id="2147483677" r:id="rId10"/>
    <p:sldLayoutId id="2147483678"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0000"/>
        <a:buBlip>
          <a:blip r:embed="rId14"/>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80000"/>
        <a:buBlip>
          <a:blip r:embed="rId14"/>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80000"/>
        <a:buBlip>
          <a:blip r:embed="rId14"/>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80000"/>
        <a:buBlip>
          <a:blip r:embed="rId14"/>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80000"/>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video" Target="file:///C:\Documents%20and%20Settings\semmott\Desktop\Videos\forest_visualization_tool_2.avi" TargetMode="External"/><Relationship Id="rId1" Type="http://schemas.openxmlformats.org/officeDocument/2006/relationships/video" Target="file:///C:\Documents%20and%20Settings\semmott\Desktop\Videos\Drew_PPA_movie_1.wmv"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hyperlink" Target="http://www.eyeonearth.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microsoft.com/environ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hyperlink" Target="http://www.unep.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50531"/>
          <p:cNvSpPr>
            <a:spLocks noGrp="1" noChangeArrowheads="1"/>
          </p:cNvSpPr>
          <p:nvPr>
            <p:ph type="ctrTitle"/>
          </p:nvPr>
        </p:nvSpPr>
        <p:spPr>
          <a:xfrm>
            <a:off x="279237" y="1536525"/>
            <a:ext cx="8864763" cy="2324025"/>
          </a:xfrm>
        </p:spPr>
        <p:txBody>
          <a:bodyPr/>
          <a:lstStyle/>
          <a:p>
            <a:pPr algn="ctr" defTabSz="914293" eaLnBrk="1" fontAlgn="auto" hangingPunct="1">
              <a:lnSpc>
                <a:spcPct val="85000"/>
              </a:lnSpc>
              <a:spcAft>
                <a:spcPts val="0"/>
              </a:spcAft>
              <a:defRPr/>
            </a:pPr>
            <a:r>
              <a:rPr sz="4400" dirty="0" smtClean="0"/>
              <a:t/>
            </a:r>
            <a:br>
              <a:rPr sz="4400" dirty="0" smtClean="0"/>
            </a:br>
            <a:r>
              <a:rPr lang="en-US" sz="6000" dirty="0" smtClean="0"/>
              <a:t>Environmental Sustainability: Interconnected Systems</a:t>
            </a:r>
            <a:r>
              <a:rPr sz="6000" dirty="0" smtClean="0"/>
              <a:t/>
            </a:r>
            <a:br>
              <a:rPr sz="6000" dirty="0" smtClean="0"/>
            </a:br>
            <a:endParaRPr sz="2800" i="1" dirty="0">
              <a:solidFill>
                <a:schemeClr val="tx1"/>
              </a:solidFill>
            </a:endParaRPr>
          </a:p>
        </p:txBody>
      </p:sp>
      <p:grpSp>
        <p:nvGrpSpPr>
          <p:cNvPr id="2" name="Group 15"/>
          <p:cNvGrpSpPr/>
          <p:nvPr/>
        </p:nvGrpSpPr>
        <p:grpSpPr>
          <a:xfrm>
            <a:off x="0" y="-1074"/>
            <a:ext cx="9144000" cy="1528122"/>
            <a:chOff x="0" y="-1074"/>
            <a:chExt cx="9144000" cy="1528122"/>
          </a:xfrm>
        </p:grpSpPr>
        <p:pic>
          <p:nvPicPr>
            <p:cNvPr id="12" name="Picture 11" descr="C:\Users\jona\Documents\Photos\OW005332.jpg"/>
            <p:cNvPicPr>
              <a:picLocks noChangeAspect="1" noChangeArrowheads="1"/>
            </p:cNvPicPr>
            <p:nvPr/>
          </p:nvPicPr>
          <p:blipFill>
            <a:blip r:embed="rId3" cstate="print"/>
            <a:srcRect/>
            <a:stretch>
              <a:fillRect/>
            </a:stretch>
          </p:blipFill>
          <p:spPr bwMode="auto">
            <a:xfrm>
              <a:off x="4541029" y="-1074"/>
              <a:ext cx="2310428" cy="1527048"/>
            </a:xfrm>
            <a:prstGeom prst="rect">
              <a:avLst/>
            </a:prstGeom>
            <a:noFill/>
          </p:spPr>
        </p:pic>
        <p:pic>
          <p:nvPicPr>
            <p:cNvPr id="13" name="Picture 2" descr="C:\Users\jona\Documents\Photos\42-15935581.jpg"/>
            <p:cNvPicPr>
              <a:picLocks noChangeAspect="1" noChangeArrowheads="1"/>
            </p:cNvPicPr>
            <p:nvPr/>
          </p:nvPicPr>
          <p:blipFill>
            <a:blip r:embed="rId4" cstate="print"/>
            <a:srcRect/>
            <a:stretch>
              <a:fillRect/>
            </a:stretch>
          </p:blipFill>
          <p:spPr bwMode="auto">
            <a:xfrm>
              <a:off x="6851457" y="0"/>
              <a:ext cx="2292543" cy="1525974"/>
            </a:xfrm>
            <a:prstGeom prst="rect">
              <a:avLst/>
            </a:prstGeom>
            <a:noFill/>
          </p:spPr>
        </p:pic>
        <p:pic>
          <p:nvPicPr>
            <p:cNvPr id="14" name="Picture 3" descr="C:\Users\jona\Documents\Photos\AAFZ001022.jpg"/>
            <p:cNvPicPr>
              <a:picLocks noChangeAspect="1" noChangeArrowheads="1"/>
            </p:cNvPicPr>
            <p:nvPr/>
          </p:nvPicPr>
          <p:blipFill>
            <a:blip r:embed="rId5" cstate="print"/>
            <a:srcRect/>
            <a:stretch>
              <a:fillRect/>
            </a:stretch>
          </p:blipFill>
          <p:spPr bwMode="auto">
            <a:xfrm>
              <a:off x="0" y="0"/>
              <a:ext cx="2275462" cy="1527048"/>
            </a:xfrm>
            <a:prstGeom prst="rect">
              <a:avLst/>
            </a:prstGeom>
            <a:noFill/>
          </p:spPr>
        </p:pic>
        <p:pic>
          <p:nvPicPr>
            <p:cNvPr id="15" name="Picture 1" descr="C:\Users\jona\Documents\Photos\DWF15-183497.jpg"/>
            <p:cNvPicPr>
              <a:picLocks noChangeAspect="1" noChangeArrowheads="1"/>
            </p:cNvPicPr>
            <p:nvPr/>
          </p:nvPicPr>
          <p:blipFill>
            <a:blip r:embed="rId6" cstate="print"/>
            <a:srcRect/>
            <a:stretch>
              <a:fillRect/>
            </a:stretch>
          </p:blipFill>
          <p:spPr bwMode="auto">
            <a:xfrm>
              <a:off x="2230606" y="-1074"/>
              <a:ext cx="2310423" cy="1527048"/>
            </a:xfrm>
            <a:prstGeom prst="rect">
              <a:avLst/>
            </a:prstGeom>
            <a:noFill/>
          </p:spPr>
        </p:pic>
      </p:grpSp>
      <p:sp>
        <p:nvSpPr>
          <p:cNvPr id="10" name="Rectangle 83"/>
          <p:cNvSpPr txBox="1">
            <a:spLocks noChangeArrowheads="1"/>
          </p:cNvSpPr>
          <p:nvPr/>
        </p:nvSpPr>
        <p:spPr>
          <a:xfrm>
            <a:off x="366729" y="4779981"/>
            <a:ext cx="8348599" cy="1424007"/>
          </a:xfrm>
          <a:prstGeom prst="rect">
            <a:avLst/>
          </a:prstGeom>
        </p:spPr>
        <p:txBody>
          <a:bodyPr>
            <a:noAutofit/>
          </a:bodyPr>
          <a:lstStyle/>
          <a:p>
            <a:pPr marL="396875" indent="-396875" fontAlgn="base">
              <a:lnSpc>
                <a:spcPct val="90000"/>
              </a:lnSpc>
              <a:spcBef>
                <a:spcPct val="0"/>
              </a:spcBef>
              <a:spcAft>
                <a:spcPct val="0"/>
              </a:spcAft>
              <a:buSzPct val="80000"/>
              <a:defRPr/>
            </a:pPr>
            <a:r>
              <a:rPr lang="en-US" sz="1600" dirty="0" smtClean="0">
                <a:solidFill>
                  <a:srgbClr val="FFFFFF"/>
                </a:solidFill>
                <a:cs typeface="Arial" charset="0"/>
              </a:rPr>
              <a:t>  </a:t>
            </a:r>
            <a:endParaRPr lang="en-US" sz="2400" b="1" dirty="0" smtClean="0">
              <a:solidFill>
                <a:srgbClr val="FFFFFF"/>
              </a:solidFill>
              <a:cs typeface="Arial" charset="0"/>
            </a:endParaRPr>
          </a:p>
          <a:p>
            <a:pPr marL="396875" indent="-396875" fontAlgn="base">
              <a:lnSpc>
                <a:spcPct val="90000"/>
              </a:lnSpc>
              <a:spcBef>
                <a:spcPct val="0"/>
              </a:spcBef>
              <a:spcAft>
                <a:spcPct val="0"/>
              </a:spcAft>
              <a:buSzPct val="80000"/>
              <a:buFontTx/>
              <a:buChar char="‫"/>
              <a:defRPr/>
            </a:pPr>
            <a:r>
              <a:rPr lang="en-US" sz="2400" b="1" dirty="0" smtClean="0">
                <a:solidFill>
                  <a:srgbClr val="FFFFFF"/>
                </a:solidFill>
                <a:cs typeface="Arial" charset="0"/>
              </a:rPr>
              <a:t>Rob Bernard</a:t>
            </a:r>
          </a:p>
          <a:p>
            <a:pPr marL="396875" indent="-396875" fontAlgn="base">
              <a:lnSpc>
                <a:spcPct val="90000"/>
              </a:lnSpc>
              <a:spcBef>
                <a:spcPct val="0"/>
              </a:spcBef>
              <a:spcAft>
                <a:spcPct val="0"/>
              </a:spcAft>
              <a:buSzPct val="80000"/>
              <a:buFontTx/>
              <a:buChar char="‫"/>
              <a:defRPr/>
            </a:pPr>
            <a:r>
              <a:rPr lang="en-US" sz="2400" b="1" dirty="0" smtClean="0">
                <a:solidFill>
                  <a:srgbClr val="FFFFFF"/>
                </a:solidFill>
                <a:cs typeface="Arial" charset="0"/>
              </a:rPr>
              <a:t>Chief Environmental Strategist</a:t>
            </a:r>
          </a:p>
          <a:p>
            <a:pPr marL="396875" indent="-396875" fontAlgn="base">
              <a:lnSpc>
                <a:spcPct val="90000"/>
              </a:lnSpc>
              <a:spcBef>
                <a:spcPct val="0"/>
              </a:spcBef>
              <a:spcAft>
                <a:spcPct val="0"/>
              </a:spcAft>
              <a:buSzPct val="80000"/>
              <a:buFontTx/>
              <a:buChar char="‫"/>
              <a:defRPr/>
            </a:pPr>
            <a:r>
              <a:rPr lang="en-US" sz="2400" b="1" dirty="0" smtClean="0">
                <a:solidFill>
                  <a:srgbClr val="FFFFFF"/>
                </a:solidFill>
                <a:cs typeface="Arial" charset="0"/>
              </a:rPr>
              <a:t>Microsoft Corporation</a:t>
            </a:r>
            <a:endParaRPr lang="en-US" sz="1400" b="1" dirty="0" smtClean="0">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282" y="188913"/>
            <a:ext cx="8607453" cy="792162"/>
          </a:xfrm>
        </p:spPr>
        <p:txBody>
          <a:bodyPr>
            <a:normAutofit/>
          </a:bodyPr>
          <a:lstStyle/>
          <a:p>
            <a:r>
              <a:rPr lang="en-GB" sz="3200" b="1" dirty="0"/>
              <a:t>Accelerating Understanding Climate Change</a:t>
            </a:r>
            <a:r>
              <a:rPr lang="en-GB" sz="3600" b="1" dirty="0"/>
              <a:t/>
            </a:r>
            <a:br>
              <a:rPr lang="en-GB" sz="3600" b="1" dirty="0"/>
            </a:br>
            <a:r>
              <a:rPr lang="en-GB" sz="2400" i="1" dirty="0"/>
              <a:t>Predictive modelling of Global Forest Dynamics</a:t>
            </a:r>
          </a:p>
        </p:txBody>
      </p:sp>
      <p:sp>
        <p:nvSpPr>
          <p:cNvPr id="3075" name="Rectangle 3"/>
          <p:cNvSpPr>
            <a:spLocks noChangeArrowheads="1"/>
          </p:cNvSpPr>
          <p:nvPr/>
        </p:nvSpPr>
        <p:spPr bwMode="auto">
          <a:xfrm>
            <a:off x="500034" y="2357430"/>
            <a:ext cx="2590800" cy="3024188"/>
          </a:xfrm>
          <a:prstGeom prst="rect">
            <a:avLst/>
          </a:prstGeom>
          <a:noFill/>
          <a:ln w="9525">
            <a:noFill/>
            <a:miter lim="800000"/>
            <a:headEnd/>
            <a:tailEnd/>
          </a:ln>
          <a:effectLst/>
        </p:spPr>
        <p:txBody>
          <a:bodyPr anchor="ctr"/>
          <a:lstStyle/>
          <a:p>
            <a:pPr>
              <a:lnSpc>
                <a:spcPct val="110000"/>
              </a:lnSpc>
            </a:pPr>
            <a:r>
              <a:rPr lang="en-GB" sz="1100" dirty="0">
                <a:latin typeface="Calibri" pitchFamily="34" charset="0"/>
              </a:rPr>
              <a:t>Plant communities are vital to Earth System regulation, but their role and sensitivity to changes is currently barely understood.  Scaling from physiology to ecosystems is currently skipped over in Earth System Models, ignores non-</a:t>
            </a:r>
            <a:r>
              <a:rPr lang="en-GB" sz="1100" dirty="0" err="1">
                <a:latin typeface="Calibri" pitchFamily="34" charset="0"/>
              </a:rPr>
              <a:t>linearities</a:t>
            </a:r>
            <a:r>
              <a:rPr lang="en-GB" sz="1100" dirty="0">
                <a:latin typeface="Calibri" pitchFamily="34" charset="0"/>
              </a:rPr>
              <a:t> in whole plants, interactions between plants within species, or interactions between species, how whole plants respond (growth, mortality) to resources and competition, and dynamics of forest community. </a:t>
            </a:r>
            <a:r>
              <a:rPr lang="en-GB" sz="1100" i="1" dirty="0">
                <a:latin typeface="Calibri" pitchFamily="34" charset="0"/>
              </a:rPr>
              <a:t>This is the single most important outstanding issue in earth system modelling</a:t>
            </a:r>
            <a:br>
              <a:rPr lang="en-GB" sz="1100" i="1" dirty="0">
                <a:latin typeface="Calibri" pitchFamily="34" charset="0"/>
              </a:rPr>
            </a:br>
            <a:r>
              <a:rPr lang="en-GB" sz="1100" i="1" dirty="0">
                <a:latin typeface="Calibri" pitchFamily="34" charset="0"/>
              </a:rPr>
              <a:t/>
            </a:r>
            <a:br>
              <a:rPr lang="en-GB" sz="1100" i="1" dirty="0">
                <a:latin typeface="Calibri" pitchFamily="34" charset="0"/>
              </a:rPr>
            </a:br>
            <a:r>
              <a:rPr lang="en-GB" sz="1100" i="1" dirty="0">
                <a:latin typeface="Calibri" pitchFamily="34" charset="0"/>
              </a:rPr>
              <a:t>Drew Purves, a scientist in the Computational Ecology Group at MSRC has, together with collaborators Stephen </a:t>
            </a:r>
            <a:r>
              <a:rPr lang="en-GB" sz="1100" i="1" dirty="0" err="1">
                <a:latin typeface="Calibri" pitchFamily="34" charset="0"/>
              </a:rPr>
              <a:t>Pacala</a:t>
            </a:r>
            <a:r>
              <a:rPr lang="en-GB" sz="1100" i="1" dirty="0">
                <a:latin typeface="Calibri" pitchFamily="34" charset="0"/>
              </a:rPr>
              <a:t> (Princeton) have developed a predictive model of global forest dynamics and their role in climate regulation and climate change. </a:t>
            </a:r>
            <a:br>
              <a:rPr lang="en-GB" sz="1100" i="1" dirty="0">
                <a:latin typeface="Calibri" pitchFamily="34" charset="0"/>
              </a:rPr>
            </a:br>
            <a:r>
              <a:rPr lang="en-GB" sz="1100" i="1" dirty="0">
                <a:latin typeface="Calibri" pitchFamily="34" charset="0"/>
              </a:rPr>
              <a:t/>
            </a:r>
            <a:br>
              <a:rPr lang="en-GB" sz="1100" i="1" dirty="0">
                <a:latin typeface="Calibri" pitchFamily="34" charset="0"/>
              </a:rPr>
            </a:br>
            <a:r>
              <a:rPr lang="en-GB" sz="1100" i="1" dirty="0">
                <a:latin typeface="Calibri" pitchFamily="34" charset="0"/>
              </a:rPr>
              <a:t>This work has recently been published in Science, and – importantly – the model itself will be incorporated into the IPCC climate prediction models</a:t>
            </a:r>
          </a:p>
        </p:txBody>
      </p:sp>
      <p:pic>
        <p:nvPicPr>
          <p:cNvPr id="3076" name="Picture 2"/>
          <p:cNvPicPr>
            <a:picLocks noChangeAspect="1" noChangeArrowheads="1"/>
          </p:cNvPicPr>
          <p:nvPr/>
        </p:nvPicPr>
        <p:blipFill>
          <a:blip r:embed="rId4" cstate="print"/>
          <a:srcRect/>
          <a:stretch>
            <a:fillRect/>
          </a:stretch>
        </p:blipFill>
        <p:spPr bwMode="auto">
          <a:xfrm>
            <a:off x="6156325" y="1312863"/>
            <a:ext cx="2447925" cy="110807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635375" y="1268413"/>
            <a:ext cx="2016125" cy="1162050"/>
          </a:xfrm>
          <a:prstGeom prst="rect">
            <a:avLst/>
          </a:prstGeom>
          <a:noFill/>
          <a:ln w="9525">
            <a:noFill/>
            <a:miter lim="800000"/>
            <a:headEnd/>
            <a:tailEnd/>
          </a:ln>
        </p:spPr>
      </p:pic>
      <p:pic>
        <p:nvPicPr>
          <p:cNvPr id="3078" name="Drew_PPA_movie_1.wmv">
            <a:hlinkClick r:id="" action="ppaction://media"/>
          </p:cNvPr>
          <p:cNvPicPr>
            <a:picLocks noRot="1" noChangeAspect="1" noChangeArrowheads="1"/>
          </p:cNvPicPr>
          <p:nvPr>
            <a:videoFile r:link="rId1"/>
          </p:nvPr>
        </p:nvPicPr>
        <p:blipFill>
          <a:blip r:embed="rId6" cstate="print"/>
          <a:srcRect/>
          <a:stretch>
            <a:fillRect/>
          </a:stretch>
        </p:blipFill>
        <p:spPr bwMode="auto">
          <a:xfrm>
            <a:off x="3492500" y="4375150"/>
            <a:ext cx="5111750" cy="2386013"/>
          </a:xfrm>
          <a:prstGeom prst="rect">
            <a:avLst/>
          </a:prstGeom>
          <a:noFill/>
        </p:spPr>
      </p:pic>
      <p:pic>
        <p:nvPicPr>
          <p:cNvPr id="3079" name="forest_visualization_tool_2.avi">
            <a:hlinkClick r:id="" action="ppaction://media"/>
          </p:cNvPr>
          <p:cNvPicPr>
            <a:picLocks noRot="1" noChangeAspect="1" noChangeArrowheads="1"/>
          </p:cNvPicPr>
          <p:nvPr>
            <a:videoFile r:link="rId2"/>
          </p:nvPr>
        </p:nvPicPr>
        <p:blipFill>
          <a:blip r:embed="rId7" cstate="print"/>
          <a:srcRect/>
          <a:stretch>
            <a:fillRect/>
          </a:stretch>
        </p:blipFill>
        <p:spPr bwMode="auto">
          <a:xfrm>
            <a:off x="3492500" y="2571744"/>
            <a:ext cx="5111750" cy="16430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520" fill="hold"/>
                                        <p:tgtEl>
                                          <p:spTgt spid="3078"/>
                                        </p:tgtEl>
                                      </p:cBhvr>
                                    </p:cmd>
                                  </p:childTnLst>
                                </p:cTn>
                              </p:par>
                              <p:par>
                                <p:cTn id="7" presetID="1" presetClass="mediacall" presetSubtype="0" fill="hold" nodeType="withEffect">
                                  <p:stCondLst>
                                    <p:cond delay="0"/>
                                  </p:stCondLst>
                                  <p:childTnLst>
                                    <p:cmd type="call" cmd="playFrom(0.0)">
                                      <p:cBhvr>
                                        <p:cTn id="8" dur="17667" fill="hold"/>
                                        <p:tgtEl>
                                          <p:spTgt spid="307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07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withEffect">
                                  <p:stCondLst>
                                    <p:cond delay="0"/>
                                  </p:stCondLst>
                                  <p:childTnLst>
                                    <p:cmd type="call" cmd="togglePause">
                                      <p:cBhvr>
                                        <p:cTn id="13" dur="1" fill="hold"/>
                                        <p:tgtEl>
                                          <p:spTgt spid="3078"/>
                                        </p:tgtEl>
                                      </p:cBhvr>
                                    </p:cmd>
                                  </p:childTnLst>
                                </p:cTn>
                              </p:par>
                            </p:childTnLst>
                          </p:cTn>
                        </p:par>
                      </p:childTnLst>
                    </p:cTn>
                  </p:par>
                </p:childTnLst>
              </p:cTn>
              <p:nextCondLst>
                <p:cond evt="onClick" delay="0">
                  <p:tgtEl>
                    <p:spTgt spid="3078"/>
                  </p:tgtEl>
                </p:cond>
              </p:nextCondLst>
            </p:seq>
            <p:seq concurrent="1" nextAc="seek">
              <p:cTn id="14" restart="whenNotActive" fill="hold" evtFilter="cancelBubble" nodeType="interactiveSeq">
                <p:stCondLst>
                  <p:cond evt="onClick" delay="0">
                    <p:tgtEl>
                      <p:spTgt spid="307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3079"/>
                                        </p:tgtEl>
                                      </p:cBhvr>
                                    </p:cmd>
                                  </p:childTnLst>
                                </p:cTn>
                              </p:par>
                            </p:childTnLst>
                          </p:cTn>
                        </p:par>
                      </p:childTnLst>
                    </p:cTn>
                  </p:par>
                </p:childTnLst>
              </p:cTn>
              <p:nextCondLst>
                <p:cond evt="onClick" delay="0">
                  <p:tgtEl>
                    <p:spTgt spid="3079"/>
                  </p:tgtEl>
                </p:cond>
              </p:nextCondLst>
            </p:seq>
            <p:video>
              <p:cMediaNode>
                <p:cTn id="19" fill="hold" display="0">
                  <p:stCondLst>
                    <p:cond delay="indefinite"/>
                  </p:stCondLst>
                  <p:endCondLst>
                    <p:cond evt="onNext" delay="0">
                      <p:tgtEl>
                        <p:sldTgt/>
                      </p:tgtEl>
                    </p:cond>
                    <p:cond evt="onPrev" delay="0">
                      <p:tgtEl>
                        <p:sldTgt/>
                      </p:tgtEl>
                    </p:cond>
                  </p:endCondLst>
                </p:cTn>
                <p:tgtEl>
                  <p:spTgt spid="3078"/>
                </p:tgtEl>
              </p:cMediaNode>
            </p:video>
            <p:video>
              <p:cMediaNode>
                <p:cTn id="20" fill="hold" display="0">
                  <p:stCondLst>
                    <p:cond delay="indefinite"/>
                  </p:stCondLst>
                  <p:endCondLst>
                    <p:cond evt="onNext" delay="0">
                      <p:tgtEl>
                        <p:sldTgt/>
                      </p:tgtEl>
                    </p:cond>
                    <p:cond evt="onPrev" delay="0">
                      <p:tgtEl>
                        <p:sldTgt/>
                      </p:tgtEl>
                    </p:cond>
                  </p:endCondLst>
                </p:cTn>
                <p:tgtEl>
                  <p:spTgt spid="307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de-DE" sz="4400" dirty="0" err="1" smtClean="0"/>
              <a:t>Searching</a:t>
            </a:r>
            <a:r>
              <a:rPr lang="de-DE" sz="4400" dirty="0" smtClean="0"/>
              <a:t> environmental </a:t>
            </a:r>
            <a:r>
              <a:rPr lang="de-DE" sz="4400" dirty="0" err="1" smtClean="0"/>
              <a:t>scenarios</a:t>
            </a:r>
            <a:endParaRPr lang="de-DE" sz="4400" dirty="0"/>
          </a:p>
        </p:txBody>
      </p:sp>
      <p:sp>
        <p:nvSpPr>
          <p:cNvPr id="3" name="Content Placeholder 2"/>
          <p:cNvSpPr>
            <a:spLocks noGrp="1"/>
          </p:cNvSpPr>
          <p:nvPr>
            <p:ph idx="1"/>
          </p:nvPr>
        </p:nvSpPr>
        <p:spPr>
          <a:xfrm>
            <a:off x="457200" y="914401"/>
            <a:ext cx="8229600" cy="4114800"/>
          </a:xfrm>
        </p:spPr>
        <p:txBody>
          <a:bodyPr>
            <a:normAutofit fontScale="77500" lnSpcReduction="20000"/>
          </a:bodyPr>
          <a:lstStyle/>
          <a:p>
            <a:pPr>
              <a:buNone/>
            </a:pPr>
            <a:r>
              <a:rPr lang="en-US" dirty="0" smtClean="0"/>
              <a:t>The projects “Environmental Scenario Search Engine” and “</a:t>
            </a:r>
            <a:r>
              <a:rPr lang="en-US" u="sng" dirty="0" err="1" smtClean="0"/>
              <a:t>ClimatePrediction.Net</a:t>
            </a:r>
            <a:r>
              <a:rPr lang="en-US" dirty="0" smtClean="0"/>
              <a:t>”:</a:t>
            </a:r>
          </a:p>
          <a:p>
            <a:pPr>
              <a:buNone/>
            </a:pPr>
            <a:r>
              <a:rPr lang="en-US" dirty="0" smtClean="0"/>
              <a:t>The increasing data volumes from today’s science and the need for an inclusive view on the natural environment requires a new approach to data mining, management and access; the ESSE project includes data from space, terrestrial weather, oceans and terrain, to better understand and thus address “climate change”.</a:t>
            </a:r>
          </a:p>
          <a:p>
            <a:pPr>
              <a:buNone/>
            </a:pPr>
            <a:r>
              <a:rPr lang="en-US" dirty="0" smtClean="0"/>
              <a:t>Complex climate models are run on computers of volunteers, so the </a:t>
            </a:r>
            <a:r>
              <a:rPr lang="en-US" dirty="0" err="1" smtClean="0"/>
              <a:t>ClimatePrediction.Net</a:t>
            </a:r>
            <a:r>
              <a:rPr lang="en-US" dirty="0" smtClean="0"/>
              <a:t> project with the University of Oxford is the largest experiment to try and produce a forecast of the climate in the 21st century with the University of Oxford.</a:t>
            </a:r>
          </a:p>
        </p:txBody>
      </p:sp>
      <p:pic>
        <p:nvPicPr>
          <p:cNvPr id="4" name="Picture 3" descr="logo_msr.png"/>
          <p:cNvPicPr>
            <a:picLocks noChangeAspect="1"/>
          </p:cNvPicPr>
          <p:nvPr/>
        </p:nvPicPr>
        <p:blipFill>
          <a:blip r:embed="rId2" cstate="print"/>
          <a:stretch>
            <a:fillRect/>
          </a:stretch>
        </p:blipFill>
        <p:spPr>
          <a:xfrm>
            <a:off x="304800" y="6324600"/>
            <a:ext cx="1362075" cy="39052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562600" y="4689363"/>
            <a:ext cx="3581400" cy="21686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4800600"/>
            <a:ext cx="1762125" cy="11000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2133600" y="4800600"/>
            <a:ext cx="1714500" cy="16983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rPr>
              <a:t>Carbon-Climate </a:t>
            </a:r>
            <a:r>
              <a:rPr lang="en-US" sz="3600" dirty="0" smtClean="0">
                <a:effectLst/>
              </a:rPr>
              <a:t>Data</a:t>
            </a:r>
            <a:r>
              <a:rPr lang="en-US" sz="3600" b="1" dirty="0" smtClean="0">
                <a:effectLst/>
              </a:rPr>
              <a:t> </a:t>
            </a:r>
            <a:endParaRPr lang="en-US" sz="3600" b="1" dirty="0">
              <a:effectLst/>
            </a:endParaRPr>
          </a:p>
        </p:txBody>
      </p:sp>
      <p:sp>
        <p:nvSpPr>
          <p:cNvPr id="3" name="Content Placeholder 2"/>
          <p:cNvSpPr>
            <a:spLocks noGrp="1"/>
          </p:cNvSpPr>
          <p:nvPr>
            <p:ph type="body" sz="quarter" idx="10"/>
          </p:nvPr>
        </p:nvSpPr>
        <p:spPr>
          <a:xfrm>
            <a:off x="381000" y="1411552"/>
            <a:ext cx="4343400" cy="2210862"/>
          </a:xfrm>
        </p:spPr>
        <p:txBody>
          <a:bodyPr/>
          <a:lstStyle/>
          <a:p>
            <a:pPr marL="273050" indent="-273050">
              <a:lnSpc>
                <a:spcPct val="80000"/>
              </a:lnSpc>
            </a:pPr>
            <a:r>
              <a:rPr lang="en-US" sz="2400" dirty="0" smtClean="0"/>
              <a:t>What is the role of photosynthesis in global warming? </a:t>
            </a:r>
          </a:p>
          <a:p>
            <a:pPr marL="673100" lvl="1" indent="-273050">
              <a:lnSpc>
                <a:spcPct val="80000"/>
              </a:lnSpc>
            </a:pPr>
            <a:r>
              <a:rPr lang="en-US" sz="2000" dirty="0" smtClean="0"/>
              <a:t>Measurements of CO2 in the atmosphere show 16-20% less than emissions estimates predict</a:t>
            </a:r>
          </a:p>
          <a:p>
            <a:pPr marL="673100" lvl="1" indent="-273050">
              <a:lnSpc>
                <a:spcPct val="80000"/>
              </a:lnSpc>
            </a:pPr>
            <a:r>
              <a:rPr lang="en-US" sz="2000" dirty="0" smtClean="0"/>
              <a:t>The difference is either due to plants or ocean absorption. </a:t>
            </a:r>
          </a:p>
          <a:p>
            <a:pPr marL="273050" indent="-273050">
              <a:lnSpc>
                <a:spcPct val="80000"/>
              </a:lnSpc>
            </a:pPr>
            <a:r>
              <a:rPr lang="en-US" sz="2400" dirty="0" smtClean="0"/>
              <a:t>Communal field science – each investigator acts independently. </a:t>
            </a:r>
          </a:p>
          <a:p>
            <a:pPr marL="273050" indent="-273050">
              <a:lnSpc>
                <a:spcPct val="80000"/>
              </a:lnSpc>
            </a:pPr>
            <a:r>
              <a:rPr lang="en-US" sz="2400" dirty="0" smtClean="0"/>
              <a:t>Cross site studies and integration with modeling increasingly important</a:t>
            </a:r>
          </a:p>
        </p:txBody>
      </p:sp>
      <p:pic>
        <p:nvPicPr>
          <p:cNvPr id="6" name="Picture 2" descr="canopy_balance"/>
          <p:cNvPicPr>
            <a:picLocks noGrp="1" noChangeAspect="1" noChangeArrowheads="1"/>
          </p:cNvPicPr>
          <p:nvPr>
            <p:ph sz="half" idx="4294967295"/>
          </p:nvPr>
        </p:nvPicPr>
        <p:blipFill>
          <a:blip r:embed="rId4" cstate="print"/>
          <a:srcRect/>
          <a:stretch>
            <a:fillRect/>
          </a:stretch>
        </p:blipFill>
        <p:spPr bwMode="auto">
          <a:xfrm>
            <a:off x="6943725" y="2514600"/>
            <a:ext cx="2200275" cy="1676400"/>
          </a:xfrm>
          <a:prstGeom prst="rect">
            <a:avLst/>
          </a:prstGeom>
          <a:noFill/>
        </p:spPr>
      </p:pic>
      <p:pic>
        <p:nvPicPr>
          <p:cNvPr id="6146" name="Picture 2" descr="C:\Documents and Settings\vaningen\Desktop\FLUX\index.1.jpg"/>
          <p:cNvPicPr>
            <a:picLocks noChangeAspect="1" noChangeArrowheads="1"/>
          </p:cNvPicPr>
          <p:nvPr/>
        </p:nvPicPr>
        <p:blipFill>
          <a:blip r:embed="rId5" cstate="print"/>
          <a:srcRect/>
          <a:stretch>
            <a:fillRect/>
          </a:stretch>
        </p:blipFill>
        <p:spPr bwMode="auto">
          <a:xfrm>
            <a:off x="4800600" y="838200"/>
            <a:ext cx="731034" cy="5396709"/>
          </a:xfrm>
          <a:prstGeom prst="rect">
            <a:avLst/>
          </a:prstGeom>
          <a:noFill/>
        </p:spPr>
      </p:pic>
      <p:pic>
        <p:nvPicPr>
          <p:cNvPr id="11" name="Picture 3" descr="The image “http://public.ornl.gov/ameriflux/img/about-new-2.jpg” cannot be displayed, because it contains errors."/>
          <p:cNvPicPr>
            <a:picLocks noChangeAspect="1" noChangeArrowheads="1"/>
          </p:cNvPicPr>
          <p:nvPr/>
        </p:nvPicPr>
        <p:blipFill>
          <a:blip r:embed="rId6" cstate="print"/>
          <a:srcRect/>
          <a:stretch>
            <a:fillRect/>
          </a:stretch>
        </p:blipFill>
        <p:spPr bwMode="auto">
          <a:xfrm>
            <a:off x="7696200" y="3059049"/>
            <a:ext cx="1295400" cy="2351151"/>
          </a:xfrm>
          <a:prstGeom prst="rect">
            <a:avLst/>
          </a:prstGeom>
          <a:noFill/>
        </p:spPr>
      </p:pic>
      <p:pic>
        <p:nvPicPr>
          <p:cNvPr id="6149" name="Picture 5"/>
          <p:cNvPicPr>
            <a:picLocks noChangeAspect="1" noChangeArrowheads="1"/>
          </p:cNvPicPr>
          <p:nvPr/>
        </p:nvPicPr>
        <p:blipFill>
          <a:blip r:embed="rId7" cstate="print"/>
          <a:srcRect/>
          <a:stretch>
            <a:fillRect/>
          </a:stretch>
        </p:blipFill>
        <p:spPr bwMode="auto">
          <a:xfrm>
            <a:off x="5562600" y="838200"/>
            <a:ext cx="2152650" cy="1567815"/>
          </a:xfrm>
          <a:prstGeom prst="rect">
            <a:avLst/>
          </a:prstGeom>
          <a:noFill/>
          <a:ln w="9525">
            <a:noFill/>
            <a:miter lim="800000"/>
            <a:headEnd/>
            <a:tailEnd/>
          </a:ln>
          <a:effectLst/>
        </p:spPr>
      </p:pic>
      <p:pic>
        <p:nvPicPr>
          <p:cNvPr id="5" name="Picture 2" descr="C:\Documents and Settings\vaningen\Desktop\LaThuileStaging\LaThuile\LgFLUXNET_April2003.jpg"/>
          <p:cNvPicPr>
            <a:picLocks noChangeAspect="1" noChangeArrowheads="1"/>
          </p:cNvPicPr>
          <p:nvPr/>
        </p:nvPicPr>
        <p:blipFill>
          <a:blip r:embed="rId8" cstate="print"/>
          <a:srcRect/>
          <a:stretch>
            <a:fillRect/>
          </a:stretch>
        </p:blipFill>
        <p:spPr bwMode="auto">
          <a:xfrm>
            <a:off x="7593481" y="914400"/>
            <a:ext cx="1550519" cy="1558138"/>
          </a:xfrm>
          <a:prstGeom prst="rect">
            <a:avLst/>
          </a:prstGeom>
          <a:noFill/>
        </p:spPr>
      </p:pic>
      <p:graphicFrame>
        <p:nvGraphicFramePr>
          <p:cNvPr id="6150" name="Object 2"/>
          <p:cNvGraphicFramePr>
            <a:graphicFrameLocks noChangeAspect="1"/>
          </p:cNvGraphicFramePr>
          <p:nvPr/>
        </p:nvGraphicFramePr>
        <p:xfrm>
          <a:off x="5638800" y="4267200"/>
          <a:ext cx="1828526" cy="1447800"/>
        </p:xfrm>
        <a:graphic>
          <a:graphicData uri="http://schemas.openxmlformats.org/presentationml/2006/ole">
            <p:oleObj spid="_x0000_s1026" name="SPW 8.0 Graph" r:id="rId9" imgW="4577400" imgH="3623760" progId="">
              <p:embed/>
            </p:oleObj>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000108"/>
            <a:ext cx="8572560" cy="55721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 name="Picture 4" descr="EyeOnEarthLogoB&amp;W.png"/>
          <p:cNvPicPr>
            <a:picLocks noChangeAspect="1"/>
          </p:cNvPicPr>
          <p:nvPr/>
        </p:nvPicPr>
        <p:blipFill>
          <a:blip r:embed="rId2" cstate="print"/>
          <a:stretch>
            <a:fillRect/>
          </a:stretch>
        </p:blipFill>
        <p:spPr>
          <a:xfrm>
            <a:off x="142844" y="29504"/>
            <a:ext cx="3429024" cy="95155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38121" y="1172053"/>
            <a:ext cx="8286808" cy="5238293"/>
          </a:xfrm>
          <a:prstGeom prst="rect">
            <a:avLst/>
          </a:prstGeom>
          <a:noFill/>
          <a:ln w="9525">
            <a:noFill/>
            <a:miter lim="800000"/>
            <a:headEnd/>
            <a:tailEnd/>
          </a:ln>
        </p:spPr>
      </p:pic>
      <p:sp>
        <p:nvSpPr>
          <p:cNvPr id="2" name="TextBox 1"/>
          <p:cNvSpPr txBox="1"/>
          <p:nvPr/>
        </p:nvSpPr>
        <p:spPr>
          <a:xfrm>
            <a:off x="3857620" y="214290"/>
            <a:ext cx="4929222" cy="584775"/>
          </a:xfrm>
          <a:prstGeom prst="rect">
            <a:avLst/>
          </a:prstGeom>
          <a:noFill/>
        </p:spPr>
        <p:txBody>
          <a:bodyPr wrap="square" rtlCol="0">
            <a:spAutoFit/>
          </a:bodyPr>
          <a:lstStyle/>
          <a:p>
            <a:r>
              <a:rPr lang="nl-BE" sz="3200" dirty="0" smtClean="0">
                <a:hlinkClick r:id="rId4"/>
              </a:rPr>
              <a:t>www.eyeonearth.eu</a:t>
            </a:r>
            <a:endParaRPr lang="nl-BE" sz="32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blackWhite">
          <a:xfrm>
            <a:off x="1169988" y="5989320"/>
            <a:ext cx="6794500" cy="630928"/>
          </a:xfrm>
          <a:prstGeom prst="rect">
            <a:avLst/>
          </a:prstGeom>
          <a:noFill/>
          <a:ln w="12700">
            <a:noFill/>
            <a:miter lim="800000"/>
            <a:headEnd type="none" w="sm" len="sm"/>
            <a:tailEnd type="none" w="sm" len="sm"/>
          </a:ln>
        </p:spPr>
        <p:txBody>
          <a:bodyPr lIns="91425" tIns="45713" rIns="91425" bIns="45713">
            <a:spAutoFit/>
          </a:bodyPr>
          <a:lstStyle/>
          <a:p>
            <a:pPr algn="ctr" defTabSz="912813" eaLnBrk="0" hangingPunct="0"/>
            <a:r>
              <a:rPr lang="en-US" sz="700" dirty="0">
                <a:solidFill>
                  <a:schemeClr val="tx2"/>
                </a:solidFill>
                <a:latin typeface="Segoe" pitchFamily="34" charset="0"/>
              </a:rPr>
              <a:t>© </a:t>
            </a:r>
            <a:r>
              <a:rPr lang="en-US" sz="700" dirty="0" smtClean="0">
                <a:solidFill>
                  <a:schemeClr val="tx2"/>
                </a:solidFill>
                <a:latin typeface="Segoe" pitchFamily="34" charset="0"/>
              </a:rPr>
              <a:t>2008 </a:t>
            </a:r>
            <a:r>
              <a:rPr lang="en-US" sz="700" dirty="0">
                <a:solidFill>
                  <a:schemeClr val="tx2"/>
                </a:solidFill>
                <a:latin typeface="Segoe"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90530" name="Picture 2" descr="C:\Documents and Settings\Pennie\My Documents\ACERDATA (D)\Pennie's documents\MS Image\Boxshot_Logo\MICROSOFT\Microsoft logo with new tagline reverse.png"/>
          <p:cNvPicPr>
            <a:picLocks noChangeAspect="1" noChangeArrowheads="1"/>
          </p:cNvPicPr>
          <p:nvPr/>
        </p:nvPicPr>
        <p:blipFill>
          <a:blip r:embed="rId3" cstate="print"/>
          <a:srcRect/>
          <a:stretch>
            <a:fillRect/>
          </a:stretch>
        </p:blipFill>
        <p:spPr bwMode="auto">
          <a:xfrm>
            <a:off x="924719" y="1457298"/>
            <a:ext cx="7294563" cy="1621014"/>
          </a:xfrm>
          <a:prstGeom prst="rect">
            <a:avLst/>
          </a:prstGeom>
          <a:noFill/>
        </p:spPr>
      </p:pic>
      <p:sp>
        <p:nvSpPr>
          <p:cNvPr id="4" name="Shape 186369"/>
          <p:cNvSpPr txBox="1">
            <a:spLocks noChangeArrowheads="1"/>
          </p:cNvSpPr>
          <p:nvPr/>
        </p:nvSpPr>
        <p:spPr>
          <a:xfrm>
            <a:off x="495300" y="3611565"/>
            <a:ext cx="7772400" cy="1575816"/>
          </a:xfrm>
          <a:prstGeom prst="rect">
            <a:avLst/>
          </a:prstGeom>
        </p:spPr>
        <p:txBody>
          <a:bodyPr vert="horz" wrap="square" lIns="0" tIns="0" rIns="0" bIns="0" rtlCol="0" anchor="t">
            <a:spAutoFit/>
          </a:bodyPr>
          <a:lstStyle/>
          <a:p>
            <a:r>
              <a:rPr lang="en-US" sz="2400" b="1" i="1" dirty="0" smtClean="0"/>
              <a:t>Visit us at: </a:t>
            </a:r>
            <a:r>
              <a:rPr lang="en-US" sz="2400" i="1" dirty="0" smtClean="0">
                <a:hlinkClick r:id="rId4"/>
              </a:rPr>
              <a:t>www.microsoft.com/environment</a:t>
            </a:r>
            <a:r>
              <a:rPr lang="en-US" sz="2400" i="1" dirty="0" smtClean="0"/>
              <a:t> </a:t>
            </a:r>
            <a:endParaRPr lang="en-US" sz="2400" dirty="0" smtClean="0"/>
          </a:p>
          <a:p>
            <a:r>
              <a:rPr lang="en-US" sz="2400" dirty="0" smtClean="0"/>
              <a:t> </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200" cap="none" spc="-150" normalizeH="0" baseline="0" noProof="0" dirty="0" smtClean="0">
                <a:ln w="3175">
                  <a:noFill/>
                </a:ln>
                <a:solidFill>
                  <a:schemeClr val="accent1"/>
                </a:soli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en-US" sz="3200" b="0" i="0" u="none" strike="noStrike" kern="1200" cap="none" spc="-150" normalizeH="0" baseline="0" noProof="0" dirty="0" smtClean="0">
                <a:ln w="3175">
                  <a:noFill/>
                </a:ln>
                <a:solidFill>
                  <a:schemeClr val="accent1"/>
                </a:solidFill>
                <a:effectLst>
                  <a:outerShdw blurRad="50800" dist="38100" dir="2700000" algn="tl" rotWithShape="0">
                    <a:prstClr val="black">
                      <a:alpha val="40000"/>
                    </a:prstClr>
                  </a:outerShdw>
                </a:effectLst>
                <a:uLnTx/>
                <a:uFillTx/>
                <a:latin typeface="Segoe" pitchFamily="34" charset="0"/>
                <a:ea typeface="+mn-ea"/>
                <a:cs typeface="Arial" charset="0"/>
              </a:rPr>
            </a:br>
            <a:endParaRPr kumimoji="0" lang="en-US" sz="32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Commitment</a:t>
            </a:r>
            <a:endParaRPr lang="en-US" dirty="0"/>
          </a:p>
        </p:txBody>
      </p:sp>
      <p:sp>
        <p:nvSpPr>
          <p:cNvPr id="3" name="Content Placeholder 2"/>
          <p:cNvSpPr>
            <a:spLocks noGrp="1"/>
          </p:cNvSpPr>
          <p:nvPr>
            <p:ph idx="1"/>
          </p:nvPr>
        </p:nvSpPr>
        <p:spPr>
          <a:xfrm>
            <a:off x="304800" y="1741000"/>
            <a:ext cx="8414097" cy="2930202"/>
          </a:xfrm>
        </p:spPr>
        <p:txBody>
          <a:bodyPr>
            <a:normAutofit/>
          </a:bodyPr>
          <a:lstStyle/>
          <a:p>
            <a:pPr marL="0" indent="0" algn="ctr">
              <a:lnSpc>
                <a:spcPct val="100000"/>
              </a:lnSpc>
              <a:buNone/>
            </a:pPr>
            <a:r>
              <a:rPr lang="en-US" sz="1800" dirty="0" smtClean="0"/>
              <a:t>At Microsoft, we are committed to software and technology innovations </a:t>
            </a:r>
            <a:br>
              <a:rPr lang="en-US" sz="1800" dirty="0" smtClean="0"/>
            </a:br>
            <a:r>
              <a:rPr lang="en-US" sz="1800" dirty="0" smtClean="0"/>
              <a:t>that help people and organizations around the world improve </a:t>
            </a:r>
            <a:br>
              <a:rPr lang="en-US" sz="1800" dirty="0" smtClean="0"/>
            </a:br>
            <a:r>
              <a:rPr lang="en-US" sz="1800" dirty="0" smtClean="0"/>
              <a:t>the environment. Our goal is to reduce the impact of our operations </a:t>
            </a:r>
            <a:br>
              <a:rPr lang="en-US" sz="1800" dirty="0" smtClean="0"/>
            </a:br>
            <a:r>
              <a:rPr lang="en-US" sz="1800" dirty="0" smtClean="0"/>
              <a:t>and products, and to be a leader in environmental responsibility.</a:t>
            </a:r>
            <a:r>
              <a:rPr lang="en-US" sz="2400" dirty="0" smtClean="0"/>
              <a:t/>
            </a:r>
            <a:br>
              <a:rPr lang="en-US" sz="2400" dirty="0" smtClean="0"/>
            </a:br>
            <a:endParaRPr lang="en-US" sz="2400" dirty="0"/>
          </a:p>
        </p:txBody>
      </p:sp>
      <p:pic>
        <p:nvPicPr>
          <p:cNvPr id="4" name="Picture 3" descr="Green_Photo-Series.jpg"/>
          <p:cNvPicPr>
            <a:picLocks noChangeAspect="1"/>
          </p:cNvPicPr>
          <p:nvPr/>
        </p:nvPicPr>
        <p:blipFill>
          <a:blip r:embed="rId3" cstate="print"/>
          <a:stretch>
            <a:fillRect/>
          </a:stretch>
        </p:blipFill>
        <p:spPr>
          <a:xfrm>
            <a:off x="864148" y="3774831"/>
            <a:ext cx="7352652" cy="1999921"/>
          </a:xfrm>
          <a:prstGeom prst="roundRect">
            <a:avLst>
              <a:gd name="adj" fmla="val 5502"/>
            </a:avLst>
          </a:prstGeom>
          <a:ln>
            <a:noFill/>
          </a:ln>
          <a:effectLst>
            <a:innerShdw blurRad="114300">
              <a:prstClr val="black"/>
            </a:innerShdw>
          </a:effectLst>
          <a:scene3d>
            <a:camera prst="orthographicFront"/>
            <a:lightRig rig="contrasting" dir="t">
              <a:rot lat="0" lon="0" rev="4200000"/>
            </a:lightRig>
          </a:scene3d>
          <a:sp3d prstMaterial="plastic">
            <a:contourClr>
              <a:srgbClr val="969696"/>
            </a:contourClr>
          </a:sp3d>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74" y="197532"/>
            <a:ext cx="8763000" cy="664797"/>
          </a:xfrm>
        </p:spPr>
        <p:txBody>
          <a:bodyPr/>
          <a:lstStyle/>
          <a:p>
            <a:r>
              <a:rPr lang="en-US" dirty="0" smtClean="0"/>
              <a:t>Strategy</a:t>
            </a:r>
            <a:endParaRPr lang="en-US" dirty="0"/>
          </a:p>
        </p:txBody>
      </p:sp>
      <p:sp>
        <p:nvSpPr>
          <p:cNvPr id="4" name="Slide Number Placeholder 3"/>
          <p:cNvSpPr>
            <a:spLocks noGrp="1"/>
          </p:cNvSpPr>
          <p:nvPr>
            <p:ph type="sldNum" sz="quarter" idx="4294967295"/>
          </p:nvPr>
        </p:nvSpPr>
        <p:spPr>
          <a:xfrm>
            <a:off x="7223125" y="6569075"/>
            <a:ext cx="1905000" cy="260350"/>
          </a:xfrm>
          <a:prstGeom prst="rect">
            <a:avLst/>
          </a:prstGeom>
        </p:spPr>
        <p:txBody>
          <a:bodyPr/>
          <a:lstStyle/>
          <a:p>
            <a:pPr>
              <a:defRPr/>
            </a:pPr>
            <a:fld id="{49DB4D85-C76C-47AD-87C1-FC8440D113FC}" type="slidenum">
              <a:rPr lang="en-US" smtClean="0"/>
              <a:pPr>
                <a:defRPr/>
              </a:pPr>
              <a:t>3</a:t>
            </a:fld>
            <a:endParaRPr lang="en-US"/>
          </a:p>
        </p:txBody>
      </p:sp>
      <p:sp>
        <p:nvSpPr>
          <p:cNvPr id="7" name="Rounded Rectangle 6"/>
          <p:cNvSpPr/>
          <p:nvPr/>
        </p:nvSpPr>
        <p:spPr bwMode="auto">
          <a:xfrm>
            <a:off x="446431" y="2699657"/>
            <a:ext cx="2221264" cy="14659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bg1"/>
                    </a:gs>
                    <a:gs pos="100000">
                      <a:schemeClr val="bg1"/>
                    </a:gs>
                  </a:gsLst>
                  <a:lin ang="5400000" scaled="0"/>
                </a:gradFill>
                <a:latin typeface="Segoe" pitchFamily="34" charset="0"/>
              </a:rPr>
              <a:t>Enable Radical Energy Efficiency</a:t>
            </a:r>
          </a:p>
        </p:txBody>
      </p:sp>
      <p:sp>
        <p:nvSpPr>
          <p:cNvPr id="8" name="Rounded Rectangle 7"/>
          <p:cNvSpPr/>
          <p:nvPr/>
        </p:nvSpPr>
        <p:spPr bwMode="auto">
          <a:xfrm>
            <a:off x="3331897" y="2699657"/>
            <a:ext cx="2221264" cy="14659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bg1"/>
                    </a:gs>
                    <a:gs pos="100000">
                      <a:schemeClr val="bg1"/>
                    </a:gs>
                  </a:gsLst>
                  <a:lin ang="5400000" scaled="0"/>
                </a:gradFill>
                <a:latin typeface="Segoe" pitchFamily="34" charset="0"/>
              </a:rPr>
              <a:t>Drive Research Breakthroughs</a:t>
            </a:r>
          </a:p>
        </p:txBody>
      </p:sp>
      <p:sp>
        <p:nvSpPr>
          <p:cNvPr id="9" name="Rounded Rectangle 8"/>
          <p:cNvSpPr/>
          <p:nvPr/>
        </p:nvSpPr>
        <p:spPr bwMode="auto">
          <a:xfrm>
            <a:off x="6239140" y="2699657"/>
            <a:ext cx="2221264" cy="14659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bg1"/>
                    </a:gs>
                    <a:gs pos="100000">
                      <a:schemeClr val="bg1"/>
                    </a:gs>
                  </a:gsLst>
                  <a:lin ang="5400000" scaled="0"/>
                </a:gradFill>
                <a:latin typeface="Segoe" pitchFamily="34" charset="0"/>
              </a:rPr>
              <a:t>Responsible Environmental Leadership</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7"/>
          <p:cNvGrpSpPr/>
          <p:nvPr/>
        </p:nvGrpSpPr>
        <p:grpSpPr>
          <a:xfrm>
            <a:off x="1401289" y="1264941"/>
            <a:ext cx="6447311" cy="5082639"/>
            <a:chOff x="1401289" y="855023"/>
            <a:chExt cx="6270171" cy="5082639"/>
          </a:xfrm>
          <a:effectLst/>
        </p:grpSpPr>
        <p:sp>
          <p:nvSpPr>
            <p:cNvPr id="7" name="Oval 6"/>
            <p:cNvSpPr/>
            <p:nvPr/>
          </p:nvSpPr>
          <p:spPr>
            <a:xfrm>
              <a:off x="1401289" y="855023"/>
              <a:ext cx="6270171" cy="5082639"/>
            </a:xfrm>
            <a:prstGeom prst="ellipse">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Computing Footprint</a:t>
              </a:r>
              <a:endParaRPr lang="en-US" i="1" dirty="0"/>
            </a:p>
          </p:txBody>
        </p:sp>
        <p:sp>
          <p:nvSpPr>
            <p:cNvPr id="14" name="TextBox 13"/>
            <p:cNvSpPr txBox="1"/>
            <p:nvPr/>
          </p:nvSpPr>
          <p:spPr>
            <a:xfrm>
              <a:off x="1862447" y="1993076"/>
              <a:ext cx="453969"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Air</a:t>
              </a:r>
              <a:endParaRPr lang="en-US" dirty="0">
                <a:solidFill>
                  <a:schemeClr val="bg1"/>
                </a:solidFill>
              </a:endParaRPr>
            </a:p>
          </p:txBody>
        </p:sp>
        <p:sp>
          <p:nvSpPr>
            <p:cNvPr id="15" name="TextBox 14"/>
            <p:cNvSpPr txBox="1"/>
            <p:nvPr/>
          </p:nvSpPr>
          <p:spPr>
            <a:xfrm>
              <a:off x="4344390" y="948047"/>
              <a:ext cx="769877"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Water</a:t>
              </a:r>
              <a:endParaRPr lang="en-US" dirty="0">
                <a:solidFill>
                  <a:schemeClr val="bg1"/>
                </a:solidFill>
              </a:endParaRPr>
            </a:p>
          </p:txBody>
        </p:sp>
        <p:sp>
          <p:nvSpPr>
            <p:cNvPr id="16" name="TextBox 15"/>
            <p:cNvSpPr txBox="1"/>
            <p:nvPr/>
          </p:nvSpPr>
          <p:spPr>
            <a:xfrm rot="20241938">
              <a:off x="5577934" y="4961908"/>
              <a:ext cx="1326987"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Biodiversity</a:t>
              </a:r>
              <a:endParaRPr lang="en-US" dirty="0">
                <a:solidFill>
                  <a:schemeClr val="bg1"/>
                </a:solidFill>
              </a:endParaRPr>
            </a:p>
          </p:txBody>
        </p:sp>
        <p:sp>
          <p:nvSpPr>
            <p:cNvPr id="17" name="TextBox 16"/>
            <p:cNvSpPr txBox="1"/>
            <p:nvPr/>
          </p:nvSpPr>
          <p:spPr>
            <a:xfrm rot="1727860">
              <a:off x="1950955" y="4926282"/>
              <a:ext cx="2037873"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Natural Resources</a:t>
              </a:r>
              <a:endParaRPr lang="en-US" dirty="0">
                <a:solidFill>
                  <a:schemeClr val="bg1"/>
                </a:solidFill>
              </a:endParaRPr>
            </a:p>
          </p:txBody>
        </p:sp>
      </p:grpSp>
      <p:sp>
        <p:nvSpPr>
          <p:cNvPr id="2" name="Title 1"/>
          <p:cNvSpPr>
            <a:spLocks noGrp="1"/>
          </p:cNvSpPr>
          <p:nvPr>
            <p:ph type="title"/>
          </p:nvPr>
        </p:nvSpPr>
        <p:spPr>
          <a:xfrm>
            <a:off x="740975" y="286718"/>
            <a:ext cx="8229600" cy="664797"/>
          </a:xfrm>
        </p:spPr>
        <p:txBody>
          <a:bodyPr/>
          <a:lstStyle/>
          <a:p>
            <a:r>
              <a:rPr lang="en-US" dirty="0" smtClean="0"/>
              <a:t>Interconnected Systems</a:t>
            </a:r>
            <a:endParaRPr lang="en-US" dirty="0"/>
          </a:p>
        </p:txBody>
      </p:sp>
      <p:grpSp>
        <p:nvGrpSpPr>
          <p:cNvPr id="13" name="Group 11"/>
          <p:cNvGrpSpPr/>
          <p:nvPr/>
        </p:nvGrpSpPr>
        <p:grpSpPr>
          <a:xfrm>
            <a:off x="2232562" y="1834956"/>
            <a:ext cx="4655126" cy="3776353"/>
            <a:chOff x="2232562" y="1425038"/>
            <a:chExt cx="4655126" cy="3776353"/>
          </a:xfrm>
          <a:effectLst/>
        </p:grpSpPr>
        <p:sp>
          <p:nvSpPr>
            <p:cNvPr id="6" name="Oval 5"/>
            <p:cNvSpPr/>
            <p:nvPr/>
          </p:nvSpPr>
          <p:spPr>
            <a:xfrm>
              <a:off x="2232562" y="1425038"/>
              <a:ext cx="4655126" cy="3776353"/>
            </a:xfrm>
            <a:prstGeom prst="ellipse">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8" name="TextBox 7"/>
            <p:cNvSpPr txBox="1"/>
            <p:nvPr/>
          </p:nvSpPr>
          <p:spPr>
            <a:xfrm>
              <a:off x="2719449" y="2268187"/>
              <a:ext cx="1120820"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Buildings</a:t>
              </a:r>
              <a:endParaRPr lang="en-US" dirty="0">
                <a:solidFill>
                  <a:schemeClr val="bg1"/>
                </a:solidFill>
              </a:endParaRPr>
            </a:p>
          </p:txBody>
        </p:sp>
        <p:sp>
          <p:nvSpPr>
            <p:cNvPr id="9" name="TextBox 8"/>
            <p:cNvSpPr txBox="1"/>
            <p:nvPr/>
          </p:nvSpPr>
          <p:spPr>
            <a:xfrm>
              <a:off x="4916384" y="2006930"/>
              <a:ext cx="1163524"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Transport</a:t>
              </a:r>
              <a:endParaRPr lang="en-US" dirty="0">
                <a:solidFill>
                  <a:schemeClr val="bg1"/>
                </a:solidFill>
              </a:endParaRPr>
            </a:p>
          </p:txBody>
        </p:sp>
        <p:sp>
          <p:nvSpPr>
            <p:cNvPr id="10" name="TextBox 9"/>
            <p:cNvSpPr txBox="1"/>
            <p:nvPr/>
          </p:nvSpPr>
          <p:spPr>
            <a:xfrm>
              <a:off x="5569527" y="3728852"/>
              <a:ext cx="736099"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Grids</a:t>
              </a:r>
              <a:endParaRPr lang="en-US" dirty="0">
                <a:solidFill>
                  <a:schemeClr val="bg1"/>
                </a:solidFill>
              </a:endParaRPr>
            </a:p>
          </p:txBody>
        </p:sp>
        <p:sp>
          <p:nvSpPr>
            <p:cNvPr id="11" name="TextBox 10"/>
            <p:cNvSpPr txBox="1"/>
            <p:nvPr/>
          </p:nvSpPr>
          <p:spPr>
            <a:xfrm>
              <a:off x="3218213" y="4322619"/>
              <a:ext cx="915635"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Energy</a:t>
              </a:r>
              <a:endParaRPr lang="en-US" dirty="0">
                <a:solidFill>
                  <a:schemeClr val="bg1"/>
                </a:solidFill>
              </a:endParaRPr>
            </a:p>
          </p:txBody>
        </p:sp>
      </p:grpSp>
      <p:grpSp>
        <p:nvGrpSpPr>
          <p:cNvPr id="18" name="Group 12"/>
          <p:cNvGrpSpPr/>
          <p:nvPr/>
        </p:nvGrpSpPr>
        <p:grpSpPr>
          <a:xfrm>
            <a:off x="3443844" y="2832482"/>
            <a:ext cx="2173184" cy="1864426"/>
            <a:chOff x="3443844" y="2422566"/>
            <a:chExt cx="2173184" cy="1864426"/>
          </a:xfrm>
          <a:effectLst/>
        </p:grpSpPr>
        <p:sp>
          <p:nvSpPr>
            <p:cNvPr id="3" name="Oval 2"/>
            <p:cNvSpPr/>
            <p:nvPr/>
          </p:nvSpPr>
          <p:spPr>
            <a:xfrm>
              <a:off x="3443844" y="2422566"/>
              <a:ext cx="2173184" cy="1864426"/>
            </a:xfrm>
            <a:prstGeom prst="ellipse">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Computing Footprint</a:t>
              </a:r>
              <a:endParaRPr lang="en-US" i="1" dirty="0"/>
            </a:p>
          </p:txBody>
        </p:sp>
        <p:sp>
          <p:nvSpPr>
            <p:cNvPr id="4" name="TextBox 3"/>
            <p:cNvSpPr txBox="1"/>
            <p:nvPr/>
          </p:nvSpPr>
          <p:spPr>
            <a:xfrm>
              <a:off x="3990109" y="2612572"/>
              <a:ext cx="1167948"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Efficiency</a:t>
              </a:r>
              <a:endParaRPr lang="en-US" dirty="0">
                <a:solidFill>
                  <a:schemeClr val="bg1"/>
                </a:solidFill>
              </a:endParaRPr>
            </a:p>
          </p:txBody>
        </p:sp>
        <p:sp>
          <p:nvSpPr>
            <p:cNvPr id="5" name="TextBox 4"/>
            <p:cNvSpPr txBox="1"/>
            <p:nvPr/>
          </p:nvSpPr>
          <p:spPr>
            <a:xfrm>
              <a:off x="4120738" y="3788229"/>
              <a:ext cx="958339" cy="369332"/>
            </a:xfrm>
            <a:prstGeom prst="rect">
              <a:avLst/>
            </a:prstGeom>
            <a:noFill/>
            <a:scene3d>
              <a:camera prst="orthographicFront"/>
              <a:lightRig rig="threePt" dir="t"/>
            </a:scene3d>
            <a:sp3d>
              <a:bevelT/>
            </a:sp3d>
          </p:spPr>
          <p:txBody>
            <a:bodyPr wrap="none" rtlCol="0">
              <a:spAutoFit/>
            </a:bodyPr>
            <a:lstStyle/>
            <a:p>
              <a:r>
                <a:rPr lang="en-US" dirty="0" err="1" smtClean="0">
                  <a:solidFill>
                    <a:schemeClr val="bg1"/>
                  </a:solidFill>
                </a:rPr>
                <a:t>eWaste</a:t>
              </a:r>
              <a:endParaRPr lang="en-US" dirty="0">
                <a:solidFill>
                  <a:schemeClr val="bg1"/>
                </a:solidFill>
              </a:endParaRPr>
            </a:p>
          </p:txBody>
        </p:sp>
      </p:grpSp>
      <p:sp>
        <p:nvSpPr>
          <p:cNvPr id="19" name="TextBox 18"/>
          <p:cNvSpPr txBox="1"/>
          <p:nvPr/>
        </p:nvSpPr>
        <p:spPr>
          <a:xfrm>
            <a:off x="6363691" y="2205688"/>
            <a:ext cx="697627" cy="369332"/>
          </a:xfrm>
          <a:prstGeom prst="rect">
            <a:avLst/>
          </a:prstGeom>
          <a:noFill/>
        </p:spPr>
        <p:txBody>
          <a:bodyPr wrap="none" rtlCol="0">
            <a:spAutoFit/>
          </a:bodyPr>
          <a:lstStyle/>
          <a:p>
            <a:r>
              <a:rPr lang="en-US" dirty="0" smtClean="0">
                <a:solidFill>
                  <a:schemeClr val="bg1"/>
                </a:solidFill>
              </a:rPr>
              <a:t>Land</a:t>
            </a:r>
            <a:endParaRPr lang="en-US" dirty="0">
              <a:solidFill>
                <a:schemeClr val="bg1"/>
              </a:solidFill>
            </a:endParaRPr>
          </a:p>
        </p:txBody>
      </p:sp>
      <p:sp>
        <p:nvSpPr>
          <p:cNvPr id="20" name="TextBox 19"/>
          <p:cNvSpPr txBox="1"/>
          <p:nvPr/>
        </p:nvSpPr>
        <p:spPr>
          <a:xfrm>
            <a:off x="6875755" y="3646782"/>
            <a:ext cx="954107" cy="369332"/>
          </a:xfrm>
          <a:prstGeom prst="rect">
            <a:avLst/>
          </a:prstGeom>
          <a:noFill/>
        </p:spPr>
        <p:txBody>
          <a:bodyPr wrap="none" rtlCol="0">
            <a:spAutoFit/>
          </a:bodyPr>
          <a:lstStyle/>
          <a:p>
            <a:r>
              <a:rPr lang="en-US" dirty="0" smtClean="0">
                <a:solidFill>
                  <a:schemeClr val="bg1"/>
                </a:solidFill>
              </a:rPr>
              <a:t>Forests</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7"/>
          <p:cNvGrpSpPr/>
          <p:nvPr/>
        </p:nvGrpSpPr>
        <p:grpSpPr>
          <a:xfrm>
            <a:off x="1401289" y="1261874"/>
            <a:ext cx="6494936" cy="5082639"/>
            <a:chOff x="1401289" y="855023"/>
            <a:chExt cx="6270171" cy="5082639"/>
          </a:xfrm>
        </p:grpSpPr>
        <p:sp>
          <p:nvSpPr>
            <p:cNvPr id="7" name="Oval 6"/>
            <p:cNvSpPr/>
            <p:nvPr/>
          </p:nvSpPr>
          <p:spPr>
            <a:xfrm>
              <a:off x="1401289" y="855023"/>
              <a:ext cx="6270171" cy="5082639"/>
            </a:xfrm>
            <a:prstGeom prst="ellipse">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Computing Footprint</a:t>
              </a:r>
              <a:endParaRPr lang="en-US" i="1" dirty="0"/>
            </a:p>
          </p:txBody>
        </p:sp>
        <p:sp>
          <p:nvSpPr>
            <p:cNvPr id="14" name="TextBox 13"/>
            <p:cNvSpPr txBox="1"/>
            <p:nvPr/>
          </p:nvSpPr>
          <p:spPr>
            <a:xfrm>
              <a:off x="1862447" y="1993076"/>
              <a:ext cx="450640"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Air</a:t>
              </a:r>
              <a:endParaRPr lang="en-US" dirty="0">
                <a:solidFill>
                  <a:schemeClr val="bg1"/>
                </a:solidFill>
              </a:endParaRPr>
            </a:p>
          </p:txBody>
        </p:sp>
        <p:sp>
          <p:nvSpPr>
            <p:cNvPr id="15" name="TextBox 14"/>
            <p:cNvSpPr txBox="1"/>
            <p:nvPr/>
          </p:nvSpPr>
          <p:spPr>
            <a:xfrm>
              <a:off x="4344390" y="948047"/>
              <a:ext cx="764232"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Water</a:t>
              </a:r>
              <a:endParaRPr lang="en-US" dirty="0">
                <a:solidFill>
                  <a:schemeClr val="bg1"/>
                </a:solidFill>
              </a:endParaRPr>
            </a:p>
          </p:txBody>
        </p:sp>
        <p:sp>
          <p:nvSpPr>
            <p:cNvPr id="16" name="TextBox 15"/>
            <p:cNvSpPr txBox="1"/>
            <p:nvPr/>
          </p:nvSpPr>
          <p:spPr>
            <a:xfrm rot="20241938">
              <a:off x="5582799" y="4961908"/>
              <a:ext cx="1317257"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Biodiversity</a:t>
              </a:r>
              <a:endParaRPr lang="en-US" dirty="0">
                <a:solidFill>
                  <a:schemeClr val="bg1"/>
                </a:solidFill>
              </a:endParaRPr>
            </a:p>
          </p:txBody>
        </p:sp>
        <p:sp>
          <p:nvSpPr>
            <p:cNvPr id="17" name="TextBox 16"/>
            <p:cNvSpPr txBox="1"/>
            <p:nvPr/>
          </p:nvSpPr>
          <p:spPr>
            <a:xfrm rot="1727860">
              <a:off x="1958426" y="4926282"/>
              <a:ext cx="2022930"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Natural Resources</a:t>
              </a:r>
              <a:endParaRPr lang="en-US" dirty="0">
                <a:solidFill>
                  <a:schemeClr val="bg1"/>
                </a:solidFill>
              </a:endParaRPr>
            </a:p>
          </p:txBody>
        </p:sp>
        <p:sp>
          <p:nvSpPr>
            <p:cNvPr id="87" name="TextBox 86"/>
            <p:cNvSpPr txBox="1"/>
            <p:nvPr/>
          </p:nvSpPr>
          <p:spPr>
            <a:xfrm>
              <a:off x="6363690" y="1795772"/>
              <a:ext cx="673485"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Land</a:t>
              </a:r>
              <a:endParaRPr lang="en-US" dirty="0">
                <a:solidFill>
                  <a:schemeClr val="bg1"/>
                </a:solidFill>
              </a:endParaRPr>
            </a:p>
          </p:txBody>
        </p:sp>
      </p:grpSp>
      <p:sp>
        <p:nvSpPr>
          <p:cNvPr id="2" name="Title 1"/>
          <p:cNvSpPr>
            <a:spLocks noGrp="1"/>
          </p:cNvSpPr>
          <p:nvPr>
            <p:ph type="title"/>
          </p:nvPr>
        </p:nvSpPr>
        <p:spPr/>
        <p:txBody>
          <a:bodyPr/>
          <a:lstStyle/>
          <a:p>
            <a:r>
              <a:rPr lang="en-US" dirty="0" smtClean="0"/>
              <a:t>Interconnected Systems</a:t>
            </a:r>
            <a:endParaRPr lang="en-US" dirty="0"/>
          </a:p>
        </p:txBody>
      </p:sp>
      <p:grpSp>
        <p:nvGrpSpPr>
          <p:cNvPr id="13" name="Group 11"/>
          <p:cNvGrpSpPr/>
          <p:nvPr/>
        </p:nvGrpSpPr>
        <p:grpSpPr>
          <a:xfrm>
            <a:off x="2232562" y="1850720"/>
            <a:ext cx="4655126" cy="3776353"/>
            <a:chOff x="2232562" y="1425038"/>
            <a:chExt cx="4655126" cy="3776353"/>
          </a:xfrm>
        </p:grpSpPr>
        <p:sp>
          <p:nvSpPr>
            <p:cNvPr id="6" name="Oval 5"/>
            <p:cNvSpPr/>
            <p:nvPr/>
          </p:nvSpPr>
          <p:spPr>
            <a:xfrm>
              <a:off x="2232562" y="1425038"/>
              <a:ext cx="4655126" cy="3776353"/>
            </a:xfrm>
            <a:prstGeom prst="ellipse">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8" name="TextBox 7"/>
            <p:cNvSpPr txBox="1"/>
            <p:nvPr/>
          </p:nvSpPr>
          <p:spPr>
            <a:xfrm>
              <a:off x="2719449" y="2268187"/>
              <a:ext cx="1120820"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Buildings</a:t>
              </a:r>
              <a:endParaRPr lang="en-US" dirty="0">
                <a:solidFill>
                  <a:schemeClr val="bg1"/>
                </a:solidFill>
              </a:endParaRPr>
            </a:p>
          </p:txBody>
        </p:sp>
        <p:sp>
          <p:nvSpPr>
            <p:cNvPr id="9" name="TextBox 8"/>
            <p:cNvSpPr txBox="1"/>
            <p:nvPr/>
          </p:nvSpPr>
          <p:spPr>
            <a:xfrm>
              <a:off x="4916384" y="2006930"/>
              <a:ext cx="1163524"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Transport</a:t>
              </a:r>
              <a:endParaRPr lang="en-US" dirty="0">
                <a:solidFill>
                  <a:schemeClr val="bg1"/>
                </a:solidFill>
              </a:endParaRPr>
            </a:p>
          </p:txBody>
        </p:sp>
        <p:sp>
          <p:nvSpPr>
            <p:cNvPr id="10" name="TextBox 9"/>
            <p:cNvSpPr txBox="1"/>
            <p:nvPr/>
          </p:nvSpPr>
          <p:spPr>
            <a:xfrm>
              <a:off x="5569527" y="3728852"/>
              <a:ext cx="736099"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Grids</a:t>
              </a:r>
              <a:endParaRPr lang="en-US" dirty="0">
                <a:solidFill>
                  <a:schemeClr val="bg1"/>
                </a:solidFill>
              </a:endParaRPr>
            </a:p>
          </p:txBody>
        </p:sp>
        <p:sp>
          <p:nvSpPr>
            <p:cNvPr id="11" name="TextBox 10"/>
            <p:cNvSpPr txBox="1"/>
            <p:nvPr/>
          </p:nvSpPr>
          <p:spPr>
            <a:xfrm>
              <a:off x="3218213" y="4322619"/>
              <a:ext cx="915635"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Energy</a:t>
              </a:r>
              <a:endParaRPr lang="en-US" dirty="0">
                <a:solidFill>
                  <a:schemeClr val="bg1"/>
                </a:solidFill>
              </a:endParaRPr>
            </a:p>
          </p:txBody>
        </p:sp>
      </p:grpSp>
      <p:grpSp>
        <p:nvGrpSpPr>
          <p:cNvPr id="18" name="Group 12"/>
          <p:cNvGrpSpPr/>
          <p:nvPr/>
        </p:nvGrpSpPr>
        <p:grpSpPr>
          <a:xfrm>
            <a:off x="3443844" y="2848248"/>
            <a:ext cx="2173184" cy="1864426"/>
            <a:chOff x="3443844" y="2422566"/>
            <a:chExt cx="2173184" cy="1864426"/>
          </a:xfrm>
        </p:grpSpPr>
        <p:sp>
          <p:nvSpPr>
            <p:cNvPr id="3" name="Oval 2"/>
            <p:cNvSpPr/>
            <p:nvPr/>
          </p:nvSpPr>
          <p:spPr>
            <a:xfrm>
              <a:off x="3443844" y="2422566"/>
              <a:ext cx="2173184" cy="1864426"/>
            </a:xfrm>
            <a:prstGeom prst="ellipse">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Computing Footprint</a:t>
              </a:r>
              <a:endParaRPr lang="en-US" i="1" dirty="0"/>
            </a:p>
          </p:txBody>
        </p:sp>
        <p:sp>
          <p:nvSpPr>
            <p:cNvPr id="4" name="TextBox 3"/>
            <p:cNvSpPr txBox="1"/>
            <p:nvPr/>
          </p:nvSpPr>
          <p:spPr>
            <a:xfrm>
              <a:off x="3990109" y="2612572"/>
              <a:ext cx="1167948" cy="369332"/>
            </a:xfrm>
            <a:prstGeom prst="rect">
              <a:avLst/>
            </a:prstGeom>
            <a:noFill/>
            <a:scene3d>
              <a:camera prst="orthographicFront"/>
              <a:lightRig rig="threePt" dir="t"/>
            </a:scene3d>
            <a:sp3d>
              <a:bevelT/>
            </a:sp3d>
          </p:spPr>
          <p:txBody>
            <a:bodyPr wrap="none" rtlCol="0">
              <a:spAutoFit/>
            </a:bodyPr>
            <a:lstStyle/>
            <a:p>
              <a:r>
                <a:rPr lang="en-US" dirty="0" smtClean="0">
                  <a:solidFill>
                    <a:schemeClr val="bg1"/>
                  </a:solidFill>
                </a:rPr>
                <a:t>Efficiency</a:t>
              </a:r>
              <a:endParaRPr lang="en-US" dirty="0">
                <a:solidFill>
                  <a:schemeClr val="bg1"/>
                </a:solidFill>
              </a:endParaRPr>
            </a:p>
          </p:txBody>
        </p:sp>
        <p:sp>
          <p:nvSpPr>
            <p:cNvPr id="5" name="TextBox 4"/>
            <p:cNvSpPr txBox="1"/>
            <p:nvPr/>
          </p:nvSpPr>
          <p:spPr>
            <a:xfrm>
              <a:off x="4120738" y="3788229"/>
              <a:ext cx="958339" cy="369332"/>
            </a:xfrm>
            <a:prstGeom prst="rect">
              <a:avLst/>
            </a:prstGeom>
            <a:noFill/>
            <a:scene3d>
              <a:camera prst="orthographicFront"/>
              <a:lightRig rig="threePt" dir="t"/>
            </a:scene3d>
            <a:sp3d>
              <a:bevelT/>
            </a:sp3d>
          </p:spPr>
          <p:txBody>
            <a:bodyPr wrap="none" rtlCol="0">
              <a:spAutoFit/>
            </a:bodyPr>
            <a:lstStyle/>
            <a:p>
              <a:r>
                <a:rPr lang="en-US" dirty="0" err="1" smtClean="0">
                  <a:solidFill>
                    <a:schemeClr val="bg1"/>
                  </a:solidFill>
                </a:rPr>
                <a:t>eWaste</a:t>
              </a:r>
              <a:endParaRPr lang="en-US" dirty="0">
                <a:solidFill>
                  <a:schemeClr val="bg1"/>
                </a:solidFill>
              </a:endParaRPr>
            </a:p>
          </p:txBody>
        </p:sp>
      </p:grpSp>
      <p:cxnSp>
        <p:nvCxnSpPr>
          <p:cNvPr id="20" name="Straight Connector 19"/>
          <p:cNvCxnSpPr/>
          <p:nvPr/>
        </p:nvCxnSpPr>
        <p:spPr>
          <a:xfrm rot="16200000" flipH="1">
            <a:off x="1279983" y="3595936"/>
            <a:ext cx="2586713" cy="9710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883679" y="947213"/>
            <a:ext cx="1045029" cy="26367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822233" y="2053687"/>
            <a:ext cx="2613723" cy="40825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3594602" y="925839"/>
            <a:ext cx="355478" cy="3369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524249" y="2351672"/>
            <a:ext cx="275111" cy="11479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1878999" y="2996922"/>
            <a:ext cx="1960211" cy="15425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314252" y="1561667"/>
            <a:ext cx="1366444" cy="38192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181701" y="1694218"/>
            <a:ext cx="250164" cy="24379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2612605" y="2263315"/>
            <a:ext cx="1425821" cy="24753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4601098" y="3832553"/>
            <a:ext cx="27010" cy="31115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flipV="1">
            <a:off x="3031362" y="4775788"/>
            <a:ext cx="626502" cy="5715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991512" y="4130539"/>
            <a:ext cx="2311602" cy="1769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flipV="1">
            <a:off x="3872850" y="3340533"/>
            <a:ext cx="1220269" cy="28482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flipV="1">
            <a:off x="3230578" y="4042183"/>
            <a:ext cx="1160892" cy="15043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flipV="1">
            <a:off x="2786756" y="2704704"/>
            <a:ext cx="2942191" cy="23980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flipV="1">
            <a:off x="2624019" y="3473085"/>
            <a:ext cx="2336549" cy="14668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075832" y="2726077"/>
            <a:ext cx="3631742" cy="16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5415101" y="4646556"/>
            <a:ext cx="1247279" cy="2632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4329007" y="3560461"/>
            <a:ext cx="2969201" cy="713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3618082" y="2849538"/>
            <a:ext cx="3658752" cy="144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V="1">
            <a:off x="4573612" y="3805068"/>
            <a:ext cx="653512" cy="25399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4772828" y="4004284"/>
            <a:ext cx="1187902" cy="16071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V="1">
            <a:off x="4166270" y="3397725"/>
            <a:ext cx="2363559" cy="1644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V="1">
            <a:off x="3533762" y="2765217"/>
            <a:ext cx="2338612" cy="29345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3320097" y="1658741"/>
            <a:ext cx="1320140" cy="1488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V="1">
            <a:off x="4745932" y="1721691"/>
            <a:ext cx="689551" cy="7322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4110104" y="2357518"/>
            <a:ext cx="2411473" cy="11825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flipV="1">
            <a:off x="2674847" y="2698592"/>
            <a:ext cx="3005240" cy="10941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flipV="1">
            <a:off x="3977552" y="2291249"/>
            <a:ext cx="1295193" cy="1988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flipV="1">
            <a:off x="3408453" y="2897809"/>
            <a:ext cx="2470850" cy="1613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flipH="1" flipV="1">
            <a:off x="4031021" y="1637370"/>
            <a:ext cx="630589" cy="22210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3868284" y="2405749"/>
            <a:ext cx="24947" cy="12899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3324133" y="2974846"/>
            <a:ext cx="1150710" cy="13274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4025783" y="2273196"/>
            <a:ext cx="1091333" cy="26713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590527" y="3708451"/>
            <a:ext cx="1685100" cy="394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6200000" flipH="1" flipV="1">
            <a:off x="3385771" y="2677219"/>
            <a:ext cx="2315689" cy="18264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4821025" y="3068441"/>
            <a:ext cx="1721922" cy="4502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flipV="1">
            <a:off x="4119377" y="2876434"/>
            <a:ext cx="1781299" cy="8936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flipV="1">
            <a:off x="4688474" y="2269876"/>
            <a:ext cx="605642" cy="9311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4286286" y="392329"/>
            <a:ext cx="197304" cy="45942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5279441" y="1188179"/>
            <a:ext cx="847725" cy="19574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5020690" y="3740457"/>
            <a:ext cx="2811027" cy="511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flipV="1">
            <a:off x="4722705" y="1103859"/>
            <a:ext cx="472415" cy="34462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H="1">
            <a:off x="5990363" y="1899103"/>
            <a:ext cx="158174" cy="12251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5512709" y="2985199"/>
            <a:ext cx="1563748" cy="7749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3782777" y="2590786"/>
            <a:ext cx="2899271" cy="23099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5380158" y="1736366"/>
            <a:ext cx="447468" cy="21563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4811062" y="2342926"/>
            <a:ext cx="1623125" cy="21188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875755" y="3662548"/>
            <a:ext cx="954107" cy="369332"/>
          </a:xfrm>
          <a:prstGeom prst="rect">
            <a:avLst/>
          </a:prstGeom>
          <a:noFill/>
        </p:spPr>
        <p:txBody>
          <a:bodyPr wrap="none" rtlCol="0">
            <a:spAutoFit/>
          </a:bodyPr>
          <a:lstStyle/>
          <a:p>
            <a:r>
              <a:rPr lang="en-US" dirty="0" smtClean="0">
                <a:solidFill>
                  <a:schemeClr val="bg1"/>
                </a:solidFill>
              </a:rPr>
              <a:t>Forests</a:t>
            </a:r>
            <a:endParaRPr lang="en-US" dirty="0">
              <a:solidFill>
                <a:schemeClr val="bg1"/>
              </a:solidFill>
            </a:endParaRPr>
          </a:p>
        </p:txBody>
      </p:sp>
      <p:cxnSp>
        <p:nvCxnSpPr>
          <p:cNvPr id="129" name="Straight Connector 128"/>
          <p:cNvCxnSpPr>
            <a:endCxn id="128" idx="1"/>
          </p:cNvCxnSpPr>
          <p:nvPr/>
        </p:nvCxnSpPr>
        <p:spPr>
          <a:xfrm rot="16200000" flipH="1">
            <a:off x="6150687" y="3122146"/>
            <a:ext cx="1256428" cy="1937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28" idx="1"/>
          </p:cNvCxnSpPr>
          <p:nvPr/>
        </p:nvCxnSpPr>
        <p:spPr>
          <a:xfrm rot="10800000" flipV="1">
            <a:off x="6170361" y="3847213"/>
            <a:ext cx="705395" cy="15545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8" idx="1"/>
          </p:cNvCxnSpPr>
          <p:nvPr/>
        </p:nvCxnSpPr>
        <p:spPr>
          <a:xfrm rot="10800000" flipV="1">
            <a:off x="3058851" y="3847213"/>
            <a:ext cx="3816905" cy="1527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0800000">
            <a:off x="2087829" y="2788090"/>
            <a:ext cx="4760648" cy="10856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8" idx="1"/>
          </p:cNvCxnSpPr>
          <p:nvPr/>
        </p:nvCxnSpPr>
        <p:spPr>
          <a:xfrm rot="10800000">
            <a:off x="4724559" y="1743064"/>
            <a:ext cx="2151196" cy="2104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28" idx="1"/>
          </p:cNvCxnSpPr>
          <p:nvPr/>
        </p:nvCxnSpPr>
        <p:spPr>
          <a:xfrm rot="10800000" flipV="1">
            <a:off x="5907121" y="3847214"/>
            <a:ext cx="968635" cy="3073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28" idx="1"/>
          </p:cNvCxnSpPr>
          <p:nvPr/>
        </p:nvCxnSpPr>
        <p:spPr>
          <a:xfrm rot="10800000" flipV="1">
            <a:off x="3630379" y="3847213"/>
            <a:ext cx="3245376" cy="9010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28" idx="1"/>
          </p:cNvCxnSpPr>
          <p:nvPr/>
        </p:nvCxnSpPr>
        <p:spPr>
          <a:xfrm rot="10800000">
            <a:off x="3235781" y="3063204"/>
            <a:ext cx="3639975" cy="784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8" idx="1"/>
          </p:cNvCxnSpPr>
          <p:nvPr/>
        </p:nvCxnSpPr>
        <p:spPr>
          <a:xfrm rot="10800000">
            <a:off x="5456857" y="2432612"/>
            <a:ext cx="1418898" cy="14146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28" idx="1"/>
          </p:cNvCxnSpPr>
          <p:nvPr/>
        </p:nvCxnSpPr>
        <p:spPr>
          <a:xfrm rot="10800000">
            <a:off x="4525741" y="3038254"/>
            <a:ext cx="2350015" cy="8089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8" idx="1"/>
          </p:cNvCxnSpPr>
          <p:nvPr/>
        </p:nvCxnSpPr>
        <p:spPr>
          <a:xfrm rot="10800000" flipV="1">
            <a:off x="4563201" y="3847213"/>
            <a:ext cx="2312555" cy="366697"/>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down)">
                                      <p:cBhvr>
                                        <p:cTn id="11" dur="500"/>
                                        <p:tgtEl>
                                          <p:spTgt spid="7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down)">
                                      <p:cBhvr>
                                        <p:cTn id="19" dur="500"/>
                                        <p:tgtEl>
                                          <p:spTgt spid="8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down)">
                                      <p:cBhvr>
                                        <p:cTn id="23" dur="500"/>
                                        <p:tgtEl>
                                          <p:spTgt spid="8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down)">
                                      <p:cBhvr>
                                        <p:cTn id="31" dur="500"/>
                                        <p:tgtEl>
                                          <p:spTgt spid="7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down)">
                                      <p:cBhvr>
                                        <p:cTn id="35" dur="500"/>
                                        <p:tgtEl>
                                          <p:spTgt spid="9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down)">
                                      <p:cBhvr>
                                        <p:cTn id="39" dur="500"/>
                                        <p:tgtEl>
                                          <p:spTgt spid="13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wipe(down)">
                                      <p:cBhvr>
                                        <p:cTn id="43" dur="500"/>
                                        <p:tgtEl>
                                          <p:spTgt spid="137"/>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wipe(down)">
                                      <p:cBhvr>
                                        <p:cTn id="47" dur="500"/>
                                        <p:tgtEl>
                                          <p:spTgt spid="146"/>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49"/>
                                        </p:tgtEl>
                                        <p:attrNameLst>
                                          <p:attrName>style.visibility</p:attrName>
                                        </p:attrNameLst>
                                      </p:cBhvr>
                                      <p:to>
                                        <p:strVal val="visible"/>
                                      </p:to>
                                    </p:set>
                                    <p:animEffect transition="in" filter="wipe(down)">
                                      <p:cBhvr>
                                        <p:cTn id="51" dur="500"/>
                                        <p:tgtEl>
                                          <p:spTgt spid="149"/>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wipe(down)">
                                      <p:cBhvr>
                                        <p:cTn id="55" dur="500"/>
                                        <p:tgtEl>
                                          <p:spTgt spid="162"/>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9"/>
                                        </p:tgtEl>
                                        <p:attrNameLst>
                                          <p:attrName>style.visibility</p:attrName>
                                        </p:attrNameLst>
                                      </p:cBhvr>
                                      <p:to>
                                        <p:strVal val="visible"/>
                                      </p:to>
                                    </p:set>
                                    <p:animEffect transition="in" filter="wipe(down)">
                                      <p:cBhvr>
                                        <p:cTn id="59" dur="500"/>
                                        <p:tgtEl>
                                          <p:spTgt spid="15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55"/>
                                        </p:tgtEl>
                                        <p:attrNameLst>
                                          <p:attrName>style.visibility</p:attrName>
                                        </p:attrNameLst>
                                      </p:cBhvr>
                                      <p:to>
                                        <p:strVal val="visible"/>
                                      </p:to>
                                    </p:set>
                                    <p:animEffect transition="in" filter="wipe(down)">
                                      <p:cBhvr>
                                        <p:cTn id="63" dur="500"/>
                                        <p:tgtEl>
                                          <p:spTgt spid="155"/>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wipe(down)">
                                      <p:cBhvr>
                                        <p:cTn id="67" dur="500"/>
                                        <p:tgtEl>
                                          <p:spTgt spid="12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down)">
                                      <p:cBhvr>
                                        <p:cTn id="71" dur="500"/>
                                        <p:tgtEl>
                                          <p:spTgt spid="96"/>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down)">
                                      <p:cBhvr>
                                        <p:cTn id="75" dur="500"/>
                                        <p:tgtEl>
                                          <p:spTgt spid="98"/>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down)">
                                      <p:cBhvr>
                                        <p:cTn id="79" dur="500"/>
                                        <p:tgtEl>
                                          <p:spTgt spid="101"/>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down)">
                                      <p:cBhvr>
                                        <p:cTn id="83" dur="500"/>
                                        <p:tgtEl>
                                          <p:spTgt spid="99"/>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down)">
                                      <p:cBhvr>
                                        <p:cTn id="87" dur="500"/>
                                        <p:tgtEl>
                                          <p:spTgt spid="93"/>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ipe(down)">
                                      <p:cBhvr>
                                        <p:cTn id="91" dur="500"/>
                                        <p:tgtEl>
                                          <p:spTgt spid="89"/>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down)">
                                      <p:cBhvr>
                                        <p:cTn id="95" dur="500"/>
                                        <p:tgtEl>
                                          <p:spTgt spid="95"/>
                                        </p:tgtEl>
                                      </p:cBhvr>
                                    </p:animEffect>
                                  </p:childTnLst>
                                </p:cTn>
                              </p:par>
                            </p:childTnLst>
                          </p:cTn>
                        </p:par>
                        <p:par>
                          <p:cTn id="96" fill="hold">
                            <p:stCondLst>
                              <p:cond delay="11500"/>
                            </p:stCondLst>
                            <p:childTnLst>
                              <p:par>
                                <p:cTn id="97" presetID="22" presetClass="entr" presetSubtype="4" fill="hold"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wipe(down)">
                                      <p:cBhvr>
                                        <p:cTn id="99" dur="500"/>
                                        <p:tgtEl>
                                          <p:spTgt spid="90"/>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143"/>
                                        </p:tgtEl>
                                        <p:attrNameLst>
                                          <p:attrName>style.visibility</p:attrName>
                                        </p:attrNameLst>
                                      </p:cBhvr>
                                      <p:to>
                                        <p:strVal val="visible"/>
                                      </p:to>
                                    </p:set>
                                    <p:animEffect transition="in" filter="wipe(down)">
                                      <p:cBhvr>
                                        <p:cTn id="103" dur="500"/>
                                        <p:tgtEl>
                                          <p:spTgt spid="143"/>
                                        </p:tgtEl>
                                      </p:cBhvr>
                                    </p:animEffect>
                                  </p:childTnLst>
                                </p:cTn>
                              </p:par>
                            </p:childTnLst>
                          </p:cTn>
                        </p:par>
                        <p:par>
                          <p:cTn id="104" fill="hold">
                            <p:stCondLst>
                              <p:cond delay="12500"/>
                            </p:stCondLst>
                            <p:childTnLst>
                              <p:par>
                                <p:cTn id="105" presetID="22" presetClass="entr" presetSubtype="4" fill="hold" nodeType="after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wipe(down)">
                                      <p:cBhvr>
                                        <p:cTn id="107" dur="500"/>
                                        <p:tgtEl>
                                          <p:spTgt spid="97"/>
                                        </p:tgtEl>
                                      </p:cBhvr>
                                    </p:animEffect>
                                  </p:childTnLst>
                                </p:cTn>
                              </p:par>
                            </p:childTnLst>
                          </p:cTn>
                        </p:par>
                        <p:par>
                          <p:cTn id="108" fill="hold">
                            <p:stCondLst>
                              <p:cond delay="13000"/>
                            </p:stCondLst>
                            <p:childTnLst>
                              <p:par>
                                <p:cTn id="109" presetID="22" presetClass="entr" presetSubtype="4"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Effect transition="in" filter="wipe(down)">
                                      <p:cBhvr>
                                        <p:cTn id="111" dur="500"/>
                                        <p:tgtEl>
                                          <p:spTgt spid="106"/>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wipe(down)">
                                      <p:cBhvr>
                                        <p:cTn id="115" dur="500"/>
                                        <p:tgtEl>
                                          <p:spTgt spid="103"/>
                                        </p:tgtEl>
                                      </p:cBhvr>
                                    </p:animEffect>
                                  </p:childTnLst>
                                </p:cTn>
                              </p:par>
                            </p:childTnLst>
                          </p:cTn>
                        </p:par>
                        <p:par>
                          <p:cTn id="116" fill="hold">
                            <p:stCondLst>
                              <p:cond delay="14000"/>
                            </p:stCondLst>
                            <p:childTnLst>
                              <p:par>
                                <p:cTn id="117" presetID="22" presetClass="entr" presetSubtype="4" fill="hold" nodeType="after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wipe(down)">
                                      <p:cBhvr>
                                        <p:cTn id="119" dur="500"/>
                                        <p:tgtEl>
                                          <p:spTgt spid="100"/>
                                        </p:tgtEl>
                                      </p:cBhvr>
                                    </p:animEffect>
                                  </p:childTnLst>
                                </p:cTn>
                              </p:par>
                            </p:childTnLst>
                          </p:cTn>
                        </p:par>
                        <p:par>
                          <p:cTn id="120" fill="hold">
                            <p:stCondLst>
                              <p:cond delay="14500"/>
                            </p:stCondLst>
                            <p:childTnLst>
                              <p:par>
                                <p:cTn id="121" presetID="22" presetClass="entr" presetSubtype="4" fill="hold" nodeType="after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wipe(down)">
                                      <p:cBhvr>
                                        <p:cTn id="123" dur="500"/>
                                        <p:tgtEl>
                                          <p:spTgt spid="67"/>
                                        </p:tgtEl>
                                      </p:cBhvr>
                                    </p:animEffect>
                                  </p:childTnLst>
                                </p:cTn>
                              </p:par>
                            </p:childTnLst>
                          </p:cTn>
                        </p:par>
                        <p:par>
                          <p:cTn id="124" fill="hold">
                            <p:stCondLst>
                              <p:cond delay="15000"/>
                            </p:stCondLst>
                            <p:childTnLst>
                              <p:par>
                                <p:cTn id="125" presetID="22" presetClass="entr" presetSubtype="4" fill="hold" nodeType="after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wipe(down)">
                                      <p:cBhvr>
                                        <p:cTn id="127" dur="500"/>
                                        <p:tgtEl>
                                          <p:spTgt spid="91"/>
                                        </p:tgtEl>
                                      </p:cBhvr>
                                    </p:animEffect>
                                  </p:childTnLst>
                                </p:cTn>
                              </p:par>
                            </p:childTnLst>
                          </p:cTn>
                        </p:par>
                        <p:par>
                          <p:cTn id="128" fill="hold">
                            <p:stCondLst>
                              <p:cond delay="15500"/>
                            </p:stCondLst>
                            <p:childTnLst>
                              <p:par>
                                <p:cTn id="129" presetID="22" presetClass="entr" presetSubtype="4" fill="hold" nodeType="after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down)">
                                      <p:cBhvr>
                                        <p:cTn id="131" dur="500"/>
                                        <p:tgtEl>
                                          <p:spTgt spid="22"/>
                                        </p:tgtEl>
                                      </p:cBhvr>
                                    </p:animEffect>
                                  </p:childTnLst>
                                </p:cTn>
                              </p:par>
                            </p:childTnLst>
                          </p:cTn>
                        </p:par>
                        <p:par>
                          <p:cTn id="132" fill="hold">
                            <p:stCondLst>
                              <p:cond delay="16000"/>
                            </p:stCondLst>
                            <p:childTnLst>
                              <p:par>
                                <p:cTn id="133" presetID="22" presetClass="entr" presetSubtype="4" fill="hold" nodeType="after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wipe(down)">
                                      <p:cBhvr>
                                        <p:cTn id="135" dur="500"/>
                                        <p:tgtEl>
                                          <p:spTgt spid="26"/>
                                        </p:tgtEl>
                                      </p:cBhvr>
                                    </p:animEffect>
                                  </p:childTnLst>
                                </p:cTn>
                              </p:par>
                            </p:childTnLst>
                          </p:cTn>
                        </p:par>
                        <p:par>
                          <p:cTn id="136" fill="hold">
                            <p:stCondLst>
                              <p:cond delay="16500"/>
                            </p:stCondLst>
                            <p:childTnLst>
                              <p:par>
                                <p:cTn id="137" presetID="22" presetClass="entr" presetSubtype="4" fill="hold" nodeType="after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wipe(down)">
                                      <p:cBhvr>
                                        <p:cTn id="139" dur="500"/>
                                        <p:tgtEl>
                                          <p:spTgt spid="34"/>
                                        </p:tgtEl>
                                      </p:cBhvr>
                                    </p:animEffect>
                                  </p:childTnLst>
                                </p:cTn>
                              </p:par>
                            </p:childTnLst>
                          </p:cTn>
                        </p:par>
                        <p:par>
                          <p:cTn id="140" fill="hold">
                            <p:stCondLst>
                              <p:cond delay="17000"/>
                            </p:stCondLst>
                            <p:childTnLst>
                              <p:par>
                                <p:cTn id="141" presetID="22" presetClass="entr" presetSubtype="4" fill="hold" nodeType="afterEffect">
                                  <p:stCondLst>
                                    <p:cond delay="0"/>
                                  </p:stCondLst>
                                  <p:childTnLst>
                                    <p:set>
                                      <p:cBhvr>
                                        <p:cTn id="142" dur="1" fill="hold">
                                          <p:stCondLst>
                                            <p:cond delay="0"/>
                                          </p:stCondLst>
                                        </p:cTn>
                                        <p:tgtEl>
                                          <p:spTgt spid="140"/>
                                        </p:tgtEl>
                                        <p:attrNameLst>
                                          <p:attrName>style.visibility</p:attrName>
                                        </p:attrNameLst>
                                      </p:cBhvr>
                                      <p:to>
                                        <p:strVal val="visible"/>
                                      </p:to>
                                    </p:set>
                                    <p:animEffect transition="in" filter="wipe(down)">
                                      <p:cBhvr>
                                        <p:cTn id="143" dur="500"/>
                                        <p:tgtEl>
                                          <p:spTgt spid="140"/>
                                        </p:tgtEl>
                                      </p:cBhvr>
                                    </p:animEffect>
                                  </p:childTnLst>
                                </p:cTn>
                              </p:par>
                            </p:childTnLst>
                          </p:cTn>
                        </p:par>
                        <p:par>
                          <p:cTn id="144" fill="hold">
                            <p:stCondLst>
                              <p:cond delay="17500"/>
                            </p:stCondLst>
                            <p:childTnLst>
                              <p:par>
                                <p:cTn id="145" presetID="22" presetClass="entr" presetSubtype="4" fill="hold" nodeType="after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00"/>
                                        <p:tgtEl>
                                          <p:spTgt spid="32"/>
                                        </p:tgtEl>
                                      </p:cBhvr>
                                    </p:animEffect>
                                  </p:childTnLst>
                                </p:cTn>
                              </p:par>
                            </p:childTnLst>
                          </p:cTn>
                        </p:par>
                        <p:par>
                          <p:cTn id="148" fill="hold">
                            <p:stCondLst>
                              <p:cond delay="18000"/>
                            </p:stCondLst>
                            <p:childTnLst>
                              <p:par>
                                <p:cTn id="149" presetID="22" presetClass="entr" presetSubtype="4" fill="hold"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8500"/>
                            </p:stCondLst>
                            <p:childTnLst>
                              <p:par>
                                <p:cTn id="153" presetID="22" presetClass="entr" presetSubtype="4" fill="hold" nodeType="after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wipe(down)">
                                      <p:cBhvr>
                                        <p:cTn id="155" dur="500"/>
                                        <p:tgtEl>
                                          <p:spTgt spid="30"/>
                                        </p:tgtEl>
                                      </p:cBhvr>
                                    </p:animEffect>
                                  </p:childTnLst>
                                </p:cTn>
                              </p:par>
                            </p:childTnLst>
                          </p:cTn>
                        </p:par>
                        <p:par>
                          <p:cTn id="156" fill="hold">
                            <p:stCondLst>
                              <p:cond delay="19000"/>
                            </p:stCondLst>
                            <p:childTnLst>
                              <p:par>
                                <p:cTn id="157" presetID="22" presetClass="entr" presetSubtype="4" fill="hold" nodeType="afterEffect">
                                  <p:stCondLst>
                                    <p:cond delay="0"/>
                                  </p:stCondLst>
                                  <p:childTnLst>
                                    <p:set>
                                      <p:cBhvr>
                                        <p:cTn id="158" dur="1" fill="hold">
                                          <p:stCondLst>
                                            <p:cond delay="0"/>
                                          </p:stCondLst>
                                        </p:cTn>
                                        <p:tgtEl>
                                          <p:spTgt spid="20"/>
                                        </p:tgtEl>
                                        <p:attrNameLst>
                                          <p:attrName>style.visibility</p:attrName>
                                        </p:attrNameLst>
                                      </p:cBhvr>
                                      <p:to>
                                        <p:strVal val="visible"/>
                                      </p:to>
                                    </p:set>
                                    <p:animEffect transition="in" filter="wipe(down)">
                                      <p:cBhvr>
                                        <p:cTn id="159" dur="500"/>
                                        <p:tgtEl>
                                          <p:spTgt spid="20"/>
                                        </p:tgtEl>
                                      </p:cBhvr>
                                    </p:animEffect>
                                  </p:childTnLst>
                                </p:cTn>
                              </p:par>
                            </p:childTnLst>
                          </p:cTn>
                        </p:par>
                        <p:par>
                          <p:cTn id="160" fill="hold">
                            <p:stCondLst>
                              <p:cond delay="19500"/>
                            </p:stCondLst>
                            <p:childTnLst>
                              <p:par>
                                <p:cTn id="161" presetID="22" presetClass="entr" presetSubtype="4" fill="hold" nodeType="after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down)">
                                      <p:cBhvr>
                                        <p:cTn id="163" dur="500"/>
                                        <p:tgtEl>
                                          <p:spTgt spid="28"/>
                                        </p:tgtEl>
                                      </p:cBhvr>
                                    </p:animEffect>
                                  </p:childTnLst>
                                </p:cTn>
                              </p:par>
                            </p:childTnLst>
                          </p:cTn>
                        </p:par>
                        <p:par>
                          <p:cTn id="164" fill="hold">
                            <p:stCondLst>
                              <p:cond delay="20000"/>
                            </p:stCondLst>
                            <p:childTnLst>
                              <p:par>
                                <p:cTn id="165" presetID="22" presetClass="entr" presetSubtype="4" fill="hold" nodeType="after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wipe(down)">
                                      <p:cBhvr>
                                        <p:cTn id="167" dur="500"/>
                                        <p:tgtEl>
                                          <p:spTgt spid="58"/>
                                        </p:tgtEl>
                                      </p:cBhvr>
                                    </p:animEffect>
                                  </p:childTnLst>
                                </p:cTn>
                              </p:par>
                            </p:childTnLst>
                          </p:cTn>
                        </p:par>
                        <p:par>
                          <p:cTn id="168" fill="hold">
                            <p:stCondLst>
                              <p:cond delay="20500"/>
                            </p:stCondLst>
                            <p:childTnLst>
                              <p:par>
                                <p:cTn id="169" presetID="22" presetClass="entr" presetSubtype="4" fill="hold"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wipe(down)">
                                      <p:cBhvr>
                                        <p:cTn id="171" dur="500"/>
                                        <p:tgtEl>
                                          <p:spTgt spid="49"/>
                                        </p:tgtEl>
                                      </p:cBhvr>
                                    </p:animEffect>
                                  </p:childTnLst>
                                </p:cTn>
                              </p:par>
                            </p:childTnLst>
                          </p:cTn>
                        </p:par>
                        <p:par>
                          <p:cTn id="172" fill="hold">
                            <p:stCondLst>
                              <p:cond delay="21000"/>
                            </p:stCondLst>
                            <p:childTnLst>
                              <p:par>
                                <p:cTn id="173" presetID="22" presetClass="entr" presetSubtype="4" fill="hold"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down)">
                                      <p:cBhvr>
                                        <p:cTn id="175" dur="500"/>
                                        <p:tgtEl>
                                          <p:spTgt spid="61"/>
                                        </p:tgtEl>
                                      </p:cBhvr>
                                    </p:animEffect>
                                  </p:childTnLst>
                                </p:cTn>
                              </p:par>
                            </p:childTnLst>
                          </p:cTn>
                        </p:par>
                        <p:par>
                          <p:cTn id="176" fill="hold">
                            <p:stCondLst>
                              <p:cond delay="21500"/>
                            </p:stCondLst>
                            <p:childTnLst>
                              <p:par>
                                <p:cTn id="177" presetID="22" presetClass="entr" presetSubtype="4" fill="hold"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wipe(down)">
                                      <p:cBhvr>
                                        <p:cTn id="179" dur="500"/>
                                        <p:tgtEl>
                                          <p:spTgt spid="64"/>
                                        </p:tgtEl>
                                      </p:cBhvr>
                                    </p:animEffect>
                                  </p:childTnLst>
                                </p:cTn>
                              </p:par>
                            </p:childTnLst>
                          </p:cTn>
                        </p:par>
                        <p:par>
                          <p:cTn id="180" fill="hold">
                            <p:stCondLst>
                              <p:cond delay="22000"/>
                            </p:stCondLst>
                            <p:childTnLst>
                              <p:par>
                                <p:cTn id="181" presetID="22" presetClass="entr" presetSubtype="4" fill="hold" nodeType="after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wipe(down)">
                                      <p:cBhvr>
                                        <p:cTn id="183" dur="500"/>
                                        <p:tgtEl>
                                          <p:spTgt spid="52"/>
                                        </p:tgtEl>
                                      </p:cBhvr>
                                    </p:animEffect>
                                  </p:childTnLst>
                                </p:cTn>
                              </p:par>
                            </p:childTnLst>
                          </p:cTn>
                        </p:par>
                        <p:par>
                          <p:cTn id="184" fill="hold">
                            <p:stCondLst>
                              <p:cond delay="22500"/>
                            </p:stCondLst>
                            <p:childTnLst>
                              <p:par>
                                <p:cTn id="185" presetID="22" presetClass="entr" presetSubtype="4" fill="hold" nodeType="afterEffect">
                                  <p:stCondLst>
                                    <p:cond delay="0"/>
                                  </p:stCondLst>
                                  <p:childTnLst>
                                    <p:set>
                                      <p:cBhvr>
                                        <p:cTn id="186" dur="1" fill="hold">
                                          <p:stCondLst>
                                            <p:cond delay="0"/>
                                          </p:stCondLst>
                                        </p:cTn>
                                        <p:tgtEl>
                                          <p:spTgt spid="121"/>
                                        </p:tgtEl>
                                        <p:attrNameLst>
                                          <p:attrName>style.visibility</p:attrName>
                                        </p:attrNameLst>
                                      </p:cBhvr>
                                      <p:to>
                                        <p:strVal val="visible"/>
                                      </p:to>
                                    </p:set>
                                    <p:animEffect transition="in" filter="wipe(down)">
                                      <p:cBhvr>
                                        <p:cTn id="187" dur="500"/>
                                        <p:tgtEl>
                                          <p:spTgt spid="121"/>
                                        </p:tgtEl>
                                      </p:cBhvr>
                                    </p:animEffect>
                                  </p:childTnLst>
                                </p:cTn>
                              </p:par>
                            </p:childTnLst>
                          </p:cTn>
                        </p:par>
                        <p:par>
                          <p:cTn id="188" fill="hold">
                            <p:stCondLst>
                              <p:cond delay="23000"/>
                            </p:stCondLst>
                            <p:childTnLst>
                              <p:par>
                                <p:cTn id="189" presetID="22" presetClass="entr" presetSubtype="4" fill="hold" nodeType="afterEffect">
                                  <p:stCondLst>
                                    <p:cond delay="0"/>
                                  </p:stCondLst>
                                  <p:childTnLst>
                                    <p:set>
                                      <p:cBhvr>
                                        <p:cTn id="190" dur="1" fill="hold">
                                          <p:stCondLst>
                                            <p:cond delay="0"/>
                                          </p:stCondLst>
                                        </p:cTn>
                                        <p:tgtEl>
                                          <p:spTgt spid="115"/>
                                        </p:tgtEl>
                                        <p:attrNameLst>
                                          <p:attrName>style.visibility</p:attrName>
                                        </p:attrNameLst>
                                      </p:cBhvr>
                                      <p:to>
                                        <p:strVal val="visible"/>
                                      </p:to>
                                    </p:set>
                                    <p:animEffect transition="in" filter="wipe(down)">
                                      <p:cBhvr>
                                        <p:cTn id="191" dur="500"/>
                                        <p:tgtEl>
                                          <p:spTgt spid="115"/>
                                        </p:tgtEl>
                                      </p:cBhvr>
                                    </p:animEffect>
                                  </p:childTnLst>
                                </p:cTn>
                              </p:par>
                            </p:childTnLst>
                          </p:cTn>
                        </p:par>
                        <p:par>
                          <p:cTn id="192" fill="hold">
                            <p:stCondLst>
                              <p:cond delay="23500"/>
                            </p:stCondLst>
                            <p:childTnLst>
                              <p:par>
                                <p:cTn id="193" presetID="22" presetClass="entr" presetSubtype="4" fill="hold" nodeType="afterEffect">
                                  <p:stCondLst>
                                    <p:cond delay="0"/>
                                  </p:stCondLst>
                                  <p:childTnLst>
                                    <p:set>
                                      <p:cBhvr>
                                        <p:cTn id="194" dur="1" fill="hold">
                                          <p:stCondLst>
                                            <p:cond delay="0"/>
                                          </p:stCondLst>
                                        </p:cTn>
                                        <p:tgtEl>
                                          <p:spTgt spid="118"/>
                                        </p:tgtEl>
                                        <p:attrNameLst>
                                          <p:attrName>style.visibility</p:attrName>
                                        </p:attrNameLst>
                                      </p:cBhvr>
                                      <p:to>
                                        <p:strVal val="visible"/>
                                      </p:to>
                                    </p:set>
                                    <p:animEffect transition="in" filter="wipe(down)">
                                      <p:cBhvr>
                                        <p:cTn id="195" dur="500"/>
                                        <p:tgtEl>
                                          <p:spTgt spid="118"/>
                                        </p:tgtEl>
                                      </p:cBhvr>
                                    </p:animEffect>
                                  </p:childTnLst>
                                </p:cTn>
                              </p:par>
                            </p:childTnLst>
                          </p:cTn>
                        </p:par>
                        <p:par>
                          <p:cTn id="196" fill="hold">
                            <p:stCondLst>
                              <p:cond delay="24000"/>
                            </p:stCondLst>
                            <p:childTnLst>
                              <p:par>
                                <p:cTn id="197" presetID="22" presetClass="entr" presetSubtype="4" fill="hold" nodeType="afterEffect">
                                  <p:stCondLst>
                                    <p:cond delay="0"/>
                                  </p:stCondLst>
                                  <p:childTnLst>
                                    <p:set>
                                      <p:cBhvr>
                                        <p:cTn id="198" dur="1" fill="hold">
                                          <p:stCondLst>
                                            <p:cond delay="0"/>
                                          </p:stCondLst>
                                        </p:cTn>
                                        <p:tgtEl>
                                          <p:spTgt spid="152"/>
                                        </p:tgtEl>
                                        <p:attrNameLst>
                                          <p:attrName>style.visibility</p:attrName>
                                        </p:attrNameLst>
                                      </p:cBhvr>
                                      <p:to>
                                        <p:strVal val="visible"/>
                                      </p:to>
                                    </p:set>
                                    <p:animEffect transition="in" filter="wipe(down)">
                                      <p:cBhvr>
                                        <p:cTn id="199" dur="500"/>
                                        <p:tgtEl>
                                          <p:spTgt spid="152"/>
                                        </p:tgtEl>
                                      </p:cBhvr>
                                    </p:animEffect>
                                  </p:childTnLst>
                                </p:cTn>
                              </p:par>
                            </p:childTnLst>
                          </p:cTn>
                        </p:par>
                        <p:par>
                          <p:cTn id="200" fill="hold">
                            <p:stCondLst>
                              <p:cond delay="24500"/>
                            </p:stCondLst>
                            <p:childTnLst>
                              <p:par>
                                <p:cTn id="201" presetID="22" presetClass="entr" presetSubtype="4" fill="hold" nodeType="after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wipe(down)">
                                      <p:cBhvr>
                                        <p:cTn id="203" dur="500"/>
                                        <p:tgtEl>
                                          <p:spTgt spid="112"/>
                                        </p:tgtEl>
                                      </p:cBhvr>
                                    </p:animEffect>
                                  </p:childTnLst>
                                </p:cTn>
                              </p:par>
                            </p:childTnLst>
                          </p:cTn>
                        </p:par>
                        <p:par>
                          <p:cTn id="204" fill="hold">
                            <p:stCondLst>
                              <p:cond delay="25000"/>
                            </p:stCondLst>
                            <p:childTnLst>
                              <p:par>
                                <p:cTn id="205" presetID="22" presetClass="entr" presetSubtype="4" fill="hold" nodeType="afterEffect">
                                  <p:stCondLst>
                                    <p:cond delay="0"/>
                                  </p:stCondLst>
                                  <p:childTnLst>
                                    <p:set>
                                      <p:cBhvr>
                                        <p:cTn id="206" dur="1" fill="hold">
                                          <p:stCondLst>
                                            <p:cond delay="0"/>
                                          </p:stCondLst>
                                        </p:cTn>
                                        <p:tgtEl>
                                          <p:spTgt spid="109"/>
                                        </p:tgtEl>
                                        <p:attrNameLst>
                                          <p:attrName>style.visibility</p:attrName>
                                        </p:attrNameLst>
                                      </p:cBhvr>
                                      <p:to>
                                        <p:strVal val="visible"/>
                                      </p:to>
                                    </p:set>
                                    <p:animEffect transition="in" filter="wipe(down)">
                                      <p:cBhvr>
                                        <p:cTn id="207" dur="500"/>
                                        <p:tgtEl>
                                          <p:spTgt spid="109"/>
                                        </p:tgtEl>
                                      </p:cBhvr>
                                    </p:animEffect>
                                  </p:childTnLst>
                                </p:cTn>
                              </p:par>
                            </p:childTnLst>
                          </p:cTn>
                        </p:par>
                        <p:par>
                          <p:cTn id="208" fill="hold">
                            <p:stCondLst>
                              <p:cond delay="25500"/>
                            </p:stCondLst>
                            <p:childTnLst>
                              <p:par>
                                <p:cTn id="209" presetID="22" presetClass="entr" presetSubtype="4" fill="hold" nodeType="afterEffect">
                                  <p:stCondLst>
                                    <p:cond delay="0"/>
                                  </p:stCondLst>
                                  <p:childTnLst>
                                    <p:set>
                                      <p:cBhvr>
                                        <p:cTn id="210" dur="1" fill="hold">
                                          <p:stCondLst>
                                            <p:cond delay="0"/>
                                          </p:stCondLst>
                                        </p:cTn>
                                        <p:tgtEl>
                                          <p:spTgt spid="133"/>
                                        </p:tgtEl>
                                        <p:attrNameLst>
                                          <p:attrName>style.visibility</p:attrName>
                                        </p:attrNameLst>
                                      </p:cBhvr>
                                      <p:to>
                                        <p:strVal val="visible"/>
                                      </p:to>
                                    </p:set>
                                    <p:animEffect transition="in" filter="wipe(down)">
                                      <p:cBhvr>
                                        <p:cTn id="211" dur="500"/>
                                        <p:tgtEl>
                                          <p:spTgt spid="133"/>
                                        </p:tgtEl>
                                      </p:cBhvr>
                                    </p:animEffect>
                                  </p:childTnLst>
                                </p:cTn>
                              </p:par>
                            </p:childTnLst>
                          </p:cTn>
                        </p:par>
                        <p:par>
                          <p:cTn id="212" fill="hold">
                            <p:stCondLst>
                              <p:cond delay="26000"/>
                            </p:stCondLst>
                            <p:childTnLst>
                              <p:par>
                                <p:cTn id="213" presetID="22" presetClass="entr" presetSubtype="4" fill="hold" nodeType="afterEffect">
                                  <p:stCondLst>
                                    <p:cond delay="0"/>
                                  </p:stCondLst>
                                  <p:childTnLst>
                                    <p:set>
                                      <p:cBhvr>
                                        <p:cTn id="214" dur="1" fill="hold">
                                          <p:stCondLst>
                                            <p:cond delay="0"/>
                                          </p:stCondLst>
                                        </p:cTn>
                                        <p:tgtEl>
                                          <p:spTgt spid="124"/>
                                        </p:tgtEl>
                                        <p:attrNameLst>
                                          <p:attrName>style.visibility</p:attrName>
                                        </p:attrNameLst>
                                      </p:cBhvr>
                                      <p:to>
                                        <p:strVal val="visible"/>
                                      </p:to>
                                    </p:set>
                                    <p:animEffect transition="in" filter="wipe(down)">
                                      <p:cBhvr>
                                        <p:cTn id="215" dur="500"/>
                                        <p:tgtEl>
                                          <p:spTgt spid="124"/>
                                        </p:tgtEl>
                                      </p:cBhvr>
                                    </p:animEffect>
                                  </p:childTnLst>
                                </p:cTn>
                              </p:par>
                            </p:childTnLst>
                          </p:cTn>
                        </p:par>
                        <p:par>
                          <p:cTn id="216" fill="hold">
                            <p:stCondLst>
                              <p:cond delay="26500"/>
                            </p:stCondLst>
                            <p:childTnLst>
                              <p:par>
                                <p:cTn id="217" presetID="22" presetClass="entr" presetSubtype="4" fill="hold" nodeType="afterEffect">
                                  <p:stCondLst>
                                    <p:cond delay="0"/>
                                  </p:stCondLst>
                                  <p:childTnLst>
                                    <p:set>
                                      <p:cBhvr>
                                        <p:cTn id="218" dur="1" fill="hold">
                                          <p:stCondLst>
                                            <p:cond delay="0"/>
                                          </p:stCondLst>
                                        </p:cTn>
                                        <p:tgtEl>
                                          <p:spTgt spid="130"/>
                                        </p:tgtEl>
                                        <p:attrNameLst>
                                          <p:attrName>style.visibility</p:attrName>
                                        </p:attrNameLst>
                                      </p:cBhvr>
                                      <p:to>
                                        <p:strVal val="visible"/>
                                      </p:to>
                                    </p:set>
                                    <p:animEffect transition="in" filter="wipe(down)">
                                      <p:cBhvr>
                                        <p:cTn id="219" dur="500"/>
                                        <p:tgtEl>
                                          <p:spTgt spid="130"/>
                                        </p:tgtEl>
                                      </p:cBhvr>
                                    </p:animEffect>
                                  </p:childTnLst>
                                </p:cTn>
                              </p:par>
                            </p:childTnLst>
                          </p:cTn>
                        </p:par>
                        <p:par>
                          <p:cTn id="220" fill="hold">
                            <p:stCondLst>
                              <p:cond delay="27000"/>
                            </p:stCondLst>
                            <p:childTnLst>
                              <p:par>
                                <p:cTn id="221" presetID="22" presetClass="entr" presetSubtype="4" fill="hold" nodeType="afterEffect">
                                  <p:stCondLst>
                                    <p:cond delay="0"/>
                                  </p:stCondLst>
                                  <p:childTnLst>
                                    <p:set>
                                      <p:cBhvr>
                                        <p:cTn id="222" dur="1" fill="hold">
                                          <p:stCondLst>
                                            <p:cond delay="0"/>
                                          </p:stCondLst>
                                        </p:cTn>
                                        <p:tgtEl>
                                          <p:spTgt spid="127"/>
                                        </p:tgtEl>
                                        <p:attrNameLst>
                                          <p:attrName>style.visibility</p:attrName>
                                        </p:attrNameLst>
                                      </p:cBhvr>
                                      <p:to>
                                        <p:strVal val="visible"/>
                                      </p:to>
                                    </p:set>
                                    <p:animEffect transition="in" filter="wipe(down)">
                                      <p:cBhvr>
                                        <p:cTn id="223" dur="500"/>
                                        <p:tgtEl>
                                          <p:spTgt spid="127"/>
                                        </p:tgtEl>
                                      </p:cBhvr>
                                    </p:animEffect>
                                  </p:childTnLst>
                                </p:cTn>
                              </p:par>
                            </p:childTnLst>
                          </p:cTn>
                        </p:par>
                        <p:par>
                          <p:cTn id="224" fill="hold">
                            <p:stCondLst>
                              <p:cond delay="27500"/>
                            </p:stCondLst>
                            <p:childTnLst>
                              <p:par>
                                <p:cTn id="225" presetID="22" presetClass="entr" presetSubtype="4" fill="hold" nodeType="afterEffect">
                                  <p:stCondLst>
                                    <p:cond delay="0"/>
                                  </p:stCondLst>
                                  <p:childTnLst>
                                    <p:set>
                                      <p:cBhvr>
                                        <p:cTn id="226" dur="1" fill="hold">
                                          <p:stCondLst>
                                            <p:cond delay="0"/>
                                          </p:stCondLst>
                                        </p:cTn>
                                        <p:tgtEl>
                                          <p:spTgt spid="143"/>
                                        </p:tgtEl>
                                        <p:attrNameLst>
                                          <p:attrName>style.visibility</p:attrName>
                                        </p:attrNameLst>
                                      </p:cBhvr>
                                      <p:to>
                                        <p:strVal val="visible"/>
                                      </p:to>
                                    </p:set>
                                    <p:animEffect transition="in" filter="wipe(down)">
                                      <p:cBhvr>
                                        <p:cTn id="227" dur="500"/>
                                        <p:tgtEl>
                                          <p:spTgt spid="143"/>
                                        </p:tgtEl>
                                      </p:cBhvr>
                                    </p:animEffect>
                                  </p:childTnLst>
                                </p:cTn>
                              </p:par>
                            </p:childTnLst>
                          </p:cTn>
                        </p:par>
                        <p:par>
                          <p:cTn id="228" fill="hold">
                            <p:stCondLst>
                              <p:cond delay="28000"/>
                            </p:stCondLst>
                            <p:childTnLst>
                              <p:par>
                                <p:cTn id="229" presetID="22" presetClass="entr" presetSubtype="4" fill="hold" nodeType="afterEffect">
                                  <p:stCondLst>
                                    <p:cond delay="0"/>
                                  </p:stCondLst>
                                  <p:childTnLst>
                                    <p:set>
                                      <p:cBhvr>
                                        <p:cTn id="230" dur="1" fill="hold">
                                          <p:stCondLst>
                                            <p:cond delay="0"/>
                                          </p:stCondLst>
                                        </p:cTn>
                                        <p:tgtEl>
                                          <p:spTgt spid="155"/>
                                        </p:tgtEl>
                                        <p:attrNameLst>
                                          <p:attrName>style.visibility</p:attrName>
                                        </p:attrNameLst>
                                      </p:cBhvr>
                                      <p:to>
                                        <p:strVal val="visible"/>
                                      </p:to>
                                    </p:set>
                                    <p:animEffect transition="in" filter="wipe(down)">
                                      <p:cBhvr>
                                        <p:cTn id="231" dur="500"/>
                                        <p:tgtEl>
                                          <p:spTgt spid="155"/>
                                        </p:tgtEl>
                                      </p:cBhvr>
                                    </p:animEffect>
                                  </p:childTnLst>
                                </p:cTn>
                              </p:par>
                            </p:childTnLst>
                          </p:cTn>
                        </p:par>
                        <p:par>
                          <p:cTn id="232" fill="hold">
                            <p:stCondLst>
                              <p:cond delay="28500"/>
                            </p:stCondLst>
                            <p:childTnLst>
                              <p:par>
                                <p:cTn id="233" presetID="22" presetClass="entr" presetSubtype="4" fill="hold" nodeType="afterEffect">
                                  <p:stCondLst>
                                    <p:cond delay="0"/>
                                  </p:stCondLst>
                                  <p:childTnLst>
                                    <p:set>
                                      <p:cBhvr>
                                        <p:cTn id="234" dur="1" fill="hold">
                                          <p:stCondLst>
                                            <p:cond delay="0"/>
                                          </p:stCondLst>
                                        </p:cTn>
                                        <p:tgtEl>
                                          <p:spTgt spid="55"/>
                                        </p:tgtEl>
                                        <p:attrNameLst>
                                          <p:attrName>style.visibility</p:attrName>
                                        </p:attrNameLst>
                                      </p:cBhvr>
                                      <p:to>
                                        <p:strVal val="visible"/>
                                      </p:to>
                                    </p:set>
                                    <p:animEffect transition="in" filter="wipe(down)">
                                      <p:cBhvr>
                                        <p:cTn id="235" dur="500"/>
                                        <p:tgtEl>
                                          <p:spTgt spid="55"/>
                                        </p:tgtEl>
                                      </p:cBhvr>
                                    </p:animEffect>
                                  </p:childTnLst>
                                </p:cTn>
                              </p:par>
                            </p:childTnLst>
                          </p:cTn>
                        </p:par>
                        <p:par>
                          <p:cTn id="236" fill="hold">
                            <p:stCondLst>
                              <p:cond delay="29000"/>
                            </p:stCondLst>
                            <p:childTnLst>
                              <p:par>
                                <p:cTn id="237" presetID="22" presetClass="entr" presetSubtype="4" fill="hold" nodeType="afterEffect">
                                  <p:stCondLst>
                                    <p:cond delay="0"/>
                                  </p:stCondLst>
                                  <p:childTnLst>
                                    <p:set>
                                      <p:cBhvr>
                                        <p:cTn id="238" dur="1" fill="hold">
                                          <p:stCondLst>
                                            <p:cond delay="0"/>
                                          </p:stCondLst>
                                        </p:cTn>
                                        <p:tgtEl>
                                          <p:spTgt spid="73"/>
                                        </p:tgtEl>
                                        <p:attrNameLst>
                                          <p:attrName>style.visibility</p:attrName>
                                        </p:attrNameLst>
                                      </p:cBhvr>
                                      <p:to>
                                        <p:strVal val="visible"/>
                                      </p:to>
                                    </p:set>
                                    <p:animEffect transition="in" filter="wipe(down)">
                                      <p:cBhvr>
                                        <p:cTn id="239" dur="500"/>
                                        <p:tgtEl>
                                          <p:spTgt spid="73"/>
                                        </p:tgtEl>
                                      </p:cBhvr>
                                    </p:animEffect>
                                  </p:childTnLst>
                                </p:cTn>
                              </p:par>
                            </p:childTnLst>
                          </p:cTn>
                        </p:par>
                        <p:par>
                          <p:cTn id="240" fill="hold">
                            <p:stCondLst>
                              <p:cond delay="29500"/>
                            </p:stCondLst>
                            <p:childTnLst>
                              <p:par>
                                <p:cTn id="241" presetID="22" presetClass="entr" presetSubtype="4" fill="hold" nodeType="after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wipe(down)">
                                      <p:cBhvr>
                                        <p:cTn id="243" dur="500"/>
                                        <p:tgtEl>
                                          <p:spTgt spid="70"/>
                                        </p:tgtEl>
                                      </p:cBhvr>
                                    </p:animEffect>
                                  </p:childTnLst>
                                </p:cTn>
                              </p:par>
                            </p:childTnLst>
                          </p:cTn>
                        </p:par>
                        <p:par>
                          <p:cTn id="244" fill="hold">
                            <p:stCondLst>
                              <p:cond delay="30000"/>
                            </p:stCondLst>
                            <p:childTnLst>
                              <p:par>
                                <p:cTn id="245" presetID="22" presetClass="entr" presetSubtype="4" fill="hold" nodeType="afterEffect">
                                  <p:stCondLst>
                                    <p:cond delay="0"/>
                                  </p:stCondLst>
                                  <p:childTnLst>
                                    <p:set>
                                      <p:cBhvr>
                                        <p:cTn id="246" dur="1" fill="hold">
                                          <p:stCondLst>
                                            <p:cond delay="0"/>
                                          </p:stCondLst>
                                        </p:cTn>
                                        <p:tgtEl>
                                          <p:spTgt spid="94"/>
                                        </p:tgtEl>
                                        <p:attrNameLst>
                                          <p:attrName>style.visibility</p:attrName>
                                        </p:attrNameLst>
                                      </p:cBhvr>
                                      <p:to>
                                        <p:strVal val="visible"/>
                                      </p:to>
                                    </p:set>
                                    <p:animEffect transition="in" filter="wipe(down)">
                                      <p:cBhvr>
                                        <p:cTn id="24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018663" y="1005842"/>
            <a:ext cx="2879677" cy="5063319"/>
          </a:xfrm>
          <a:prstGeom prst="roundRect">
            <a:avLst>
              <a:gd name="adj" fmla="val 6909"/>
            </a:avLst>
          </a:prstGeom>
          <a:gradFill>
            <a:gsLst>
              <a:gs pos="0">
                <a:srgbClr val="AAE6EC">
                  <a:alpha val="25000"/>
                </a:srgbClr>
              </a:gs>
              <a:gs pos="50000">
                <a:srgbClr val="A9B9ED">
                  <a:alpha val="25000"/>
                </a:srgbClr>
              </a:gs>
            </a:gsLst>
            <a:path path="circle">
              <a:fillToRect l="100000" t="100000"/>
            </a:path>
          </a:gradFill>
          <a:ln w="0">
            <a:solidFill>
              <a:srgbClr val="B2B2B2"/>
            </a:solidFill>
            <a:prstDash val="solid"/>
            <a:round/>
            <a:headEnd/>
            <a:tailEnd/>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p:spPr>
        <p:txBody>
          <a:bodyPr vert="horz" wrap="square" lIns="109728" tIns="54864" rIns="109728" bIns="54864" numCol="1" anchor="t" anchorCtr="0" compatLnSpc="1">
            <a:prstTxWarp prst="textNoShape">
              <a:avLst/>
            </a:prstTxWarp>
          </a:bodyPr>
          <a:lstStyle/>
          <a:p>
            <a:pPr>
              <a:defRPr/>
            </a:pPr>
            <a:endParaRPr lang="en-US" dirty="0">
              <a:solidFill>
                <a:schemeClr val="tx1"/>
              </a:solidFill>
            </a:endParaRPr>
          </a:p>
        </p:txBody>
      </p:sp>
      <p:pic>
        <p:nvPicPr>
          <p:cNvPr id="6" name="Picture 5"/>
          <p:cNvPicPr/>
          <p:nvPr/>
        </p:nvPicPr>
        <p:blipFill>
          <a:blip r:embed="rId3" cstate="print"/>
          <a:stretch>
            <a:fillRect/>
          </a:stretch>
        </p:blipFill>
        <p:spPr bwMode="auto">
          <a:xfrm>
            <a:off x="6040386" y="1569492"/>
            <a:ext cx="2928137" cy="4299044"/>
          </a:xfrm>
          <a:prstGeom prst="rect">
            <a:avLst/>
          </a:prstGeom>
          <a:noFill/>
          <a:ln w="9525">
            <a:noFill/>
            <a:miter lim="800000"/>
            <a:headEnd/>
            <a:tailEnd/>
          </a:ln>
        </p:spPr>
      </p:pic>
      <p:pic>
        <p:nvPicPr>
          <p:cNvPr id="8" name="Picture 7"/>
          <p:cNvPicPr/>
          <p:nvPr/>
        </p:nvPicPr>
        <p:blipFill>
          <a:blip r:embed="rId4" cstate="print"/>
          <a:stretch>
            <a:fillRect/>
          </a:stretch>
        </p:blipFill>
        <p:spPr bwMode="auto">
          <a:xfrm>
            <a:off x="5813716" y="2848975"/>
            <a:ext cx="3330284" cy="1988075"/>
          </a:xfrm>
          <a:prstGeom prst="rect">
            <a:avLst/>
          </a:prstGeom>
          <a:noFill/>
          <a:ln w="9525">
            <a:noFill/>
            <a:miter lim="800000"/>
            <a:headEnd/>
            <a:tailEnd/>
          </a:ln>
        </p:spPr>
      </p:pic>
      <p:pic>
        <p:nvPicPr>
          <p:cNvPr id="9" name="Picture 8"/>
          <p:cNvPicPr/>
          <p:nvPr/>
        </p:nvPicPr>
        <p:blipFill>
          <a:blip r:embed="rId5" cstate="print"/>
          <a:stretch>
            <a:fillRect/>
          </a:stretch>
        </p:blipFill>
        <p:spPr bwMode="auto">
          <a:xfrm>
            <a:off x="6198658" y="3996520"/>
            <a:ext cx="2535832" cy="2268903"/>
          </a:xfrm>
          <a:prstGeom prst="rect">
            <a:avLst/>
          </a:prstGeom>
          <a:noFill/>
          <a:ln w="9525">
            <a:noFill/>
            <a:miter lim="800000"/>
            <a:headEnd/>
            <a:tailEnd/>
          </a:ln>
        </p:spPr>
      </p:pic>
      <p:sp>
        <p:nvSpPr>
          <p:cNvPr id="2" name="Title 1"/>
          <p:cNvSpPr>
            <a:spLocks noGrp="1"/>
          </p:cNvSpPr>
          <p:nvPr>
            <p:ph type="title"/>
          </p:nvPr>
        </p:nvSpPr>
        <p:spPr/>
        <p:txBody>
          <a:bodyPr/>
          <a:lstStyle/>
          <a:p>
            <a:pPr lvl="0"/>
            <a:r>
              <a:rPr lang="en-US" dirty="0" smtClean="0"/>
              <a:t>Microsoft Research</a:t>
            </a:r>
            <a:endParaRPr lang="en-US" dirty="0" smtClean="0"/>
          </a:p>
        </p:txBody>
      </p:sp>
      <p:sp>
        <p:nvSpPr>
          <p:cNvPr id="7" name="Content Placeholder 9"/>
          <p:cNvSpPr txBox="1">
            <a:spLocks/>
          </p:cNvSpPr>
          <p:nvPr/>
        </p:nvSpPr>
        <p:spPr>
          <a:xfrm>
            <a:off x="274321" y="1097280"/>
            <a:ext cx="5362205" cy="5554662"/>
          </a:xfrm>
          <a:prstGeom prst="rect">
            <a:avLst/>
          </a:prstGeom>
        </p:spPr>
        <p:txBody>
          <a:bodyPr vert="horz" lIns="91440" tIns="45720" rIns="91440" bIns="45720" rtlCol="0">
            <a:noAutofit/>
          </a:bodyPr>
          <a:lstStyle/>
          <a:p>
            <a:pPr indent="285750">
              <a:lnSpc>
                <a:spcPct val="83000"/>
              </a:lnSpc>
              <a:spcBef>
                <a:spcPts val="1200"/>
              </a:spcBef>
              <a:buSzPct val="80000"/>
              <a:buBlip>
                <a:blip r:embed="rId6"/>
              </a:buBlip>
            </a:pPr>
            <a:r>
              <a:rPr lang="en-US" sz="2000" dirty="0" smtClean="0"/>
              <a:t>Understand Physical World in Real-Time</a:t>
            </a:r>
          </a:p>
          <a:p>
            <a:pPr marL="682625" lvl="1" indent="-219075">
              <a:lnSpc>
                <a:spcPct val="83000"/>
              </a:lnSpc>
              <a:spcBef>
                <a:spcPct val="20000"/>
              </a:spcBef>
              <a:buSzPct val="80000"/>
              <a:buBlip>
                <a:blip r:embed="rId6"/>
              </a:buBlip>
            </a:pPr>
            <a:r>
              <a:rPr lang="en-US" b="1" dirty="0" err="1" smtClean="0"/>
              <a:t>SensorMap</a:t>
            </a:r>
            <a:r>
              <a:rPr lang="en-US" dirty="0" smtClean="0"/>
              <a:t>: an open and diverse community of sensor data</a:t>
            </a:r>
          </a:p>
          <a:p>
            <a:pPr marL="682625" lvl="1" indent="-219075">
              <a:lnSpc>
                <a:spcPct val="83000"/>
              </a:lnSpc>
              <a:spcBef>
                <a:spcPct val="20000"/>
              </a:spcBef>
              <a:buSzPct val="80000"/>
              <a:buBlip>
                <a:blip r:embed="rId6"/>
              </a:buBlip>
            </a:pPr>
            <a:r>
              <a:rPr lang="en-US" b="1" dirty="0" err="1" smtClean="0"/>
              <a:t>ClearFlow</a:t>
            </a:r>
            <a:r>
              <a:rPr lang="en-US" dirty="0" smtClean="0"/>
              <a:t>: find routes based on least traffic, </a:t>
            </a:r>
          </a:p>
          <a:p>
            <a:pPr marL="682625" lvl="1" indent="-219075">
              <a:lnSpc>
                <a:spcPct val="83000"/>
              </a:lnSpc>
              <a:spcBef>
                <a:spcPct val="20000"/>
              </a:spcBef>
              <a:buSzPct val="80000"/>
              <a:buBlip>
                <a:blip r:embed="rId6"/>
              </a:buBlip>
            </a:pPr>
            <a:r>
              <a:rPr lang="en-US" b="1" dirty="0" err="1" smtClean="0"/>
              <a:t>Hydroseek</a:t>
            </a:r>
            <a:r>
              <a:rPr lang="en-US" dirty="0" smtClean="0"/>
              <a:t>: Visualizing data in new ways</a:t>
            </a:r>
            <a:br>
              <a:rPr lang="en-US" dirty="0" smtClean="0"/>
            </a:br>
            <a:endParaRPr lang="en-US" dirty="0" smtClean="0"/>
          </a:p>
          <a:p>
            <a:pPr indent="285750">
              <a:lnSpc>
                <a:spcPct val="90000"/>
              </a:lnSpc>
              <a:spcBef>
                <a:spcPct val="20000"/>
              </a:spcBef>
              <a:buSzPct val="80000"/>
              <a:buBlip>
                <a:blip r:embed="rId6"/>
              </a:buBlip>
            </a:pPr>
            <a:r>
              <a:rPr lang="en-US" sz="2000" dirty="0" smtClean="0"/>
              <a:t>We don’t really know what lies ahead……</a:t>
            </a:r>
          </a:p>
          <a:p>
            <a:pPr lvl="1" indent="285750">
              <a:lnSpc>
                <a:spcPct val="83000"/>
              </a:lnSpc>
              <a:spcBef>
                <a:spcPts val="1200"/>
              </a:spcBef>
              <a:buSzPct val="80000"/>
              <a:buBlip>
                <a:blip r:embed="rId6"/>
              </a:buBlip>
            </a:pPr>
            <a:r>
              <a:rPr lang="en-US" dirty="0" smtClean="0"/>
              <a:t>Climate Models – implications and impact</a:t>
            </a:r>
          </a:p>
          <a:p>
            <a:pPr lvl="1" indent="285750">
              <a:lnSpc>
                <a:spcPct val="83000"/>
              </a:lnSpc>
              <a:spcBef>
                <a:spcPts val="1200"/>
              </a:spcBef>
              <a:buSzPct val="80000"/>
              <a:buBlip>
                <a:blip r:embed="rId6"/>
              </a:buBlip>
            </a:pPr>
            <a:r>
              <a:rPr lang="en-US" dirty="0" smtClean="0"/>
              <a:t>Species Migrations</a:t>
            </a:r>
          </a:p>
          <a:p>
            <a:pPr lvl="1" indent="285750">
              <a:lnSpc>
                <a:spcPct val="83000"/>
              </a:lnSpc>
              <a:spcBef>
                <a:spcPts val="1200"/>
              </a:spcBef>
              <a:buSzPct val="80000"/>
              <a:buBlip>
                <a:blip r:embed="rId6"/>
              </a:buBlip>
            </a:pPr>
            <a:r>
              <a:rPr lang="en-US" dirty="0" smtClean="0"/>
              <a:t>Fishing stocks</a:t>
            </a:r>
          </a:p>
          <a:p>
            <a:pPr lvl="1" indent="285750">
              <a:lnSpc>
                <a:spcPct val="83000"/>
              </a:lnSpc>
              <a:spcBef>
                <a:spcPts val="1200"/>
              </a:spcBef>
              <a:buSzPct val="80000"/>
              <a:buBlip>
                <a:blip r:embed="rId6"/>
              </a:buBlip>
            </a:pPr>
            <a:r>
              <a:rPr lang="en-US" dirty="0" smtClean="0"/>
              <a:t>Disease paths</a:t>
            </a:r>
          </a:p>
          <a:p>
            <a:pPr indent="285750">
              <a:lnSpc>
                <a:spcPct val="83000"/>
              </a:lnSpc>
              <a:spcBef>
                <a:spcPts val="1200"/>
              </a:spcBef>
              <a:buSzPct val="80000"/>
              <a:buBlip>
                <a:blip r:embed="rId6"/>
              </a:buBlip>
            </a:pPr>
            <a:r>
              <a:rPr lang="en-US" sz="2000" dirty="0" smtClean="0"/>
              <a:t>We must aspire to understand, to change, to move forward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64" presetClass="path" presetSubtype="0" accel="50000" decel="50000" fill="hold" nodeType="afterEffect">
                                  <p:stCondLst>
                                    <p:cond delay="0"/>
                                  </p:stCondLst>
                                  <p:childTnLst>
                                    <p:animMotion origin="layout" path="M 2.77778E-7 2.98797E-6 L -0.00139 -0.19982 " pathEditMode="relative" rAng="0" ptsTypes="AA">
                                      <p:cBhvr>
                                        <p:cTn id="9" dur="1000" fill="hold"/>
                                        <p:tgtEl>
                                          <p:spTgt spid="6"/>
                                        </p:tgtEl>
                                        <p:attrNameLst>
                                          <p:attrName>ppt_x</p:attrName>
                                          <p:attrName>ppt_y</p:attrName>
                                        </p:attrNameLst>
                                      </p:cBhvr>
                                      <p:rCtr x="-1" y="-100"/>
                                    </p:animMotion>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8"/>
                                        </p:tgtEl>
                                      </p:cBhvr>
                                      <p:by x="70000" y="70000"/>
                                    </p:animScale>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3000"/>
                            </p:stCondLst>
                            <p:childTnLst>
                              <p:par>
                                <p:cTn id="18" presetID="6" presetClass="emph" presetSubtype="0" fill="hold" nodeType="afterEffect">
                                  <p:stCondLst>
                                    <p:cond delay="0"/>
                                  </p:stCondLst>
                                  <p:childTnLst>
                                    <p:animScale>
                                      <p:cBhvr>
                                        <p:cTn id="19" dur="1000" fill="hold"/>
                                        <p:tgtEl>
                                          <p:spTgt spid="9"/>
                                        </p:tgtEl>
                                      </p:cBhvr>
                                      <p:by x="70000" y="70000"/>
                                    </p:animScale>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4000"/>
                            </p:stCondLst>
                            <p:childTnLst>
                              <p:par>
                                <p:cTn id="24" presetID="6" presetClass="emph" presetSubtype="0" fill="hold" nodeType="afterEffect">
                                  <p:stCondLst>
                                    <p:cond delay="0"/>
                                  </p:stCondLst>
                                  <p:childTnLst>
                                    <p:animScale>
                                      <p:cBhvr>
                                        <p:cTn id="25" dur="1000" fill="hold"/>
                                        <p:tgtEl>
                                          <p:spTgt spid="6"/>
                                        </p:tgtEl>
                                      </p:cBhvr>
                                      <p:by x="50000" y="50000"/>
                                    </p:animScale>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par>
                                <p:cTn id="30" presetID="1"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53573"/>
            <a:ext cx="8274277" cy="507823"/>
          </a:xfrm>
          <a:effectLst/>
        </p:spPr>
        <p:txBody>
          <a:bodyPr/>
          <a:lstStyle/>
          <a:p>
            <a:r>
              <a:rPr lang="en-US" sz="3200" dirty="0" smtClean="0">
                <a:gradFill flip="none" rotWithShape="1">
                  <a:gsLst>
                    <a:gs pos="0">
                      <a:srgbClr val="FFFFB9"/>
                    </a:gs>
                    <a:gs pos="36000">
                      <a:srgbClr val="FFFF99"/>
                    </a:gs>
                    <a:gs pos="86000">
                      <a:srgbClr val="F6AE1E"/>
                    </a:gs>
                  </a:gsLst>
                  <a:lin ang="5400000" scaled="0"/>
                  <a:tileRect/>
                </a:gradFill>
              </a:rPr>
              <a:t>Autonomous Monitoring of Vulnerable Habitats</a:t>
            </a:r>
            <a:endParaRPr lang="en-US" sz="3200" dirty="0">
              <a:gradFill flip="none" rotWithShape="1">
                <a:gsLst>
                  <a:gs pos="0">
                    <a:srgbClr val="FFFFB9"/>
                  </a:gs>
                  <a:gs pos="36000">
                    <a:srgbClr val="FFFF99"/>
                  </a:gs>
                  <a:gs pos="86000">
                    <a:srgbClr val="F6AE1E"/>
                  </a:gs>
                </a:gsLst>
                <a:lin ang="5400000" scaled="0"/>
                <a:tileRect/>
              </a:gradFill>
            </a:endParaRPr>
          </a:p>
        </p:txBody>
      </p:sp>
      <p:sp>
        <p:nvSpPr>
          <p:cNvPr id="7" name="TextBox 345"/>
          <p:cNvSpPr txBox="1">
            <a:spLocks noChangeArrowheads="1"/>
          </p:cNvSpPr>
          <p:nvPr/>
        </p:nvSpPr>
        <p:spPr bwMode="auto">
          <a:xfrm>
            <a:off x="214282" y="714356"/>
            <a:ext cx="8627936" cy="680186"/>
          </a:xfrm>
          <a:prstGeom prst="rect">
            <a:avLst/>
          </a:prstGeom>
          <a:noFill/>
          <a:ln w="9525">
            <a:noFill/>
            <a:miter lim="800000"/>
            <a:headEnd/>
            <a:tailEnd/>
          </a:ln>
          <a:effectLst/>
        </p:spPr>
        <p:txBody>
          <a:bodyPr wrap="square" lIns="64008" tIns="32004" rIns="64008" bIns="32004">
            <a:spAutoFit/>
          </a:bodyPr>
          <a:lstStyle/>
          <a:p>
            <a:pPr algn="just"/>
            <a:r>
              <a:rPr lang="en-US" sz="2000" i="1" dirty="0"/>
              <a:t>The global climate is changing. Determining how these changes affect the structure and functioning of sensitive ecosystems is </a:t>
            </a:r>
            <a:r>
              <a:rPr lang="en-US" sz="2000" i="1" dirty="0" smtClean="0"/>
              <a:t>essential for their protection. </a:t>
            </a:r>
            <a:endParaRPr lang="en-US" sz="2000" i="1" dirty="0"/>
          </a:p>
        </p:txBody>
      </p:sp>
      <p:grpSp>
        <p:nvGrpSpPr>
          <p:cNvPr id="3" name="Group 30"/>
          <p:cNvGrpSpPr/>
          <p:nvPr/>
        </p:nvGrpSpPr>
        <p:grpSpPr>
          <a:xfrm>
            <a:off x="4343400" y="1676400"/>
            <a:ext cx="2734319" cy="2035628"/>
            <a:chOff x="8377294" y="2276449"/>
            <a:chExt cx="3887383" cy="3021772"/>
          </a:xfrm>
        </p:grpSpPr>
        <p:pic>
          <p:nvPicPr>
            <p:cNvPr id="1026" name="Picture 2" descr="roseAllActivity [Converted]"/>
            <p:cNvPicPr>
              <a:picLocks noChangeAspect="1" noChangeArrowheads="1"/>
            </p:cNvPicPr>
            <p:nvPr/>
          </p:nvPicPr>
          <p:blipFill>
            <a:blip r:embed="rId2" cstate="print"/>
            <a:srcRect/>
            <a:stretch>
              <a:fillRect/>
            </a:stretch>
          </p:blipFill>
          <p:spPr bwMode="auto">
            <a:xfrm>
              <a:off x="8377294" y="2276449"/>
              <a:ext cx="3683000" cy="3021772"/>
            </a:xfrm>
            <a:prstGeom prst="rect">
              <a:avLst/>
            </a:prstGeom>
            <a:noFill/>
            <a:ln w="9525">
              <a:noFill/>
              <a:miter lim="800000"/>
              <a:headEnd/>
              <a:tailEnd/>
            </a:ln>
          </p:spPr>
        </p:pic>
        <p:sp>
          <p:nvSpPr>
            <p:cNvPr id="27" name="TextBox 26"/>
            <p:cNvSpPr txBox="1"/>
            <p:nvPr/>
          </p:nvSpPr>
          <p:spPr>
            <a:xfrm>
              <a:off x="11058181" y="2368116"/>
              <a:ext cx="1206496" cy="936597"/>
            </a:xfrm>
            <a:prstGeom prst="rect">
              <a:avLst/>
            </a:prstGeom>
            <a:noFill/>
          </p:spPr>
          <p:txBody>
            <a:bodyPr wrap="square" rtlCol="0">
              <a:spAutoFit/>
            </a:bodyPr>
            <a:lstStyle/>
            <a:p>
              <a:pPr algn="r"/>
              <a:r>
                <a:rPr lang="en-GB" sz="800" dirty="0" smtClean="0">
                  <a:solidFill>
                    <a:schemeClr val="tx1">
                      <a:lumMod val="75000"/>
                      <a:lumOff val="25000"/>
                    </a:schemeClr>
                  </a:solidFill>
                </a:rPr>
                <a:t>Daily activity of colony over 2 month period. </a:t>
              </a:r>
            </a:p>
            <a:p>
              <a:pPr algn="r"/>
              <a:endParaRPr lang="en-GB" sz="1100" dirty="0">
                <a:solidFill>
                  <a:schemeClr val="tx1">
                    <a:lumMod val="75000"/>
                    <a:lumOff val="25000"/>
                  </a:schemeClr>
                </a:solidFill>
              </a:endParaRPr>
            </a:p>
          </p:txBody>
        </p:sp>
      </p:grpSp>
      <p:sp>
        <p:nvSpPr>
          <p:cNvPr id="26" name="TextBox 37"/>
          <p:cNvSpPr txBox="1">
            <a:spLocks noChangeArrowheads="1"/>
          </p:cNvSpPr>
          <p:nvPr/>
        </p:nvSpPr>
        <p:spPr bwMode="auto">
          <a:xfrm>
            <a:off x="500034" y="1857364"/>
            <a:ext cx="3857652" cy="2865400"/>
          </a:xfrm>
          <a:prstGeom prst="rect">
            <a:avLst/>
          </a:prstGeom>
          <a:noFill/>
          <a:ln w="9525">
            <a:noFill/>
            <a:miter lim="800000"/>
            <a:headEnd/>
            <a:tailEnd/>
          </a:ln>
          <a:effectLst/>
        </p:spPr>
        <p:txBody>
          <a:bodyPr wrap="square" lIns="64008" tIns="32004" rIns="64008" bIns="32004">
            <a:spAutoFit/>
          </a:bodyPr>
          <a:lstStyle/>
          <a:p>
            <a:r>
              <a:rPr lang="en-GB" sz="1400" dirty="0" smtClean="0"/>
              <a:t>Here we combine </a:t>
            </a:r>
            <a:r>
              <a:rPr lang="en-GB" sz="1400" i="1" dirty="0" smtClean="0"/>
              <a:t>wireless sensor networks </a:t>
            </a:r>
            <a:r>
              <a:rPr lang="en-GB" sz="1400" dirty="0" smtClean="0"/>
              <a:t>with </a:t>
            </a:r>
            <a:r>
              <a:rPr lang="en-GB" sz="1400" i="1" dirty="0" smtClean="0"/>
              <a:t>innovative Microsoft software</a:t>
            </a:r>
            <a:r>
              <a:rPr lang="en-GB" sz="1400" dirty="0" smtClean="0"/>
              <a:t> to automatically monitor sensitive and vulnerable environments. The system has been successfully piloted on </a:t>
            </a:r>
            <a:r>
              <a:rPr lang="en-GB" sz="1400" dirty="0" err="1" smtClean="0"/>
              <a:t>Skomer</a:t>
            </a:r>
            <a:r>
              <a:rPr lang="en-GB" sz="1400" dirty="0" smtClean="0"/>
              <a:t> Island, UK to monitor the behaviour and habitat of the Manx Shearwater, an important UK seabird. </a:t>
            </a:r>
          </a:p>
          <a:p>
            <a:endParaRPr lang="en-GB" sz="1400" dirty="0" smtClean="0"/>
          </a:p>
          <a:p>
            <a:r>
              <a:rPr lang="en-GB" sz="1400" dirty="0" smtClean="0"/>
              <a:t>By delivering high-resolution, accurate data over long time periods, the system has already demonstrated its utility and value.  It has the potential to underpin advances in under-standing a range of ecosystem types.</a:t>
            </a:r>
            <a:endParaRPr lang="en-GB" sz="1400" dirty="0"/>
          </a:p>
        </p:txBody>
      </p:sp>
      <p:grpSp>
        <p:nvGrpSpPr>
          <p:cNvPr id="4" name="Group 32"/>
          <p:cNvGrpSpPr/>
          <p:nvPr/>
        </p:nvGrpSpPr>
        <p:grpSpPr>
          <a:xfrm>
            <a:off x="5715008" y="4714884"/>
            <a:ext cx="2637224" cy="1629961"/>
            <a:chOff x="3431820" y="5542835"/>
            <a:chExt cx="4131736" cy="2675260"/>
          </a:xfrm>
        </p:grpSpPr>
        <p:sp>
          <p:nvSpPr>
            <p:cNvPr id="28" name="TextBox 27"/>
            <p:cNvSpPr txBox="1"/>
            <p:nvPr/>
          </p:nvSpPr>
          <p:spPr>
            <a:xfrm>
              <a:off x="3431820" y="5542835"/>
              <a:ext cx="4131736" cy="1161855"/>
            </a:xfrm>
            <a:prstGeom prst="rect">
              <a:avLst/>
            </a:prstGeom>
            <a:noFill/>
            <a:effectLst/>
          </p:spPr>
          <p:txBody>
            <a:bodyPr wrap="square" rtlCol="0">
              <a:spAutoFit/>
            </a:bodyPr>
            <a:lstStyle/>
            <a:p>
              <a:r>
                <a:rPr lang="en-GB" sz="1000" dirty="0" smtClean="0"/>
                <a:t>Harnessing a combination of different Microsoft technologies including </a:t>
              </a:r>
              <a:r>
                <a:rPr lang="en-GB" sz="1000" b="1" dirty="0" smtClean="0"/>
                <a:t>.NET Framework, Microsoft Robotics Studio</a:t>
              </a:r>
              <a:r>
                <a:rPr lang="en-GB" sz="1000" dirty="0" smtClean="0"/>
                <a:t>, </a:t>
              </a:r>
              <a:r>
                <a:rPr lang="en-GB" sz="1000" b="1" dirty="0" smtClean="0"/>
                <a:t>Windows CE</a:t>
              </a:r>
              <a:r>
                <a:rPr lang="en-GB" sz="1000" dirty="0" smtClean="0"/>
                <a:t>, </a:t>
              </a:r>
              <a:r>
                <a:rPr lang="en-GB" sz="1000" b="1" dirty="0" smtClean="0"/>
                <a:t>SQL Server</a:t>
              </a:r>
              <a:r>
                <a:rPr lang="en-GB" sz="1000" dirty="0" smtClean="0"/>
                <a:t>, </a:t>
              </a:r>
              <a:r>
                <a:rPr lang="en-GB" sz="1000" b="1" dirty="0" smtClean="0"/>
                <a:t>IIS</a:t>
              </a:r>
              <a:r>
                <a:rPr lang="en-GB" sz="1000" dirty="0" smtClean="0"/>
                <a:t>, etc.</a:t>
              </a:r>
              <a:endParaRPr lang="en-GB" sz="800" dirty="0"/>
            </a:p>
          </p:txBody>
        </p:sp>
        <p:pic>
          <p:nvPicPr>
            <p:cNvPr id="1029" name="Picture 5"/>
            <p:cNvPicPr>
              <a:picLocks noChangeAspect="1" noChangeArrowheads="1"/>
            </p:cNvPicPr>
            <p:nvPr/>
          </p:nvPicPr>
          <p:blipFill>
            <a:blip r:embed="rId3" cstate="print"/>
            <a:srcRect l="-1213" t="-2719" r="-607" b="-2719"/>
            <a:stretch>
              <a:fillRect/>
            </a:stretch>
          </p:blipFill>
          <p:spPr bwMode="auto">
            <a:xfrm>
              <a:off x="3454082" y="6334861"/>
              <a:ext cx="4075607" cy="1883234"/>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pic>
      </p:grpSp>
      <p:sp>
        <p:nvSpPr>
          <p:cNvPr id="32" name="TextBox 31"/>
          <p:cNvSpPr txBox="1"/>
          <p:nvPr/>
        </p:nvSpPr>
        <p:spPr>
          <a:xfrm>
            <a:off x="500034" y="4879812"/>
            <a:ext cx="3454199" cy="1049518"/>
          </a:xfrm>
          <a:prstGeom prst="rect">
            <a:avLst/>
          </a:prstGeom>
          <a:noFill/>
          <a:effectLst/>
        </p:spPr>
        <p:txBody>
          <a:bodyPr wrap="square" lIns="64008" tIns="32004" rIns="64008" bIns="32004" rtlCol="0">
            <a:spAutoFit/>
          </a:bodyPr>
          <a:lstStyle/>
          <a:p>
            <a:pPr marL="360045" indent="-360045"/>
            <a:r>
              <a:rPr lang="en-GB" sz="1600" dirty="0" smtClean="0"/>
              <a:t>Providing a system that enables:</a:t>
            </a:r>
          </a:p>
          <a:p>
            <a:pPr marL="360045" indent="-360045"/>
            <a:endParaRPr lang="en-GB" sz="800" dirty="0" smtClean="0"/>
          </a:p>
          <a:p>
            <a:pPr marL="360045" indent="-360045">
              <a:buFont typeface="+mj-lt"/>
              <a:buAutoNum type="arabicPeriod"/>
            </a:pPr>
            <a:r>
              <a:rPr lang="en-GB" sz="1300" dirty="0" smtClean="0"/>
              <a:t>Real-time remote monitoring and analysis;</a:t>
            </a:r>
          </a:p>
          <a:p>
            <a:pPr marL="360045" indent="-360045">
              <a:buFont typeface="+mj-lt"/>
              <a:buAutoNum type="arabicPeriod"/>
            </a:pPr>
            <a:r>
              <a:rPr lang="en-GB" sz="1300" dirty="0" smtClean="0"/>
              <a:t>Intelligent sensing;</a:t>
            </a:r>
          </a:p>
          <a:p>
            <a:pPr marL="360045" indent="-360045">
              <a:buFont typeface="+mj-lt"/>
              <a:buAutoNum type="arabicPeriod"/>
            </a:pPr>
            <a:r>
              <a:rPr lang="en-GB" sz="1300" dirty="0" smtClean="0"/>
              <a:t>Remote setup, maintenance and control.</a:t>
            </a:r>
            <a:endParaRPr lang="en-GB" sz="1100" dirty="0"/>
          </a:p>
        </p:txBody>
      </p:sp>
      <p:sp>
        <p:nvSpPr>
          <p:cNvPr id="29" name="TextBox 774"/>
          <p:cNvSpPr txBox="1"/>
          <p:nvPr/>
        </p:nvSpPr>
        <p:spPr>
          <a:xfrm>
            <a:off x="7697154" y="6274459"/>
            <a:ext cx="1383126" cy="172355"/>
          </a:xfrm>
          <a:prstGeom prst="rect">
            <a:avLst/>
          </a:prstGeom>
          <a:noFill/>
        </p:spPr>
        <p:txBody>
          <a:bodyPr wrap="square" lIns="64008" tIns="32004" rIns="64008" bIns="32004" rtlCol="0">
            <a:spAutoFit/>
          </a:bodyPr>
          <a:lstStyle>
            <a:defPPr>
              <a:defRPr lang="en-US"/>
            </a:defPPr>
            <a:lvl1pPr algn="l" defTabSz="2949261" rtl="0" fontAlgn="base">
              <a:spcBef>
                <a:spcPct val="0"/>
              </a:spcBef>
              <a:spcAft>
                <a:spcPct val="0"/>
              </a:spcAft>
              <a:defRPr sz="5900" kern="1200">
                <a:solidFill>
                  <a:schemeClr val="tx1"/>
                </a:solidFill>
                <a:latin typeface="Arial" charset="0"/>
                <a:ea typeface="+mn-ea"/>
                <a:cs typeface="Arial" charset="0"/>
              </a:defRPr>
            </a:lvl1pPr>
            <a:lvl2pPr marL="1474632" indent="-441314" algn="l" defTabSz="2949261" rtl="0" fontAlgn="base">
              <a:spcBef>
                <a:spcPct val="0"/>
              </a:spcBef>
              <a:spcAft>
                <a:spcPct val="0"/>
              </a:spcAft>
              <a:defRPr sz="5900" kern="1200">
                <a:solidFill>
                  <a:schemeClr val="tx1"/>
                </a:solidFill>
                <a:latin typeface="Arial" charset="0"/>
                <a:ea typeface="+mn-ea"/>
                <a:cs typeface="Arial" charset="0"/>
              </a:defRPr>
            </a:lvl2pPr>
            <a:lvl3pPr marL="2949261" indent="-882626" algn="l" defTabSz="2949261" rtl="0" fontAlgn="base">
              <a:spcBef>
                <a:spcPct val="0"/>
              </a:spcBef>
              <a:spcAft>
                <a:spcPct val="0"/>
              </a:spcAft>
              <a:defRPr sz="5900" kern="1200">
                <a:solidFill>
                  <a:schemeClr val="tx1"/>
                </a:solidFill>
                <a:latin typeface="Arial" charset="0"/>
                <a:ea typeface="+mn-ea"/>
                <a:cs typeface="Arial" charset="0"/>
              </a:defRPr>
            </a:lvl3pPr>
            <a:lvl4pPr marL="4427479" indent="-1327526" algn="l" defTabSz="2949261" rtl="0" fontAlgn="base">
              <a:spcBef>
                <a:spcPct val="0"/>
              </a:spcBef>
              <a:spcAft>
                <a:spcPct val="0"/>
              </a:spcAft>
              <a:defRPr sz="5900" kern="1200">
                <a:solidFill>
                  <a:schemeClr val="tx1"/>
                </a:solidFill>
                <a:latin typeface="Arial" charset="0"/>
                <a:ea typeface="+mn-ea"/>
                <a:cs typeface="Arial" charset="0"/>
              </a:defRPr>
            </a:lvl4pPr>
            <a:lvl5pPr marL="5902111" indent="-1768840" algn="l" defTabSz="2949261" rtl="0" fontAlgn="base">
              <a:spcBef>
                <a:spcPct val="0"/>
              </a:spcBef>
              <a:spcAft>
                <a:spcPct val="0"/>
              </a:spcAft>
              <a:defRPr sz="5900" kern="1200">
                <a:solidFill>
                  <a:schemeClr val="tx1"/>
                </a:solidFill>
                <a:latin typeface="Arial" charset="0"/>
                <a:ea typeface="+mn-ea"/>
                <a:cs typeface="Arial" charset="0"/>
              </a:defRPr>
            </a:lvl5pPr>
            <a:lvl6pPr marL="5166589" algn="l" defTabSz="2066635" rtl="0" eaLnBrk="1" latinLnBrk="0" hangingPunct="1">
              <a:defRPr sz="5900" kern="1200">
                <a:solidFill>
                  <a:schemeClr val="tx1"/>
                </a:solidFill>
                <a:latin typeface="Arial" charset="0"/>
                <a:ea typeface="+mn-ea"/>
                <a:cs typeface="Arial" charset="0"/>
              </a:defRPr>
            </a:lvl6pPr>
            <a:lvl7pPr marL="6199906" algn="l" defTabSz="2066635" rtl="0" eaLnBrk="1" latinLnBrk="0" hangingPunct="1">
              <a:defRPr sz="5900" kern="1200">
                <a:solidFill>
                  <a:schemeClr val="tx1"/>
                </a:solidFill>
                <a:latin typeface="Arial" charset="0"/>
                <a:ea typeface="+mn-ea"/>
                <a:cs typeface="Arial" charset="0"/>
              </a:defRPr>
            </a:lvl7pPr>
            <a:lvl8pPr marL="7233224" algn="l" defTabSz="2066635" rtl="0" eaLnBrk="1" latinLnBrk="0" hangingPunct="1">
              <a:defRPr sz="5900" kern="1200">
                <a:solidFill>
                  <a:schemeClr val="tx1"/>
                </a:solidFill>
                <a:latin typeface="Arial" charset="0"/>
                <a:ea typeface="+mn-ea"/>
                <a:cs typeface="Arial" charset="0"/>
              </a:defRPr>
            </a:lvl8pPr>
            <a:lvl9pPr marL="8266542" algn="l" defTabSz="2066635" rtl="0" eaLnBrk="1" latinLnBrk="0" hangingPunct="1">
              <a:defRPr sz="5900" kern="1200">
                <a:solidFill>
                  <a:schemeClr val="tx1"/>
                </a:solidFill>
                <a:latin typeface="Arial" charset="0"/>
                <a:ea typeface="+mn-ea"/>
                <a:cs typeface="Arial" charset="0"/>
              </a:defRPr>
            </a:lvl9pPr>
          </a:lstStyle>
          <a:p>
            <a:pPr algn="r"/>
            <a:r>
              <a:rPr lang="en-GB" sz="700" dirty="0" smtClean="0">
                <a:solidFill>
                  <a:schemeClr val="bg1"/>
                </a:solidFill>
              </a:rPr>
              <a:t>Booth 322</a:t>
            </a:r>
            <a:endParaRPr lang="en-GB" sz="700" dirty="0">
              <a:solidFill>
                <a:schemeClr val="bg1"/>
              </a:solidFill>
            </a:endParaRPr>
          </a:p>
        </p:txBody>
      </p:sp>
      <p:pic>
        <p:nvPicPr>
          <p:cNvPr id="33" name="Picture 32" descr="C:\Documents and Settings\robinfre\Desktop\DSC_3745.JPG"/>
          <p:cNvPicPr>
            <a:picLocks noChangeAspect="1" noChangeArrowheads="1"/>
          </p:cNvPicPr>
          <p:nvPr/>
        </p:nvPicPr>
        <p:blipFill>
          <a:blip r:embed="rId4" cstate="print"/>
          <a:srcRect/>
          <a:stretch>
            <a:fillRect/>
          </a:stretch>
        </p:blipFill>
        <p:spPr bwMode="auto">
          <a:xfrm>
            <a:off x="7286644" y="1500174"/>
            <a:ext cx="1684152" cy="1980307"/>
          </a:xfrm>
          <a:prstGeom prst="rect">
            <a:avLst/>
          </a:prstGeom>
          <a:noFill/>
          <a:ln w="3175">
            <a:solidFill>
              <a:schemeClr val="tx1"/>
            </a:solidFill>
            <a:miter lim="800000"/>
            <a:headEnd/>
            <a:tailEnd/>
          </a:ln>
        </p:spPr>
      </p:pic>
      <p:pic>
        <p:nvPicPr>
          <p:cNvPr id="34" name="Picture 33" descr="\\msrc-erosrv20\EroFileShare\Projects\Birds\Pictures\tags and tagging\IMG_0164.jpg"/>
          <p:cNvPicPr>
            <a:picLocks noChangeAspect="1" noChangeArrowheads="1"/>
          </p:cNvPicPr>
          <p:nvPr/>
        </p:nvPicPr>
        <p:blipFill>
          <a:blip r:embed="rId5" cstate="print"/>
          <a:srcRect/>
          <a:stretch>
            <a:fillRect/>
          </a:stretch>
        </p:blipFill>
        <p:spPr bwMode="auto">
          <a:xfrm>
            <a:off x="7643834" y="3000372"/>
            <a:ext cx="1103267" cy="1560881"/>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Biodiversity</a:t>
            </a:r>
            <a:r>
              <a:rPr lang="de-DE" dirty="0" smtClean="0"/>
              <a:t> Science</a:t>
            </a:r>
            <a:endParaRPr lang="de-DE" dirty="0"/>
          </a:p>
        </p:txBody>
      </p:sp>
      <p:sp>
        <p:nvSpPr>
          <p:cNvPr id="3" name="Content Placeholder 2"/>
          <p:cNvSpPr>
            <a:spLocks noGrp="1"/>
          </p:cNvSpPr>
          <p:nvPr>
            <p:ph idx="1"/>
          </p:nvPr>
        </p:nvSpPr>
        <p:spPr>
          <a:xfrm>
            <a:off x="381000" y="1219200"/>
            <a:ext cx="8382000" cy="2210862"/>
          </a:xfrm>
        </p:spPr>
        <p:txBody>
          <a:bodyPr>
            <a:noAutofit/>
          </a:bodyPr>
          <a:lstStyle/>
          <a:p>
            <a:pPr>
              <a:buNone/>
            </a:pPr>
            <a:r>
              <a:rPr lang="en-US" sz="2000" dirty="0" smtClean="0"/>
              <a:t>The Convention on Biological Diversity set as a goal for its 188 signatory nations the reduction in the rate of biodiversity loss by the year 2010. This project brings together a consortium of leading organizations in the biodiversity policy and science communities</a:t>
            </a:r>
            <a:r>
              <a:rPr lang="en-US" sz="2000" dirty="0" smtClean="0"/>
              <a:t>.</a:t>
            </a:r>
            <a:br>
              <a:rPr lang="en-US" sz="2000" dirty="0" smtClean="0"/>
            </a:br>
            <a:endParaRPr lang="en-US" sz="2000" dirty="0" smtClean="0"/>
          </a:p>
          <a:p>
            <a:r>
              <a:rPr lang="en-US" sz="2000" dirty="0" smtClean="0"/>
              <a:t>In this project Microsoft partners with the </a:t>
            </a:r>
            <a:r>
              <a:rPr lang="en-US" sz="2000" i="1" dirty="0" smtClean="0"/>
              <a:t>United Nations Environment </a:t>
            </a:r>
            <a:r>
              <a:rPr lang="en-US" sz="2000" i="1" dirty="0" err="1" smtClean="0"/>
              <a:t>Programme</a:t>
            </a:r>
            <a:r>
              <a:rPr lang="de-DE" sz="2000" dirty="0" smtClean="0"/>
              <a:t> UNEP-WCMC and leading institutions worldwide</a:t>
            </a:r>
            <a:r>
              <a:rPr lang="de-DE" sz="2000" dirty="0" smtClean="0"/>
              <a:t>.</a:t>
            </a:r>
            <a:br>
              <a:rPr lang="de-DE" sz="2000" dirty="0" smtClean="0"/>
            </a:br>
            <a:endParaRPr lang="en-US" sz="2000" dirty="0" smtClean="0"/>
          </a:p>
          <a:p>
            <a:r>
              <a:rPr lang="en-US" sz="2000" dirty="0" smtClean="0"/>
              <a:t>Understanding the geographic distribution of species and how species distributions will change in response to various drivers of environmental change is one of the fundamental problems of biodiversity science: Evaluating and applying emerging ecological niche </a:t>
            </a:r>
            <a:r>
              <a:rPr lang="en-US" sz="2000" dirty="0" err="1" smtClean="0"/>
              <a:t>modelling</a:t>
            </a:r>
            <a:r>
              <a:rPr lang="en-US" sz="2000" dirty="0" smtClean="0"/>
              <a:t> techniques to study the changing distribution of Mexican cloud forests.</a:t>
            </a:r>
          </a:p>
          <a:p>
            <a:endParaRPr lang="de-DE" sz="2000" dirty="0"/>
          </a:p>
        </p:txBody>
      </p:sp>
      <p:pic>
        <p:nvPicPr>
          <p:cNvPr id="4" name="Picture 3" descr="cloudforest.jpg"/>
          <p:cNvPicPr>
            <a:picLocks noChangeAspect="1"/>
          </p:cNvPicPr>
          <p:nvPr/>
        </p:nvPicPr>
        <p:blipFill>
          <a:blip r:embed="rId2" cstate="print"/>
          <a:stretch>
            <a:fillRect/>
          </a:stretch>
        </p:blipFill>
        <p:spPr>
          <a:xfrm>
            <a:off x="7772400" y="5486400"/>
            <a:ext cx="1143000" cy="1143000"/>
          </a:xfrm>
          <a:prstGeom prst="rect">
            <a:avLst/>
          </a:prstGeom>
        </p:spPr>
      </p:pic>
      <p:pic>
        <p:nvPicPr>
          <p:cNvPr id="5" name="Picture 4" descr="logo_msr.png"/>
          <p:cNvPicPr>
            <a:picLocks noChangeAspect="1"/>
          </p:cNvPicPr>
          <p:nvPr/>
        </p:nvPicPr>
        <p:blipFill>
          <a:blip r:embed="rId3" cstate="print"/>
          <a:stretch>
            <a:fillRect/>
          </a:stretch>
        </p:blipFill>
        <p:spPr>
          <a:xfrm>
            <a:off x="304800" y="6324600"/>
            <a:ext cx="1362075" cy="390525"/>
          </a:xfrm>
          <a:prstGeom prst="rect">
            <a:avLst/>
          </a:prstGeom>
        </p:spPr>
      </p:pic>
      <p:pic>
        <p:nvPicPr>
          <p:cNvPr id="20482" name="Picture 2" descr="UNEP logo">
            <a:hlinkClick r:id="rId4"/>
          </p:cNvPr>
          <p:cNvPicPr>
            <a:picLocks noChangeAspect="1" noChangeArrowheads="1"/>
          </p:cNvPicPr>
          <p:nvPr/>
        </p:nvPicPr>
        <p:blipFill>
          <a:blip r:embed="rId5" cstate="print"/>
          <a:srcRect/>
          <a:stretch>
            <a:fillRect/>
          </a:stretch>
        </p:blipFill>
        <p:spPr bwMode="auto">
          <a:xfrm>
            <a:off x="7924800" y="457200"/>
            <a:ext cx="590550" cy="695325"/>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of Plant Growth and CO2 in the ecosystem</a:t>
            </a:r>
            <a:endParaRPr lang="de-DE" dirty="0"/>
          </a:p>
        </p:txBody>
      </p:sp>
      <p:sp>
        <p:nvSpPr>
          <p:cNvPr id="3" name="Content Placeholder 2"/>
          <p:cNvSpPr>
            <a:spLocks noGrp="1"/>
          </p:cNvSpPr>
          <p:nvPr>
            <p:ph idx="1"/>
          </p:nvPr>
        </p:nvSpPr>
        <p:spPr>
          <a:xfrm>
            <a:off x="381000" y="2057400"/>
            <a:ext cx="8382000" cy="2714589"/>
          </a:xfrm>
        </p:spPr>
        <p:txBody>
          <a:bodyPr/>
          <a:lstStyle/>
          <a:p>
            <a:pPr>
              <a:buNone/>
            </a:pPr>
            <a:r>
              <a:rPr lang="en-US" sz="2800" dirty="0" smtClean="0"/>
              <a:t>Plant communities may act to amplify or dampen changes in the Earth’s climate system caused by anthropogenic CO2 pollution. We are modeling how much CO2 is extracted from the atmosphere and where this carbon is allocated, accelerating &amp; leveraging research in plant growth, biodiversity and ecosystem functioning.</a:t>
            </a:r>
            <a:endParaRPr lang="de-DE" sz="2800" dirty="0"/>
          </a:p>
        </p:txBody>
      </p:sp>
      <p:pic>
        <p:nvPicPr>
          <p:cNvPr id="4" name="Picture 3" descr="logo_msr.png"/>
          <p:cNvPicPr>
            <a:picLocks noChangeAspect="1"/>
          </p:cNvPicPr>
          <p:nvPr/>
        </p:nvPicPr>
        <p:blipFill>
          <a:blip r:embed="rId2" cstate="print"/>
          <a:stretch>
            <a:fillRect/>
          </a:stretch>
        </p:blipFill>
        <p:spPr>
          <a:xfrm>
            <a:off x="304800" y="6324600"/>
            <a:ext cx="1362075" cy="390525"/>
          </a:xfrm>
          <a:prstGeom prst="rect">
            <a:avLst/>
          </a:prstGeom>
        </p:spPr>
      </p:pic>
      <p:pic>
        <p:nvPicPr>
          <p:cNvPr id="5" name="Picture 4" descr="DSMPG.jpg"/>
          <p:cNvPicPr>
            <a:picLocks noChangeAspect="1"/>
          </p:cNvPicPr>
          <p:nvPr/>
        </p:nvPicPr>
        <p:blipFill>
          <a:blip r:embed="rId3" cstate="print"/>
          <a:stretch>
            <a:fillRect/>
          </a:stretch>
        </p:blipFill>
        <p:spPr>
          <a:xfrm>
            <a:off x="7620000" y="914400"/>
            <a:ext cx="1240077" cy="1090670"/>
          </a:xfrm>
          <a:prstGeom prst="rect">
            <a:avLst/>
          </a:prstGeom>
        </p:spPr>
      </p:pic>
      <p:pic>
        <p:nvPicPr>
          <p:cNvPr id="6" name="Picture 5" descr="73x73_firemodel.jpg"/>
          <p:cNvPicPr>
            <a:picLocks noChangeAspect="1"/>
          </p:cNvPicPr>
          <p:nvPr/>
        </p:nvPicPr>
        <p:blipFill>
          <a:blip r:embed="rId4" cstate="print"/>
          <a:stretch>
            <a:fillRect/>
          </a:stretch>
        </p:blipFill>
        <p:spPr>
          <a:xfrm>
            <a:off x="7162800" y="5181600"/>
            <a:ext cx="1381125" cy="1381125"/>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6-00460_Microsoft_Manufacturing_v04">
  <a:themeElements>
    <a:clrScheme name="Custom 2">
      <a:dk1>
        <a:srgbClr val="000000"/>
      </a:dk1>
      <a:lt1>
        <a:srgbClr val="FFFFFF"/>
      </a:lt1>
      <a:dk2>
        <a:srgbClr val="4F4F4F"/>
      </a:dk2>
      <a:lt2>
        <a:srgbClr val="C1EFFF"/>
      </a:lt2>
      <a:accent1>
        <a:srgbClr val="FFC000"/>
      </a:accent1>
      <a:accent2>
        <a:srgbClr val="0695DC"/>
      </a:accent2>
      <a:accent3>
        <a:srgbClr val="DF8045"/>
      </a:accent3>
      <a:accent4>
        <a:srgbClr val="BFBFBF"/>
      </a:accent4>
      <a:accent5>
        <a:srgbClr val="FF9929"/>
      </a:accent5>
      <a:accent6>
        <a:srgbClr val="7F7F7F"/>
      </a:accent6>
      <a:hlink>
        <a:srgbClr val="7DDDFF"/>
      </a:hlink>
      <a:folHlink>
        <a:srgbClr val="FFFF9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err="1" smtClean="0">
            <a:solidFill>
              <a:srgbClr val="FFFFFF"/>
            </a:solidFill>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0000"/>
          <a:buFontTx/>
          <a:buBlip>
            <a:blip xmlns:r="http://schemas.openxmlformats.org/officeDocument/2006/relationships" r:embed="rId1"/>
          </a:buBlip>
          <a:tabLst/>
          <a:defRPr kumimoji="0" sz="3200" b="0" i="0" u="none" strike="noStrike" kern="1200" cap="none" spc="0" normalizeH="0" baseline="0" noProof="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TotalTime>
  <Words>960</Words>
  <Application>Microsoft Office PowerPoint</Application>
  <PresentationFormat>On-screen Show (4:3)</PresentationFormat>
  <Paragraphs>104</Paragraphs>
  <Slides>14</Slides>
  <Notes>7</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6-00460_Microsoft_Manufacturing_v04</vt:lpstr>
      <vt:lpstr>SPW 8.0 Graph</vt:lpstr>
      <vt:lpstr> Environmental Sustainability: Interconnected Systems </vt:lpstr>
      <vt:lpstr>Our Commitment</vt:lpstr>
      <vt:lpstr>Strategy</vt:lpstr>
      <vt:lpstr>Interconnected Systems</vt:lpstr>
      <vt:lpstr>Interconnected Systems</vt:lpstr>
      <vt:lpstr>Microsoft Research</vt:lpstr>
      <vt:lpstr>Autonomous Monitoring of Vulnerable Habitats</vt:lpstr>
      <vt:lpstr>Biodiversity Science</vt:lpstr>
      <vt:lpstr>Simulation of Plant Growth and CO2 in the ecosystem</vt:lpstr>
      <vt:lpstr>Accelerating Understanding Climate Change Predictive modelling of Global Forest Dynamics</vt:lpstr>
      <vt:lpstr>Searching environmental scenarios</vt:lpstr>
      <vt:lpstr>Carbon-Climate Data </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Carbon-Climate Data </dc:title>
  <dc:creator>Francois Ajenstat</dc:creator>
  <cp:lastModifiedBy>Francois Ajenstat</cp:lastModifiedBy>
  <cp:revision>4</cp:revision>
  <dcterms:created xsi:type="dcterms:W3CDTF">2006-08-16T00:00:00Z</dcterms:created>
  <dcterms:modified xsi:type="dcterms:W3CDTF">2009-12-08T00:29:16Z</dcterms:modified>
</cp:coreProperties>
</file>