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2" r:id="rId3"/>
    <p:sldId id="273" r:id="rId4"/>
    <p:sldId id="259" r:id="rId5"/>
    <p:sldId id="258" r:id="rId6"/>
    <p:sldId id="274" r:id="rId7"/>
    <p:sldId id="282" r:id="rId8"/>
    <p:sldId id="283" r:id="rId9"/>
    <p:sldId id="284" r:id="rId10"/>
    <p:sldId id="285" r:id="rId11"/>
    <p:sldId id="286" r:id="rId12"/>
    <p:sldId id="280" r:id="rId13"/>
    <p:sldId id="276" r:id="rId14"/>
    <p:sldId id="269" r:id="rId15"/>
    <p:sldId id="263" r:id="rId16"/>
    <p:sldId id="267" r:id="rId17"/>
    <p:sldId id="268" r:id="rId18"/>
    <p:sldId id="271" r:id="rId19"/>
    <p:sldId id="277" r:id="rId20"/>
    <p:sldId id="287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700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09916-8816-4662-AF0B-83312D0DB0F4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7B5C3-97EB-4574-81DB-D69314BC3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35EF2-2A8D-44A4-AEB0-4D5A18491FA0}" type="datetimeFigureOut">
              <a:rPr lang="en-US" smtClean="0"/>
              <a:pPr/>
              <a:t>12/2/2009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639B2-39FA-4C7F-B983-4D4750CF9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Vizada is the leading innovator with over 40 years of innovation experience</a:t>
            </a:r>
          </a:p>
          <a:p>
            <a:pPr lvl="1"/>
            <a:r>
              <a:rPr lang="en-US" dirty="0" smtClean="0"/>
              <a:t>developing and enhancing the full spectrum of satellite communications from satellites to teleports to base connectivity services to Vizada</a:t>
            </a:r>
            <a:r>
              <a:rPr lang="en-US" baseline="0" dirty="0" smtClean="0"/>
              <a:t> Solutions, our </a:t>
            </a:r>
            <a:r>
              <a:rPr lang="en-US" dirty="0" smtClean="0"/>
              <a:t>value added services. </a:t>
            </a:r>
          </a:p>
          <a:p>
            <a:endParaRPr lang="en-US" dirty="0" smtClean="0"/>
          </a:p>
          <a:p>
            <a:r>
              <a:rPr lang="en-US" dirty="0" smtClean="0"/>
              <a:t>Vizada is the proven leader in customer satisfaction </a:t>
            </a:r>
          </a:p>
          <a:p>
            <a:pPr lvl="1"/>
            <a:r>
              <a:rPr lang="en-US" dirty="0" smtClean="0"/>
              <a:t>linking people and technology with the best fit communications solutions around the world, every day. </a:t>
            </a:r>
            <a:endParaRPr lang="fr-FR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39B2-39FA-4C7F-B983-4D4750CF94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39B2-39FA-4C7F-B983-4D4750CF94D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Describe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remote </a:t>
            </a:r>
            <a:r>
              <a:rPr lang="de-DE" baseline="0" dirty="0" err="1" smtClean="0"/>
              <a:t>user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final end </a:t>
            </a:r>
            <a:r>
              <a:rPr lang="de-DE" baseline="0" dirty="0" err="1" smtClean="0"/>
              <a:t>user</a:t>
            </a:r>
            <a:r>
              <a:rPr lang="de-DE" baseline="0" dirty="0" smtClean="0"/>
              <a:t>. </a:t>
            </a:r>
          </a:p>
          <a:p>
            <a:r>
              <a:rPr lang="de-DE" baseline="0" dirty="0" smtClean="0"/>
              <a:t>Best </a:t>
            </a:r>
            <a:r>
              <a:rPr lang="de-DE" baseline="0" dirty="0" err="1" smtClean="0"/>
              <a:t>show</a:t>
            </a:r>
            <a:r>
              <a:rPr lang="de-DE" baseline="0" dirty="0" smtClean="0"/>
              <a:t> an Iridium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BGAN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demonstrate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equipment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Inform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equipment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requirements</a:t>
            </a:r>
            <a:r>
              <a:rPr lang="de-DE" baseline="0" dirty="0" smtClean="0"/>
              <a:t> (maritime, </a:t>
            </a:r>
            <a:r>
              <a:rPr lang="de-DE" baseline="0" dirty="0" err="1" smtClean="0"/>
              <a:t>vehicular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etc</a:t>
            </a:r>
            <a:r>
              <a:rPr lang="de-DE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39B2-39FA-4C7F-B983-4D4750CF94D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help professionals work with all the convenience of a mobile office in isolated areas with limited access to terrestrial networks.  Remote workers can stay in touch wherever they are on the planet, ensuring complete safety while on the move.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stationary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also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offer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VSAT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(fix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but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 „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moving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mobile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satellite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39B2-39FA-4C7F-B983-4D4750CF94D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VizPPT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7100910" cy="1470025"/>
          </a:xfrm>
        </p:spPr>
        <p:txBody>
          <a:bodyPr>
            <a:normAutofit/>
          </a:bodyPr>
          <a:lstStyle>
            <a:lvl1pPr algn="l">
              <a:defRPr sz="3200"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714752"/>
            <a:ext cx="5429288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D3507C80-A39E-4377-87CD-5044BECC8BAB}" type="datetime1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27A9AB95-F455-40D8-B184-B547F4DF4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D21A2B24-E4C6-4839-96B1-4B2A741B88EF}" type="datetime1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27A9AB95-F455-40D8-B184-B547F4DF4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5574-5E46-495A-B137-416F38643D1B}" type="datetime1">
              <a:rPr lang="en-US" smtClean="0"/>
              <a:pPr/>
              <a:t>12/2/2009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AB95-F455-40D8-B184-B547F4DF42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4" descr="viz_v_logotag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33600"/>
            <a:ext cx="594360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11603A60-4AD1-456F-9F85-F38A18B523E7}" type="datetime1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27A9AB95-F455-40D8-B184-B547F4DF4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7F2C32BF-6142-49E7-8ABD-956BD564F6BE}" type="datetime1">
              <a:rPr lang="en-US" smtClean="0"/>
              <a:pPr/>
              <a:t>12/2/2009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27A9AB95-F455-40D8-B184-B547F4DF4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65C84E40-F693-4FE8-B5C1-42EF4929FD5E}" type="datetime1">
              <a:rPr lang="en-US" smtClean="0"/>
              <a:pPr/>
              <a:t>12/2/2009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27A9AB95-F455-40D8-B184-B547F4DF4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F61BA416-0F72-40BE-B853-363AAFCA3CFD}" type="datetime1">
              <a:rPr lang="en-US" smtClean="0"/>
              <a:pPr/>
              <a:t>12/2/2009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27A9AB95-F455-40D8-B184-B547F4DF4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82CB45A8-2A53-4D5B-873E-BA4364417D05}" type="datetime1">
              <a:rPr lang="en-US" smtClean="0"/>
              <a:pPr/>
              <a:t>12/2/2009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27A9AB95-F455-40D8-B184-B547F4DF4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F16DCBA4-1594-4524-88CA-04F42F059306}" type="datetime1">
              <a:rPr lang="en-US" smtClean="0"/>
              <a:pPr/>
              <a:t>12/2/2009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27A9AB95-F455-40D8-B184-B547F4DF4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Verdana" pitchFamily="34" charset="0"/>
              </a:defRPr>
            </a:lvl1pPr>
            <a:lvl2pPr>
              <a:defRPr sz="2800">
                <a:latin typeface="Verdana" pitchFamily="34" charset="0"/>
              </a:defRPr>
            </a:lvl2pPr>
            <a:lvl3pPr>
              <a:defRPr sz="2400">
                <a:latin typeface="Verdana" pitchFamily="34" charset="0"/>
              </a:defRPr>
            </a:lvl3pPr>
            <a:lvl4pPr>
              <a:defRPr sz="2000">
                <a:latin typeface="Verdana" pitchFamily="34" charset="0"/>
              </a:defRPr>
            </a:lvl4pPr>
            <a:lvl5pPr>
              <a:defRPr sz="2000">
                <a:latin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D3D40A95-8B13-4FEA-AAA0-FB8FBB3E9A11}" type="datetime1">
              <a:rPr lang="en-US" smtClean="0"/>
              <a:pPr/>
              <a:t>12/2/2009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27A9AB95-F455-40D8-B184-B547F4DF4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7DF295D6-1722-4617-8876-323D6B9AA6CE}" type="datetime1">
              <a:rPr lang="en-US" smtClean="0"/>
              <a:pPr/>
              <a:t>12/2/2009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fld id="{27A9AB95-F455-40D8-B184-B547F4DF4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izPPT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127774"/>
            <a:ext cx="91455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6118" y="6286520"/>
            <a:ext cx="1276344" cy="214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0ED2A8E4-E75E-457C-8A6B-0E0F610FFDD2}" type="datetime1">
              <a:rPr lang="en-US" smtClean="0"/>
              <a:pPr/>
              <a:t>12/2/2009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6445" y="6500834"/>
            <a:ext cx="2899465" cy="214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62" y="6286520"/>
            <a:ext cx="614338" cy="214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27A9AB95-F455-40D8-B184-B547F4DF42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nl/imgres?imgurl=http://forwardnotion.files.wordpress.com/2009/09/polar-bear-on-melting-ice2.jpg&amp;imgrefurl=http://forwardnotion.wordpress.com/2009/09/17/inconvenient-truth/&amp;usg=___Z0oBJ1GdO_gq_uKUypC1Lcn3O8=&amp;h=313&amp;w=300&amp;sz=19&amp;hl=nl&amp;start=21&amp;tbnid=_GzgYHKJNB9bmM:&amp;tbnh=117&amp;tbnw=112&amp;prev=/images%3Fq%3Dmelting%2Bice%26gbv%3D2%26ndsp%3D18%26hl%3Dnl%26sa%3DN%26start%3D1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images.google.nl/imgres?imgurl=http://www.filemagazine.com/thecollection/archives/images/DESERT-TREE.jpg&amp;imgrefurl=http://www.filemagazine.com/thecollection/archives/2007/07/desert_tree.html&amp;usg=__dNjXkHtpdacQj1Ji6oqNLKtsHQY=&amp;h=550&amp;w=544&amp;sz=127&amp;hl=nl&amp;start=36&amp;tbnid=Ug-lAB3cbN-HDM:&amp;tbnh=133&amp;tbnw=132&amp;prev=/images%3Fq%3Ddesert%26gbv%3D2%26ndsp%3D18%26hl%3Dnl%26sa%3DN%26start%3D1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nl/imgres?imgurl=http://www.freewebs.com/airawareness/Argentina.ice_break.jpg&amp;imgrefurl=http://www.freewebs.com/airawareness/globalwarming.htm&amp;usg=__IstXhSo_IihHtrEqkALDeY9R1QA=&amp;h=380&amp;w=572&amp;sz=49&amp;hl=nl&amp;start=10&amp;tbnid=8MByj9DoxsKVZM:&amp;tbnh=89&amp;tbnw=134&amp;prev=/images%3Fq%3Dmelting%2Bice%26gbv%3D2%26ndsp%3D18%26hl%3Dnl%26sa%3D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nl/imgres?imgurl=http://www.informify.com/images/stories/july08/polarbear-jan-will-340w.jpg&amp;imgrefurl=http://www.informify.com/top-stories/46-natural-world/274-north-pole-ice-may-melt-by-september-accelerate-global-warming&amp;usg=__OGf4scD4hrigV1sEc76tp7pGfhQ=&amp;h=265&amp;w=340&amp;sz=33&amp;hl=nl&amp;start=52&amp;tbnid=_Zt6QlI_2HsMnM:&amp;tbnh=93&amp;tbnw=119&amp;prev=/images%3Fq%3Dmelting%2Bacrtic%26gbv%3D2%26ndsp%3D18%26hl%3Dnl%26sa%3DN%26start%3D36" TargetMode="External"/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hyperlink" Target="http://images.google.nl/imgres?imgurl=http://h-e-h.org/files/HEH%2520Images/heh%2520disaster%2520relief.jpg&amp;imgrefurl=http://h-e-h.org/378975.ihtml&amp;usg=__pJVHxhMGdCfqjXi0NueYbx7LCbk=&amp;h=488&amp;w=650&amp;sz=127&amp;hl=nl&amp;start=24&amp;tbnid=MYvQshaKNvHAQM:&amp;tbnh=103&amp;tbnw=137&amp;prev=/images%3Fq%3Ddisaster%2Breleave%26gbv%3D2%26ndsp%3D18%26hl%3Dnl%26sa%3DN%26start%3D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nl/imgres?imgurl=http://www.change.org/photos/wordpress_copies/education/2009/10/0001-ed-climate.jpg&amp;imgrefurl=http://education.change.org/blog%3Fauthor_id%3D35%26page%3D4&amp;usg=__-Y0XM8z2aiwnjormcWOIYBpjgKM=&amp;h=358&amp;w=500&amp;sz=91&amp;hl=nl&amp;start=8&amp;tbnid=giw6ElnAg9RjKM:&amp;tbnh=93&amp;tbnw=130&amp;prev=/images%3Fq%3Dteaching%2Bclimate%2Bchange%26gbv%3D2%26ndsp%3D18%26hl%3Dnl%26sa%3DN" TargetMode="External"/><Relationship Id="rId5" Type="http://schemas.openxmlformats.org/officeDocument/2006/relationships/image" Target="../media/image56.jpeg"/><Relationship Id="rId4" Type="http://schemas.openxmlformats.org/officeDocument/2006/relationships/hyperlink" Target="http://images.google.nl/imgres?imgurl=http://www.impactlab.com/wp-content/uploads/2009/04/tsunami.jpg&amp;imgrefurl=http://www.impactlab.com/2009/04/01/scientists-work-out-mathematical-formula-to-predict-tsunamis/&amp;usg=__aQ7_yEg71pivI2-q8C8kLi-vNmE=&amp;h=375&amp;w=500&amp;sz=54&amp;hl=nl&amp;start=50&amp;tbnid=r6saPJDZUZR12M:&amp;tbnh=98&amp;tbnw=130&amp;prev=/images%3Fq%3Dtsunami%2B2004%26gbv%3D2%26ndsp%3D18%26hl%3Dnl%26sa%3DN%26start%3D36" TargetMode="External"/><Relationship Id="rId9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://images.google.nl/imgres?imgurl=http://asiabiz.jp/newsasiabiz/photos/09100210.jpg&amp;imgrefurl=http://asiabiz.jp/newsasiabiz/cat108/it/&amp;usg=__pwxK45aQJvcP1EJUy4KVRI5dSRU=&amp;h=473&amp;w=465&amp;sz=17&amp;hl=nl&amp;start=9&amp;tbnid=dp-VmhSKIyTVqM:&amp;tbnh=129&amp;tbnw=127&amp;prev=/images%3Fq%3DThuraya%2BXT%26gbv%3D2%26hl%3Dnl" TargetMode="External"/><Relationship Id="rId18" Type="http://schemas.openxmlformats.org/officeDocument/2006/relationships/image" Target="../media/image29.jpeg"/><Relationship Id="rId26" Type="http://schemas.openxmlformats.org/officeDocument/2006/relationships/image" Target="../media/image34.gif"/><Relationship Id="rId3" Type="http://schemas.openxmlformats.org/officeDocument/2006/relationships/image" Target="../media/image20.gif"/><Relationship Id="rId21" Type="http://schemas.openxmlformats.org/officeDocument/2006/relationships/hyperlink" Target="http://www.iridium.com/index.php" TargetMode="External"/><Relationship Id="rId7" Type="http://schemas.openxmlformats.org/officeDocument/2006/relationships/hyperlink" Target="http://images.google.nl/imgres?imgurl=http://www.satphonestore.com/media/catalog/product/cache/1/image/5e06319eda06f020e43594a9c230972d/i/r/iridium_openport_front.jpg&amp;imgrefurl=http://www.satphonestore.com/iridium-openport.html&amp;usg=__Rf5xA-cZesZD3nARMfL6dQnHxV0=&amp;h=219&amp;w=325&amp;sz=6&amp;hl=nl&amp;start=10&amp;tbnid=g7FoNwyyIHzGSM:&amp;tbnh=80&amp;tbnw=118&amp;prev=/images%3Fq%3DIridium%2Bopen%2Bport%26gbv%3D2%26hl%3Dnl" TargetMode="External"/><Relationship Id="rId12" Type="http://schemas.openxmlformats.org/officeDocument/2006/relationships/image" Target="../media/image26.jpeg"/><Relationship Id="rId17" Type="http://schemas.openxmlformats.org/officeDocument/2006/relationships/hyperlink" Target="http://images.google.nl/imgres?imgurl=http://wb3.itrademarket.com/pdimage/18/750818_iridium.png&amp;imgrefurl=http://jualgps.indonetwork.web.id/750818/satellite-phone-iridium-9505a.htm&amp;usg=__yeeoceCtxCAcRpfZXhRvgLcBNnQ=&amp;h=546&amp;w=420&amp;sz=87&amp;hl=nl&amp;start=26&amp;tbnid=AAxrjn1rezRs3M:&amp;tbnh=133&amp;tbnw=102&amp;prev=/images%3Fq%3DIridium%2B9505A%26gbv%3D2%26ndsp%3D18%26hl%3Dnl%26sa%3DN%26start%3D18" TargetMode="External"/><Relationship Id="rId25" Type="http://schemas.openxmlformats.org/officeDocument/2006/relationships/image" Target="../media/image33.gif"/><Relationship Id="rId2" Type="http://schemas.openxmlformats.org/officeDocument/2006/relationships/image" Target="../media/image19.gif"/><Relationship Id="rId16" Type="http://schemas.openxmlformats.org/officeDocument/2006/relationships/image" Target="../media/image28.jpeg"/><Relationship Id="rId20" Type="http://schemas.openxmlformats.org/officeDocument/2006/relationships/image" Target="../media/image30.jpeg"/><Relationship Id="rId29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hyperlink" Target="http://images.google.nl/imgres?imgurl=http://www.rae.ae/images/thuraya_SG2520.jpg&amp;imgrefurl=http://www.rae.ae/thuraya.htm&amp;usg=__Th02hFCbLcUuac4EktNAgtMTqgc=&amp;h=327&amp;w=199&amp;sz=13&amp;hl=nl&amp;start=12&amp;tbnid=7d8RujRqPkD3TM:&amp;tbnh=118&amp;tbnw=72&amp;prev=/images%3Fq%3Dthuraya%2Bsg%26gbv%3D2%26hl%3Dnl" TargetMode="External"/><Relationship Id="rId24" Type="http://schemas.openxmlformats.org/officeDocument/2006/relationships/image" Target="../media/image32.gif"/><Relationship Id="rId5" Type="http://schemas.openxmlformats.org/officeDocument/2006/relationships/image" Target="../media/image22.gif"/><Relationship Id="rId15" Type="http://schemas.openxmlformats.org/officeDocument/2006/relationships/hyperlink" Target="http://images.google.nl/imgres?imgurl=http://www.demmeniesport.com/images/producten/navigatie/Thuraya-so-2510-front.jpg&amp;imgrefurl=http://www.demmeniesport.com/satelliettelefoon&amp;usg=__KbScAAEh-eHZy2bjfz3pC99ZeUQ=&amp;h=600&amp;w=229&amp;sz=31&amp;hl=nl&amp;start=17&amp;tbnid=qDH9Edic7gpitM:&amp;tbnh=135&amp;tbnw=52&amp;prev=/images%3Fq%3Dthuraya%2Blogo%26gbv%3D2%26hl%3Dnl" TargetMode="External"/><Relationship Id="rId23" Type="http://schemas.openxmlformats.org/officeDocument/2006/relationships/hyperlink" Target="http://thuraya.com/index.html" TargetMode="External"/><Relationship Id="rId28" Type="http://schemas.openxmlformats.org/officeDocument/2006/relationships/image" Target="../media/image35.jpeg"/><Relationship Id="rId10" Type="http://schemas.openxmlformats.org/officeDocument/2006/relationships/image" Target="../media/image25.jpeg"/><Relationship Id="rId19" Type="http://schemas.openxmlformats.org/officeDocument/2006/relationships/hyperlink" Target="http://www.demmeniesport.com/images/producten/navigatie/Iridium_9555_zwart.jpg" TargetMode="External"/><Relationship Id="rId31" Type="http://schemas.openxmlformats.org/officeDocument/2006/relationships/image" Target="../media/image37.jpeg"/><Relationship Id="rId4" Type="http://schemas.openxmlformats.org/officeDocument/2006/relationships/image" Target="../media/image21.gif"/><Relationship Id="rId9" Type="http://schemas.openxmlformats.org/officeDocument/2006/relationships/hyperlink" Target="http://images.google.nl/imgres?imgurl=http://www.dubaisatellite.com/images/products/detail/ThurayaIPpricingv12ReadOnlyp33.JPG&amp;imgrefurl=http://www.dubaisatellite.com/thurayaipsatellitemodem.aspx&amp;usg=__HwIeSa10vgySasPCsyJXE6xybB8=&amp;h=800&amp;w=800&amp;sz=41&amp;hl=nl&amp;start=4&amp;tbnid=3h-zA_qH7nZ47M:&amp;tbnh=143&amp;tbnw=143&amp;prev=/images%3Fq%3DThuraya%2Bip%26gbv%3D2%26hl%3Dnl" TargetMode="External"/><Relationship Id="rId14" Type="http://schemas.openxmlformats.org/officeDocument/2006/relationships/image" Target="../media/image27.jpeg"/><Relationship Id="rId22" Type="http://schemas.openxmlformats.org/officeDocument/2006/relationships/image" Target="../media/image31.gif"/><Relationship Id="rId27" Type="http://schemas.openxmlformats.org/officeDocument/2006/relationships/hyperlink" Target="http://images.google.nl/imgres?imgurl=http://dapony.com/images/picture1.jpg&amp;imgrefurl=http://dapony.com/vsat.htm&amp;usg=__yB7qDwb31QrZzyekefnJdeOmosc=&amp;h=1280&amp;w=960&amp;sz=116&amp;hl=nl&amp;start=57&amp;tbnid=o7yYMjV3Mzw8xM:&amp;tbnh=150&amp;tbnw=113&amp;prev=/images%3Fq%3DVSAT%26gbv%3D2%26ndsp%3D18%26hl%3Dnl%26sa%3DN%26start%3D54" TargetMode="External"/><Relationship Id="rId30" Type="http://schemas.openxmlformats.org/officeDocument/2006/relationships/hyperlink" Target="http://images.google.nl/imgres?imgurl=http://www.vsat-technology.com/wp-content/uploads/2008/10/vsat-120-antenna.jpg&amp;imgrefurl=http://www.vsat-technology.com/%3Fcat%3D&amp;usg=__xDqrFOW_Gs1iE--Cz9qP3EHadsc=&amp;h=681&amp;w=612&amp;sz=275&amp;hl=nl&amp;start=63&amp;tbnid=mcLA7EtvjzecdM:&amp;tbnh=139&amp;tbnw=125&amp;prev=/images%3Fq%3DVSAT%26gbv%3D2%26ndsp%3D18%26hl%3Dnl%26sa%3DN%26start%3D5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satellite </a:t>
            </a:r>
            <a:r>
              <a:rPr lang="en-US" dirty="0" smtClean="0"/>
              <a:t>communications support </a:t>
            </a:r>
            <a:r>
              <a:rPr lang="en-US" dirty="0" smtClean="0"/>
              <a:t>climate change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Jan Bakker, Vizada</a:t>
            </a:r>
          </a:p>
          <a:p>
            <a:r>
              <a:rPr lang="en-US" dirty="0" smtClean="0"/>
              <a:t>18</a:t>
            </a:r>
            <a:r>
              <a:rPr lang="en-US" dirty="0" smtClean="0"/>
              <a:t> </a:t>
            </a:r>
            <a:r>
              <a:rPr lang="en-US" dirty="0" smtClean="0"/>
              <a:t>December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/>
              <a:t>satellite communications </a:t>
            </a:r>
            <a:br>
              <a:rPr lang="en-US" dirty="0" smtClean="0"/>
            </a:br>
            <a:r>
              <a:rPr lang="en-US" dirty="0" smtClean="0"/>
              <a:t>help </a:t>
            </a:r>
            <a:r>
              <a:rPr lang="en-US" dirty="0" smtClean="0"/>
              <a:t>during emergencies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4525963"/>
          </a:xfrm>
        </p:spPr>
        <p:txBody>
          <a:bodyPr>
            <a:noAutofit/>
          </a:bodyPr>
          <a:lstStyle/>
          <a:p>
            <a:endParaRPr lang="de-DE" sz="1800" dirty="0" smtClean="0"/>
          </a:p>
          <a:p>
            <a:r>
              <a:rPr lang="en-US" sz="1800" dirty="0" smtClean="0"/>
              <a:t>Often t</a:t>
            </a:r>
            <a:r>
              <a:rPr lang="en-US" sz="1800" dirty="0" smtClean="0"/>
              <a:t>he </a:t>
            </a:r>
            <a:r>
              <a:rPr lang="en-US" sz="1800" dirty="0" smtClean="0"/>
              <a:t>only way to communicate in </a:t>
            </a:r>
            <a:r>
              <a:rPr lang="en-US" sz="1800" dirty="0" smtClean="0"/>
              <a:t>affected areas with no or damaged infrastructure</a:t>
            </a:r>
            <a:r>
              <a:rPr lang="en-GB" sz="1800" dirty="0" smtClean="0"/>
              <a:t>.</a:t>
            </a:r>
            <a:endParaRPr lang="en-US" sz="1800" dirty="0" smtClean="0"/>
          </a:p>
          <a:p>
            <a:r>
              <a:rPr lang="en-US" sz="1800" dirty="0" smtClean="0"/>
              <a:t>Easy to carry, deploy &amp; setup</a:t>
            </a:r>
          </a:p>
          <a:p>
            <a:r>
              <a:rPr lang="en-US" sz="1800" dirty="0" smtClean="0"/>
              <a:t>Set </a:t>
            </a:r>
            <a:r>
              <a:rPr lang="en-US" sz="1800" dirty="0" smtClean="0"/>
              <a:t>up emergency telecoms centers </a:t>
            </a:r>
            <a:r>
              <a:rPr lang="en-US" sz="1800" dirty="0" smtClean="0"/>
              <a:t>and </a:t>
            </a:r>
            <a:r>
              <a:rPr lang="en-US" sz="1800" dirty="0" smtClean="0"/>
              <a:t>remote offices in minutes.</a:t>
            </a:r>
          </a:p>
          <a:p>
            <a:r>
              <a:rPr lang="en-US" sz="1800" dirty="0" smtClean="0"/>
              <a:t>Optimize </a:t>
            </a:r>
            <a:r>
              <a:rPr lang="en-US" sz="1800" dirty="0" smtClean="0"/>
              <a:t>emergency aid processes of humanitarian missions.</a:t>
            </a:r>
          </a:p>
          <a:p>
            <a:r>
              <a:rPr lang="en-US" sz="1800" dirty="0" smtClean="0"/>
              <a:t>Provide </a:t>
            </a:r>
            <a:r>
              <a:rPr lang="en-US" sz="1800" dirty="0" smtClean="0"/>
              <a:t>communications for local populations in disaster situations.</a:t>
            </a:r>
          </a:p>
          <a:p>
            <a:r>
              <a:rPr lang="en-GB" sz="1800" dirty="0" smtClean="0"/>
              <a:t>Raise &amp; increase </a:t>
            </a:r>
            <a:r>
              <a:rPr lang="en-GB" sz="1800" dirty="0" smtClean="0"/>
              <a:t>awareness in to the outside world. </a:t>
            </a:r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A60-4AD1-456F-9F85-F38A18B523E7}" type="datetime1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AB95-F455-40D8-B184-B547F4DF429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10" descr="TSF HCO Philppine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3067" y="4429132"/>
            <a:ext cx="2570965" cy="1714512"/>
          </a:xfrm>
          <a:prstGeom prst="rect">
            <a:avLst/>
          </a:prstGeom>
        </p:spPr>
      </p:pic>
      <p:pic>
        <p:nvPicPr>
          <p:cNvPr id="9" name="Picture 8" descr="TSF HCO_PasigPhilippin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1"/>
            <a:ext cx="2357422" cy="1572382"/>
          </a:xfrm>
          <a:prstGeom prst="rect">
            <a:avLst/>
          </a:prstGeom>
        </p:spPr>
      </p:pic>
      <p:pic>
        <p:nvPicPr>
          <p:cNvPr id="10" name="Picture 9" descr="Bangladesh_TSF suing Vizada Bga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4429133"/>
            <a:ext cx="2571769" cy="1714512"/>
          </a:xfrm>
          <a:prstGeom prst="rect">
            <a:avLst/>
          </a:prstGeom>
        </p:spPr>
      </p:pic>
      <p:pic>
        <p:nvPicPr>
          <p:cNvPr id="12" name="Picture 11" descr="TSF_Bangladesh_2007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4429132"/>
            <a:ext cx="2559919" cy="170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Satellite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communications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 err="1" smtClean="0"/>
              <a:t>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de-DE" sz="2000" b="1" dirty="0" smtClean="0"/>
              <a:t>Telecom </a:t>
            </a:r>
            <a:r>
              <a:rPr lang="de-DE" sz="2000" b="1" dirty="0" err="1" smtClean="0"/>
              <a:t>Sans</a:t>
            </a:r>
            <a:r>
              <a:rPr lang="de-DE" sz="2000" b="1" dirty="0" smtClean="0"/>
              <a:t> Frontieres</a:t>
            </a:r>
            <a:r>
              <a:rPr lang="de-DE" sz="2000" dirty="0" smtClean="0"/>
              <a:t> </a:t>
            </a:r>
          </a:p>
          <a:p>
            <a:pPr lvl="1"/>
            <a:r>
              <a:rPr lang="de-DE" sz="1800" dirty="0" err="1" smtClean="0"/>
              <a:t>Act</a:t>
            </a:r>
            <a:r>
              <a:rPr lang="de-DE" sz="1800" dirty="0" smtClean="0"/>
              <a:t> </a:t>
            </a:r>
            <a:r>
              <a:rPr lang="de-DE" sz="1800" dirty="0" err="1" smtClean="0"/>
              <a:t>as</a:t>
            </a:r>
            <a:r>
              <a:rPr lang="de-DE" sz="1800" dirty="0" smtClean="0"/>
              <a:t> </a:t>
            </a:r>
            <a:r>
              <a:rPr lang="de-DE" sz="1800" dirty="0" err="1" smtClean="0"/>
              <a:t>first</a:t>
            </a:r>
            <a:r>
              <a:rPr lang="de-DE" sz="1800" dirty="0" smtClean="0"/>
              <a:t> </a:t>
            </a:r>
            <a:r>
              <a:rPr lang="de-DE" sz="1800" dirty="0" err="1" smtClean="0"/>
              <a:t>responders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UN </a:t>
            </a:r>
            <a:r>
              <a:rPr lang="de-DE" sz="1800" dirty="0" err="1" smtClean="0"/>
              <a:t>agencies</a:t>
            </a:r>
            <a:r>
              <a:rPr lang="de-DE" sz="1800" dirty="0" smtClean="0"/>
              <a:t> </a:t>
            </a:r>
            <a:r>
              <a:rPr lang="de-DE" sz="1800" dirty="0" err="1" smtClean="0"/>
              <a:t>like</a:t>
            </a:r>
            <a:r>
              <a:rPr lang="de-DE" sz="1800" dirty="0" smtClean="0"/>
              <a:t> </a:t>
            </a:r>
            <a:r>
              <a:rPr lang="de-DE" sz="1800" dirty="0" err="1" smtClean="0"/>
              <a:t>Unicef</a:t>
            </a:r>
            <a:r>
              <a:rPr lang="de-DE" sz="1800" dirty="0" smtClean="0"/>
              <a:t> &amp; WFP.</a:t>
            </a:r>
          </a:p>
          <a:p>
            <a:pPr lvl="1"/>
            <a:r>
              <a:rPr lang="de-DE" sz="1800" dirty="0" err="1" smtClean="0"/>
              <a:t>P</a:t>
            </a:r>
            <a:r>
              <a:rPr lang="de-DE" sz="1800" dirty="0" err="1" smtClean="0"/>
              <a:t>rovides</a:t>
            </a:r>
            <a:r>
              <a:rPr lang="de-DE" sz="1800" dirty="0" smtClean="0"/>
              <a:t> </a:t>
            </a:r>
            <a:r>
              <a:rPr lang="en-US" sz="1800" dirty="0" smtClean="0"/>
              <a:t>telecoms centers </a:t>
            </a:r>
            <a:r>
              <a:rPr lang="en-US" sz="1800" dirty="0" smtClean="0"/>
              <a:t>&amp; facilities in </a:t>
            </a:r>
            <a:r>
              <a:rPr lang="en-US" sz="1800" dirty="0" smtClean="0"/>
              <a:t>emergencies, enabling </a:t>
            </a:r>
            <a:r>
              <a:rPr lang="en-US" sz="1800" dirty="0" smtClean="0"/>
              <a:t>immediate coordination between first responders &amp; speed central </a:t>
            </a:r>
            <a:r>
              <a:rPr lang="en-US" sz="1800" dirty="0" err="1" smtClean="0"/>
              <a:t>organisations</a:t>
            </a:r>
            <a:r>
              <a:rPr lang="en-US" sz="1800" dirty="0" smtClean="0"/>
              <a:t> for emergency </a:t>
            </a:r>
            <a:r>
              <a:rPr lang="en-US" sz="1800" dirty="0" smtClean="0"/>
              <a:t>relief </a:t>
            </a:r>
            <a:r>
              <a:rPr lang="en-US" sz="1800" dirty="0" smtClean="0"/>
              <a:t>operations</a:t>
            </a:r>
          </a:p>
          <a:p>
            <a:pPr lvl="1"/>
            <a:r>
              <a:rPr lang="en-US" sz="1800" dirty="0" smtClean="0"/>
              <a:t>Enable displaced </a:t>
            </a:r>
            <a:r>
              <a:rPr lang="en-US" sz="1800" dirty="0" smtClean="0"/>
              <a:t>families to contact their relatives </a:t>
            </a:r>
            <a:endParaRPr lang="en-US" sz="1800" dirty="0" smtClean="0"/>
          </a:p>
          <a:p>
            <a:pPr lvl="1"/>
            <a:r>
              <a:rPr lang="en-US" sz="1800" dirty="0" smtClean="0"/>
              <a:t>Latest </a:t>
            </a:r>
            <a:r>
              <a:rPr lang="en-US" sz="1800" dirty="0" smtClean="0"/>
              <a:t>missions :Pakistan</a:t>
            </a:r>
            <a:r>
              <a:rPr lang="en-US" sz="1800" dirty="0" smtClean="0"/>
              <a:t>, </a:t>
            </a:r>
            <a:r>
              <a:rPr lang="en-US" sz="1800" dirty="0" smtClean="0"/>
              <a:t>Indonesia and El </a:t>
            </a:r>
            <a:r>
              <a:rPr lang="en-US" sz="1800" dirty="0" smtClean="0"/>
              <a:t>Salvador.</a:t>
            </a:r>
          </a:p>
          <a:p>
            <a:r>
              <a:rPr lang="de-DE" sz="2000" b="1" dirty="0" smtClean="0"/>
              <a:t>United </a:t>
            </a:r>
            <a:r>
              <a:rPr lang="de-DE" sz="2000" b="1" dirty="0" err="1" smtClean="0"/>
              <a:t>Nations</a:t>
            </a:r>
            <a:endParaRPr lang="de-DE" sz="2000" b="1" dirty="0" smtClean="0"/>
          </a:p>
          <a:p>
            <a:pPr lvl="1"/>
            <a:r>
              <a:rPr lang="de-DE" sz="1800" dirty="0" err="1" smtClean="0"/>
              <a:t>Agencies</a:t>
            </a:r>
            <a:r>
              <a:rPr lang="de-DE" sz="1800" dirty="0" smtClean="0"/>
              <a:t> </a:t>
            </a:r>
            <a:r>
              <a:rPr lang="de-DE" sz="1800" dirty="0" err="1" smtClean="0"/>
              <a:t>like</a:t>
            </a:r>
            <a:r>
              <a:rPr lang="de-DE" sz="1800" dirty="0" smtClean="0"/>
              <a:t> UNHCR, WFP, UNICEF, WHO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others</a:t>
            </a:r>
            <a:r>
              <a:rPr lang="de-DE" sz="1800" dirty="0" smtClean="0"/>
              <a:t> </a:t>
            </a:r>
            <a:r>
              <a:rPr lang="de-DE" sz="1800" dirty="0" err="1" smtClean="0"/>
              <a:t>use</a:t>
            </a:r>
            <a:r>
              <a:rPr lang="de-DE" sz="1800" dirty="0" smtClean="0"/>
              <a:t> </a:t>
            </a:r>
            <a:r>
              <a:rPr lang="de-DE" sz="1800" dirty="0" err="1" smtClean="0"/>
              <a:t>satellite</a:t>
            </a:r>
            <a:r>
              <a:rPr lang="de-DE" sz="1800" dirty="0" smtClean="0"/>
              <a:t> </a:t>
            </a:r>
            <a:r>
              <a:rPr lang="de-DE" sz="1800" dirty="0" err="1" smtClean="0"/>
              <a:t>communications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their</a:t>
            </a:r>
            <a:r>
              <a:rPr lang="de-DE" sz="1800" dirty="0" smtClean="0"/>
              <a:t> </a:t>
            </a:r>
            <a:r>
              <a:rPr lang="de-DE" sz="1800" dirty="0" err="1" smtClean="0"/>
              <a:t>emergency</a:t>
            </a:r>
            <a:r>
              <a:rPr lang="de-DE" sz="1800" dirty="0" smtClean="0"/>
              <a:t> </a:t>
            </a:r>
            <a:r>
              <a:rPr lang="de-DE" sz="1800" dirty="0" err="1" smtClean="0"/>
              <a:t>relieve</a:t>
            </a:r>
            <a:r>
              <a:rPr lang="de-DE" sz="1800" dirty="0" smtClean="0"/>
              <a:t> </a:t>
            </a:r>
            <a:r>
              <a:rPr lang="de-DE" sz="1800" dirty="0" err="1" smtClean="0"/>
              <a:t>activities</a:t>
            </a:r>
            <a:endParaRPr lang="de-DE" sz="1800" dirty="0" smtClean="0"/>
          </a:p>
          <a:p>
            <a:pPr lvl="1"/>
            <a:r>
              <a:rPr lang="de-DE" sz="1800" dirty="0" err="1" smtClean="0"/>
              <a:t>Coordinated</a:t>
            </a:r>
            <a:r>
              <a:rPr lang="de-DE" sz="1800" dirty="0" smtClean="0"/>
              <a:t> </a:t>
            </a:r>
            <a:r>
              <a:rPr lang="de-DE" sz="1800" dirty="0" err="1" smtClean="0"/>
              <a:t>approach</a:t>
            </a:r>
            <a:r>
              <a:rPr lang="de-DE" sz="1800" dirty="0" smtClean="0"/>
              <a:t> </a:t>
            </a:r>
            <a:r>
              <a:rPr lang="de-DE" sz="1800" dirty="0" err="1" smtClean="0"/>
              <a:t>ensures</a:t>
            </a:r>
            <a:r>
              <a:rPr lang="de-DE" sz="1800" dirty="0" smtClean="0"/>
              <a:t> </a:t>
            </a:r>
            <a:r>
              <a:rPr lang="de-DE" sz="1800" dirty="0" err="1" smtClean="0"/>
              <a:t>higher</a:t>
            </a:r>
            <a:r>
              <a:rPr lang="de-DE" sz="1800" dirty="0" smtClean="0"/>
              <a:t> </a:t>
            </a:r>
            <a:r>
              <a:rPr lang="de-DE" sz="1800" dirty="0" err="1" smtClean="0"/>
              <a:t>efficiency</a:t>
            </a:r>
            <a:r>
              <a:rPr lang="de-DE" sz="1800" dirty="0" smtClean="0"/>
              <a:t> &amp; </a:t>
            </a:r>
            <a:r>
              <a:rPr lang="de-DE" sz="1800" dirty="0" err="1" smtClean="0"/>
              <a:t>aid</a:t>
            </a:r>
            <a:r>
              <a:rPr lang="de-DE" sz="1800" dirty="0" smtClean="0"/>
              <a:t> </a:t>
            </a:r>
            <a:r>
              <a:rPr lang="de-DE" sz="1800" dirty="0" err="1" smtClean="0"/>
              <a:t>where</a:t>
            </a:r>
            <a:r>
              <a:rPr lang="de-DE" sz="1800" dirty="0" smtClean="0"/>
              <a:t> </a:t>
            </a:r>
            <a:r>
              <a:rPr lang="de-DE" sz="1800" dirty="0" err="1" smtClean="0"/>
              <a:t>it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mostly</a:t>
            </a:r>
            <a:r>
              <a:rPr lang="de-DE" sz="1800" dirty="0" smtClean="0"/>
              <a:t> </a:t>
            </a:r>
            <a:r>
              <a:rPr lang="de-DE" sz="1800" dirty="0" err="1" smtClean="0"/>
              <a:t>needed</a:t>
            </a:r>
            <a:r>
              <a:rPr lang="de-DE" sz="1800" dirty="0" smtClean="0"/>
              <a:t>.</a:t>
            </a:r>
            <a:endParaRPr lang="en-US" sz="18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A60-4AD1-456F-9F85-F38A18B523E7}" type="datetime1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AB95-F455-40D8-B184-B547F4DF429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TSFcallingoperationsPARIAMAN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1"/>
            <a:ext cx="2214546" cy="1660910"/>
          </a:xfrm>
          <a:prstGeom prst="rect">
            <a:avLst/>
          </a:prstGeom>
        </p:spPr>
      </p:pic>
      <p:pic>
        <p:nvPicPr>
          <p:cNvPr id="11" name="Picture 10" descr="5TSF_Pakistan_Mardan June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8392" y="1"/>
            <a:ext cx="2190731" cy="1643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Satellite</a:t>
            </a:r>
            <a:r>
              <a:rPr lang="de-DE" dirty="0" smtClean="0"/>
              <a:t> </a:t>
            </a:r>
            <a:r>
              <a:rPr lang="de-DE" dirty="0" err="1" smtClean="0"/>
              <a:t>communications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 err="1" smtClean="0"/>
              <a:t>emerg</a:t>
            </a:r>
            <a:r>
              <a:rPr lang="de-DE" dirty="0" smtClean="0"/>
              <a:t>	</a:t>
            </a:r>
            <a:r>
              <a:rPr lang="de-DE" dirty="0" err="1" smtClean="0"/>
              <a:t>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43692" cy="4525963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ITU</a:t>
            </a:r>
            <a:r>
              <a:rPr lang="en-GB" b="1" dirty="0" smtClean="0"/>
              <a:t> </a:t>
            </a:r>
          </a:p>
          <a:p>
            <a:pPr lvl="1"/>
            <a:r>
              <a:rPr lang="en-GB" sz="1800" dirty="0" smtClean="0"/>
              <a:t>provides </a:t>
            </a:r>
            <a:r>
              <a:rPr lang="en-GB" sz="1800" dirty="0" smtClean="0"/>
              <a:t>communications systems to governments in countries hit by </a:t>
            </a:r>
            <a:r>
              <a:rPr lang="en-GB" sz="1800" dirty="0" smtClean="0"/>
              <a:t>natural </a:t>
            </a:r>
            <a:r>
              <a:rPr lang="en-GB" sz="1800" dirty="0" smtClean="0"/>
              <a:t>disaster.</a:t>
            </a:r>
            <a:r>
              <a:rPr lang="en-GB" sz="1800" i="1" dirty="0" smtClean="0"/>
              <a:t> </a:t>
            </a:r>
            <a:endParaRPr lang="en-GB" sz="1800" i="1" dirty="0" smtClean="0"/>
          </a:p>
          <a:p>
            <a:pPr lvl="1"/>
            <a:r>
              <a:rPr lang="en-GB" sz="1800" dirty="0" smtClean="0"/>
              <a:t>Deploy the latest satellite technology to support relieve activities: </a:t>
            </a:r>
            <a:r>
              <a:rPr lang="en-GB" sz="1800" dirty="0" err="1" smtClean="0"/>
              <a:t>Inmarsat</a:t>
            </a:r>
            <a:r>
              <a:rPr lang="en-GB" sz="1800" dirty="0" smtClean="0"/>
              <a:t> BGAN, </a:t>
            </a:r>
            <a:r>
              <a:rPr lang="en-GB" sz="1800" dirty="0" err="1" smtClean="0"/>
              <a:t>Thuraya</a:t>
            </a:r>
            <a:r>
              <a:rPr lang="en-GB" sz="1800" dirty="0" smtClean="0"/>
              <a:t>, Iridium</a:t>
            </a:r>
          </a:p>
          <a:p>
            <a:pPr lvl="1"/>
            <a:r>
              <a:rPr lang="en-GB" sz="1800" dirty="0" smtClean="0"/>
              <a:t>Providing training &amp; raising preparedness levels</a:t>
            </a:r>
          </a:p>
          <a:p>
            <a:pPr>
              <a:buNone/>
            </a:pPr>
            <a:endParaRPr lang="en-GB" sz="2200" dirty="0" smtClean="0"/>
          </a:p>
          <a:p>
            <a:pPr lvl="1"/>
            <a:endParaRPr lang="en-GB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A60-4AD1-456F-9F85-F38A18B523E7}" type="datetime1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AB95-F455-40D8-B184-B547F4DF429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Picture 9" descr="DRC_Dungu Telecommunication Centre_vi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1643050"/>
            <a:ext cx="2214546" cy="1660910"/>
          </a:xfrm>
          <a:prstGeom prst="rect">
            <a:avLst/>
          </a:prstGeom>
        </p:spPr>
      </p:pic>
      <p:pic>
        <p:nvPicPr>
          <p:cNvPr id="11" name="Picture 10" descr="Bangladesh_TS using Vizada3 Bg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3286124"/>
            <a:ext cx="2214546" cy="1476364"/>
          </a:xfrm>
          <a:prstGeom prst="rect">
            <a:avLst/>
          </a:prstGeom>
        </p:spPr>
      </p:pic>
      <p:pic>
        <p:nvPicPr>
          <p:cNvPr id="13" name="Picture 28" descr="Wideye Sabre 1 terminal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14290"/>
            <a:ext cx="2865404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Satellite communications </a:t>
            </a:r>
            <a:r>
              <a:rPr lang="en-US" dirty="0" smtClean="0"/>
              <a:t>for </a:t>
            </a:r>
            <a:r>
              <a:rPr lang="en-US" dirty="0" smtClean="0"/>
              <a:t>research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communications to support research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For </a:t>
            </a:r>
            <a:r>
              <a:rPr lang="en-US" sz="2400" dirty="0" smtClean="0"/>
              <a:t>stationary </a:t>
            </a:r>
            <a:r>
              <a:rPr lang="en-US" sz="2400" dirty="0" smtClean="0"/>
              <a:t>and </a:t>
            </a:r>
            <a:r>
              <a:rPr lang="en-US" sz="2400" dirty="0" smtClean="0"/>
              <a:t>mobile, </a:t>
            </a:r>
            <a:r>
              <a:rPr lang="en-US" sz="2400" dirty="0" smtClean="0"/>
              <a:t>manned as </a:t>
            </a:r>
          </a:p>
          <a:p>
            <a:pPr>
              <a:buNone/>
            </a:pPr>
            <a:r>
              <a:rPr lang="en-US" sz="2400" dirty="0" smtClean="0"/>
              <a:t>well as for </a:t>
            </a:r>
            <a:r>
              <a:rPr lang="en-US" sz="2400" dirty="0" smtClean="0"/>
              <a:t>un-manned </a:t>
            </a:r>
            <a:r>
              <a:rPr lang="en-US" sz="2400" dirty="0" smtClean="0"/>
              <a:t>projects </a:t>
            </a:r>
          </a:p>
          <a:p>
            <a:endParaRPr lang="en-US" dirty="0" smtClean="0"/>
          </a:p>
          <a:p>
            <a:r>
              <a:rPr lang="en-US" sz="2000" dirty="0" smtClean="0"/>
              <a:t>Arctic/Ant-Arctic expeditions</a:t>
            </a:r>
            <a:endParaRPr lang="en-US" sz="2000" dirty="0" smtClean="0"/>
          </a:p>
          <a:p>
            <a:r>
              <a:rPr lang="en-US" sz="2000" dirty="0" smtClean="0"/>
              <a:t>Exploration </a:t>
            </a:r>
            <a:r>
              <a:rPr lang="en-US" sz="2000" dirty="0" smtClean="0"/>
              <a:t>projects in remote locations </a:t>
            </a:r>
            <a:r>
              <a:rPr lang="en-US" sz="2000" dirty="0" smtClean="0"/>
              <a:t>to study climate change around the globe</a:t>
            </a:r>
            <a:endParaRPr lang="en-US" sz="2000" dirty="0" smtClean="0"/>
          </a:p>
          <a:p>
            <a:r>
              <a:rPr lang="en-US" sz="2000" dirty="0" smtClean="0"/>
              <a:t>Marine research </a:t>
            </a:r>
            <a:r>
              <a:rPr lang="en-US" sz="2000" dirty="0" smtClean="0"/>
              <a:t>projects, manned </a:t>
            </a:r>
            <a:r>
              <a:rPr lang="en-US" sz="2000" dirty="0" smtClean="0"/>
              <a:t>and </a:t>
            </a:r>
            <a:r>
              <a:rPr lang="en-US" sz="2000" dirty="0" smtClean="0"/>
              <a:t>unmanned </a:t>
            </a:r>
            <a:r>
              <a:rPr lang="en-US" sz="2000" dirty="0" smtClean="0"/>
              <a:t>(garbage in the Pacific Ocean, sea level </a:t>
            </a:r>
            <a:r>
              <a:rPr lang="en-US" sz="2000" dirty="0" smtClean="0"/>
              <a:t>measuring)</a:t>
            </a:r>
          </a:p>
          <a:p>
            <a:pPr lvl="0"/>
            <a:r>
              <a:rPr lang="en-US" sz="2000" dirty="0" smtClean="0"/>
              <a:t>Unmanned projects such </a:t>
            </a:r>
            <a:r>
              <a:rPr lang="en-US" sz="2000" dirty="0" smtClean="0"/>
              <a:t>as </a:t>
            </a:r>
          </a:p>
          <a:p>
            <a:pPr lvl="1"/>
            <a:r>
              <a:rPr lang="en-US" sz="1600" dirty="0" smtClean="0"/>
              <a:t>Fixed-buoy measurements to </a:t>
            </a:r>
            <a:r>
              <a:rPr lang="en-US" sz="1600" dirty="0" smtClean="0"/>
              <a:t>retrieve weather </a:t>
            </a:r>
            <a:r>
              <a:rPr lang="en-US" sz="1600" dirty="0" smtClean="0"/>
              <a:t>information </a:t>
            </a:r>
            <a:r>
              <a:rPr lang="en-US" sz="1600" dirty="0" smtClean="0"/>
              <a:t>from remote </a:t>
            </a:r>
            <a:r>
              <a:rPr lang="en-US" sz="1600" dirty="0" smtClean="0"/>
              <a:t>marine areas</a:t>
            </a:r>
            <a:endParaRPr lang="en-US" sz="1600" dirty="0" smtClean="0"/>
          </a:p>
          <a:p>
            <a:pPr lvl="1"/>
            <a:r>
              <a:rPr lang="en-US" sz="1600" dirty="0" smtClean="0"/>
              <a:t>Measurements of density </a:t>
            </a:r>
            <a:r>
              <a:rPr lang="en-US" sz="1600" dirty="0" smtClean="0"/>
              <a:t>and thickness of snow in </a:t>
            </a:r>
            <a:r>
              <a:rPr lang="en-US" sz="1600" dirty="0" smtClean="0"/>
              <a:t>mountains</a:t>
            </a:r>
            <a:endParaRPr lang="en-US" sz="1600" dirty="0" smtClean="0"/>
          </a:p>
          <a:p>
            <a:pPr lvl="1"/>
            <a:r>
              <a:rPr lang="en-US" sz="1600" dirty="0" smtClean="0"/>
              <a:t>Drifting-buoys </a:t>
            </a:r>
            <a:r>
              <a:rPr lang="en-US" sz="1600" dirty="0" smtClean="0"/>
              <a:t>to retrieve weather, current, plankton, temperature information</a:t>
            </a:r>
          </a:p>
          <a:p>
            <a:pPr>
              <a:buNone/>
            </a:pPr>
            <a:endParaRPr lang="en-US" sz="2000" dirty="0" smtClean="0"/>
          </a:p>
          <a:p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A60-4AD1-456F-9F85-F38A18B523E7}" type="datetime1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AB95-F455-40D8-B184-B547F4DF429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6866" name="Picture 2" descr="http://t0.gstatic.com/images?q=tbn:_GzgYHKJNB9bmM:http://forwardnotion.files.wordpress.com/2009/09/polar-bear-on-melting-ice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857232"/>
            <a:ext cx="2214578" cy="2313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satellite communications </a:t>
            </a:r>
            <a:br>
              <a:rPr lang="en-US" dirty="0" smtClean="0"/>
            </a:br>
            <a:r>
              <a:rPr lang="en-US" dirty="0" smtClean="0"/>
              <a:t>contributes to climate change </a:t>
            </a:r>
            <a:br>
              <a:rPr lang="en-US" dirty="0" smtClean="0"/>
            </a:br>
            <a:r>
              <a:rPr lang="en-US" dirty="0" smtClean="0"/>
              <a:t>research </a:t>
            </a:r>
            <a:r>
              <a:rPr lang="en-US" dirty="0" smtClean="0"/>
              <a:t>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2600" dirty="0" smtClean="0"/>
          </a:p>
          <a:p>
            <a:r>
              <a:rPr lang="en-US" sz="2200" b="1" dirty="0" smtClean="0"/>
              <a:t>Instant </a:t>
            </a:r>
            <a:r>
              <a:rPr lang="en-US" sz="2200" b="1" dirty="0" smtClean="0"/>
              <a:t>connection &amp; transmission of research data</a:t>
            </a:r>
            <a:r>
              <a:rPr lang="en-US" sz="2200" dirty="0" smtClean="0"/>
              <a:t>: </a:t>
            </a:r>
            <a:r>
              <a:rPr lang="en-US" sz="2200" dirty="0" smtClean="0"/>
              <a:t>speeds up </a:t>
            </a:r>
            <a:r>
              <a:rPr lang="en-US" sz="2200" dirty="0" smtClean="0"/>
              <a:t>operations &amp; analysis of retrieved data.</a:t>
            </a:r>
            <a:r>
              <a:rPr lang="en-US" sz="2200" dirty="0" smtClean="0"/>
              <a:t>  </a:t>
            </a:r>
          </a:p>
          <a:p>
            <a:r>
              <a:rPr lang="en-US" sz="2200" b="1" dirty="0" smtClean="0"/>
              <a:t>Remote office</a:t>
            </a:r>
            <a:r>
              <a:rPr lang="en-US" sz="2200" dirty="0" smtClean="0"/>
              <a:t>: </a:t>
            </a:r>
            <a:r>
              <a:rPr lang="en-US" sz="2200" dirty="0" smtClean="0"/>
              <a:t>enables researchers to use and access </a:t>
            </a:r>
            <a:r>
              <a:rPr lang="en-US" sz="2200" dirty="0" smtClean="0"/>
              <a:t>applications normally only available in the office or lab.</a:t>
            </a:r>
            <a:endParaRPr lang="en-US" sz="2200" dirty="0" smtClean="0"/>
          </a:p>
          <a:p>
            <a:r>
              <a:rPr lang="en-US" sz="2200" b="1" dirty="0" smtClean="0"/>
              <a:t>Security</a:t>
            </a:r>
            <a:r>
              <a:rPr lang="en-US" sz="2200" dirty="0" smtClean="0"/>
              <a:t>: </a:t>
            </a:r>
            <a:r>
              <a:rPr lang="en-US" sz="2200" dirty="0" smtClean="0"/>
              <a:t>enhances </a:t>
            </a:r>
            <a:r>
              <a:rPr lang="en-US" sz="2200" dirty="0" smtClean="0"/>
              <a:t>security arrangements in unexplored </a:t>
            </a:r>
            <a:r>
              <a:rPr lang="en-US" sz="2200" dirty="0" smtClean="0"/>
              <a:t>&amp; </a:t>
            </a:r>
            <a:r>
              <a:rPr lang="en-US" sz="2200" dirty="0" smtClean="0"/>
              <a:t>remote zones</a:t>
            </a:r>
            <a:r>
              <a:rPr lang="en-US" sz="2400" dirty="0" smtClean="0"/>
              <a:t>.</a:t>
            </a:r>
          </a:p>
          <a:p>
            <a:r>
              <a:rPr lang="en-US" sz="2200" b="1" dirty="0" smtClean="0"/>
              <a:t>Mobility:</a:t>
            </a:r>
            <a:r>
              <a:rPr lang="en-US" sz="2200" dirty="0" smtClean="0"/>
              <a:t> easy to set up </a:t>
            </a:r>
            <a:r>
              <a:rPr lang="en-US" sz="2200" dirty="0" smtClean="0"/>
              <a:t>and </a:t>
            </a:r>
            <a:r>
              <a:rPr lang="en-US" sz="2200" dirty="0" smtClean="0"/>
              <a:t>handy to carry, mobile </a:t>
            </a:r>
            <a:r>
              <a:rPr lang="en-US" sz="2200" dirty="0" err="1" smtClean="0"/>
              <a:t>satcoms</a:t>
            </a:r>
            <a:r>
              <a:rPr lang="en-US" sz="2200" dirty="0" smtClean="0"/>
              <a:t> stay with you on the move. </a:t>
            </a:r>
          </a:p>
          <a:p>
            <a:r>
              <a:rPr lang="en-US" sz="2200" b="1" dirty="0" smtClean="0"/>
              <a:t>Proximity:</a:t>
            </a:r>
            <a:r>
              <a:rPr lang="en-US" sz="2200" dirty="0" smtClean="0"/>
              <a:t> keeps teams on long-term missions in touch with the world.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A60-4AD1-456F-9F85-F38A18B523E7}" type="datetime1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AB95-F455-40D8-B184-B547F4DF429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4818" name="Picture 2" descr="http://t1.gstatic.com/images?q=tbn:Ug-lAB3cbN-HDM:http://www.filemagazine.com/thecollection/archives/images/DESERT-TRE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298" y="0"/>
            <a:ext cx="2071702" cy="2087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</a:t>
            </a:r>
            <a:r>
              <a:rPr lang="en-US" dirty="0" err="1" smtClean="0"/>
              <a:t>satcom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used </a:t>
            </a:r>
            <a:r>
              <a:rPr lang="en-US" dirty="0" smtClean="0"/>
              <a:t>for </a:t>
            </a:r>
            <a:r>
              <a:rPr lang="en-US" dirty="0" smtClean="0"/>
              <a:t>research projects -IPEV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A60-4AD1-456F-9F85-F38A18B523E7}" type="datetime1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AB95-F455-40D8-B184-B547F4DF429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0034" y="17144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sz="3800" b="1" dirty="0" err="1" smtClean="0">
                <a:latin typeface="Verdana" pitchFamily="34" charset="0"/>
              </a:rPr>
              <a:t>Institut</a:t>
            </a:r>
            <a:r>
              <a:rPr lang="en-US" sz="3800" b="1" dirty="0" smtClean="0">
                <a:latin typeface="Verdana" pitchFamily="34" charset="0"/>
              </a:rPr>
              <a:t> </a:t>
            </a:r>
            <a:r>
              <a:rPr lang="en-US" sz="3800" b="1" dirty="0" err="1" smtClean="0">
                <a:latin typeface="Verdana" pitchFamily="34" charset="0"/>
              </a:rPr>
              <a:t>Polaire</a:t>
            </a:r>
            <a:r>
              <a:rPr lang="en-US" sz="3800" b="1" dirty="0" smtClean="0">
                <a:latin typeface="Verdana" pitchFamily="34" charset="0"/>
              </a:rPr>
              <a:t> </a:t>
            </a:r>
            <a:r>
              <a:rPr lang="en-US" sz="3800" b="1" dirty="0" err="1" smtClean="0">
                <a:latin typeface="Verdana" pitchFamily="34" charset="0"/>
              </a:rPr>
              <a:t>Français</a:t>
            </a:r>
            <a:r>
              <a:rPr lang="en-US" sz="3800" b="1" dirty="0" smtClean="0">
                <a:latin typeface="Verdana" pitchFamily="34" charset="0"/>
              </a:rPr>
              <a:t> : Paul Emile Victor </a:t>
            </a:r>
            <a:r>
              <a:rPr lang="en-US" sz="3800" b="1" dirty="0" smtClean="0">
                <a:latin typeface="Verdana" pitchFamily="34" charset="0"/>
              </a:rPr>
              <a:t>(IPEV) supports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sz="3800" b="1" dirty="0" smtClean="0">
                <a:latin typeface="Verdana" pitchFamily="34" charset="0"/>
              </a:rPr>
              <a:t>research projects in the </a:t>
            </a:r>
            <a:r>
              <a:rPr lang="en-US" sz="3800" b="1" dirty="0" err="1" smtClean="0">
                <a:latin typeface="Verdana" pitchFamily="34" charset="0"/>
              </a:rPr>
              <a:t>Artic</a:t>
            </a:r>
            <a:r>
              <a:rPr lang="en-US" sz="3800" b="1" dirty="0" smtClean="0">
                <a:latin typeface="Verdana" pitchFamily="34" charset="0"/>
              </a:rPr>
              <a:t> </a:t>
            </a:r>
            <a:r>
              <a:rPr lang="en-US" sz="3800" b="1" dirty="0" smtClean="0">
                <a:latin typeface="Verdana" pitchFamily="34" charset="0"/>
              </a:rPr>
              <a:t>– Antarctica : Project Damocles</a:t>
            </a:r>
            <a:endParaRPr lang="en-US" sz="3800" b="1" dirty="0" smtClean="0">
              <a:latin typeface="Verdana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300" dirty="0" smtClean="0">
              <a:latin typeface="Verdana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400" dirty="0" smtClean="0">
                <a:latin typeface="Verdana" pitchFamily="34" charset="0"/>
              </a:rPr>
              <a:t>Study </a:t>
            </a:r>
            <a:r>
              <a:rPr lang="en-US" sz="3400" dirty="0" smtClean="0">
                <a:latin typeface="Verdana" pitchFamily="34" charset="0"/>
              </a:rPr>
              <a:t>impact of climate changes in the arctic, researching on </a:t>
            </a:r>
            <a:r>
              <a:rPr lang="en-US" sz="3400" dirty="0" smtClean="0">
                <a:latin typeface="Verdana" pitchFamily="34" charset="0"/>
              </a:rPr>
              <a:t>physic chemistry </a:t>
            </a:r>
            <a:r>
              <a:rPr lang="en-US" sz="3400" dirty="0" smtClean="0">
                <a:latin typeface="Verdana" pitchFamily="34" charset="0"/>
              </a:rPr>
              <a:t>of the lower and upper layers of the </a:t>
            </a:r>
            <a:r>
              <a:rPr lang="en-US" sz="3400" dirty="0" smtClean="0">
                <a:latin typeface="Verdana" pitchFamily="34" charset="0"/>
              </a:rPr>
              <a:t>atmosphere </a:t>
            </a:r>
            <a:r>
              <a:rPr lang="en-US" sz="3400" dirty="0" smtClean="0">
                <a:latin typeface="Verdana" pitchFamily="34" charset="0"/>
              </a:rPr>
              <a:t>(greenhouse gases, stratospheric ozone), glacier dynamics, ice-ocean-</a:t>
            </a:r>
            <a:br>
              <a:rPr lang="en-US" sz="3400" dirty="0" smtClean="0">
                <a:latin typeface="Verdana" pitchFamily="34" charset="0"/>
              </a:rPr>
            </a:br>
            <a:r>
              <a:rPr lang="en-US" sz="3400" dirty="0" smtClean="0">
                <a:latin typeface="Verdana" pitchFamily="34" charset="0"/>
              </a:rPr>
              <a:t>atmosphere exchanges etc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400" dirty="0" smtClean="0">
                <a:latin typeface="Verdana" pitchFamily="34" charset="0"/>
              </a:rPr>
              <a:t>Iridium </a:t>
            </a:r>
            <a:r>
              <a:rPr lang="en-US" sz="3400" dirty="0" smtClean="0">
                <a:latin typeface="Verdana" pitchFamily="34" charset="0"/>
              </a:rPr>
              <a:t>used to communicate between men on the field, the scientific bases, the </a:t>
            </a:r>
            <a:r>
              <a:rPr lang="en-US" sz="3400" dirty="0" smtClean="0">
                <a:latin typeface="Verdana" pitchFamily="34" charset="0"/>
              </a:rPr>
              <a:t>IPEV </a:t>
            </a:r>
            <a:r>
              <a:rPr lang="en-US" sz="3400" dirty="0" smtClean="0">
                <a:latin typeface="Verdana" pitchFamily="34" charset="0"/>
              </a:rPr>
              <a:t>staff and the scientific laboratories in France.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400" dirty="0" smtClean="0">
                <a:latin typeface="Verdana" pitchFamily="34" charset="0"/>
              </a:rPr>
              <a:t>Iridium is also used to transfer scientific data from the field to the laboratories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400" dirty="0" smtClean="0">
                <a:latin typeface="Verdana" pitchFamily="34" charset="0"/>
              </a:rPr>
              <a:t>In DAMOCLES project Iridium is used to transmit </a:t>
            </a:r>
            <a:r>
              <a:rPr lang="en-US" sz="3400" dirty="0" smtClean="0">
                <a:latin typeface="Verdana" pitchFamily="34" charset="0"/>
              </a:rPr>
              <a:t/>
            </a:r>
            <a:br>
              <a:rPr lang="en-US" sz="3400" dirty="0" smtClean="0">
                <a:latin typeface="Verdana" pitchFamily="34" charset="0"/>
              </a:rPr>
            </a:br>
            <a:r>
              <a:rPr lang="en-US" sz="3400" dirty="0" smtClean="0">
                <a:latin typeface="Verdana" pitchFamily="34" charset="0"/>
              </a:rPr>
              <a:t>temperature </a:t>
            </a:r>
            <a:r>
              <a:rPr lang="en-US" sz="3400" dirty="0" smtClean="0">
                <a:latin typeface="Verdana" pitchFamily="34" charset="0"/>
              </a:rPr>
              <a:t>and salinity data measured in the arctic </a:t>
            </a:r>
            <a:r>
              <a:rPr lang="en-US" sz="3400" dirty="0" smtClean="0">
                <a:latin typeface="Verdana" pitchFamily="34" charset="0"/>
              </a:rPr>
              <a:t/>
            </a:r>
            <a:br>
              <a:rPr lang="en-US" sz="3400" dirty="0" smtClean="0">
                <a:latin typeface="Verdana" pitchFamily="34" charset="0"/>
              </a:rPr>
            </a:br>
            <a:r>
              <a:rPr lang="en-US" sz="3400" dirty="0" smtClean="0">
                <a:latin typeface="Verdana" pitchFamily="34" charset="0"/>
              </a:rPr>
              <a:t>ocean </a:t>
            </a:r>
            <a:r>
              <a:rPr lang="en-US" sz="3400" dirty="0" smtClean="0">
                <a:latin typeface="Verdana" pitchFamily="34" charset="0"/>
              </a:rPr>
              <a:t>by remote sensor buoys..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3400" dirty="0" smtClean="0">
              <a:latin typeface="Verdana" pitchFamily="34" charset="0"/>
            </a:endParaRPr>
          </a:p>
          <a:p>
            <a:endParaRPr lang="en-US" sz="3400" dirty="0" smtClean="0"/>
          </a:p>
        </p:txBody>
      </p:sp>
      <p:pic>
        <p:nvPicPr>
          <p:cNvPr id="9" name="Picture 8" descr="Fleet77 Antarctique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538014"/>
            <a:ext cx="2143108" cy="1605630"/>
          </a:xfrm>
          <a:prstGeom prst="rect">
            <a:avLst/>
          </a:prstGeom>
        </p:spPr>
      </p:pic>
      <p:pic>
        <p:nvPicPr>
          <p:cNvPr id="10" name="Picture 9" descr="IPEV_kp_MG_2235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2968" y="0"/>
            <a:ext cx="2161032" cy="1438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satcom</a:t>
            </a:r>
            <a:r>
              <a:rPr lang="en-US" dirty="0" smtClean="0"/>
              <a:t> used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</a:t>
            </a:r>
            <a:r>
              <a:rPr lang="en-US" dirty="0" smtClean="0"/>
              <a:t>projects - </a:t>
            </a:r>
            <a:r>
              <a:rPr lang="en-US" dirty="0" err="1" smtClean="0"/>
              <a:t>Sittler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119"/>
            <a:ext cx="6543692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200" b="1" dirty="0" smtClean="0"/>
              <a:t>Long-term study on lemmings proves that</a:t>
            </a:r>
          </a:p>
          <a:p>
            <a:pPr>
              <a:buNone/>
            </a:pPr>
            <a:r>
              <a:rPr lang="en-US" sz="3200" b="1" dirty="0" smtClean="0"/>
              <a:t>climate change affects interaction of </a:t>
            </a:r>
          </a:p>
          <a:p>
            <a:pPr>
              <a:buNone/>
            </a:pPr>
            <a:r>
              <a:rPr lang="en-US" sz="3200" b="1" dirty="0" smtClean="0"/>
              <a:t>species in Greenland</a:t>
            </a:r>
          </a:p>
          <a:p>
            <a:pPr>
              <a:buNone/>
            </a:pPr>
            <a:endParaRPr lang="en-US" sz="2100" b="1" dirty="0" smtClean="0"/>
          </a:p>
          <a:p>
            <a:pPr lvl="0"/>
            <a:r>
              <a:rPr lang="en-US" sz="3200" dirty="0" smtClean="0"/>
              <a:t>Benoit </a:t>
            </a:r>
            <a:r>
              <a:rPr lang="en-US" sz="3200" dirty="0" err="1" smtClean="0"/>
              <a:t>Sittler</a:t>
            </a:r>
            <a:r>
              <a:rPr lang="en-US" sz="3200" dirty="0" smtClean="0"/>
              <a:t> uses satellite communications (</a:t>
            </a:r>
            <a:r>
              <a:rPr lang="en-GB" sz="3200" dirty="0" smtClean="0"/>
              <a:t>BGAN </a:t>
            </a:r>
            <a:r>
              <a:rPr lang="en-GB" sz="3200" dirty="0" smtClean="0"/>
              <a:t>and Iridium</a:t>
            </a:r>
            <a:r>
              <a:rPr lang="en-US" sz="3200" dirty="0" smtClean="0"/>
              <a:t>) </a:t>
            </a:r>
            <a:r>
              <a:rPr lang="en-US" sz="3200" dirty="0" smtClean="0"/>
              <a:t>to communicate with colleagues and home during his expeditions and to send </a:t>
            </a:r>
            <a:r>
              <a:rPr lang="en-US" sz="3200" dirty="0" smtClean="0"/>
              <a:t>project </a:t>
            </a:r>
            <a:r>
              <a:rPr lang="en-US" sz="3200" dirty="0" smtClean="0"/>
              <a:t>updates</a:t>
            </a:r>
          </a:p>
          <a:p>
            <a:pPr lvl="0"/>
            <a:r>
              <a:rPr lang="en-GB" sz="3200" dirty="0" smtClean="0"/>
              <a:t>Satellite communications also serves for security purposes in these remote locations</a:t>
            </a:r>
            <a:endParaRPr lang="en-US" sz="3200" dirty="0" smtClean="0"/>
          </a:p>
          <a:p>
            <a:r>
              <a:rPr lang="de-DE" sz="3200" dirty="0" err="1" smtClean="0"/>
              <a:t>Sittler</a:t>
            </a:r>
            <a:r>
              <a:rPr lang="de-DE" sz="3200" dirty="0" smtClean="0"/>
              <a:t> </a:t>
            </a:r>
            <a:r>
              <a:rPr lang="en-GB" sz="3200" dirty="0" smtClean="0"/>
              <a:t>demonstrated how climate change has indirect effects on interactions in the arctic animal communities</a:t>
            </a:r>
          </a:p>
          <a:p>
            <a:r>
              <a:rPr lang="en-GB" sz="3200" dirty="0" smtClean="0"/>
              <a:t>Other observation pointing to present changes include the fact that polar bears are now appearing on land regularly due to the earlier disappearance of the pack-ice</a:t>
            </a: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A60-4AD1-456F-9F85-F38A18B523E7}" type="datetime1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AB95-F455-40D8-B184-B547F4DF429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BenoitHarfang3 (2)._small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2968" y="2918860"/>
            <a:ext cx="2161032" cy="3224784"/>
          </a:xfrm>
          <a:prstGeom prst="rect">
            <a:avLst/>
          </a:prstGeom>
        </p:spPr>
      </p:pic>
      <p:pic>
        <p:nvPicPr>
          <p:cNvPr id="16" name="Picture 15" descr="Lemming-JL (2)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1516793"/>
            <a:ext cx="2143108" cy="1412141"/>
          </a:xfrm>
          <a:prstGeom prst="rect">
            <a:avLst/>
          </a:prstGeom>
        </p:spPr>
      </p:pic>
      <p:pic>
        <p:nvPicPr>
          <p:cNvPr id="17" name="Picture 16" descr="Benoit1 (2)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3" y="0"/>
            <a:ext cx="2143107" cy="1553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satcom</a:t>
            </a:r>
            <a:r>
              <a:rPr lang="en-US" dirty="0" smtClean="0"/>
              <a:t> used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projects </a:t>
            </a:r>
            <a:r>
              <a:rPr lang="en-US" dirty="0" smtClean="0"/>
              <a:t>- </a:t>
            </a:r>
            <a:r>
              <a:rPr lang="en-US" dirty="0" err="1" smtClean="0"/>
              <a:t>Ranson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NASA Earth Observatory study on </a:t>
            </a:r>
          </a:p>
          <a:p>
            <a:pPr>
              <a:buNone/>
            </a:pPr>
            <a:r>
              <a:rPr lang="en-US" b="1" dirty="0" smtClean="0"/>
              <a:t>climate change and global warming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NASA scientist Dr. Jon </a:t>
            </a:r>
            <a:r>
              <a:rPr lang="en-US" dirty="0" err="1" smtClean="0"/>
              <a:t>Ranson</a:t>
            </a:r>
            <a:r>
              <a:rPr lang="en-US" dirty="0" smtClean="0"/>
              <a:t> monitors climate change and global warming in Siberia. The mobile </a:t>
            </a:r>
            <a:r>
              <a:rPr lang="en-US" dirty="0" err="1" smtClean="0"/>
              <a:t>satcoms</a:t>
            </a:r>
            <a:r>
              <a:rPr lang="en-US" dirty="0" smtClean="0"/>
              <a:t> services have enabled him to send data recorded to NASA teams in the US, as well as keep &amp; update his blog. </a:t>
            </a:r>
          </a:p>
          <a:p>
            <a:endParaRPr lang="en-US" dirty="0" smtClean="0"/>
          </a:p>
          <a:p>
            <a:r>
              <a:rPr lang="en-US" dirty="0" smtClean="0"/>
              <a:t>Vizada and service provider Explorer Satellite Communications in Fort Lauderdale have provided </a:t>
            </a:r>
            <a:r>
              <a:rPr lang="en-US" dirty="0" err="1" smtClean="0"/>
              <a:t>Inmarsat</a:t>
            </a:r>
            <a:r>
              <a:rPr lang="en-US" dirty="0" smtClean="0"/>
              <a:t> BGAN and Iridium communications solutions to support NASA Earth Observatory study of Dr. Jon </a:t>
            </a:r>
            <a:r>
              <a:rPr lang="en-US" dirty="0" err="1" smtClean="0"/>
              <a:t>Ranson</a:t>
            </a:r>
            <a:r>
              <a:rPr lang="en-US" dirty="0" smtClean="0"/>
              <a:t> in Siberia.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A60-4AD1-456F-9F85-F38A18B523E7}" type="datetime1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AB95-F455-40D8-B184-B547F4DF429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Dr Jon Ranson Hughes 9201 Siberia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6776" y="0"/>
            <a:ext cx="2157224" cy="2201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Example of </a:t>
            </a:r>
            <a:r>
              <a:rPr lang="en-US" dirty="0" err="1" smtClean="0"/>
              <a:t>satcom</a:t>
            </a:r>
            <a:r>
              <a:rPr lang="en-US" dirty="0" smtClean="0"/>
              <a:t> used for exploration projects – Unmanned research projects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 </a:t>
            </a:r>
            <a:endParaRPr lang="en-US" dirty="0" smtClean="0"/>
          </a:p>
          <a:p>
            <a:r>
              <a:rPr lang="en-US" dirty="0" smtClean="0"/>
              <a:t>Tsunami alert project: French supplier developed tsunami alert system for the French and Polynesian government. </a:t>
            </a:r>
          </a:p>
          <a:p>
            <a:pPr lvl="1"/>
            <a:r>
              <a:rPr lang="en-US" dirty="0" smtClean="0"/>
              <a:t>Buoys with sensors placed in deep sea measure permanently size of the swell/wave</a:t>
            </a:r>
          </a:p>
          <a:p>
            <a:pPr lvl="1"/>
            <a:r>
              <a:rPr lang="en-US" dirty="0" smtClean="0"/>
              <a:t>If certain level is reached, they transmit alert message via </a:t>
            </a:r>
            <a:r>
              <a:rPr lang="en-US" dirty="0" err="1" smtClean="0"/>
              <a:t>Inmarsat</a:t>
            </a:r>
            <a:r>
              <a:rPr lang="en-US" dirty="0" smtClean="0"/>
              <a:t> Mini C to a control and supervision center on shore. </a:t>
            </a:r>
          </a:p>
          <a:p>
            <a:pPr lvl="1"/>
            <a:r>
              <a:rPr lang="en-US" dirty="0" smtClean="0"/>
              <a:t>Immediately a sound alert is sent to the villages close to the beach to warn population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Drifting-buoy project developed by Satellite </a:t>
            </a:r>
            <a:r>
              <a:rPr lang="en-US" dirty="0" err="1" smtClean="0"/>
              <a:t>AirTime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Buoy follows current and measures constantly </a:t>
            </a:r>
            <a:br>
              <a:rPr lang="en-US" dirty="0" smtClean="0"/>
            </a:br>
            <a:r>
              <a:rPr lang="en-US" dirty="0" smtClean="0"/>
              <a:t>various values like weather, current, plankton, </a:t>
            </a:r>
            <a:br>
              <a:rPr lang="en-US" dirty="0" smtClean="0"/>
            </a:br>
            <a:r>
              <a:rPr lang="en-US" dirty="0" smtClean="0"/>
              <a:t>temperature information</a:t>
            </a:r>
          </a:p>
          <a:p>
            <a:pPr lvl="1"/>
            <a:r>
              <a:rPr lang="en-US" dirty="0" smtClean="0"/>
              <a:t>Data is sent regularly by the </a:t>
            </a:r>
            <a:r>
              <a:rPr lang="en-US" dirty="0" err="1" smtClean="0"/>
              <a:t>Inmarsat</a:t>
            </a:r>
            <a:r>
              <a:rPr lang="en-US" dirty="0" smtClean="0"/>
              <a:t> Mini C to </a:t>
            </a:r>
            <a:br>
              <a:rPr lang="en-US" dirty="0" smtClean="0"/>
            </a:br>
            <a:r>
              <a:rPr lang="en-US" dirty="0" smtClean="0"/>
              <a:t>researchers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A60-4AD1-456F-9F85-F38A18B523E7}" type="datetime1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AB95-F455-40D8-B184-B547F4DF429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0633" y="4572008"/>
            <a:ext cx="2093367" cy="15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About Vizada	</a:t>
            </a:r>
          </a:p>
          <a:p>
            <a:endParaRPr lang="en-US" dirty="0" smtClean="0"/>
          </a:p>
          <a:p>
            <a:r>
              <a:rPr lang="en-US" dirty="0" smtClean="0"/>
              <a:t>Satellite communications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Satellite </a:t>
            </a:r>
            <a:r>
              <a:rPr lang="en-US" dirty="0" smtClean="0"/>
              <a:t>communications in </a:t>
            </a:r>
            <a:r>
              <a:rPr lang="en-US" dirty="0" smtClean="0"/>
              <a:t>emergencies</a:t>
            </a:r>
          </a:p>
          <a:p>
            <a:endParaRPr lang="en-US" dirty="0" smtClean="0"/>
          </a:p>
          <a:p>
            <a:r>
              <a:rPr lang="en-US" dirty="0" smtClean="0"/>
              <a:t>Satellite </a:t>
            </a:r>
            <a:r>
              <a:rPr lang="en-US" dirty="0" smtClean="0"/>
              <a:t>communications for </a:t>
            </a:r>
            <a:r>
              <a:rPr lang="en-US" dirty="0" smtClean="0"/>
              <a:t>research projects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A60-4AD1-456F-9F85-F38A18B523E7}" type="datetime1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AB95-F455-40D8-B184-B547F4DF429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42" name="Picture 2" descr="http://t2.gstatic.com/images?q=tbn:8MByj9DoxsKVZM:http://www.freewebs.com/airawareness/Argentina.ice_break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0"/>
            <a:ext cx="3428992" cy="2277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http://t0.gstatic.com/images?q=tbn:MYvQshaKNvHAQM:http://h-e-h.org/files/HEH%2520Images/heh%2520disaster%2520relief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7" y="4572008"/>
            <a:ext cx="2090427" cy="15716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And more …..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Create</a:t>
            </a:r>
            <a:r>
              <a:rPr lang="nl-NL" dirty="0" smtClean="0"/>
              <a:t> </a:t>
            </a:r>
            <a:r>
              <a:rPr lang="nl-NL" dirty="0" err="1" smtClean="0"/>
              <a:t>awareness</a:t>
            </a:r>
            <a:endParaRPr lang="nl-NL" dirty="0" smtClean="0"/>
          </a:p>
          <a:p>
            <a:r>
              <a:rPr lang="nl-NL" dirty="0" smtClean="0"/>
              <a:t>Research</a:t>
            </a:r>
          </a:p>
          <a:p>
            <a:r>
              <a:rPr lang="nl-NL" dirty="0" err="1" smtClean="0"/>
              <a:t>Warn</a:t>
            </a:r>
            <a:endParaRPr lang="nl-NL" dirty="0" smtClean="0"/>
          </a:p>
          <a:p>
            <a:r>
              <a:rPr lang="nl-NL" dirty="0" err="1" smtClean="0"/>
              <a:t>Releave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8994" y="6286520"/>
            <a:ext cx="1276344" cy="214314"/>
          </a:xfrm>
        </p:spPr>
        <p:txBody>
          <a:bodyPr/>
          <a:lstStyle/>
          <a:p>
            <a:fld id="{11603A60-4AD1-456F-9F85-F38A18B523E7}" type="datetime1">
              <a:rPr lang="en-US" smtClean="0"/>
              <a:pPr/>
              <a:t>12/3/2009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AB95-F455-40D8-B184-B547F4DF429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0178" name="Picture 2" descr="http://t2.gstatic.com/images?q=tbn:r6saPJDZUZR12M:http://www.impactlab.com/wp-content/uploads/2009/04/tsunami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7" y="3143248"/>
            <a:ext cx="2084823" cy="1571636"/>
          </a:xfrm>
          <a:prstGeom prst="rect">
            <a:avLst/>
          </a:prstGeom>
          <a:noFill/>
        </p:spPr>
      </p:pic>
      <p:pic>
        <p:nvPicPr>
          <p:cNvPr id="50180" name="Picture 4" descr="http://t2.gstatic.com/images?q=tbn:giw6ElnAg9RjKM:http://www.change.org/photos/wordpress_copies/education/2009/10/0001-ed-climate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0"/>
            <a:ext cx="2097018" cy="1500174"/>
          </a:xfrm>
          <a:prstGeom prst="rect">
            <a:avLst/>
          </a:prstGeom>
          <a:noFill/>
        </p:spPr>
      </p:pic>
      <p:pic>
        <p:nvPicPr>
          <p:cNvPr id="50182" name="Picture 6" descr="http://t2.gstatic.com/images?q=tbn:_Zt6QlI_2HsMnM:http://www.informify.com/images/stories/july08/polarbear-jan-will-340w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1500174"/>
            <a:ext cx="210242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5574-5E46-495A-B137-416F38643D1B}" type="datetime1">
              <a:rPr lang="en-US" smtClean="0"/>
              <a:pPr/>
              <a:t>12/3/2009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AB95-F455-40D8-B184-B547F4DF429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About Vizada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58" y="285728"/>
            <a:ext cx="8229600" cy="1143000"/>
          </a:xfrm>
        </p:spPr>
        <p:txBody>
          <a:bodyPr/>
          <a:lstStyle/>
          <a:p>
            <a:r>
              <a:rPr lang="en-US" dirty="0" smtClean="0"/>
              <a:t>Who is Vizada?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Verdana" pitchFamily="-104" charset="0"/>
              </a:rPr>
              <a:t>The Worldwide Leading Provider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b="1" dirty="0" smtClean="0">
                <a:latin typeface="Verdana" pitchFamily="-104" charset="0"/>
              </a:rPr>
              <a:t>Global Satellite Communications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b="1" dirty="0" smtClean="0">
              <a:solidFill>
                <a:srgbClr val="DF1011"/>
              </a:solidFill>
              <a:latin typeface="Verdana" pitchFamily="-104" charset="0"/>
            </a:endParaRPr>
          </a:p>
          <a:p>
            <a:pPr>
              <a:spcBef>
                <a:spcPct val="0"/>
              </a:spcBef>
            </a:pPr>
            <a:r>
              <a:rPr lang="en-US" dirty="0" smtClean="0"/>
              <a:t>Offering services over multiple satellite networks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Services offered to many United Nations organizations &amp; agencies as well as NGO’s, researchers and commercial users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Leading innovator with over 40 years of </a:t>
            </a:r>
            <a:r>
              <a:rPr lang="en-US" dirty="0" smtClean="0"/>
              <a:t>experience</a:t>
            </a:r>
            <a:r>
              <a:rPr lang="en-US" dirty="0" smtClean="0"/>
              <a:t> &amp; with global presence though over 400 local resellers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A60-4AD1-456F-9F85-F38A18B523E7}" type="datetime1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AB95-F455-40D8-B184-B547F4DF429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1035"/>
          <p:cNvSpPr>
            <a:spLocks noChangeArrowheads="1"/>
          </p:cNvSpPr>
          <p:nvPr/>
        </p:nvSpPr>
        <p:spPr bwMode="auto">
          <a:xfrm>
            <a:off x="0" y="13716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2" name="Picture 11" descr="Eik_29Des2000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4442" y="0"/>
            <a:ext cx="3579590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668839"/>
          </a:xfrm>
        </p:spPr>
        <p:txBody>
          <a:bodyPr/>
          <a:lstStyle/>
          <a:p>
            <a:r>
              <a:rPr lang="en-US" sz="2000" dirty="0" smtClean="0"/>
              <a:t>We give people the confidence that they can communicate no matter where they are in the </a:t>
            </a:r>
            <a:r>
              <a:rPr lang="en-US" sz="2000" dirty="0" smtClean="0"/>
              <a:t>world, under any circumstances</a:t>
            </a:r>
            <a:endParaRPr lang="en-US" sz="2000" dirty="0" smtClean="0"/>
          </a:p>
          <a:p>
            <a:r>
              <a:rPr lang="en-US" sz="2000" dirty="0" smtClean="0"/>
              <a:t>From simple phone calls or email access up to broadband connectivity and secure VPN connections</a:t>
            </a:r>
          </a:p>
          <a:p>
            <a:r>
              <a:rPr lang="en-US" sz="2000" dirty="0" smtClean="0"/>
              <a:t>And this for more than 200,000 end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A60-4AD1-456F-9F85-F38A18B523E7}" type="datetime1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AB95-F455-40D8-B184-B547F4DF429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18" descr="iStock_000004968543Medium"/>
          <p:cNvPicPr>
            <a:picLocks noChangeAspect="1" noChangeArrowheads="1"/>
          </p:cNvPicPr>
          <p:nvPr/>
        </p:nvPicPr>
        <p:blipFill>
          <a:blip r:embed="rId3" cstate="print"/>
          <a:srcRect l="21118" r="11307"/>
          <a:stretch>
            <a:fillRect/>
          </a:stretch>
        </p:blipFill>
        <p:spPr bwMode="auto">
          <a:xfrm>
            <a:off x="609600" y="3429000"/>
            <a:ext cx="2438400" cy="2414588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42910" y="3491494"/>
            <a:ext cx="1183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Verdana" pitchFamily="-104" charset="0"/>
              </a:rPr>
              <a:t>On </a:t>
            </a:r>
            <a:r>
              <a:rPr lang="en-US" sz="1800" b="1" dirty="0">
                <a:solidFill>
                  <a:schemeClr val="bg1"/>
                </a:solidFill>
                <a:latin typeface="Verdana" pitchFamily="-104" charset="0"/>
              </a:rPr>
              <a:t>land</a:t>
            </a:r>
            <a:endParaRPr lang="en-US" sz="2000" b="1" dirty="0">
              <a:latin typeface="Verdana" pitchFamily="-104" charset="0"/>
            </a:endParaRPr>
          </a:p>
        </p:txBody>
      </p:sp>
      <p:pic>
        <p:nvPicPr>
          <p:cNvPr id="9" name="Picture 22" descr="Aircraft Cockpit"/>
          <p:cNvPicPr>
            <a:picLocks noChangeAspect="1" noChangeArrowheads="1"/>
          </p:cNvPicPr>
          <p:nvPr/>
        </p:nvPicPr>
        <p:blipFill>
          <a:blip r:embed="rId4" cstate="print"/>
          <a:srcRect t="10417" b="22914"/>
          <a:stretch>
            <a:fillRect/>
          </a:stretch>
        </p:blipFill>
        <p:spPr bwMode="auto">
          <a:xfrm>
            <a:off x="6096000" y="3429000"/>
            <a:ext cx="2449513" cy="2438400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143636" y="3505200"/>
            <a:ext cx="124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Verdana" pitchFamily="-104" charset="0"/>
              </a:rPr>
              <a:t>In </a:t>
            </a:r>
            <a:r>
              <a:rPr lang="en-US" sz="1800" b="1" dirty="0">
                <a:solidFill>
                  <a:schemeClr val="bg1"/>
                </a:solidFill>
                <a:latin typeface="Verdana" pitchFamily="-104" charset="0"/>
              </a:rPr>
              <a:t>flight</a:t>
            </a:r>
            <a:endParaRPr lang="en-US" sz="2000" b="1" dirty="0">
              <a:latin typeface="Verdana" pitchFamily="-104" charset="0"/>
            </a:endParaRPr>
          </a:p>
        </p:txBody>
      </p:sp>
      <p:pic>
        <p:nvPicPr>
          <p:cNvPr id="11" name="Picture 24" descr="iStock_000002361005Medium"/>
          <p:cNvPicPr>
            <a:picLocks noChangeAspect="1" noChangeArrowheads="1"/>
          </p:cNvPicPr>
          <p:nvPr/>
        </p:nvPicPr>
        <p:blipFill>
          <a:blip r:embed="rId5" cstate="print"/>
          <a:srcRect l="18867" r="20755" b="-920"/>
          <a:stretch>
            <a:fillRect/>
          </a:stretch>
        </p:blipFill>
        <p:spPr bwMode="auto">
          <a:xfrm>
            <a:off x="3352800" y="3429000"/>
            <a:ext cx="2438400" cy="2438400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3357554" y="350520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Verdana" pitchFamily="-104" charset="0"/>
              </a:rPr>
              <a:t>At </a:t>
            </a:r>
            <a:r>
              <a:rPr lang="en-US" sz="1800" b="1" dirty="0">
                <a:solidFill>
                  <a:schemeClr val="bg1"/>
                </a:solidFill>
                <a:latin typeface="Verdana" pitchFamily="-104" charset="0"/>
              </a:rPr>
              <a:t>sea</a:t>
            </a:r>
            <a:endParaRPr lang="en-US" sz="2000" b="1" dirty="0">
              <a:latin typeface="Verdana" pitchFamily="-10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52458" y="4071942"/>
            <a:ext cx="2276468" cy="18287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</a:rPr>
              <a:t>NGO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Gov &amp; Military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</a:rPr>
              <a:t>Media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Oil / Gas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Mining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Construction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357554" y="4714884"/>
            <a:ext cx="2500330" cy="14287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Commercial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Cruise &amp; Ferry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Fishing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Yachting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5" name="Rectangle 16"/>
          <p:cNvSpPr txBox="1">
            <a:spLocks noChangeArrowheads="1"/>
          </p:cNvSpPr>
          <p:nvPr/>
        </p:nvSpPr>
        <p:spPr bwMode="auto">
          <a:xfrm>
            <a:off x="6215074" y="4991120"/>
            <a:ext cx="19812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Commercial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Military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Business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Satellite communications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>
            <a:off x="5214942" y="1857364"/>
            <a:ext cx="2643174" cy="414340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l 40"/>
          <p:cNvSpPr/>
          <p:nvPr/>
        </p:nvSpPr>
        <p:spPr>
          <a:xfrm>
            <a:off x="2714612" y="2357430"/>
            <a:ext cx="2357422" cy="292895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l 37"/>
          <p:cNvSpPr/>
          <p:nvPr/>
        </p:nvSpPr>
        <p:spPr>
          <a:xfrm>
            <a:off x="0" y="1928802"/>
            <a:ext cx="2643174" cy="414340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communications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A60-4AD1-456F-9F85-F38A18B523E7}" type="datetime1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AB95-F455-40D8-B184-B547F4DF429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2517765" y="1581143"/>
          <a:ext cx="984250" cy="777875"/>
        </p:xfrm>
        <a:graphic>
          <a:graphicData uri="http://schemas.openxmlformats.org/presentationml/2006/ole">
            <p:oleObj spid="_x0000_s44034" name="Visio" r:id="rId4" imgW="698373" imgH="551307" progId="">
              <p:embed/>
            </p:oleObj>
          </a:graphicData>
        </a:graphic>
      </p:graphicFrame>
      <p:pic>
        <p:nvPicPr>
          <p:cNvPr id="10" name="Picture 10" descr="Satellite Dish 15.wmf"/>
          <p:cNvPicPr>
            <a:picLocks noChangeAspect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3279775" y="2952759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2"/>
          <p:cNvSpPr>
            <a:spLocks noChangeArrowheads="1"/>
          </p:cNvSpPr>
          <p:nvPr/>
        </p:nvSpPr>
        <p:spPr bwMode="auto">
          <a:xfrm>
            <a:off x="7286644" y="5500702"/>
            <a:ext cx="1546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/>
              <a:t>Terrestrial user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9115" y="261938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Object 20"/>
          <p:cNvGraphicFramePr>
            <a:graphicFrameLocks noChangeAspect="1"/>
          </p:cNvGraphicFramePr>
          <p:nvPr/>
        </p:nvGraphicFramePr>
        <p:xfrm>
          <a:off x="5786454" y="2762256"/>
          <a:ext cx="1143000" cy="620713"/>
        </p:xfrm>
        <a:graphic>
          <a:graphicData uri="http://schemas.openxmlformats.org/presentationml/2006/ole">
            <p:oleObj spid="_x0000_s44035" name="Visio" r:id="rId7" imgW="1884883" imgH="1275283" progId="">
              <p:embed/>
            </p:oleObj>
          </a:graphicData>
        </a:graphic>
      </p:graphicFrame>
      <p:graphicFrame>
        <p:nvGraphicFramePr>
          <p:cNvPr id="15" name="Object 36"/>
          <p:cNvGraphicFramePr>
            <a:graphicFrameLocks noChangeAspect="1"/>
          </p:cNvGraphicFramePr>
          <p:nvPr/>
        </p:nvGraphicFramePr>
        <p:xfrm>
          <a:off x="5788042" y="4662501"/>
          <a:ext cx="1141412" cy="695325"/>
        </p:xfrm>
        <a:graphic>
          <a:graphicData uri="http://schemas.openxmlformats.org/presentationml/2006/ole">
            <p:oleObj spid="_x0000_s44036" name="Visio" r:id="rId8" imgW="1884883" imgH="1275283" progId="">
              <p:embed/>
            </p:oleObj>
          </a:graphicData>
        </a:graphic>
      </p:graphicFrame>
      <p:graphicFrame>
        <p:nvGraphicFramePr>
          <p:cNvPr id="16" name="Object 37"/>
          <p:cNvGraphicFramePr>
            <a:graphicFrameLocks noChangeAspect="1"/>
          </p:cNvGraphicFramePr>
          <p:nvPr/>
        </p:nvGraphicFramePr>
        <p:xfrm>
          <a:off x="5862654" y="3429000"/>
          <a:ext cx="1028700" cy="619125"/>
        </p:xfrm>
        <a:graphic>
          <a:graphicData uri="http://schemas.openxmlformats.org/presentationml/2006/ole">
            <p:oleObj spid="_x0000_s44037" name="Visio" r:id="rId9" imgW="1884883" imgH="1275283" progId="">
              <p:embed/>
            </p:oleObj>
          </a:graphicData>
        </a:graphic>
      </p:graphicFrame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3900" y="4610105"/>
            <a:ext cx="32226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5857892" y="2905132"/>
            <a:ext cx="962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 b="1" dirty="0"/>
              <a:t>PSTN</a:t>
            </a: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5867416" y="3609976"/>
            <a:ext cx="962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 b="1" dirty="0"/>
              <a:t>Internet</a:t>
            </a: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5867416" y="4916510"/>
            <a:ext cx="962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 b="1" dirty="0" smtClean="0"/>
              <a:t>GSM</a:t>
            </a:r>
            <a:endParaRPr lang="de-DE" sz="1200" b="1" dirty="0"/>
          </a:p>
        </p:txBody>
      </p:sp>
      <p:graphicFrame>
        <p:nvGraphicFramePr>
          <p:cNvPr id="21" name="Object 34"/>
          <p:cNvGraphicFramePr>
            <a:graphicFrameLocks noChangeAspect="1"/>
          </p:cNvGraphicFramePr>
          <p:nvPr/>
        </p:nvGraphicFramePr>
        <p:xfrm>
          <a:off x="7864503" y="3357562"/>
          <a:ext cx="779463" cy="719137"/>
        </p:xfrm>
        <a:graphic>
          <a:graphicData uri="http://schemas.openxmlformats.org/presentationml/2006/ole">
            <p:oleObj spid="_x0000_s44038" name="Visio" r:id="rId11" imgW="1027176" imgH="947623" progId="">
              <p:embed/>
            </p:oleObj>
          </a:graphicData>
        </a:graphic>
      </p:graphicFrame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571472" y="5487918"/>
            <a:ext cx="130805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dirty="0" smtClean="0"/>
              <a:t>Mobile </a:t>
            </a:r>
            <a:r>
              <a:rPr lang="en-US" dirty="0"/>
              <a:t>user</a:t>
            </a:r>
          </a:p>
        </p:txBody>
      </p:sp>
      <p:sp>
        <p:nvSpPr>
          <p:cNvPr id="27" name="Line 45"/>
          <p:cNvSpPr>
            <a:spLocks noChangeShapeType="1"/>
          </p:cNvSpPr>
          <p:nvPr/>
        </p:nvSpPr>
        <p:spPr bwMode="auto">
          <a:xfrm flipH="1">
            <a:off x="7072330" y="3814770"/>
            <a:ext cx="658813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45"/>
          <p:cNvSpPr>
            <a:spLocks noChangeShapeType="1"/>
          </p:cNvSpPr>
          <p:nvPr/>
        </p:nvSpPr>
        <p:spPr bwMode="auto">
          <a:xfrm flipH="1">
            <a:off x="4572000" y="3071810"/>
            <a:ext cx="1000130" cy="45243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2" name="Object 2"/>
          <p:cNvGraphicFramePr>
            <a:graphicFrameLocks noChangeAspect="1"/>
          </p:cNvGraphicFramePr>
          <p:nvPr/>
        </p:nvGraphicFramePr>
        <p:xfrm>
          <a:off x="3803649" y="3509969"/>
          <a:ext cx="625475" cy="776287"/>
        </p:xfrm>
        <a:graphic>
          <a:graphicData uri="http://schemas.openxmlformats.org/presentationml/2006/ole">
            <p:oleObj spid="_x0000_s44039" name="VISIO" r:id="rId12" imgW="687960" imgH="851760" progId="">
              <p:embed/>
            </p:oleObj>
          </a:graphicData>
        </a:graphic>
      </p:graphicFrame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2928926" y="4214818"/>
            <a:ext cx="12954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dirty="0" smtClean="0"/>
              <a:t>Vizada </a:t>
            </a:r>
            <a:r>
              <a:rPr lang="en-US" dirty="0"/>
              <a:t>network</a:t>
            </a:r>
          </a:p>
        </p:txBody>
      </p:sp>
      <p:pic>
        <p:nvPicPr>
          <p:cNvPr id="37" name="Picture 36" descr="MCj03109600000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58" y="4714884"/>
            <a:ext cx="1714512" cy="62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3214678" y="1643050"/>
            <a:ext cx="2454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Satellite</a:t>
            </a:r>
            <a:endParaRPr lang="en-US" dirty="0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 flipH="1">
            <a:off x="1571604" y="2143116"/>
            <a:ext cx="771524" cy="107157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 flipH="1" flipV="1">
            <a:off x="3160707" y="2438399"/>
            <a:ext cx="285752" cy="500066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 flipH="1" flipV="1">
            <a:off x="4571998" y="4214818"/>
            <a:ext cx="1071571" cy="642942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 flipH="1">
            <a:off x="7072330" y="4976834"/>
            <a:ext cx="658813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5"/>
          <p:cNvSpPr>
            <a:spLocks noChangeShapeType="1"/>
          </p:cNvSpPr>
          <p:nvPr/>
        </p:nvSpPr>
        <p:spPr bwMode="auto">
          <a:xfrm flipH="1">
            <a:off x="7056459" y="3048008"/>
            <a:ext cx="658813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6" descr="Hummer.wmf"/>
          <p:cNvPicPr>
            <a:picLocks noChangeAspect="1"/>
          </p:cNvPicPr>
          <p:nvPr/>
        </p:nvPicPr>
        <p:blipFill>
          <a:blip r:embed="rId14">
            <a:grayscl/>
          </a:blip>
          <a:srcRect/>
          <a:stretch>
            <a:fillRect/>
          </a:stretch>
        </p:blipFill>
        <p:spPr bwMode="auto">
          <a:xfrm>
            <a:off x="928662" y="3786190"/>
            <a:ext cx="1143008" cy="73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Line 45"/>
          <p:cNvSpPr>
            <a:spLocks noChangeShapeType="1"/>
          </p:cNvSpPr>
          <p:nvPr/>
        </p:nvSpPr>
        <p:spPr bwMode="auto">
          <a:xfrm flipH="1">
            <a:off x="4571999" y="3714752"/>
            <a:ext cx="1087441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4" name="Object 23"/>
          <p:cNvGraphicFramePr>
            <a:graphicFrameLocks noChangeAspect="1"/>
          </p:cNvGraphicFramePr>
          <p:nvPr/>
        </p:nvGraphicFramePr>
        <p:xfrm>
          <a:off x="285720" y="3143248"/>
          <a:ext cx="1250950" cy="528637"/>
        </p:xfrm>
        <a:graphic>
          <a:graphicData uri="http://schemas.openxmlformats.org/presentationml/2006/ole">
            <p:oleObj spid="_x0000_s44040" name="Clip" r:id="rId15" imgW="1251360" imgH="528120" progId="MS_ClipArt_Gallery">
              <p:embed/>
            </p:oleObj>
          </a:graphicData>
        </a:graphic>
      </p:graphicFrame>
      <p:sp>
        <p:nvSpPr>
          <p:cNvPr id="34" name="Line 45"/>
          <p:cNvSpPr>
            <a:spLocks noChangeShapeType="1"/>
          </p:cNvSpPr>
          <p:nvPr/>
        </p:nvSpPr>
        <p:spPr bwMode="auto">
          <a:xfrm flipH="1">
            <a:off x="5286380" y="4071942"/>
            <a:ext cx="2373325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5357818" y="4038905"/>
            <a:ext cx="2286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smtClean="0"/>
              <a:t>Interrconnetion solutions for secure &amp; guaranteed bandwidth</a:t>
            </a:r>
            <a:endParaRPr 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8" name="Picture 20" descr="Explorer 300 terminal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429000"/>
            <a:ext cx="1809750" cy="857251"/>
          </a:xfrm>
          <a:prstGeom prst="rect">
            <a:avLst/>
          </a:prstGeom>
          <a:noFill/>
        </p:spPr>
      </p:pic>
      <p:pic>
        <p:nvPicPr>
          <p:cNvPr id="27680" name="Picture 32" descr="Explorer 727 terminal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286388"/>
            <a:ext cx="1857388" cy="879817"/>
          </a:xfrm>
          <a:prstGeom prst="rect">
            <a:avLst/>
          </a:prstGeom>
          <a:noFill/>
        </p:spPr>
      </p:pic>
      <p:pic>
        <p:nvPicPr>
          <p:cNvPr id="27678" name="Picture 30" descr="HNS 9250 terminal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000636"/>
            <a:ext cx="1809750" cy="857251"/>
          </a:xfrm>
          <a:prstGeom prst="rect">
            <a:avLst/>
          </a:prstGeom>
          <a:noFill/>
        </p:spPr>
      </p:pic>
      <p:pic>
        <p:nvPicPr>
          <p:cNvPr id="27676" name="Picture 28" descr="Wideye Sabre 1 terminal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143380"/>
            <a:ext cx="2262201" cy="1071570"/>
          </a:xfrm>
          <a:prstGeom prst="rect">
            <a:avLst/>
          </a:prstGeom>
          <a:noFill/>
        </p:spPr>
      </p:pic>
      <p:pic>
        <p:nvPicPr>
          <p:cNvPr id="27674" name="Picture 26" descr="Explorer 700 terminal 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000240"/>
            <a:ext cx="2571768" cy="1218207"/>
          </a:xfrm>
          <a:prstGeom prst="rect">
            <a:avLst/>
          </a:prstGeom>
          <a:noFill/>
        </p:spPr>
      </p:pic>
      <p:pic>
        <p:nvPicPr>
          <p:cNvPr id="27660" name="Picture 12" descr="http://t0.gstatic.com/images?q=tbn:g7FoNwyyIHzGSM:http://www.satphonestore.com/media/catalog/product/cache/1/image/5e06319eda06f020e43594a9c230972d/i/r/iridium_openport_front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5286388"/>
            <a:ext cx="1285884" cy="871786"/>
          </a:xfrm>
          <a:prstGeom prst="rect">
            <a:avLst/>
          </a:prstGeom>
          <a:noFill/>
        </p:spPr>
      </p:pic>
      <p:pic>
        <p:nvPicPr>
          <p:cNvPr id="10" name="Picture 24" descr="http://t3.gstatic.com/images?q=tbn:3h-zA_qH7nZ47M:http://www.dubaisatellite.com/images/products/detail/ThurayaIPpricingv12ReadOnlyp33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282" y="4643446"/>
            <a:ext cx="1571636" cy="1571636"/>
          </a:xfrm>
          <a:prstGeom prst="rect">
            <a:avLst/>
          </a:prstGeom>
          <a:noFill/>
        </p:spPr>
      </p:pic>
      <p:pic>
        <p:nvPicPr>
          <p:cNvPr id="27656" name="Picture 8" descr="http://t1.gstatic.com/images?q=tbn:7d8RujRqPkD3TM:http://www.rae.ae/images/thuraya_SG252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58" y="3286124"/>
            <a:ext cx="928694" cy="15220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Equipment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A60-4AD1-456F-9F85-F38A18B523E7}" type="datetime1">
              <a:rPr lang="en-US" smtClean="0"/>
              <a:pPr/>
              <a:t>12/3/2009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AB95-F455-40D8-B184-B547F4DF429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8" descr="http://t1.gstatic.com/images?q=tbn:dp-VmhSKIyTVqM:http://asiabiz.jp/newsasiabiz/photos/09100210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42908" y="1928802"/>
            <a:ext cx="1547268" cy="1571636"/>
          </a:xfrm>
          <a:prstGeom prst="rect">
            <a:avLst/>
          </a:prstGeom>
          <a:noFill/>
        </p:spPr>
      </p:pic>
      <p:pic>
        <p:nvPicPr>
          <p:cNvPr id="27654" name="Picture 6" descr="http://t1.gstatic.com/images?q=tbn:qDH9Edic7gpitM:http://www.demmeniesport.com/images/producten/navigatie/Thuraya-so-2510-front.jpg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04346" y="2214554"/>
            <a:ext cx="605367" cy="1571628"/>
          </a:xfrm>
          <a:prstGeom prst="rect">
            <a:avLst/>
          </a:prstGeom>
          <a:noFill/>
        </p:spPr>
      </p:pic>
      <p:pic>
        <p:nvPicPr>
          <p:cNvPr id="27658" name="Picture 10" descr="http://t3.gstatic.com/images?q=tbn:AAxrjn1rezRs3M:http://wb3.itrademarket.com/pdimage/18/750818_iridium.png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00232" y="2285992"/>
            <a:ext cx="1753184" cy="2286016"/>
          </a:xfrm>
          <a:prstGeom prst="rect">
            <a:avLst/>
          </a:prstGeom>
          <a:noFill/>
        </p:spPr>
      </p:pic>
      <p:pic>
        <p:nvPicPr>
          <p:cNvPr id="7" name="Picture 16" descr="Bekijk de afbeelding op ware grootte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000364" y="3143248"/>
            <a:ext cx="714380" cy="1970703"/>
          </a:xfrm>
          <a:prstGeom prst="rect">
            <a:avLst/>
          </a:prstGeom>
          <a:noFill/>
        </p:spPr>
      </p:pic>
      <p:pic>
        <p:nvPicPr>
          <p:cNvPr id="27662" name="Picture 14" descr="Iridium-home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285984" y="1714488"/>
            <a:ext cx="1428760" cy="467711"/>
          </a:xfrm>
          <a:prstGeom prst="rect">
            <a:avLst/>
          </a:prstGeom>
          <a:noFill/>
        </p:spPr>
      </p:pic>
      <p:pic>
        <p:nvPicPr>
          <p:cNvPr id="27664" name="Picture 16" descr="http://thuraya.com/img/thuraya_logo.gif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14282" y="1500174"/>
            <a:ext cx="1457325" cy="228600"/>
          </a:xfrm>
          <a:prstGeom prst="rect">
            <a:avLst/>
          </a:prstGeom>
          <a:noFill/>
        </p:spPr>
      </p:pic>
      <p:pic>
        <p:nvPicPr>
          <p:cNvPr id="27666" name="Picture 18" descr="Inmarsat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786314" y="1214422"/>
            <a:ext cx="1500198" cy="583412"/>
          </a:xfrm>
          <a:prstGeom prst="rect">
            <a:avLst/>
          </a:prstGeom>
          <a:noFill/>
        </p:spPr>
      </p:pic>
      <p:pic>
        <p:nvPicPr>
          <p:cNvPr id="27670" name="Picture 22" descr="HNS 9201 terminal image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857884" y="2143116"/>
            <a:ext cx="2111377" cy="1000127"/>
          </a:xfrm>
          <a:prstGeom prst="rect">
            <a:avLst/>
          </a:prstGeom>
          <a:noFill/>
        </p:spPr>
      </p:pic>
      <p:pic>
        <p:nvPicPr>
          <p:cNvPr id="11" name="Picture 26" descr="http://t0.gstatic.com/images?q=tbn:o7yYMjV3Mzw8xM:http://dapony.com/images/picture1.jpg">
            <a:hlinkClick r:id="rId27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572396" y="2143116"/>
            <a:ext cx="1130149" cy="1500198"/>
          </a:xfrm>
          <a:prstGeom prst="rect">
            <a:avLst/>
          </a:prstGeom>
          <a:noFill/>
        </p:spPr>
      </p:pic>
      <p:pic>
        <p:nvPicPr>
          <p:cNvPr id="27672" name="Picture 24" descr="Explorer 500 terminal image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572132" y="3214686"/>
            <a:ext cx="1809750" cy="857251"/>
          </a:xfrm>
          <a:prstGeom prst="rect">
            <a:avLst/>
          </a:prstGeom>
          <a:noFill/>
        </p:spPr>
      </p:pic>
      <p:pic>
        <p:nvPicPr>
          <p:cNvPr id="27683" name="Picture 35" descr="http://t0.gstatic.com/images?q=tbn:mcLA7EtvjzecdM:http://www.vsat-technology.com/wp-content/uploads/2008/10/vsat-120-antenna.jpg">
            <a:hlinkClick r:id="rId30"/>
          </p:cNvPr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7715272" y="3929066"/>
            <a:ext cx="1190625" cy="132397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572396" y="150017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>
                <a:latin typeface="Verdana" pitchFamily="34" charset="0"/>
              </a:rPr>
              <a:t>VSAT</a:t>
            </a:r>
            <a:endParaRPr lang="nl-NL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Sattelite</a:t>
            </a:r>
            <a:r>
              <a:rPr lang="en-US" dirty="0" smtClean="0"/>
              <a:t> communications in </a:t>
            </a:r>
            <a:r>
              <a:rPr lang="en-US" dirty="0" smtClean="0"/>
              <a:t>emergencies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Microsoft Office PowerPoint</Application>
  <PresentationFormat>On-screen Show (4:3)</PresentationFormat>
  <Paragraphs>185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Visio</vt:lpstr>
      <vt:lpstr>VISIO</vt:lpstr>
      <vt:lpstr>Clip</vt:lpstr>
      <vt:lpstr>How satellite communications support climate change projects</vt:lpstr>
      <vt:lpstr>Content</vt:lpstr>
      <vt:lpstr>About Vizada</vt:lpstr>
      <vt:lpstr>Who is Vizada?</vt:lpstr>
      <vt:lpstr>Our proposition</vt:lpstr>
      <vt:lpstr>Satellite communications</vt:lpstr>
      <vt:lpstr>Satellite communications</vt:lpstr>
      <vt:lpstr>Equipment</vt:lpstr>
      <vt:lpstr>Sattelite communications in emergencies</vt:lpstr>
      <vt:lpstr>How satellite communications  help during emergencies </vt:lpstr>
      <vt:lpstr>Satellite  communications in emergencies</vt:lpstr>
      <vt:lpstr>Satellite communications in emerg encies</vt:lpstr>
      <vt:lpstr>Satellite communications for research projects</vt:lpstr>
      <vt:lpstr>Satellite communications to support research activities</vt:lpstr>
      <vt:lpstr>How satellite communications  contributes to climate change  research projects </vt:lpstr>
      <vt:lpstr>Example of satcom  used for research projects -IPEV</vt:lpstr>
      <vt:lpstr>Example of satcom used for  research projects - Sittler</vt:lpstr>
      <vt:lpstr>Example of satcom used for  research projects - Ranson</vt:lpstr>
      <vt:lpstr>Example of satcom used for exploration projects – Unmanned research projects </vt:lpstr>
      <vt:lpstr>And more …..</vt:lpstr>
      <vt:lpstr>Slide 21</vt:lpstr>
    </vt:vector>
  </TitlesOfParts>
  <Company>VIZADA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Anders Kallerud</dc:creator>
  <cp:lastModifiedBy>ebakker</cp:lastModifiedBy>
  <cp:revision>122</cp:revision>
  <dcterms:created xsi:type="dcterms:W3CDTF">2009-06-05T10:09:02Z</dcterms:created>
  <dcterms:modified xsi:type="dcterms:W3CDTF">2009-12-02T23:53:19Z</dcterms:modified>
</cp:coreProperties>
</file>