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handoutMasterIdLst>
    <p:handoutMasterId r:id="rId13"/>
  </p:handoutMasterIdLst>
  <p:sldIdLst>
    <p:sldId id="256" r:id="rId5"/>
    <p:sldId id="267" r:id="rId6"/>
    <p:sldId id="266" r:id="rId7"/>
    <p:sldId id="274" r:id="rId8"/>
    <p:sldId id="263" r:id="rId9"/>
    <p:sldId id="268" r:id="rId10"/>
    <p:sldId id="270" r:id="rId11"/>
  </p:sldIdLst>
  <p:sldSz cx="9144000" cy="6858000" type="screen4x3"/>
  <p:notesSz cx="6662738" cy="9926638"/>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0921"/>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5620"/>
    <p:restoredTop sz="40568" autoAdjust="0"/>
  </p:normalViewPr>
  <p:slideViewPr>
    <p:cSldViewPr>
      <p:cViewPr varScale="1">
        <p:scale>
          <a:sx n="110" d="100"/>
          <a:sy n="110" d="100"/>
        </p:scale>
        <p:origin x="-594" y="-84"/>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887913" cy="496809"/>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lvl1pPr>
              <a:defRPr sz="1200"/>
            </a:lvl1pPr>
          </a:lstStyle>
          <a:p>
            <a:pPr>
              <a:defRPr/>
            </a:pPr>
            <a:endParaRPr lang="en-GB"/>
          </a:p>
        </p:txBody>
      </p:sp>
      <p:sp>
        <p:nvSpPr>
          <p:cNvPr id="18435" name="Rectangle 3"/>
          <p:cNvSpPr>
            <a:spLocks noGrp="1" noChangeArrowheads="1"/>
          </p:cNvSpPr>
          <p:nvPr>
            <p:ph type="dt" sz="quarter" idx="1"/>
          </p:nvPr>
        </p:nvSpPr>
        <p:spPr bwMode="auto">
          <a:xfrm>
            <a:off x="3774825" y="0"/>
            <a:ext cx="2887913" cy="496809"/>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lvl1pPr algn="r">
              <a:defRPr sz="1200"/>
            </a:lvl1pPr>
          </a:lstStyle>
          <a:p>
            <a:pPr>
              <a:defRPr/>
            </a:pPr>
            <a:endParaRPr lang="en-GB"/>
          </a:p>
        </p:txBody>
      </p:sp>
      <p:sp>
        <p:nvSpPr>
          <p:cNvPr id="18436" name="Rectangle 4"/>
          <p:cNvSpPr>
            <a:spLocks noGrp="1" noChangeArrowheads="1"/>
          </p:cNvSpPr>
          <p:nvPr>
            <p:ph type="ftr" sz="quarter" idx="2"/>
          </p:nvPr>
        </p:nvSpPr>
        <p:spPr bwMode="auto">
          <a:xfrm>
            <a:off x="0" y="9429831"/>
            <a:ext cx="2887913" cy="496808"/>
          </a:xfrm>
          <a:prstGeom prst="rect">
            <a:avLst/>
          </a:prstGeom>
          <a:noFill/>
          <a:ln w="9525">
            <a:noFill/>
            <a:miter lim="800000"/>
            <a:headEnd/>
            <a:tailEnd/>
          </a:ln>
          <a:effectLst/>
        </p:spPr>
        <p:txBody>
          <a:bodyPr vert="horz" wrap="square" lIns="90690" tIns="45345" rIns="90690" bIns="45345" numCol="1" anchor="b" anchorCtr="0" compatLnSpc="1">
            <a:prstTxWarp prst="textNoShape">
              <a:avLst/>
            </a:prstTxWarp>
          </a:bodyPr>
          <a:lstStyle>
            <a:lvl1pPr>
              <a:defRPr sz="1200"/>
            </a:lvl1pPr>
          </a:lstStyle>
          <a:p>
            <a:pPr>
              <a:defRPr/>
            </a:pPr>
            <a:endParaRPr lang="en-GB"/>
          </a:p>
        </p:txBody>
      </p:sp>
      <p:sp>
        <p:nvSpPr>
          <p:cNvPr id="18437" name="Rectangle 5"/>
          <p:cNvSpPr>
            <a:spLocks noGrp="1" noChangeArrowheads="1"/>
          </p:cNvSpPr>
          <p:nvPr>
            <p:ph type="sldNum" sz="quarter" idx="3"/>
          </p:nvPr>
        </p:nvSpPr>
        <p:spPr bwMode="auto">
          <a:xfrm>
            <a:off x="3774825" y="9429831"/>
            <a:ext cx="2887913" cy="496808"/>
          </a:xfrm>
          <a:prstGeom prst="rect">
            <a:avLst/>
          </a:prstGeom>
          <a:noFill/>
          <a:ln w="9525">
            <a:noFill/>
            <a:miter lim="800000"/>
            <a:headEnd/>
            <a:tailEnd/>
          </a:ln>
          <a:effectLst/>
        </p:spPr>
        <p:txBody>
          <a:bodyPr vert="horz" wrap="square" lIns="90690" tIns="45345" rIns="90690" bIns="45345" numCol="1" anchor="b" anchorCtr="0" compatLnSpc="1">
            <a:prstTxWarp prst="textNoShape">
              <a:avLst/>
            </a:prstTxWarp>
          </a:bodyPr>
          <a:lstStyle>
            <a:lvl1pPr algn="r">
              <a:defRPr sz="1200"/>
            </a:lvl1pPr>
          </a:lstStyle>
          <a:p>
            <a:pPr>
              <a:defRPr/>
            </a:pPr>
            <a:fld id="{9D8E45E6-9CA1-4F1C-9339-150D3FC8775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887913" cy="496809"/>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lvl1pPr>
              <a:defRPr sz="1200"/>
            </a:lvl1pPr>
          </a:lstStyle>
          <a:p>
            <a:pPr>
              <a:defRPr/>
            </a:pPr>
            <a:endParaRPr lang="en-US"/>
          </a:p>
        </p:txBody>
      </p:sp>
      <p:sp>
        <p:nvSpPr>
          <p:cNvPr id="12291" name="Rectangle 3"/>
          <p:cNvSpPr>
            <a:spLocks noGrp="1" noChangeArrowheads="1"/>
          </p:cNvSpPr>
          <p:nvPr>
            <p:ph type="dt" idx="1"/>
          </p:nvPr>
        </p:nvSpPr>
        <p:spPr bwMode="auto">
          <a:xfrm>
            <a:off x="3774825" y="0"/>
            <a:ext cx="2887913" cy="496809"/>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lvl1pPr algn="r">
              <a:defRPr sz="1200"/>
            </a:lvl1pPr>
          </a:lstStyle>
          <a:p>
            <a:pPr>
              <a:defRPr/>
            </a:pPr>
            <a:endParaRPr lang="en-US"/>
          </a:p>
        </p:txBody>
      </p:sp>
      <p:sp>
        <p:nvSpPr>
          <p:cNvPr id="4100" name="Rectangle 4"/>
          <p:cNvSpPr>
            <a:spLocks noGrp="1" noRot="1" noChangeAspect="1" noChangeArrowheads="1" noTextEdit="1"/>
          </p:cNvSpPr>
          <p:nvPr>
            <p:ph type="sldImg" idx="2"/>
          </p:nvPr>
        </p:nvSpPr>
        <p:spPr bwMode="auto">
          <a:xfrm>
            <a:off x="850900" y="744538"/>
            <a:ext cx="4962525" cy="37226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888469" y="4715710"/>
            <a:ext cx="4885800" cy="4466511"/>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9429831"/>
            <a:ext cx="2887913" cy="496808"/>
          </a:xfrm>
          <a:prstGeom prst="rect">
            <a:avLst/>
          </a:prstGeom>
          <a:noFill/>
          <a:ln w="9525">
            <a:noFill/>
            <a:miter lim="800000"/>
            <a:headEnd/>
            <a:tailEnd/>
          </a:ln>
          <a:effectLst/>
        </p:spPr>
        <p:txBody>
          <a:bodyPr vert="horz" wrap="square" lIns="90690" tIns="45345" rIns="90690" bIns="45345" numCol="1" anchor="b" anchorCtr="0" compatLnSpc="1">
            <a:prstTxWarp prst="textNoShape">
              <a:avLst/>
            </a:prstTxWarp>
          </a:bodyPr>
          <a:lstStyle>
            <a:lvl1pPr>
              <a:defRPr sz="1200"/>
            </a:lvl1pPr>
          </a:lstStyle>
          <a:p>
            <a:pPr>
              <a:defRPr/>
            </a:pPr>
            <a:endParaRPr lang="en-US"/>
          </a:p>
        </p:txBody>
      </p:sp>
      <p:sp>
        <p:nvSpPr>
          <p:cNvPr id="12295" name="Rectangle 7"/>
          <p:cNvSpPr>
            <a:spLocks noGrp="1" noChangeArrowheads="1"/>
          </p:cNvSpPr>
          <p:nvPr>
            <p:ph type="sldNum" sz="quarter" idx="5"/>
          </p:nvPr>
        </p:nvSpPr>
        <p:spPr bwMode="auto">
          <a:xfrm>
            <a:off x="3774825" y="9429831"/>
            <a:ext cx="2887913" cy="496808"/>
          </a:xfrm>
          <a:prstGeom prst="rect">
            <a:avLst/>
          </a:prstGeom>
          <a:noFill/>
          <a:ln w="9525">
            <a:noFill/>
            <a:miter lim="800000"/>
            <a:headEnd/>
            <a:tailEnd/>
          </a:ln>
          <a:effectLst/>
        </p:spPr>
        <p:txBody>
          <a:bodyPr vert="horz" wrap="square" lIns="90690" tIns="45345" rIns="90690" bIns="45345" numCol="1" anchor="b" anchorCtr="0" compatLnSpc="1">
            <a:prstTxWarp prst="textNoShape">
              <a:avLst/>
            </a:prstTxWarp>
          </a:bodyPr>
          <a:lstStyle>
            <a:lvl1pPr algn="r">
              <a:defRPr sz="1200"/>
            </a:lvl1pPr>
          </a:lstStyle>
          <a:p>
            <a:pPr>
              <a:defRPr/>
            </a:pPr>
            <a:fld id="{2E6CA09F-9FBF-46CC-8DEE-611BB424B2E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Mobile’s direct emissions are only 0.5% of the global total</a:t>
            </a:r>
          </a:p>
          <a:p>
            <a:endParaRPr lang="en-GB" dirty="0" smtClean="0"/>
          </a:p>
          <a:p>
            <a:r>
              <a:rPr lang="en-GB" dirty="0" smtClean="0"/>
              <a:t>The</a:t>
            </a:r>
            <a:r>
              <a:rPr lang="en-GB" baseline="0" dirty="0" smtClean="0"/>
              <a:t> majority of our emissions are in powering the network – and ironically the level of these emissions are largely out of our control. In France, for example, most of the energy supplied by the grid to mobile operators is derived from nuclear power which is carbon emission neutral. But in rural Africa and Asia, off grid networks rely predominately on diesel.</a:t>
            </a:r>
          </a:p>
          <a:p>
            <a:endParaRPr lang="en-GB" baseline="0" dirty="0" smtClean="0"/>
          </a:p>
          <a:p>
            <a:r>
              <a:rPr lang="en-GB" baseline="0" dirty="0" smtClean="0"/>
              <a:t>The costs of powering networks is set to rise to $27.5bn in 2012, from over $20bn today. The cost of off grid power is set to rise by 90% and will eclipse on-grid power costs for the first time.</a:t>
            </a:r>
          </a:p>
          <a:p>
            <a:endParaRPr lang="en-GB" baseline="0" dirty="0" smtClean="0"/>
          </a:p>
          <a:p>
            <a:endParaRPr lang="en-GB" baseline="0" dirty="0" smtClean="0"/>
          </a:p>
          <a:p>
            <a:r>
              <a:rPr lang="en-GB" baseline="0" dirty="0" smtClean="0"/>
              <a:t>Energy costs are often the largest line item in operating costs. There are large incentives for our industry to look at how alterative energy and dynamic power management techniques may lower the bill. There is a also a strong case to be made to governments that they provide incentives for the industry to adopt energy efficient solutions.</a:t>
            </a:r>
          </a:p>
        </p:txBody>
      </p:sp>
      <p:sp>
        <p:nvSpPr>
          <p:cNvPr id="4" name="Slide Number Placeholder 3"/>
          <p:cNvSpPr>
            <a:spLocks noGrp="1"/>
          </p:cNvSpPr>
          <p:nvPr>
            <p:ph type="sldNum" sz="quarter" idx="10"/>
          </p:nvPr>
        </p:nvSpPr>
        <p:spPr/>
        <p:txBody>
          <a:bodyPr/>
          <a:lstStyle/>
          <a:p>
            <a:pPr>
              <a:defRPr/>
            </a:pPr>
            <a:fld id="{2E6CA09F-9FBF-46CC-8DEE-611BB424B2ED}"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Despite rising energy costs, the</a:t>
            </a:r>
            <a:r>
              <a:rPr lang="en-GB" baseline="0" dirty="0" smtClean="0"/>
              <a:t> Green Manifesto articulates an industry goal of achieving carbon neutral growth.</a:t>
            </a:r>
          </a:p>
          <a:p>
            <a:endParaRPr lang="en-GB" baseline="0" dirty="0" smtClean="0"/>
          </a:p>
          <a:p>
            <a:r>
              <a:rPr lang="en-GB" baseline="0" dirty="0" smtClean="0"/>
              <a:t>We expect emission per connection to fall by 40% by 2020 and will deliver this by keeping our total emissions flat, despite a 70% increase in connections and multi billion $ investment in new broadband networks.</a:t>
            </a:r>
          </a:p>
          <a:p>
            <a:endParaRPr lang="en-GB" baseline="0" dirty="0" smtClean="0"/>
          </a:p>
          <a:p>
            <a:r>
              <a:rPr lang="en-GB" baseline="0" dirty="0" smtClean="0"/>
              <a:t>The main driver is the network energy efficiency trend:</a:t>
            </a:r>
          </a:p>
          <a:p>
            <a:r>
              <a:rPr lang="en-GB" baseline="0" dirty="0" smtClean="0"/>
              <a:t>In just over 20 years since mobile’s 1</a:t>
            </a:r>
            <a:r>
              <a:rPr lang="en-GB" baseline="30000" dirty="0" smtClean="0"/>
              <a:t>st</a:t>
            </a:r>
            <a:r>
              <a:rPr lang="en-GB" baseline="0" dirty="0" smtClean="0"/>
              <a:t> generation, average annual CO2 network emissions per subscriber have fallen by 90%</a:t>
            </a:r>
          </a:p>
          <a:p>
            <a:r>
              <a:rPr lang="en-GB" baseline="0" dirty="0" smtClean="0"/>
              <a:t>During GSM’s lifecycle we have seen a 60% reduction; and</a:t>
            </a:r>
          </a:p>
          <a:p>
            <a:r>
              <a:rPr lang="en-GB" baseline="0" dirty="0" smtClean="0"/>
              <a:t>In five years, 3G HSPA’s annual network emissions per subscriber have fallen by 55%</a:t>
            </a:r>
          </a:p>
          <a:p>
            <a:endParaRPr lang="en-GB" baseline="0" dirty="0" smtClean="0"/>
          </a:p>
          <a:p>
            <a:r>
              <a:rPr lang="en-GB" baseline="0" dirty="0" smtClean="0"/>
              <a:t>We can be proud of these data points and confident that the energy efficiency trend is set to continue.</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2E6CA09F-9FBF-46CC-8DEE-611BB424B2ED}"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Our story is also something we can be proud of.</a:t>
            </a:r>
          </a:p>
          <a:p>
            <a:endParaRPr lang="en-GB" dirty="0" smtClean="0"/>
          </a:p>
          <a:p>
            <a:r>
              <a:rPr lang="en-GB" dirty="0" smtClean="0"/>
              <a:t>We expect to reach the 5bn connection mile stone next year, with 8bn connections by 2020.</a:t>
            </a:r>
          </a:p>
          <a:p>
            <a:endParaRPr lang="en-GB" dirty="0" smtClean="0"/>
          </a:p>
          <a:p>
            <a:r>
              <a:rPr lang="en-GB" dirty="0" smtClean="0"/>
              <a:t>We have build out a mobile</a:t>
            </a:r>
            <a:r>
              <a:rPr lang="en-GB" baseline="0" dirty="0" smtClean="0"/>
              <a:t> blanket, with GSM covering around 95% of the world populations today, and we can expect similar trajectories for 3G and LTE.</a:t>
            </a:r>
          </a:p>
          <a:p>
            <a:endParaRPr lang="en-GB" baseline="0" dirty="0" smtClean="0"/>
          </a:p>
          <a:p>
            <a:r>
              <a:rPr lang="en-GB" baseline="0" dirty="0" smtClean="0"/>
              <a:t>True, our emission grew rapidly between 2002 and 2009 but this period saw a leap in subscribers from 1 to 4.5 bn and the growth in network population coverage from 50% to 95%. Over the next decade, due to energy efficiencies, alternative power and continued innovation in power management, we do not see our emissions rising.</a:t>
            </a:r>
            <a:endParaRPr lang="en-GB" dirty="0"/>
          </a:p>
        </p:txBody>
      </p:sp>
      <p:sp>
        <p:nvSpPr>
          <p:cNvPr id="4" name="Slide Number Placeholder 3"/>
          <p:cNvSpPr>
            <a:spLocks noGrp="1"/>
          </p:cNvSpPr>
          <p:nvPr>
            <p:ph type="sldNum" sz="quarter" idx="10"/>
          </p:nvPr>
        </p:nvSpPr>
        <p:spPr/>
        <p:txBody>
          <a:bodyPr/>
          <a:lstStyle/>
          <a:p>
            <a:pPr>
              <a:defRPr/>
            </a:pPr>
            <a:fld id="{2E6CA09F-9FBF-46CC-8DEE-611BB424B2ED}"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The Green Manifesto’s second goal sets out how mobile can catalyse emissions reductions in other sectors,</a:t>
            </a:r>
            <a:r>
              <a:rPr lang="en-GB" baseline="0" dirty="0" smtClean="0"/>
              <a:t> by almost 5 times our own.</a:t>
            </a:r>
          </a:p>
          <a:p>
            <a:endParaRPr lang="en-GB" baseline="0" dirty="0" smtClean="0"/>
          </a:p>
          <a:p>
            <a:r>
              <a:rPr lang="en-GB" dirty="0" smtClean="0"/>
              <a:t>That’s the equivalent</a:t>
            </a:r>
            <a:r>
              <a:rPr lang="en-GB" baseline="0" dirty="0" smtClean="0"/>
              <a:t> of taking a third of cars off the road.</a:t>
            </a:r>
          </a:p>
          <a:p>
            <a:endParaRPr lang="en-GB" baseline="0" dirty="0" smtClean="0"/>
          </a:p>
          <a:p>
            <a:r>
              <a:rPr lang="en-GB" baseline="0" dirty="0" smtClean="0"/>
              <a:t>The main enabler is embedded machine 2 machine smart solutions.  </a:t>
            </a:r>
            <a:r>
              <a:rPr lang="en-GB" baseline="0" dirty="0" err="1" smtClean="0"/>
              <a:t>eCall</a:t>
            </a:r>
            <a:r>
              <a:rPr lang="en-GB" baseline="0" dirty="0" smtClean="0"/>
              <a:t>, for example, is a European public private partnership that the GSMA recently sign up with. It calls for every new car that is sold in Europe to come with an embedded SIM. Initially the embedded solution will be configured for emergency response, saving 4k lives and preventing 100k injuries, but the solution is also expected to reduce traffic congestion by 15% as it is made interoperable with other M2M Smart Transport solutions.</a:t>
            </a:r>
          </a:p>
          <a:p>
            <a:endParaRPr lang="en-GB" baseline="0" dirty="0" smtClean="0"/>
          </a:p>
          <a:p>
            <a:r>
              <a:rPr lang="en-GB" baseline="0" dirty="0" smtClean="0"/>
              <a:t>We expect the share of mobile enabled savings to be distributed as follows:</a:t>
            </a:r>
          </a:p>
          <a:p>
            <a:r>
              <a:rPr lang="en-GB" baseline="0" dirty="0" smtClean="0"/>
              <a:t>30% in Smart grids – where mobile can be used to</a:t>
            </a:r>
            <a:r>
              <a:rPr lang="en-GB" dirty="0" smtClean="0"/>
              <a:t> save energy, reduce cost and increase reliability and transparency</a:t>
            </a:r>
            <a:endParaRPr lang="en-GB" baseline="0" dirty="0" smtClean="0"/>
          </a:p>
          <a:p>
            <a:r>
              <a:rPr lang="en-GB" baseline="0" dirty="0" smtClean="0"/>
              <a:t>30% smart buildings – giving consumer control of their home and office space</a:t>
            </a:r>
          </a:p>
          <a:p>
            <a:r>
              <a:rPr lang="en-GB" baseline="0" dirty="0" smtClean="0"/>
              <a:t>26% Smart transportation and logistics –  </a:t>
            </a:r>
            <a:r>
              <a:rPr lang="en-GB" sz="1200" kern="1200" dirty="0" smtClean="0">
                <a:solidFill>
                  <a:schemeClr val="tx1"/>
                </a:solidFill>
                <a:latin typeface="Arial" charset="0"/>
                <a:ea typeface="+mn-ea"/>
                <a:cs typeface="Arial" charset="0"/>
              </a:rPr>
              <a:t>synchronised traffic and notification systems, onboard </a:t>
            </a:r>
            <a:r>
              <a:rPr lang="en-GB" sz="1200" kern="1200" dirty="0" err="1" smtClean="0">
                <a:solidFill>
                  <a:schemeClr val="tx1"/>
                </a:solidFill>
                <a:latin typeface="Arial" charset="0"/>
                <a:ea typeface="+mn-ea"/>
                <a:cs typeface="Arial" charset="0"/>
              </a:rPr>
              <a:t>telematics</a:t>
            </a:r>
            <a:r>
              <a:rPr lang="en-GB" sz="1200" kern="1200" dirty="0" smtClean="0">
                <a:solidFill>
                  <a:schemeClr val="tx1"/>
                </a:solidFill>
                <a:latin typeface="Arial" charset="0"/>
                <a:ea typeface="+mn-ea"/>
                <a:cs typeface="Arial" charset="0"/>
              </a:rPr>
              <a:t> to encourage eco-driving, congestion management, routing and journey management optimisation, and road pricing</a:t>
            </a:r>
            <a:endParaRPr lang="en-GB" baseline="0" dirty="0" smtClean="0"/>
          </a:p>
          <a:p>
            <a:r>
              <a:rPr lang="en-GB" baseline="0" dirty="0" smtClean="0"/>
              <a:t>16% dematerialisation – </a:t>
            </a:r>
            <a:r>
              <a:rPr lang="en-GB" baseline="0" dirty="0" err="1" smtClean="0"/>
              <a:t>eg</a:t>
            </a:r>
            <a:r>
              <a:rPr lang="en-GB" baseline="0" dirty="0" smtClean="0"/>
              <a:t> the Universal Charger or choosing to use your phone rather than travel</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2E6CA09F-9FBF-46CC-8DEE-611BB424B2ED}"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Now no public policy document would be complete without our policy recommendations to governments.</a:t>
            </a:r>
          </a:p>
          <a:p>
            <a:endParaRPr lang="en-GB" dirty="0" smtClean="0"/>
          </a:p>
          <a:p>
            <a:r>
              <a:rPr lang="en-GB" dirty="0" smtClean="0"/>
              <a:t>We</a:t>
            </a:r>
            <a:r>
              <a:rPr lang="en-GB" baseline="0" dirty="0" smtClean="0"/>
              <a:t> are asking government to support broadband infrastructure deployment by:</a:t>
            </a:r>
          </a:p>
          <a:p>
            <a:r>
              <a:rPr lang="en-GB" baseline="0" dirty="0" smtClean="0"/>
              <a:t>Making available harmonised spectrum</a:t>
            </a:r>
          </a:p>
          <a:p>
            <a:r>
              <a:rPr lang="en-GB" baseline="0" dirty="0" smtClean="0"/>
              <a:t>Speeding up the roll out of energy efficient networks</a:t>
            </a:r>
          </a:p>
          <a:p>
            <a:r>
              <a:rPr lang="en-GB" baseline="0" dirty="0" smtClean="0"/>
              <a:t>Streamlining the planning approval for new sites and</a:t>
            </a:r>
          </a:p>
          <a:p>
            <a:r>
              <a:rPr lang="en-GB" baseline="0" dirty="0" smtClean="0"/>
              <a:t>Providing investment incentive </a:t>
            </a:r>
            <a:r>
              <a:rPr lang="en-GB" baseline="0" dirty="0" err="1" smtClean="0"/>
              <a:t>eg</a:t>
            </a:r>
            <a:r>
              <a:rPr lang="en-GB" baseline="0" dirty="0" smtClean="0"/>
              <a:t> tax breaks for energy efficiency. This may be one way of offsetting the expected rise in network energy costs.</a:t>
            </a:r>
          </a:p>
          <a:p>
            <a:endParaRPr lang="en-GB" baseline="0" dirty="0" smtClean="0"/>
          </a:p>
          <a:p>
            <a:r>
              <a:rPr lang="en-GB" baseline="0" dirty="0" smtClean="0"/>
              <a:t>We are also asking governments to help facilitate a common framework to measure energy and environmental performance: to include mobile solutions in policies and programmes relating to major infrastructure investment and to support the development of open standards to ensure interoperability and drive scale economies</a:t>
            </a:r>
            <a:endParaRPr lang="en-GB" dirty="0"/>
          </a:p>
        </p:txBody>
      </p:sp>
      <p:sp>
        <p:nvSpPr>
          <p:cNvPr id="4" name="Slide Number Placeholder 3"/>
          <p:cNvSpPr>
            <a:spLocks noGrp="1"/>
          </p:cNvSpPr>
          <p:nvPr>
            <p:ph type="sldNum" sz="quarter" idx="10"/>
          </p:nvPr>
        </p:nvSpPr>
        <p:spPr/>
        <p:txBody>
          <a:bodyPr/>
          <a:lstStyle/>
          <a:p>
            <a:pPr>
              <a:defRPr/>
            </a:pPr>
            <a:fld id="{2E6CA09F-9FBF-46CC-8DEE-611BB424B2ED}" type="slidenum">
              <a:rPr lang="en-US" smtClean="0"/>
              <a:pPr>
                <a:defRPr/>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7" descr="gsma_logo_colour_rgb"/>
          <p:cNvPicPr>
            <a:picLocks noChangeAspect="1" noChangeArrowheads="1"/>
          </p:cNvPicPr>
          <p:nvPr/>
        </p:nvPicPr>
        <p:blipFill>
          <a:blip r:embed="rId2" cstate="print"/>
          <a:srcRect/>
          <a:stretch>
            <a:fillRect/>
          </a:stretch>
        </p:blipFill>
        <p:spPr bwMode="auto">
          <a:xfrm>
            <a:off x="7985125" y="5746750"/>
            <a:ext cx="838200" cy="838200"/>
          </a:xfrm>
          <a:prstGeom prst="rect">
            <a:avLst/>
          </a:prstGeom>
          <a:noFill/>
          <a:ln w="9525">
            <a:noFill/>
            <a:miter lim="800000"/>
            <a:headEnd/>
            <a:tailEnd/>
          </a:ln>
        </p:spPr>
      </p:pic>
      <p:sp>
        <p:nvSpPr>
          <p:cNvPr id="5" name="Line 11"/>
          <p:cNvSpPr>
            <a:spLocks noChangeShapeType="1"/>
          </p:cNvSpPr>
          <p:nvPr/>
        </p:nvSpPr>
        <p:spPr bwMode="auto">
          <a:xfrm>
            <a:off x="457200" y="5486400"/>
            <a:ext cx="8686800" cy="0"/>
          </a:xfrm>
          <a:prstGeom prst="line">
            <a:avLst/>
          </a:prstGeom>
          <a:noFill/>
          <a:ln w="47625">
            <a:solidFill>
              <a:srgbClr val="CD0921"/>
            </a:solidFill>
            <a:round/>
            <a:headEnd/>
            <a:tailEnd/>
          </a:ln>
        </p:spPr>
        <p:txBody>
          <a:bodyPr wrap="none" anchor="ctr"/>
          <a:lstStyle/>
          <a:p>
            <a:pPr>
              <a:defRPr/>
            </a:pPr>
            <a:endParaRPr lang="en-US"/>
          </a:p>
        </p:txBody>
      </p:sp>
      <p:sp>
        <p:nvSpPr>
          <p:cNvPr id="6" name="Text Box 15"/>
          <p:cNvSpPr txBox="1">
            <a:spLocks noChangeArrowheads="1"/>
          </p:cNvSpPr>
          <p:nvPr/>
        </p:nvSpPr>
        <p:spPr bwMode="auto">
          <a:xfrm>
            <a:off x="377825" y="6169025"/>
            <a:ext cx="6400800" cy="449263"/>
          </a:xfrm>
          <a:prstGeom prst="rect">
            <a:avLst/>
          </a:prstGeom>
          <a:noFill/>
          <a:ln w="9525">
            <a:noFill/>
            <a:miter lim="800000"/>
            <a:headEnd/>
            <a:tailEnd/>
          </a:ln>
          <a:effectLst/>
        </p:spPr>
        <p:txBody>
          <a:bodyPr>
            <a:spAutoFit/>
          </a:bodyPr>
          <a:lstStyle/>
          <a:p>
            <a:pPr>
              <a:lnSpc>
                <a:spcPct val="130000"/>
              </a:lnSpc>
              <a:defRPr/>
            </a:pPr>
            <a:r>
              <a:rPr lang="en-US" sz="600" dirty="0"/>
              <a:t>Restricted - Confidential Information</a:t>
            </a:r>
          </a:p>
          <a:p>
            <a:pPr>
              <a:lnSpc>
                <a:spcPct val="130000"/>
              </a:lnSpc>
              <a:defRPr/>
            </a:pPr>
            <a:r>
              <a:rPr lang="en-US" sz="600"/>
              <a:t>© GSMA 2009</a:t>
            </a:r>
          </a:p>
          <a:p>
            <a:pPr>
              <a:lnSpc>
                <a:spcPct val="130000"/>
              </a:lnSpc>
              <a:defRPr/>
            </a:pPr>
            <a:r>
              <a:rPr lang="en-US" sz="600" dirty="0"/>
              <a:t>All GSMA meetings are conducted in full compliance with the GSMA’s anti-trust compliance policy </a:t>
            </a:r>
          </a:p>
        </p:txBody>
      </p:sp>
      <p:sp>
        <p:nvSpPr>
          <p:cNvPr id="4099" name="Rectangle 3"/>
          <p:cNvSpPr>
            <a:spLocks noGrp="1" noChangeArrowheads="1"/>
          </p:cNvSpPr>
          <p:nvPr>
            <p:ph type="subTitle" idx="1"/>
          </p:nvPr>
        </p:nvSpPr>
        <p:spPr>
          <a:xfrm>
            <a:off x="1557338" y="2895600"/>
            <a:ext cx="6019800" cy="792163"/>
          </a:xfrm>
        </p:spPr>
        <p:txBody>
          <a:bodyPr/>
          <a:lstStyle>
            <a:lvl1pPr marL="0" indent="0" algn="ctr">
              <a:buFont typeface="Wingdings 2" pitchFamily="-64" charset="2"/>
              <a:buNone/>
              <a:defRPr sz="1600"/>
            </a:lvl1pPr>
          </a:lstStyle>
          <a:p>
            <a:r>
              <a:rPr lang="en-US" smtClean="0"/>
              <a:t>Click to edit Master subtitle style</a:t>
            </a:r>
            <a:endParaRPr lang="en-US"/>
          </a:p>
        </p:txBody>
      </p:sp>
      <p:sp>
        <p:nvSpPr>
          <p:cNvPr id="4129" name="Rectangle 33"/>
          <p:cNvSpPr>
            <a:spLocks noGrp="1" noChangeArrowheads="1"/>
          </p:cNvSpPr>
          <p:nvPr>
            <p:ph type="ctrTitle" sz="quarter"/>
          </p:nvPr>
        </p:nvSpPr>
        <p:spPr>
          <a:xfrm>
            <a:off x="685800" y="1447800"/>
            <a:ext cx="7772400" cy="1143000"/>
          </a:xfrm>
        </p:spPr>
        <p:txBody>
          <a:bodyPr/>
          <a:lstStyle>
            <a:lvl1pPr algn="ctr">
              <a:defRPr>
                <a:solidFill>
                  <a:schemeClr val="tx1"/>
                </a:solidFill>
              </a:defRPr>
            </a:lvl1p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6238" y="333375"/>
            <a:ext cx="2112962" cy="5610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175" y="333375"/>
            <a:ext cx="6189663" cy="5610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57338"/>
            <a:ext cx="4114800"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57338"/>
            <a:ext cx="4114800"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3" descr="gsma_logo_colour_rgb"/>
          <p:cNvPicPr>
            <a:picLocks noChangeAspect="1" noChangeArrowheads="1"/>
          </p:cNvPicPr>
          <p:nvPr/>
        </p:nvPicPr>
        <p:blipFill>
          <a:blip r:embed="rId13" cstate="print"/>
          <a:srcRect/>
          <a:stretch>
            <a:fillRect/>
          </a:stretch>
        </p:blipFill>
        <p:spPr bwMode="auto">
          <a:xfrm>
            <a:off x="7985125" y="5746750"/>
            <a:ext cx="838200" cy="8382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84175" y="333375"/>
            <a:ext cx="6707188" cy="7778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Rectangle 3"/>
          <p:cNvSpPr>
            <a:spLocks noGrp="1" noChangeArrowheads="1"/>
          </p:cNvSpPr>
          <p:nvPr>
            <p:ph type="body" idx="1"/>
          </p:nvPr>
        </p:nvSpPr>
        <p:spPr bwMode="auto">
          <a:xfrm>
            <a:off x="457200" y="1557338"/>
            <a:ext cx="8382000" cy="43862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31" name="Line 7"/>
          <p:cNvSpPr>
            <a:spLocks noChangeShapeType="1"/>
          </p:cNvSpPr>
          <p:nvPr/>
        </p:nvSpPr>
        <p:spPr bwMode="auto">
          <a:xfrm>
            <a:off x="457200" y="1143000"/>
            <a:ext cx="8686800" cy="0"/>
          </a:xfrm>
          <a:prstGeom prst="line">
            <a:avLst/>
          </a:prstGeom>
          <a:noFill/>
          <a:ln w="47625">
            <a:solidFill>
              <a:srgbClr val="CD0921"/>
            </a:solidFill>
            <a:round/>
            <a:headEnd/>
            <a:tailEnd/>
          </a:ln>
        </p:spPr>
        <p:txBody>
          <a:bodyPr wrap="none" anchor="ctr"/>
          <a:lstStyle/>
          <a:p>
            <a:pPr>
              <a:defRPr/>
            </a:pPr>
            <a:endParaRPr lang="en-US"/>
          </a:p>
        </p:txBody>
      </p:sp>
      <p:sp>
        <p:nvSpPr>
          <p:cNvPr id="1034" name="Text Box 10"/>
          <p:cNvSpPr txBox="1">
            <a:spLocks noChangeArrowheads="1"/>
          </p:cNvSpPr>
          <p:nvPr/>
        </p:nvSpPr>
        <p:spPr bwMode="auto">
          <a:xfrm>
            <a:off x="2484438" y="5734050"/>
            <a:ext cx="1296987" cy="366713"/>
          </a:xfrm>
          <a:prstGeom prst="rect">
            <a:avLst/>
          </a:prstGeom>
          <a:noFill/>
          <a:ln w="9525">
            <a:noFill/>
            <a:miter lim="800000"/>
            <a:headEnd/>
            <a:tailEnd/>
          </a:ln>
          <a:effectLst/>
        </p:spPr>
        <p:txBody>
          <a:bodyPr>
            <a:spAutoFit/>
          </a:bodyPr>
          <a:lstStyle/>
          <a:p>
            <a:pPr>
              <a:spcBef>
                <a:spcPct val="50000"/>
              </a:spcBef>
              <a:defRPr/>
            </a:pPr>
            <a:endParaRPr lang="en-GB"/>
          </a:p>
        </p:txBody>
      </p:sp>
      <p:sp>
        <p:nvSpPr>
          <p:cNvPr id="1037" name="Text Box 13"/>
          <p:cNvSpPr txBox="1">
            <a:spLocks noChangeArrowheads="1"/>
          </p:cNvSpPr>
          <p:nvPr/>
        </p:nvSpPr>
        <p:spPr bwMode="auto">
          <a:xfrm>
            <a:off x="347663" y="6437313"/>
            <a:ext cx="1512887" cy="184150"/>
          </a:xfrm>
          <a:prstGeom prst="rect">
            <a:avLst/>
          </a:prstGeom>
          <a:noFill/>
          <a:ln w="9525">
            <a:noFill/>
            <a:miter lim="800000"/>
            <a:headEnd/>
            <a:tailEnd/>
          </a:ln>
          <a:effectLst/>
        </p:spPr>
        <p:txBody>
          <a:bodyPr>
            <a:spAutoFit/>
          </a:bodyPr>
          <a:lstStyle/>
          <a:p>
            <a:pPr>
              <a:spcBef>
                <a:spcPct val="50000"/>
              </a:spcBef>
              <a:defRPr/>
            </a:pPr>
            <a:r>
              <a:rPr lang="en-GB" sz="600"/>
              <a:t>Confidential</a:t>
            </a:r>
          </a:p>
        </p:txBody>
      </p:sp>
      <p:sp>
        <p:nvSpPr>
          <p:cNvPr id="1051" name="Text Box 27"/>
          <p:cNvSpPr txBox="1">
            <a:spLocks noChangeArrowheads="1"/>
          </p:cNvSpPr>
          <p:nvPr/>
        </p:nvSpPr>
        <p:spPr bwMode="auto">
          <a:xfrm>
            <a:off x="3352800" y="6019800"/>
            <a:ext cx="184150" cy="366713"/>
          </a:xfrm>
          <a:prstGeom prst="rect">
            <a:avLst/>
          </a:prstGeom>
          <a:noFill/>
          <a:ln w="9525">
            <a:noFill/>
            <a:miter lim="800000"/>
            <a:headEnd/>
            <a:tailEnd/>
          </a:ln>
          <a:effectLst/>
        </p:spPr>
        <p:txBody>
          <a:bodyPr wrap="none">
            <a:spAutoFit/>
          </a:bodyPr>
          <a:lstStyle/>
          <a:p>
            <a:pPr>
              <a:defRPr/>
            </a:pPr>
            <a:endParaRPr lang="en-US"/>
          </a:p>
        </p:txBody>
      </p:sp>
      <p:sp>
        <p:nvSpPr>
          <p:cNvPr id="1052" name="Text Box 28"/>
          <p:cNvSpPr txBox="1">
            <a:spLocks noChangeArrowheads="1"/>
          </p:cNvSpPr>
          <p:nvPr/>
        </p:nvSpPr>
        <p:spPr bwMode="auto">
          <a:xfrm>
            <a:off x="4305300" y="6400800"/>
            <a:ext cx="533400" cy="230188"/>
          </a:xfrm>
          <a:prstGeom prst="rect">
            <a:avLst/>
          </a:prstGeom>
          <a:noFill/>
          <a:ln w="9525">
            <a:noFill/>
            <a:miter lim="800000"/>
            <a:headEnd/>
            <a:tailEnd/>
          </a:ln>
          <a:effectLst/>
        </p:spPr>
        <p:txBody>
          <a:bodyPr>
            <a:spAutoFit/>
          </a:bodyPr>
          <a:lstStyle/>
          <a:p>
            <a:pPr algn="ctr">
              <a:lnSpc>
                <a:spcPct val="150000"/>
              </a:lnSpc>
              <a:spcBef>
                <a:spcPct val="50000"/>
              </a:spcBef>
              <a:defRPr/>
            </a:pPr>
            <a:fld id="{7A332834-844E-4504-81EF-A94F5321C6E4}" type="slidenum">
              <a:rPr lang="en-US" sz="600"/>
              <a:pPr algn="ctr">
                <a:lnSpc>
                  <a:spcPct val="150000"/>
                </a:lnSpc>
                <a:spcBef>
                  <a:spcPct val="50000"/>
                </a:spcBef>
                <a:defRPr/>
              </a:pPr>
              <a:t>‹#›</a:t>
            </a:fld>
            <a:endParaRPr lang="en-US" sz="600"/>
          </a:p>
        </p:txBody>
      </p:sp>
      <p:sp>
        <p:nvSpPr>
          <p:cNvPr id="1054" name="Text Box 30"/>
          <p:cNvSpPr txBox="1">
            <a:spLocks noChangeArrowheads="1"/>
          </p:cNvSpPr>
          <p:nvPr/>
        </p:nvSpPr>
        <p:spPr bwMode="auto">
          <a:xfrm>
            <a:off x="381000" y="6096000"/>
            <a:ext cx="4495800" cy="366713"/>
          </a:xfrm>
          <a:prstGeom prst="rect">
            <a:avLst/>
          </a:prstGeom>
          <a:noFill/>
          <a:ln w="9525">
            <a:noFill/>
            <a:miter lim="800000"/>
            <a:headEnd/>
            <a:tailEnd/>
          </a:ln>
          <a:effectLst/>
        </p:spPr>
        <p:txBody>
          <a:bodyPr>
            <a:spAutoFit/>
          </a:bodyPr>
          <a:lstStyle/>
          <a:p>
            <a:pPr>
              <a:spcBef>
                <a:spcPct val="50000"/>
              </a:spcBef>
              <a:defRPr/>
            </a:pPr>
            <a:endParaRPr lang="en-US"/>
          </a:p>
        </p:txBody>
      </p:sp>
      <p:sp>
        <p:nvSpPr>
          <p:cNvPr id="1055" name="Text Box 31"/>
          <p:cNvSpPr txBox="1">
            <a:spLocks noChangeArrowheads="1"/>
          </p:cNvSpPr>
          <p:nvPr/>
        </p:nvSpPr>
        <p:spPr bwMode="auto">
          <a:xfrm>
            <a:off x="457200" y="6096000"/>
            <a:ext cx="4572000" cy="366713"/>
          </a:xfrm>
          <a:prstGeom prst="rect">
            <a:avLst/>
          </a:prstGeom>
          <a:noFill/>
          <a:ln w="9525">
            <a:noFill/>
            <a:miter lim="800000"/>
            <a:headEnd/>
            <a:tailEnd/>
          </a:ln>
          <a:effectLst/>
        </p:spPr>
        <p:txBody>
          <a:bodyPr>
            <a:spAutoFit/>
          </a:bodyPr>
          <a:lstStyle/>
          <a:p>
            <a:pPr>
              <a:spcBef>
                <a:spcPct val="50000"/>
              </a:spcBef>
              <a:defRPr/>
            </a:pPr>
            <a:endParaRPr lang="en-US"/>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1" fontAlgn="base" hangingPunct="1">
        <a:spcBef>
          <a:spcPct val="0"/>
        </a:spcBef>
        <a:spcAft>
          <a:spcPct val="0"/>
        </a:spcAft>
        <a:defRPr sz="2800">
          <a:solidFill>
            <a:schemeClr val="tx2"/>
          </a:solidFill>
          <a:latin typeface="+mj-lt"/>
          <a:ea typeface="+mj-ea"/>
          <a:cs typeface="+mj-cs"/>
        </a:defRPr>
      </a:lvl1pPr>
      <a:lvl2pPr algn="l" rtl="0" eaLnBrk="1" fontAlgn="base" hangingPunct="1">
        <a:spcBef>
          <a:spcPct val="0"/>
        </a:spcBef>
        <a:spcAft>
          <a:spcPct val="0"/>
        </a:spcAft>
        <a:defRPr sz="2800">
          <a:solidFill>
            <a:schemeClr val="tx2"/>
          </a:solidFill>
          <a:latin typeface="Arial" charset="0"/>
          <a:cs typeface="Arial" charset="0"/>
        </a:defRPr>
      </a:lvl2pPr>
      <a:lvl3pPr algn="l" rtl="0" eaLnBrk="1" fontAlgn="base" hangingPunct="1">
        <a:spcBef>
          <a:spcPct val="0"/>
        </a:spcBef>
        <a:spcAft>
          <a:spcPct val="0"/>
        </a:spcAft>
        <a:defRPr sz="2800">
          <a:solidFill>
            <a:schemeClr val="tx2"/>
          </a:solidFill>
          <a:latin typeface="Arial" charset="0"/>
          <a:cs typeface="Arial" charset="0"/>
        </a:defRPr>
      </a:lvl3pPr>
      <a:lvl4pPr algn="l" rtl="0" eaLnBrk="1" fontAlgn="base" hangingPunct="1">
        <a:spcBef>
          <a:spcPct val="0"/>
        </a:spcBef>
        <a:spcAft>
          <a:spcPct val="0"/>
        </a:spcAft>
        <a:defRPr sz="2800">
          <a:solidFill>
            <a:schemeClr val="tx2"/>
          </a:solidFill>
          <a:latin typeface="Arial" charset="0"/>
          <a:cs typeface="Arial" charset="0"/>
        </a:defRPr>
      </a:lvl4pPr>
      <a:lvl5pPr algn="l" rtl="0" eaLnBrk="1" fontAlgn="base" hangingPunct="1">
        <a:spcBef>
          <a:spcPct val="0"/>
        </a:spcBef>
        <a:spcAft>
          <a:spcPct val="0"/>
        </a:spcAft>
        <a:defRPr sz="2800">
          <a:solidFill>
            <a:schemeClr val="tx2"/>
          </a:solidFill>
          <a:latin typeface="Arial" charset="0"/>
          <a:cs typeface="Arial" charset="0"/>
        </a:defRPr>
      </a:lvl5pPr>
      <a:lvl6pPr marL="457200" algn="l" rtl="0" eaLnBrk="1" fontAlgn="base" hangingPunct="1">
        <a:spcBef>
          <a:spcPct val="0"/>
        </a:spcBef>
        <a:spcAft>
          <a:spcPct val="0"/>
        </a:spcAft>
        <a:defRPr sz="2800">
          <a:solidFill>
            <a:schemeClr val="tx2"/>
          </a:solidFill>
          <a:latin typeface="Arial" charset="0"/>
          <a:cs typeface="Arial" charset="0"/>
        </a:defRPr>
      </a:lvl6pPr>
      <a:lvl7pPr marL="914400" algn="l" rtl="0" eaLnBrk="1" fontAlgn="base" hangingPunct="1">
        <a:spcBef>
          <a:spcPct val="0"/>
        </a:spcBef>
        <a:spcAft>
          <a:spcPct val="0"/>
        </a:spcAft>
        <a:defRPr sz="2800">
          <a:solidFill>
            <a:schemeClr val="tx2"/>
          </a:solidFill>
          <a:latin typeface="Arial" charset="0"/>
          <a:cs typeface="Arial" charset="0"/>
        </a:defRPr>
      </a:lvl7pPr>
      <a:lvl8pPr marL="1371600" algn="l" rtl="0" eaLnBrk="1" fontAlgn="base" hangingPunct="1">
        <a:spcBef>
          <a:spcPct val="0"/>
        </a:spcBef>
        <a:spcAft>
          <a:spcPct val="0"/>
        </a:spcAft>
        <a:defRPr sz="2800">
          <a:solidFill>
            <a:schemeClr val="tx2"/>
          </a:solidFill>
          <a:latin typeface="Arial" charset="0"/>
          <a:cs typeface="Arial" charset="0"/>
        </a:defRPr>
      </a:lvl8pPr>
      <a:lvl9pPr marL="1828800" algn="l" rtl="0" eaLnBrk="1" fontAlgn="base" hangingPunct="1">
        <a:spcBef>
          <a:spcPct val="0"/>
        </a:spcBef>
        <a:spcAft>
          <a:spcPct val="0"/>
        </a:spcAft>
        <a:defRPr sz="2800">
          <a:solidFill>
            <a:schemeClr val="tx2"/>
          </a:solidFill>
          <a:latin typeface="Arial" charset="0"/>
          <a:cs typeface="Arial" charset="0"/>
        </a:defRPr>
      </a:lvl9pPr>
    </p:titleStyle>
    <p:bodyStyle>
      <a:lvl1pPr marL="381000" indent="-381000" algn="l" rtl="0" eaLnBrk="1" fontAlgn="base" hangingPunct="1">
        <a:spcBef>
          <a:spcPct val="20000"/>
        </a:spcBef>
        <a:spcAft>
          <a:spcPct val="0"/>
        </a:spcAft>
        <a:buClr>
          <a:srgbClr val="CD0921"/>
        </a:buClr>
        <a:buSzPct val="50000"/>
        <a:buFont typeface="Wingdings 2" pitchFamily="-64" charset="2"/>
        <a:buChar char="¢"/>
        <a:defRPr sz="2000">
          <a:solidFill>
            <a:schemeClr val="tx1"/>
          </a:solidFill>
          <a:latin typeface="+mn-lt"/>
          <a:ea typeface="+mn-ea"/>
          <a:cs typeface="+mn-cs"/>
        </a:defRPr>
      </a:lvl1pPr>
      <a:lvl2pPr marL="800100" indent="-342900" algn="l" rtl="0" eaLnBrk="1" fontAlgn="base" hangingPunct="1">
        <a:spcBef>
          <a:spcPct val="20000"/>
        </a:spcBef>
        <a:spcAft>
          <a:spcPct val="0"/>
        </a:spcAft>
        <a:buClr>
          <a:srgbClr val="CD0921"/>
        </a:buClr>
        <a:buSzPct val="50000"/>
        <a:buFont typeface="Arial" charset="0"/>
        <a:buChar char="–"/>
        <a:defRPr>
          <a:solidFill>
            <a:schemeClr val="tx1"/>
          </a:solidFill>
          <a:latin typeface="+mn-lt"/>
          <a:cs typeface="+mn-cs"/>
        </a:defRPr>
      </a:lvl2pPr>
      <a:lvl3pPr marL="1219200" indent="-304800" algn="l" rtl="0" eaLnBrk="1" fontAlgn="base" hangingPunct="1">
        <a:spcBef>
          <a:spcPct val="20000"/>
        </a:spcBef>
        <a:spcAft>
          <a:spcPct val="0"/>
        </a:spcAft>
        <a:buClr>
          <a:srgbClr val="CD0921"/>
        </a:buClr>
        <a:buSzPct val="50000"/>
        <a:buFont typeface="Arial" charset="0"/>
        <a:buChar char="•"/>
        <a:defRPr sz="1600">
          <a:solidFill>
            <a:schemeClr val="tx1"/>
          </a:solidFill>
          <a:latin typeface="+mn-lt"/>
          <a:cs typeface="+mn-cs"/>
        </a:defRPr>
      </a:lvl3pPr>
      <a:lvl4pPr marL="1676400" indent="-304800" algn="l" rtl="0" eaLnBrk="1" fontAlgn="base" hangingPunct="1">
        <a:spcBef>
          <a:spcPct val="20000"/>
        </a:spcBef>
        <a:spcAft>
          <a:spcPct val="0"/>
        </a:spcAft>
        <a:buClr>
          <a:srgbClr val="CD0921"/>
        </a:buClr>
        <a:buSzPct val="50000"/>
        <a:buFont typeface="Arial" charset="0"/>
        <a:buChar char="–"/>
        <a:defRPr sz="1600">
          <a:solidFill>
            <a:schemeClr val="tx1"/>
          </a:solidFill>
          <a:latin typeface="+mn-lt"/>
          <a:cs typeface="+mn-cs"/>
        </a:defRPr>
      </a:lvl4pPr>
      <a:lvl5pPr marL="2095500" indent="-266700" algn="l" rtl="0" eaLnBrk="1" fontAlgn="base" hangingPunct="1">
        <a:spcBef>
          <a:spcPct val="20000"/>
        </a:spcBef>
        <a:spcAft>
          <a:spcPct val="0"/>
        </a:spcAft>
        <a:buClr>
          <a:srgbClr val="CD0921"/>
        </a:buClr>
        <a:buFont typeface="Arial" charset="0"/>
        <a:buAutoNum type="arabicPeriod"/>
        <a:defRPr sz="1400">
          <a:solidFill>
            <a:schemeClr val="tx1"/>
          </a:solidFill>
          <a:latin typeface="+mn-lt"/>
          <a:cs typeface="+mn-cs"/>
        </a:defRPr>
      </a:lvl5pPr>
      <a:lvl6pPr marL="2552700" indent="-266700" algn="l" rtl="0" eaLnBrk="1" fontAlgn="base" hangingPunct="1">
        <a:spcBef>
          <a:spcPct val="20000"/>
        </a:spcBef>
        <a:spcAft>
          <a:spcPct val="0"/>
        </a:spcAft>
        <a:buClr>
          <a:srgbClr val="CD0921"/>
        </a:buClr>
        <a:buFont typeface="Arial" charset="0"/>
        <a:buAutoNum type="arabicPeriod"/>
        <a:defRPr sz="1400">
          <a:solidFill>
            <a:schemeClr val="tx1"/>
          </a:solidFill>
          <a:latin typeface="+mn-lt"/>
          <a:cs typeface="+mn-cs"/>
        </a:defRPr>
      </a:lvl6pPr>
      <a:lvl7pPr marL="3009900" indent="-266700" algn="l" rtl="0" eaLnBrk="1" fontAlgn="base" hangingPunct="1">
        <a:spcBef>
          <a:spcPct val="20000"/>
        </a:spcBef>
        <a:spcAft>
          <a:spcPct val="0"/>
        </a:spcAft>
        <a:buClr>
          <a:srgbClr val="CD0921"/>
        </a:buClr>
        <a:buFont typeface="Arial" charset="0"/>
        <a:buAutoNum type="arabicPeriod"/>
        <a:defRPr sz="1400">
          <a:solidFill>
            <a:schemeClr val="tx1"/>
          </a:solidFill>
          <a:latin typeface="+mn-lt"/>
          <a:cs typeface="+mn-cs"/>
        </a:defRPr>
      </a:lvl7pPr>
      <a:lvl8pPr marL="3467100" indent="-266700" algn="l" rtl="0" eaLnBrk="1" fontAlgn="base" hangingPunct="1">
        <a:spcBef>
          <a:spcPct val="20000"/>
        </a:spcBef>
        <a:spcAft>
          <a:spcPct val="0"/>
        </a:spcAft>
        <a:buClr>
          <a:srgbClr val="CD0921"/>
        </a:buClr>
        <a:buFont typeface="Arial" charset="0"/>
        <a:buAutoNum type="arabicPeriod"/>
        <a:defRPr sz="1400">
          <a:solidFill>
            <a:schemeClr val="tx1"/>
          </a:solidFill>
          <a:latin typeface="+mn-lt"/>
          <a:cs typeface="+mn-cs"/>
        </a:defRPr>
      </a:lvl8pPr>
      <a:lvl9pPr marL="3924300" indent="-266700" algn="l" rtl="0" eaLnBrk="1" fontAlgn="base" hangingPunct="1">
        <a:spcBef>
          <a:spcPct val="20000"/>
        </a:spcBef>
        <a:spcAft>
          <a:spcPct val="0"/>
        </a:spcAft>
        <a:buClr>
          <a:srgbClr val="CD0921"/>
        </a:buClr>
        <a:buFont typeface="Arial" charset="0"/>
        <a:buAutoNum type="arabicPeriod"/>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itle 1"/>
          <p:cNvSpPr>
            <a:spLocks noGrp="1"/>
          </p:cNvSpPr>
          <p:nvPr>
            <p:ph type="subTitle" idx="1"/>
          </p:nvPr>
        </p:nvSpPr>
        <p:spPr/>
        <p:txBody>
          <a:bodyPr/>
          <a:lstStyle/>
          <a:p>
            <a:pPr eaLnBrk="1" hangingPunct="1"/>
            <a:r>
              <a:rPr lang="en-US" dirty="0" smtClean="0"/>
              <a:t>www.gsmworld.com/greenmanifesto</a:t>
            </a:r>
          </a:p>
        </p:txBody>
      </p:sp>
      <p:sp>
        <p:nvSpPr>
          <p:cNvPr id="3075" name="Title 2"/>
          <p:cNvSpPr>
            <a:spLocks noGrp="1"/>
          </p:cNvSpPr>
          <p:nvPr>
            <p:ph type="ctrTitle" sz="quarter"/>
          </p:nvPr>
        </p:nvSpPr>
        <p:spPr/>
        <p:txBody>
          <a:bodyPr/>
          <a:lstStyle/>
          <a:p>
            <a:pPr eaLnBrk="1" hangingPunct="1"/>
            <a:r>
              <a:rPr lang="en-US" dirty="0" smtClean="0"/>
              <a:t>Mobile’s Green Manifesto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Mobile’s Direct Emissions</a:t>
            </a:r>
            <a:endParaRPr lang="en-GB" dirty="0"/>
          </a:p>
        </p:txBody>
      </p:sp>
      <p:sp>
        <p:nvSpPr>
          <p:cNvPr id="5" name="Content Placeholder 4"/>
          <p:cNvSpPr>
            <a:spLocks noGrp="1"/>
          </p:cNvSpPr>
          <p:nvPr>
            <p:ph sz="half" idx="1"/>
          </p:nvPr>
        </p:nvSpPr>
        <p:spPr>
          <a:xfrm>
            <a:off x="457200" y="1557338"/>
            <a:ext cx="8686800" cy="4729182"/>
          </a:xfrm>
        </p:spPr>
        <p:txBody>
          <a:bodyPr/>
          <a:lstStyle/>
          <a:p>
            <a:r>
              <a:rPr lang="en-GB" sz="2000" dirty="0" smtClean="0"/>
              <a:t>Mobile’s emissions are 0.5% of global total</a:t>
            </a:r>
          </a:p>
          <a:p>
            <a:pPr>
              <a:buNone/>
            </a:pPr>
            <a:endParaRPr lang="en-GB" sz="2000" dirty="0" smtClean="0"/>
          </a:p>
          <a:p>
            <a:r>
              <a:rPr lang="en-GB" sz="2000" dirty="0" smtClean="0"/>
              <a:t>84% emissions in the network</a:t>
            </a:r>
          </a:p>
          <a:p>
            <a:pPr lvl="1"/>
            <a:r>
              <a:rPr lang="en-GB" sz="1600" dirty="0" smtClean="0"/>
              <a:t>71% BTS power consumption</a:t>
            </a:r>
          </a:p>
          <a:p>
            <a:pPr lvl="1"/>
            <a:r>
              <a:rPr lang="en-GB" sz="1600" dirty="0" smtClean="0"/>
              <a:t>13% embedded carbon  </a:t>
            </a:r>
            <a:endParaRPr lang="en-GB" sz="2000" dirty="0" smtClean="0"/>
          </a:p>
          <a:p>
            <a:endParaRPr lang="en-GB" sz="2000" dirty="0" smtClean="0"/>
          </a:p>
          <a:p>
            <a:r>
              <a:rPr lang="en-GB" sz="2000" dirty="0" smtClean="0"/>
              <a:t>16% emissions in devices</a:t>
            </a:r>
          </a:p>
          <a:p>
            <a:pPr lvl="1"/>
            <a:r>
              <a:rPr lang="en-GB" sz="1600" dirty="0" smtClean="0"/>
              <a:t>4% charging</a:t>
            </a:r>
          </a:p>
          <a:p>
            <a:pPr lvl="1"/>
            <a:r>
              <a:rPr lang="en-GB" sz="1600" dirty="0" smtClean="0"/>
              <a:t>12% embedded carbon</a:t>
            </a:r>
          </a:p>
          <a:p>
            <a:endParaRPr lang="en-GB" sz="2000" dirty="0" smtClean="0"/>
          </a:p>
          <a:p>
            <a:r>
              <a:rPr lang="en-GB" sz="2000" dirty="0" smtClean="0"/>
              <a:t>BTS energy costs to reach </a:t>
            </a:r>
            <a:r>
              <a:rPr lang="en-GB" sz="2000" b="1" dirty="0" smtClean="0"/>
              <a:t>$27.5bn by 2012</a:t>
            </a:r>
            <a:r>
              <a:rPr lang="en-GB" sz="2000" dirty="0" smtClean="0"/>
              <a:t>, a rise of 37.5% from 2007</a:t>
            </a:r>
          </a:p>
          <a:p>
            <a:pPr lvl="1"/>
            <a:r>
              <a:rPr lang="en-GB" sz="1600" b="1" dirty="0" smtClean="0"/>
              <a:t>Off-grid rising 80%</a:t>
            </a:r>
            <a:r>
              <a:rPr lang="en-GB" sz="1600" dirty="0" smtClean="0"/>
              <a:t> between 2007 – 2012, from $8.1bn to $14.6bn</a:t>
            </a:r>
          </a:p>
          <a:p>
            <a:pPr lvl="1"/>
            <a:r>
              <a:rPr lang="en-GB" sz="1600" b="1" dirty="0" smtClean="0"/>
              <a:t>On-grid rising 9% </a:t>
            </a:r>
            <a:r>
              <a:rPr lang="en-GB" sz="1600" dirty="0" smtClean="0"/>
              <a:t>between 2007 – 2012,</a:t>
            </a:r>
            <a:r>
              <a:rPr lang="en-GB" sz="1600" b="1" dirty="0" smtClean="0"/>
              <a:t> </a:t>
            </a:r>
            <a:r>
              <a:rPr lang="en-GB" sz="1600" dirty="0" smtClean="0"/>
              <a:t>form $11.8bn to $12.9bn</a:t>
            </a:r>
            <a:endParaRPr lang="en-GB" sz="2000" dirty="0"/>
          </a:p>
        </p:txBody>
      </p:sp>
      <p:pic>
        <p:nvPicPr>
          <p:cNvPr id="7" name="Content Placeholder 6" descr="Green Picture2.png"/>
          <p:cNvPicPr>
            <a:picLocks noGrp="1" noChangeAspect="1"/>
          </p:cNvPicPr>
          <p:nvPr>
            <p:ph sz="half" idx="2"/>
          </p:nvPr>
        </p:nvPicPr>
        <p:blipFill>
          <a:blip r:embed="rId3" cstate="print"/>
          <a:stretch>
            <a:fillRect/>
          </a:stretch>
        </p:blipFill>
        <p:spPr>
          <a:xfrm>
            <a:off x="4572000" y="2214554"/>
            <a:ext cx="4230251" cy="2571768"/>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4174" y="333375"/>
            <a:ext cx="8616981" cy="777875"/>
          </a:xfrm>
        </p:spPr>
        <p:txBody>
          <a:bodyPr/>
          <a:lstStyle/>
          <a:p>
            <a:r>
              <a:rPr lang="en-GB" dirty="0" smtClean="0"/>
              <a:t>Industry Goal #1: Carbon neutral growth</a:t>
            </a:r>
            <a:endParaRPr lang="en-GB" dirty="0"/>
          </a:p>
        </p:txBody>
      </p:sp>
      <p:sp>
        <p:nvSpPr>
          <p:cNvPr id="5" name="Content Placeholder 4"/>
          <p:cNvSpPr>
            <a:spLocks noGrp="1"/>
          </p:cNvSpPr>
          <p:nvPr>
            <p:ph sz="half" idx="1"/>
          </p:nvPr>
        </p:nvSpPr>
        <p:spPr>
          <a:xfrm>
            <a:off x="457200" y="1557338"/>
            <a:ext cx="8401080" cy="5014934"/>
          </a:xfrm>
        </p:spPr>
        <p:txBody>
          <a:bodyPr/>
          <a:lstStyle/>
          <a:p>
            <a:r>
              <a:rPr lang="en-GB" sz="2000" dirty="0" smtClean="0"/>
              <a:t>We expect </a:t>
            </a:r>
            <a:r>
              <a:rPr lang="en-GB" sz="2000" b="1" dirty="0" smtClean="0"/>
              <a:t>emissions per connection to fall by 40% by 2020</a:t>
            </a:r>
          </a:p>
          <a:p>
            <a:endParaRPr lang="en-GB" sz="2000" dirty="0" smtClean="0"/>
          </a:p>
          <a:p>
            <a:r>
              <a:rPr lang="en-GB" sz="2000" dirty="0" smtClean="0"/>
              <a:t>Total emissions will stay flat from 2009 to 2020 despite:</a:t>
            </a:r>
          </a:p>
          <a:p>
            <a:pPr lvl="1"/>
            <a:r>
              <a:rPr lang="en-GB" sz="1800" dirty="0" smtClean="0"/>
              <a:t>70% increase in connections to 8 billion</a:t>
            </a:r>
          </a:p>
          <a:p>
            <a:pPr lvl="1"/>
            <a:r>
              <a:rPr lang="en-GB" sz="1800" dirty="0" smtClean="0"/>
              <a:t>Multi billion dollar investment in new networks and ubiquitous coverage</a:t>
            </a:r>
          </a:p>
          <a:p>
            <a:endParaRPr lang="en-GB" sz="1100" dirty="0" smtClean="0"/>
          </a:p>
          <a:p>
            <a:r>
              <a:rPr lang="en-GB" sz="2000" dirty="0" smtClean="0"/>
              <a:t>The main driver is the BTS energy efficiency trend</a:t>
            </a:r>
          </a:p>
          <a:p>
            <a:pPr lvl="1"/>
            <a:r>
              <a:rPr lang="en-GB" sz="1600" dirty="0" smtClean="0"/>
              <a:t>From first generation mobile in 1985, annual CO2 network emissions have fallen from 180kg per sub to 20kg, a 90% reduction</a:t>
            </a:r>
          </a:p>
          <a:p>
            <a:pPr lvl="1"/>
            <a:r>
              <a:rPr lang="en-GB" sz="1600" dirty="0" smtClean="0"/>
              <a:t>GSM emissions have fallen from 48kg per sub to 20kg, </a:t>
            </a:r>
            <a:r>
              <a:rPr lang="en-GB" sz="1600" b="1" dirty="0" smtClean="0"/>
              <a:t>a 60% reduction during GSM’s life cycle</a:t>
            </a:r>
          </a:p>
          <a:p>
            <a:pPr lvl="1"/>
            <a:r>
              <a:rPr lang="en-GB" sz="1600" dirty="0" smtClean="0"/>
              <a:t>3G emissions have fallen from 55kg per sub to 25kg, around </a:t>
            </a:r>
            <a:r>
              <a:rPr lang="en-GB" sz="1600" b="1" dirty="0" smtClean="0"/>
              <a:t>a 55% reduction in 5 years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9"/>
          <p:cNvGrpSpPr>
            <a:grpSpLocks/>
          </p:cNvGrpSpPr>
          <p:nvPr/>
        </p:nvGrpSpPr>
        <p:grpSpPr bwMode="auto">
          <a:xfrm>
            <a:off x="1752600" y="3200400"/>
            <a:ext cx="5630863" cy="3406775"/>
            <a:chOff x="1752600" y="3200400"/>
            <a:chExt cx="5630863" cy="3406775"/>
          </a:xfrm>
        </p:grpSpPr>
        <p:pic>
          <p:nvPicPr>
            <p:cNvPr id="3098" name="Picture 2"/>
            <p:cNvPicPr>
              <a:picLocks noChangeAspect="1" noChangeArrowheads="1"/>
            </p:cNvPicPr>
            <p:nvPr/>
          </p:nvPicPr>
          <p:blipFill>
            <a:blip r:embed="rId3" cstate="print"/>
            <a:srcRect l="1207" t="1941" r="2249" b="2000"/>
            <a:stretch>
              <a:fillRect/>
            </a:stretch>
          </p:blipFill>
          <p:spPr bwMode="auto">
            <a:xfrm>
              <a:off x="1752600" y="3200400"/>
              <a:ext cx="5630863" cy="3406775"/>
            </a:xfrm>
            <a:prstGeom prst="rect">
              <a:avLst/>
            </a:prstGeom>
            <a:noFill/>
            <a:ln w="9525">
              <a:noFill/>
              <a:miter lim="800000"/>
              <a:headEnd/>
              <a:tailEnd/>
            </a:ln>
          </p:spPr>
        </p:pic>
        <p:sp>
          <p:nvSpPr>
            <p:cNvPr id="3099" name="TextBox 5"/>
            <p:cNvSpPr txBox="1">
              <a:spLocks noChangeArrowheads="1"/>
            </p:cNvSpPr>
            <p:nvPr/>
          </p:nvSpPr>
          <p:spPr bwMode="auto">
            <a:xfrm>
              <a:off x="3164836" y="4724400"/>
              <a:ext cx="492701" cy="286670"/>
            </a:xfrm>
            <a:prstGeom prst="rect">
              <a:avLst/>
            </a:prstGeom>
            <a:noFill/>
            <a:ln w="9525">
              <a:noFill/>
              <a:miter lim="800000"/>
              <a:headEnd/>
              <a:tailEnd/>
            </a:ln>
          </p:spPr>
          <p:txBody>
            <a:bodyPr>
              <a:spAutoFit/>
            </a:bodyPr>
            <a:lstStyle/>
            <a:p>
              <a:r>
                <a:rPr lang="en-GB" sz="1400" b="1">
                  <a:latin typeface="Calibri" pitchFamily="34" charset="0"/>
                </a:rPr>
                <a:t>90</a:t>
              </a:r>
            </a:p>
          </p:txBody>
        </p:sp>
        <p:sp>
          <p:nvSpPr>
            <p:cNvPr id="3100" name="TextBox 6"/>
            <p:cNvSpPr txBox="1">
              <a:spLocks noChangeArrowheads="1"/>
            </p:cNvSpPr>
            <p:nvPr/>
          </p:nvSpPr>
          <p:spPr bwMode="auto">
            <a:xfrm>
              <a:off x="4953000" y="3675730"/>
              <a:ext cx="492701" cy="286670"/>
            </a:xfrm>
            <a:prstGeom prst="rect">
              <a:avLst/>
            </a:prstGeom>
            <a:noFill/>
            <a:ln w="9525">
              <a:noFill/>
              <a:miter lim="800000"/>
              <a:headEnd/>
              <a:tailEnd/>
            </a:ln>
          </p:spPr>
          <p:txBody>
            <a:bodyPr>
              <a:spAutoFit/>
            </a:bodyPr>
            <a:lstStyle/>
            <a:p>
              <a:r>
                <a:rPr lang="en-GB" sz="1400" b="1">
                  <a:latin typeface="Calibri" pitchFamily="34" charset="0"/>
                </a:rPr>
                <a:t>245</a:t>
              </a:r>
            </a:p>
          </p:txBody>
        </p:sp>
        <p:sp>
          <p:nvSpPr>
            <p:cNvPr id="3101" name="TextBox 7"/>
            <p:cNvSpPr txBox="1">
              <a:spLocks noChangeArrowheads="1"/>
            </p:cNvSpPr>
            <p:nvPr/>
          </p:nvSpPr>
          <p:spPr bwMode="auto">
            <a:xfrm>
              <a:off x="6781800" y="3675730"/>
              <a:ext cx="492701" cy="286670"/>
            </a:xfrm>
            <a:prstGeom prst="rect">
              <a:avLst/>
            </a:prstGeom>
            <a:noFill/>
            <a:ln w="9525">
              <a:noFill/>
              <a:miter lim="800000"/>
              <a:headEnd/>
              <a:tailEnd/>
            </a:ln>
          </p:spPr>
          <p:txBody>
            <a:bodyPr>
              <a:spAutoFit/>
            </a:bodyPr>
            <a:lstStyle/>
            <a:p>
              <a:r>
                <a:rPr lang="en-GB" sz="1400" b="1">
                  <a:latin typeface="Calibri" pitchFamily="34" charset="0"/>
                </a:rPr>
                <a:t>245</a:t>
              </a:r>
            </a:p>
          </p:txBody>
        </p:sp>
      </p:grpSp>
      <p:cxnSp>
        <p:nvCxnSpPr>
          <p:cNvPr id="16" name="Straight Connector 15"/>
          <p:cNvCxnSpPr/>
          <p:nvPr/>
        </p:nvCxnSpPr>
        <p:spPr bwMode="auto">
          <a:xfrm>
            <a:off x="1876425" y="5486400"/>
            <a:ext cx="54197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Group 66"/>
          <p:cNvGrpSpPr>
            <a:grpSpLocks/>
          </p:cNvGrpSpPr>
          <p:nvPr/>
        </p:nvGrpSpPr>
        <p:grpSpPr bwMode="auto">
          <a:xfrm>
            <a:off x="2209800" y="1519238"/>
            <a:ext cx="6705600" cy="4116387"/>
            <a:chOff x="2209800" y="1518781"/>
            <a:chExt cx="6705600" cy="4116887"/>
          </a:xfrm>
        </p:grpSpPr>
        <p:cxnSp>
          <p:nvCxnSpPr>
            <p:cNvPr id="12" name="Straight Connector 11"/>
            <p:cNvCxnSpPr>
              <a:stCxn id="3094" idx="1"/>
            </p:cNvCxnSpPr>
            <p:nvPr/>
          </p:nvCxnSpPr>
          <p:spPr bwMode="auto">
            <a:xfrm rot="10800000">
              <a:off x="7296150" y="1660085"/>
              <a:ext cx="0" cy="38326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091" name="TextBox 17"/>
            <p:cNvSpPr txBox="1">
              <a:spLocks noChangeArrowheads="1"/>
            </p:cNvSpPr>
            <p:nvPr/>
          </p:nvSpPr>
          <p:spPr bwMode="auto">
            <a:xfrm>
              <a:off x="7648414" y="2592976"/>
              <a:ext cx="1266986" cy="487383"/>
            </a:xfrm>
            <a:prstGeom prst="rect">
              <a:avLst/>
            </a:prstGeom>
            <a:noFill/>
            <a:ln w="9525">
              <a:noFill/>
              <a:miter lim="800000"/>
              <a:headEnd/>
              <a:tailEnd/>
            </a:ln>
          </p:spPr>
          <p:txBody>
            <a:bodyPr>
              <a:spAutoFit/>
            </a:bodyPr>
            <a:lstStyle/>
            <a:p>
              <a:r>
                <a:rPr lang="en-GB" sz="1400" b="1">
                  <a:latin typeface="Calibri" pitchFamily="34" charset="0"/>
                </a:rPr>
                <a:t>Population coverage (%)</a:t>
              </a:r>
            </a:p>
          </p:txBody>
        </p:sp>
        <p:sp>
          <p:nvSpPr>
            <p:cNvPr id="3092" name="TextBox 20"/>
            <p:cNvSpPr txBox="1">
              <a:spLocks noChangeArrowheads="1"/>
            </p:cNvSpPr>
            <p:nvPr/>
          </p:nvSpPr>
          <p:spPr bwMode="auto">
            <a:xfrm>
              <a:off x="7296473" y="1518781"/>
              <a:ext cx="704527" cy="307777"/>
            </a:xfrm>
            <a:prstGeom prst="rect">
              <a:avLst/>
            </a:prstGeom>
            <a:noFill/>
            <a:ln w="9525">
              <a:noFill/>
              <a:miter lim="800000"/>
              <a:headEnd/>
              <a:tailEnd/>
            </a:ln>
          </p:spPr>
          <p:txBody>
            <a:bodyPr>
              <a:spAutoFit/>
            </a:bodyPr>
            <a:lstStyle/>
            <a:p>
              <a:r>
                <a:rPr lang="en-GB" sz="1400" b="1">
                  <a:latin typeface="Calibri" pitchFamily="34" charset="0"/>
                </a:rPr>
                <a:t>100</a:t>
              </a:r>
            </a:p>
          </p:txBody>
        </p:sp>
        <p:sp>
          <p:nvSpPr>
            <p:cNvPr id="3093" name="TextBox 21"/>
            <p:cNvSpPr txBox="1">
              <a:spLocks noChangeArrowheads="1"/>
            </p:cNvSpPr>
            <p:nvPr/>
          </p:nvSpPr>
          <p:spPr bwMode="auto">
            <a:xfrm>
              <a:off x="7296473" y="3293301"/>
              <a:ext cx="422329" cy="286696"/>
            </a:xfrm>
            <a:prstGeom prst="rect">
              <a:avLst/>
            </a:prstGeom>
            <a:noFill/>
            <a:ln w="9525">
              <a:noFill/>
              <a:miter lim="800000"/>
              <a:headEnd/>
              <a:tailEnd/>
            </a:ln>
          </p:spPr>
          <p:txBody>
            <a:bodyPr>
              <a:spAutoFit/>
            </a:bodyPr>
            <a:lstStyle/>
            <a:p>
              <a:r>
                <a:rPr lang="en-GB" sz="1400" b="1">
                  <a:latin typeface="Calibri" pitchFamily="34" charset="0"/>
                </a:rPr>
                <a:t>50</a:t>
              </a:r>
            </a:p>
          </p:txBody>
        </p:sp>
        <p:sp>
          <p:nvSpPr>
            <p:cNvPr id="3094" name="TextBox 22"/>
            <p:cNvSpPr txBox="1">
              <a:spLocks noChangeArrowheads="1"/>
            </p:cNvSpPr>
            <p:nvPr/>
          </p:nvSpPr>
          <p:spPr bwMode="auto">
            <a:xfrm>
              <a:off x="7296473" y="5348972"/>
              <a:ext cx="422329" cy="286696"/>
            </a:xfrm>
            <a:prstGeom prst="rect">
              <a:avLst/>
            </a:prstGeom>
            <a:noFill/>
            <a:ln w="9525">
              <a:noFill/>
              <a:miter lim="800000"/>
              <a:headEnd/>
              <a:tailEnd/>
            </a:ln>
          </p:spPr>
          <p:txBody>
            <a:bodyPr>
              <a:spAutoFit/>
            </a:bodyPr>
            <a:lstStyle/>
            <a:p>
              <a:r>
                <a:rPr lang="en-GB" sz="1400" b="1">
                  <a:latin typeface="Calibri" pitchFamily="34" charset="0"/>
                </a:rPr>
                <a:t>0</a:t>
              </a:r>
            </a:p>
          </p:txBody>
        </p:sp>
        <p:sp>
          <p:nvSpPr>
            <p:cNvPr id="34" name="Rectangle 33"/>
            <p:cNvSpPr/>
            <p:nvPr/>
          </p:nvSpPr>
          <p:spPr bwMode="auto">
            <a:xfrm>
              <a:off x="7507288" y="2653981"/>
              <a:ext cx="141287" cy="14289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48" name="Straight Connector 47"/>
            <p:cNvCxnSpPr/>
            <p:nvPr/>
          </p:nvCxnSpPr>
          <p:spPr bwMode="auto">
            <a:xfrm flipV="1">
              <a:off x="4343400" y="1828381"/>
              <a:ext cx="2438400" cy="381046"/>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auto">
            <a:xfrm flipV="1">
              <a:off x="2209800" y="2209427"/>
              <a:ext cx="2133600" cy="1295557"/>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4" name="Group 65"/>
          <p:cNvGrpSpPr>
            <a:grpSpLocks/>
          </p:cNvGrpSpPr>
          <p:nvPr/>
        </p:nvGrpSpPr>
        <p:grpSpPr bwMode="auto">
          <a:xfrm>
            <a:off x="609600" y="1447800"/>
            <a:ext cx="6324600" cy="4422775"/>
            <a:chOff x="609600" y="1447800"/>
            <a:chExt cx="6324600" cy="4422577"/>
          </a:xfrm>
        </p:grpSpPr>
        <p:cxnSp>
          <p:nvCxnSpPr>
            <p:cNvPr id="11" name="Straight Connector 10"/>
            <p:cNvCxnSpPr/>
            <p:nvPr/>
          </p:nvCxnSpPr>
          <p:spPr bwMode="auto">
            <a:xfrm rot="5400000" flipH="1" flipV="1">
              <a:off x="-76113" y="3541619"/>
              <a:ext cx="39050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079" name="TextBox 16"/>
            <p:cNvSpPr txBox="1">
              <a:spLocks noChangeArrowheads="1"/>
            </p:cNvSpPr>
            <p:nvPr/>
          </p:nvSpPr>
          <p:spPr bwMode="auto">
            <a:xfrm>
              <a:off x="750376" y="2583493"/>
              <a:ext cx="1154624" cy="523220"/>
            </a:xfrm>
            <a:prstGeom prst="rect">
              <a:avLst/>
            </a:prstGeom>
            <a:noFill/>
            <a:ln w="9525">
              <a:noFill/>
              <a:miter lim="800000"/>
              <a:headEnd/>
              <a:tailEnd/>
            </a:ln>
          </p:spPr>
          <p:txBody>
            <a:bodyPr>
              <a:spAutoFit/>
            </a:bodyPr>
            <a:lstStyle/>
            <a:p>
              <a:r>
                <a:rPr lang="en-GB" sz="1400" b="1">
                  <a:latin typeface="Calibri" pitchFamily="34" charset="0"/>
                </a:rPr>
                <a:t>Subscribers</a:t>
              </a:r>
            </a:p>
            <a:p>
              <a:r>
                <a:rPr lang="en-GB" sz="1400" b="1">
                  <a:latin typeface="Calibri" pitchFamily="34" charset="0"/>
                </a:rPr>
                <a:t>(billions)</a:t>
              </a:r>
            </a:p>
          </p:txBody>
        </p:sp>
        <p:sp>
          <p:nvSpPr>
            <p:cNvPr id="3080" name="TextBox 24"/>
            <p:cNvSpPr txBox="1">
              <a:spLocks noChangeArrowheads="1"/>
            </p:cNvSpPr>
            <p:nvPr/>
          </p:nvSpPr>
          <p:spPr bwMode="auto">
            <a:xfrm>
              <a:off x="1454258" y="1447800"/>
              <a:ext cx="422329" cy="286696"/>
            </a:xfrm>
            <a:prstGeom prst="rect">
              <a:avLst/>
            </a:prstGeom>
            <a:noFill/>
            <a:ln w="9525">
              <a:noFill/>
              <a:miter lim="800000"/>
              <a:headEnd/>
              <a:tailEnd/>
            </a:ln>
          </p:spPr>
          <p:txBody>
            <a:bodyPr>
              <a:spAutoFit/>
            </a:bodyPr>
            <a:lstStyle/>
            <a:p>
              <a:pPr algn="r"/>
              <a:r>
                <a:rPr lang="en-GB" sz="1400" b="1">
                  <a:latin typeface="Calibri" pitchFamily="34" charset="0"/>
                </a:rPr>
                <a:t>10</a:t>
              </a:r>
            </a:p>
          </p:txBody>
        </p:sp>
        <p:sp>
          <p:nvSpPr>
            <p:cNvPr id="3081" name="TextBox 26"/>
            <p:cNvSpPr txBox="1">
              <a:spLocks noChangeArrowheads="1"/>
            </p:cNvSpPr>
            <p:nvPr/>
          </p:nvSpPr>
          <p:spPr bwMode="auto">
            <a:xfrm>
              <a:off x="1454258" y="3293301"/>
              <a:ext cx="422329" cy="286696"/>
            </a:xfrm>
            <a:prstGeom prst="rect">
              <a:avLst/>
            </a:prstGeom>
            <a:noFill/>
            <a:ln w="9525">
              <a:noFill/>
              <a:miter lim="800000"/>
              <a:headEnd/>
              <a:tailEnd/>
            </a:ln>
          </p:spPr>
          <p:txBody>
            <a:bodyPr>
              <a:spAutoFit/>
            </a:bodyPr>
            <a:lstStyle/>
            <a:p>
              <a:pPr algn="r"/>
              <a:r>
                <a:rPr lang="en-GB" sz="1400" b="1">
                  <a:latin typeface="Calibri" pitchFamily="34" charset="0"/>
                </a:rPr>
                <a:t>    5</a:t>
              </a:r>
            </a:p>
          </p:txBody>
        </p:sp>
        <p:sp>
          <p:nvSpPr>
            <p:cNvPr id="3082" name="TextBox 27"/>
            <p:cNvSpPr txBox="1">
              <a:spLocks noChangeArrowheads="1"/>
            </p:cNvSpPr>
            <p:nvPr/>
          </p:nvSpPr>
          <p:spPr bwMode="auto">
            <a:xfrm>
              <a:off x="1454258" y="5348972"/>
              <a:ext cx="422329" cy="286696"/>
            </a:xfrm>
            <a:prstGeom prst="rect">
              <a:avLst/>
            </a:prstGeom>
            <a:noFill/>
            <a:ln w="9525">
              <a:noFill/>
              <a:miter lim="800000"/>
              <a:headEnd/>
              <a:tailEnd/>
            </a:ln>
          </p:spPr>
          <p:txBody>
            <a:bodyPr>
              <a:spAutoFit/>
            </a:bodyPr>
            <a:lstStyle/>
            <a:p>
              <a:pPr algn="r"/>
              <a:r>
                <a:rPr lang="en-GB" sz="1400" b="1">
                  <a:latin typeface="Calibri" pitchFamily="34" charset="0"/>
                </a:rPr>
                <a:t>0</a:t>
              </a:r>
            </a:p>
          </p:txBody>
        </p:sp>
        <p:sp>
          <p:nvSpPr>
            <p:cNvPr id="35" name="Rectangle 34"/>
            <p:cNvSpPr/>
            <p:nvPr/>
          </p:nvSpPr>
          <p:spPr bwMode="auto">
            <a:xfrm>
              <a:off x="609600" y="2654246"/>
              <a:ext cx="141288" cy="14286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40" name="Straight Connector 39"/>
            <p:cNvCxnSpPr/>
            <p:nvPr/>
          </p:nvCxnSpPr>
          <p:spPr bwMode="auto">
            <a:xfrm flipV="1">
              <a:off x="2286000" y="3733698"/>
              <a:ext cx="1752600" cy="1371539"/>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auto">
            <a:xfrm flipV="1">
              <a:off x="4038600" y="2057373"/>
              <a:ext cx="2743200" cy="1676325"/>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514600" y="5638612"/>
              <a:ext cx="4267200" cy="2285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087" name="TextBox 60"/>
            <p:cNvSpPr txBox="1">
              <a:spLocks noChangeArrowheads="1"/>
            </p:cNvSpPr>
            <p:nvPr/>
          </p:nvSpPr>
          <p:spPr bwMode="auto">
            <a:xfrm>
              <a:off x="2286000" y="5562600"/>
              <a:ext cx="990600" cy="307777"/>
            </a:xfrm>
            <a:prstGeom prst="rect">
              <a:avLst/>
            </a:prstGeom>
            <a:noFill/>
            <a:ln w="9525">
              <a:noFill/>
              <a:miter lim="800000"/>
              <a:headEnd/>
              <a:tailEnd/>
            </a:ln>
          </p:spPr>
          <p:txBody>
            <a:bodyPr>
              <a:spAutoFit/>
            </a:bodyPr>
            <a:lstStyle/>
            <a:p>
              <a:pPr algn="ctr"/>
              <a:r>
                <a:rPr lang="en-GB" sz="1400" b="1">
                  <a:latin typeface="Calibri" pitchFamily="34" charset="0"/>
                </a:rPr>
                <a:t>2002</a:t>
              </a:r>
            </a:p>
          </p:txBody>
        </p:sp>
        <p:sp>
          <p:nvSpPr>
            <p:cNvPr id="3088" name="TextBox 62"/>
            <p:cNvSpPr txBox="1">
              <a:spLocks noChangeArrowheads="1"/>
            </p:cNvSpPr>
            <p:nvPr/>
          </p:nvSpPr>
          <p:spPr bwMode="auto">
            <a:xfrm>
              <a:off x="4114800" y="5562600"/>
              <a:ext cx="990600" cy="307777"/>
            </a:xfrm>
            <a:prstGeom prst="rect">
              <a:avLst/>
            </a:prstGeom>
            <a:noFill/>
            <a:ln w="9525">
              <a:noFill/>
              <a:miter lim="800000"/>
              <a:headEnd/>
              <a:tailEnd/>
            </a:ln>
          </p:spPr>
          <p:txBody>
            <a:bodyPr>
              <a:spAutoFit/>
            </a:bodyPr>
            <a:lstStyle/>
            <a:p>
              <a:pPr algn="ctr"/>
              <a:r>
                <a:rPr lang="en-GB" sz="1400" b="1">
                  <a:latin typeface="Calibri" pitchFamily="34" charset="0"/>
                </a:rPr>
                <a:t>2009</a:t>
              </a:r>
            </a:p>
          </p:txBody>
        </p:sp>
        <p:sp>
          <p:nvSpPr>
            <p:cNvPr id="3089" name="TextBox 63"/>
            <p:cNvSpPr txBox="1">
              <a:spLocks noChangeArrowheads="1"/>
            </p:cNvSpPr>
            <p:nvPr/>
          </p:nvSpPr>
          <p:spPr bwMode="auto">
            <a:xfrm>
              <a:off x="5943600" y="5562600"/>
              <a:ext cx="990600" cy="307777"/>
            </a:xfrm>
            <a:prstGeom prst="rect">
              <a:avLst/>
            </a:prstGeom>
            <a:noFill/>
            <a:ln w="9525">
              <a:noFill/>
              <a:miter lim="800000"/>
              <a:headEnd/>
              <a:tailEnd/>
            </a:ln>
          </p:spPr>
          <p:txBody>
            <a:bodyPr>
              <a:spAutoFit/>
            </a:bodyPr>
            <a:lstStyle/>
            <a:p>
              <a:pPr algn="ctr"/>
              <a:r>
                <a:rPr lang="en-GB" sz="1400" b="1">
                  <a:latin typeface="Calibri" pitchFamily="34" charset="0"/>
                </a:rPr>
                <a:t>2020</a:t>
              </a:r>
            </a:p>
          </p:txBody>
        </p:sp>
      </p:grpSp>
      <p:sp>
        <p:nvSpPr>
          <p:cNvPr id="30" name="Title 1"/>
          <p:cNvSpPr>
            <a:spLocks noGrp="1"/>
          </p:cNvSpPr>
          <p:nvPr>
            <p:ph type="title"/>
          </p:nvPr>
        </p:nvSpPr>
        <p:spPr>
          <a:xfrm>
            <a:off x="384174" y="333375"/>
            <a:ext cx="8759825" cy="777875"/>
          </a:xfrm>
        </p:spPr>
        <p:txBody>
          <a:bodyPr/>
          <a:lstStyle/>
          <a:p>
            <a:r>
              <a:rPr lang="en-GB" dirty="0" smtClean="0"/>
              <a:t>Mobile’s story</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174" y="333375"/>
            <a:ext cx="8759825" cy="777875"/>
          </a:xfrm>
        </p:spPr>
        <p:txBody>
          <a:bodyPr/>
          <a:lstStyle/>
          <a:p>
            <a:r>
              <a:rPr lang="en-GB" dirty="0" smtClean="0"/>
              <a:t>Industry Goal #2: Catalyse reductions in other sectors</a:t>
            </a:r>
            <a:endParaRPr lang="en-GB" dirty="0"/>
          </a:p>
        </p:txBody>
      </p:sp>
      <p:sp>
        <p:nvSpPr>
          <p:cNvPr id="3" name="Content Placeholder 2"/>
          <p:cNvSpPr>
            <a:spLocks noGrp="1"/>
          </p:cNvSpPr>
          <p:nvPr>
            <p:ph idx="1"/>
          </p:nvPr>
        </p:nvSpPr>
        <p:spPr/>
        <p:txBody>
          <a:bodyPr/>
          <a:lstStyle/>
          <a:p>
            <a:r>
              <a:rPr lang="en-GB" dirty="0" smtClean="0"/>
              <a:t>By 2020 mobile could lower emissions in other sectors by an amount almost 5 times greater than its own emissions</a:t>
            </a:r>
          </a:p>
          <a:p>
            <a:pPr lvl="1"/>
            <a:r>
              <a:rPr lang="en-GB" dirty="0" smtClean="0"/>
              <a:t>The equivalent of </a:t>
            </a:r>
            <a:r>
              <a:rPr lang="en-GB" b="1" dirty="0" smtClean="0"/>
              <a:t>taking 1 in 3 cars off the road</a:t>
            </a:r>
          </a:p>
          <a:p>
            <a:endParaRPr lang="en-GB" dirty="0" smtClean="0"/>
          </a:p>
          <a:p>
            <a:r>
              <a:rPr lang="en-GB" dirty="0" smtClean="0"/>
              <a:t>The main enabler is embedded M2M smart solutions</a:t>
            </a:r>
          </a:p>
          <a:p>
            <a:pPr>
              <a:buNone/>
            </a:pPr>
            <a:endParaRPr lang="en-GB" dirty="0" smtClean="0"/>
          </a:p>
          <a:p>
            <a:r>
              <a:rPr lang="en-GB" dirty="0" smtClean="0"/>
              <a:t>We expect the share of mobile enabled emissions savings to be distributed as follows: </a:t>
            </a:r>
          </a:p>
          <a:p>
            <a:pPr lvl="1"/>
            <a:r>
              <a:rPr lang="en-GB" dirty="0" smtClean="0"/>
              <a:t>Smart grids 30%</a:t>
            </a:r>
          </a:p>
          <a:p>
            <a:pPr lvl="1"/>
            <a:r>
              <a:rPr lang="en-GB" dirty="0" smtClean="0"/>
              <a:t>Smart buildings 30%</a:t>
            </a:r>
          </a:p>
          <a:p>
            <a:pPr lvl="1"/>
            <a:r>
              <a:rPr lang="en-GB" dirty="0" smtClean="0"/>
              <a:t>Smart transportation and logistics 26%</a:t>
            </a:r>
          </a:p>
          <a:p>
            <a:pPr lvl="1"/>
            <a:r>
              <a:rPr lang="en-GB" dirty="0" smtClean="0"/>
              <a:t>Dematerialisation (e.g. Universal Charger) 14%</a:t>
            </a:r>
            <a:endParaRPr lang="en-GB" dirty="0"/>
          </a:p>
        </p:txBody>
      </p:sp>
      <p:pic>
        <p:nvPicPr>
          <p:cNvPr id="1027" name="Picture 3"/>
          <p:cNvPicPr>
            <a:picLocks noChangeAspect="1" noChangeArrowheads="1"/>
          </p:cNvPicPr>
          <p:nvPr/>
        </p:nvPicPr>
        <p:blipFill>
          <a:blip r:embed="rId3" cstate="print"/>
          <a:srcRect/>
          <a:stretch>
            <a:fillRect/>
          </a:stretch>
        </p:blipFill>
        <p:spPr bwMode="auto">
          <a:xfrm>
            <a:off x="7072330" y="2824158"/>
            <a:ext cx="1214446" cy="676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174" y="333375"/>
            <a:ext cx="7902601" cy="777875"/>
          </a:xfrm>
        </p:spPr>
        <p:txBody>
          <a:bodyPr/>
          <a:lstStyle/>
          <a:p>
            <a:r>
              <a:rPr lang="en-GB" dirty="0" smtClean="0"/>
              <a:t>Industry recommendations to governments</a:t>
            </a:r>
            <a:endParaRPr lang="en-GB" dirty="0"/>
          </a:p>
        </p:txBody>
      </p:sp>
      <p:sp>
        <p:nvSpPr>
          <p:cNvPr id="3" name="Content Placeholder 2"/>
          <p:cNvSpPr>
            <a:spLocks noGrp="1"/>
          </p:cNvSpPr>
          <p:nvPr>
            <p:ph idx="1"/>
          </p:nvPr>
        </p:nvSpPr>
        <p:spPr>
          <a:xfrm>
            <a:off x="457200" y="1557338"/>
            <a:ext cx="8686800" cy="4386262"/>
          </a:xfrm>
        </p:spPr>
        <p:txBody>
          <a:bodyPr/>
          <a:lstStyle/>
          <a:p>
            <a:pPr marL="381000" lvl="1" indent="-381000">
              <a:buFont typeface="Wingdings 2" pitchFamily="-64" charset="2"/>
              <a:buChar char="¢"/>
            </a:pPr>
            <a:r>
              <a:rPr lang="en-GB" sz="2000" dirty="0" smtClean="0"/>
              <a:t>Support broadband infrastructure deployment:</a:t>
            </a:r>
          </a:p>
          <a:p>
            <a:pPr marL="800100" lvl="2" indent="-381000">
              <a:buFont typeface="Wingdings 2" pitchFamily="-64" charset="2"/>
              <a:buChar char="¢"/>
            </a:pPr>
            <a:r>
              <a:rPr lang="en-GB" sz="1800" dirty="0" smtClean="0"/>
              <a:t>Make available harmonised spectrum</a:t>
            </a:r>
          </a:p>
          <a:p>
            <a:pPr marL="800100" lvl="2" indent="-381000">
              <a:buFont typeface="Wingdings 2" pitchFamily="-64" charset="2"/>
              <a:buChar char="¢"/>
            </a:pPr>
            <a:r>
              <a:rPr lang="en-GB" sz="1800" dirty="0" smtClean="0"/>
              <a:t>Speed up the roll out of energy efficient networks</a:t>
            </a:r>
          </a:p>
          <a:p>
            <a:pPr marL="800100" lvl="2" indent="-381000">
              <a:buFont typeface="Wingdings 2" pitchFamily="-64" charset="2"/>
              <a:buChar char="¢"/>
            </a:pPr>
            <a:r>
              <a:rPr lang="en-GB" sz="1800" dirty="0" smtClean="0"/>
              <a:t>Streamline planning approval</a:t>
            </a:r>
          </a:p>
          <a:p>
            <a:pPr marL="800100" lvl="2" indent="-381000">
              <a:buFont typeface="Wingdings 2" pitchFamily="-64" charset="2"/>
              <a:buChar char="¢"/>
            </a:pPr>
            <a:r>
              <a:rPr lang="en-GB" sz="1800" dirty="0" smtClean="0"/>
              <a:t>Provide investment incentives e.g. tax brakes for energy efficiencies</a:t>
            </a:r>
          </a:p>
          <a:p>
            <a:pPr lvl="0"/>
            <a:endParaRPr lang="en-GB" sz="1000" dirty="0" smtClean="0"/>
          </a:p>
          <a:p>
            <a:pPr lvl="0"/>
            <a:r>
              <a:rPr lang="en-GB" dirty="0" smtClean="0"/>
              <a:t>Facilitate a common framework to measure energy and environmental performance </a:t>
            </a:r>
          </a:p>
          <a:p>
            <a:pPr lvl="0"/>
            <a:endParaRPr lang="en-GB" sz="1000" dirty="0" smtClean="0"/>
          </a:p>
          <a:p>
            <a:pPr lvl="0"/>
            <a:r>
              <a:rPr lang="en-GB" dirty="0" smtClean="0"/>
              <a:t>Included mobile solutions in policies and programmes with respect to smart grids, buildings and transport</a:t>
            </a:r>
          </a:p>
          <a:p>
            <a:pPr lvl="0"/>
            <a:endParaRPr lang="en-GB" sz="1000" dirty="0" smtClean="0"/>
          </a:p>
          <a:p>
            <a:pPr lvl="0"/>
            <a:r>
              <a:rPr lang="en-GB" dirty="0" smtClean="0"/>
              <a:t>Support the development of open standards to ensure interoperability and drive scale efficiencies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Thank you</a:t>
            </a:r>
            <a:endParaRPr lang="en-GB" dirty="0"/>
          </a:p>
        </p:txBody>
      </p:sp>
      <p:sp>
        <p:nvSpPr>
          <p:cNvPr id="3" name="Content Placeholder 2"/>
          <p:cNvSpPr>
            <a:spLocks noGrp="1"/>
          </p:cNvSpPr>
          <p:nvPr>
            <p:ph idx="1"/>
          </p:nvPr>
        </p:nvSpPr>
        <p:spPr/>
        <p:txBody>
          <a:bodyPr/>
          <a:lstStyle/>
          <a:p>
            <a:pPr marL="457200" indent="-457200" algn="ctr">
              <a:buSzPct val="100000"/>
              <a:buNone/>
            </a:pPr>
            <a:r>
              <a:rPr lang="en-GB" sz="4000" dirty="0" smtClean="0"/>
              <a:t>www.gsmworld.com/greenmanifesto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SMA PPT Template 2009">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AF40805C68FA4E874B36E398812BD5" ma:contentTypeVersion="1" ma:contentTypeDescription="Create a new document." ma:contentTypeScope="" ma:versionID="c21e55ebf9eb0baca2ca34b314713bdb">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9A3507-FF94-4120-8920-C2827B455798}">
  <ds:schemaRefs>
    <ds:schemaRef ds:uri="http://schemas.microsoft.com/office/2006/metadata/properties"/>
    <ds:schemaRef ds:uri="http://schemas.microsoft.com/sharepoint/v3"/>
  </ds:schemaRefs>
</ds:datastoreItem>
</file>

<file path=customXml/itemProps2.xml><?xml version="1.0" encoding="utf-8"?>
<ds:datastoreItem xmlns:ds="http://schemas.openxmlformats.org/officeDocument/2006/customXml" ds:itemID="{43E5B2EE-0A34-48E3-8934-CF1706CE37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904D3D3D-4C61-4602-92B7-95CC1F7881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GSMA PPT Template 2009</Template>
  <TotalTime>1390</TotalTime>
  <Words>1190</Words>
  <Application>Microsoft Office PowerPoint</Application>
  <PresentationFormat>On-screen Show (4:3)</PresentationFormat>
  <Paragraphs>118</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GSMA PPT Template 2009</vt:lpstr>
      <vt:lpstr>Mobile’s Green Manifesto</vt:lpstr>
      <vt:lpstr>Mobile’s Direct Emissions</vt:lpstr>
      <vt:lpstr>Industry Goal #1: Carbon neutral growth</vt:lpstr>
      <vt:lpstr>Mobile’s story</vt:lpstr>
      <vt:lpstr>Industry Goal #2: Catalyse reductions in other sectors</vt:lpstr>
      <vt:lpstr>Industry recommendations to governments</vt:lpstr>
      <vt:lpstr>Thank you</vt:lpstr>
    </vt:vector>
  </TitlesOfParts>
  <Company>GSMA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gsolomon</dc:creator>
  <cp:lastModifiedBy>administrator</cp:lastModifiedBy>
  <cp:revision>127</cp:revision>
  <dcterms:created xsi:type="dcterms:W3CDTF">2009-10-31T07:08:46Z</dcterms:created>
  <dcterms:modified xsi:type="dcterms:W3CDTF">2009-12-01T14:55:11Z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ies>
</file>