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24" r:id="rId2"/>
    <p:sldId id="627" r:id="rId3"/>
    <p:sldId id="632" r:id="rId4"/>
    <p:sldId id="631" r:id="rId5"/>
    <p:sldId id="636" r:id="rId6"/>
    <p:sldId id="640" r:id="rId7"/>
    <p:sldId id="644" r:id="rId8"/>
    <p:sldId id="645" r:id="rId9"/>
    <p:sldId id="641" r:id="rId10"/>
    <p:sldId id="642" r:id="rId11"/>
    <p:sldId id="643" r:id="rId12"/>
    <p:sldId id="638" r:id="rId13"/>
    <p:sldId id="649" r:id="rId14"/>
    <p:sldId id="650" r:id="rId15"/>
    <p:sldId id="635" r:id="rId16"/>
    <p:sldId id="587" r:id="rId17"/>
    <p:sldId id="646" r:id="rId18"/>
    <p:sldId id="647" r:id="rId19"/>
    <p:sldId id="655" r:id="rId20"/>
    <p:sldId id="656" r:id="rId21"/>
    <p:sldId id="652" r:id="rId22"/>
    <p:sldId id="653" r:id="rId23"/>
    <p:sldId id="654" r:id="rId24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BE0"/>
    <a:srgbClr val="D9445A"/>
    <a:srgbClr val="1B5BA2"/>
    <a:srgbClr val="0E438A"/>
    <a:srgbClr val="525152"/>
    <a:srgbClr val="0099CC"/>
    <a:srgbClr val="646464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3155" autoAdjust="0"/>
  </p:normalViewPr>
  <p:slideViewPr>
    <p:cSldViewPr>
      <p:cViewPr>
        <p:scale>
          <a:sx n="75" d="100"/>
          <a:sy n="75" d="100"/>
        </p:scale>
        <p:origin x="-948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28"/>
    </p:cViewPr>
  </p:sorterViewPr>
  <p:notesViewPr>
    <p:cSldViewPr>
      <p:cViewPr varScale="1">
        <p:scale>
          <a:sx n="74" d="100"/>
          <a:sy n="74" d="100"/>
        </p:scale>
        <p:origin x="-2238" y="-90"/>
      </p:cViewPr>
      <p:guideLst>
        <p:guide orient="horz" pos="3124"/>
        <p:guide pos="21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1813"/>
            <a:ext cx="29384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7BBFEDE4-0028-4E0D-B8FC-1093215F5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6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1700"/>
            <a:ext cx="497522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1813"/>
            <a:ext cx="29384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C0B02D6-46E6-4ADB-8472-6FDD72ADE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71388-5FBD-49C2-B6C3-2B90C15B699D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2813" y="744538"/>
            <a:ext cx="4956175" cy="3717925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xfrm>
            <a:off x="903288" y="4711700"/>
            <a:ext cx="4975225" cy="4462463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43338" y="9421813"/>
            <a:ext cx="29384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buClr>
                <a:schemeClr val="tx1"/>
              </a:buClr>
              <a:buFont typeface="Arial" pitchFamily="34" charset="0"/>
              <a:buNone/>
            </a:pPr>
            <a:fld id="{549628A8-2270-4D67-998A-0B99EF8C0EE3}" type="slidenum">
              <a:rPr lang="ja-JP" altLang="en-US" sz="1200">
                <a:solidFill>
                  <a:schemeClr val="tx1"/>
                </a:solidFill>
                <a:latin typeface="Verdana" pitchFamily="34" charset="0"/>
              </a:rPr>
              <a:pPr algn="r" eaLnBrk="0" hangingPunct="0">
                <a:buClr>
                  <a:schemeClr val="tx1"/>
                </a:buClr>
                <a:buFont typeface="Arial" pitchFamily="34" charset="0"/>
                <a:buNone/>
              </a:pPr>
              <a:t>11</a:t>
            </a:fld>
            <a:endParaRPr lang="en-US" altLang="ja-JP" sz="120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550C40-7B19-41F4-8C2D-69EA57EAF98C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B54FBD-6B4C-4839-85CB-D03C07FD51B4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9E3603-E995-4474-89CC-45CC742F529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54587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240" y="4711383"/>
            <a:ext cx="4973320" cy="4461694"/>
          </a:xfrm>
          <a:noFill/>
        </p:spPr>
        <p:txBody>
          <a:bodyPr wrap="square" lIns="91147" tIns="45574" rIns="91147" bIns="4557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 </a:t>
            </a:r>
            <a:r>
              <a:rPr lang="en-US" smtClean="0">
                <a:solidFill>
                  <a:srgbClr val="D9445A"/>
                </a:solidFill>
              </a:rPr>
              <a:t>ITU Radiocommunication Sector (ITU-R)</a:t>
            </a:r>
            <a:r>
              <a:rPr lang="en-US" smtClean="0"/>
              <a:t> manages the detailed coordination and recording procedures for space systems and earth stations, which are used for climate data collection and environmental monitoring.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BDF690-5628-44EA-93C3-E40DF87E2615}" type="slidenum">
              <a:rPr lang="en-US" smtClean="0">
                <a:latin typeface="Arial" pitchFamily="34" charset="0"/>
                <a:ea typeface="SimSun" pitchFamily="2" charset="-122"/>
              </a:rPr>
              <a:pPr/>
              <a:t>17</a:t>
            </a:fld>
            <a:endParaRPr lang="en-US" smtClean="0"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E94770-FB15-4822-A4E5-0E49435E8102}" type="slidenum">
              <a:rPr lang="en-US" smtClean="0">
                <a:latin typeface="Arial" pitchFamily="34" charset="0"/>
                <a:ea typeface="SimSun" pitchFamily="2" charset="-122"/>
              </a:rPr>
              <a:pPr/>
              <a:t>18</a:t>
            </a:fld>
            <a:endParaRPr lang="en-US" smtClean="0"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UN</a:t>
            </a:r>
            <a:r>
              <a:rPr lang="en-GB" baseline="0" noProof="0" dirty="0" smtClean="0"/>
              <a:t> inventory boundary concerns those areas where management has control: for worldwide operations. Reference procedures are made by ICAO (Air Travel) and UNEP (everything else).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noProof="0" dirty="0" smtClean="0"/>
              <a:t>Included are: (as examples) all mission travel, facilities heating/cooling, electricity use, refrigerant use, vehicle use, power generation.</a:t>
            </a:r>
          </a:p>
          <a:p>
            <a:r>
              <a:rPr lang="en-GB" baseline="0" noProof="0" dirty="0" smtClean="0"/>
              <a:t>Excluded are: (as examples) commuting, military operations, postage, life cycle of assets.</a:t>
            </a:r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25B8B-98F4-4657-B49F-018947A15A2F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8A7F22-D872-4B42-9A59-364011947DB2}" type="slidenum">
              <a:rPr lang="en-US" smtClean="0">
                <a:latin typeface="Arial" pitchFamily="34" charset="0"/>
                <a:ea typeface="SimSun" pitchFamily="2" charset="-122"/>
              </a:rPr>
              <a:pPr/>
              <a:t>22</a:t>
            </a:fld>
            <a:endParaRPr lang="en-US" smtClean="0"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0970E-10A4-46DE-B87F-84C017303732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B02D6-46E6-4ADB-8472-6FDD72ADED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56175" cy="3717925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2463"/>
          </a:xfrm>
          <a:noFill/>
          <a:ln/>
        </p:spPr>
        <p:txBody>
          <a:bodyPr/>
          <a:lstStyle/>
          <a:p>
            <a:r>
              <a:rPr lang="en-US" dirty="0" smtClean="0"/>
              <a:t>Let me now conclude my presentation with two quotes:</a:t>
            </a:r>
          </a:p>
          <a:p>
            <a:endParaRPr lang="en-US" dirty="0" smtClean="0"/>
          </a:p>
          <a:p>
            <a:r>
              <a:rPr lang="en-US" dirty="0" smtClean="0"/>
              <a:t>Quoting UN Secretary-General Ban </a:t>
            </a:r>
            <a:r>
              <a:rPr lang="en-US" dirty="0" err="1" smtClean="0"/>
              <a:t>Ki</a:t>
            </a:r>
            <a:r>
              <a:rPr lang="en-US" dirty="0" smtClean="0"/>
              <a:t>-moon, "We have to protect against </a:t>
            </a:r>
            <a:r>
              <a:rPr lang="en-US" dirty="0" err="1" smtClean="0"/>
              <a:t>cyberthreats</a:t>
            </a:r>
            <a:r>
              <a:rPr lang="en-US" dirty="0" smtClean="0"/>
              <a:t>, especially when they target children. I welcome the ITU’s ‘Child Online Protection’ initiative and urge all States to support it."</a:t>
            </a:r>
          </a:p>
          <a:p>
            <a:endParaRPr lang="en-US" dirty="0" smtClean="0"/>
          </a:p>
          <a:p>
            <a:r>
              <a:rPr lang="en-US" sz="1400" dirty="0" smtClean="0"/>
              <a:t>Finally, ITU would like to thank the organizers of the WCIII for inviting ITU to speak at this event and I look forward to further exchanges on how we can best collaborate to achieve our common objectives.</a:t>
            </a:r>
          </a:p>
          <a:p>
            <a:endParaRPr lang="en-US" sz="1400" dirty="0" smtClean="0"/>
          </a:p>
          <a:p>
            <a:r>
              <a:rPr lang="en-US" sz="1400" dirty="0" smtClean="0"/>
              <a:t>Thank you.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6A122C-9AAC-415F-BB07-278C66C43B9E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FFD6DC-C96A-4DD0-9555-F764F6D82A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9B131B-44EE-43B4-B6E7-C7317936BE1A}" type="slidenum">
              <a:rPr lang="ja-JP" altLang="en-US" smtClean="0"/>
              <a:pPr>
                <a:defRPr/>
              </a:pPr>
              <a:t>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398199-7B1C-4404-ADA9-C84C2CEBC189}" type="slidenum">
              <a:rPr lang="ja-JP" altLang="en-US" smtClean="0"/>
              <a:pPr>
                <a:defRPr/>
              </a:pPr>
              <a:t>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B02D6-46E6-4ADB-8472-6FDD72ADED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Delivers 50% reduction in standby energy consumption, will eliminate up to 82,000 </a:t>
            </a:r>
            <a:r>
              <a:rPr lang="en-US" sz="1200" dirty="0" err="1" smtClean="0"/>
              <a:t>tonnes</a:t>
            </a:r>
            <a:r>
              <a:rPr lang="en-US" sz="1200" dirty="0" smtClean="0"/>
              <a:t> of redundant chargers, and cuts GHG emissions by at least 13.6 million </a:t>
            </a:r>
            <a:r>
              <a:rPr lang="en-US" sz="1200" dirty="0" err="1" smtClean="0"/>
              <a:t>tonnes</a:t>
            </a:r>
            <a:r>
              <a:rPr lang="en-US" sz="1200" dirty="0" smtClean="0"/>
              <a:t> annually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B02D6-46E6-4ADB-8472-6FDD72ADED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print"/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000">
                <a:solidFill>
                  <a:schemeClr val="bg1"/>
                </a:solidFill>
                <a:latin typeface="Univers" pitchFamily="34" charset="0"/>
                <a:cs typeface="+mn-cs"/>
              </a:rPr>
              <a:t>International</a:t>
            </a:r>
            <a:br>
              <a:rPr lang="en-US" sz="1000">
                <a:solidFill>
                  <a:schemeClr val="bg1"/>
                </a:solidFill>
                <a:latin typeface="Univers" pitchFamily="34" charset="0"/>
                <a:cs typeface="+mn-cs"/>
              </a:rPr>
            </a:br>
            <a:r>
              <a:rPr lang="en-US" sz="1000">
                <a:solidFill>
                  <a:schemeClr val="bg1"/>
                </a:solidFill>
                <a:latin typeface="Univers" pitchFamily="34" charset="0"/>
                <a:cs typeface="+mn-cs"/>
              </a:rPr>
              <a:t>Telecommunication</a:t>
            </a:r>
            <a:br>
              <a:rPr lang="en-US" sz="1000">
                <a:solidFill>
                  <a:schemeClr val="bg1"/>
                </a:solidFill>
                <a:latin typeface="Univers" pitchFamily="34" charset="0"/>
                <a:cs typeface="+mn-cs"/>
              </a:rPr>
            </a:br>
            <a:r>
              <a:rPr lang="en-US" sz="1000">
                <a:solidFill>
                  <a:schemeClr val="bg1"/>
                </a:solidFill>
                <a:latin typeface="Univers" pitchFamily="34" charset="0"/>
                <a:cs typeface="+mn-cs"/>
              </a:rPr>
              <a:t>Union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 b="1">
                <a:solidFill>
                  <a:srgbClr val="0C4B84"/>
                </a:solidFill>
                <a:cs typeface="+mn-cs"/>
              </a:rPr>
              <a:t> </a:t>
            </a:r>
            <a:endParaRPr lang="en-US" sz="2400">
              <a:solidFill>
                <a:schemeClr val="tx1"/>
              </a:solidFill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 b="1">
                <a:solidFill>
                  <a:srgbClr val="0C4B84"/>
                </a:solidFill>
                <a:cs typeface="+mn-cs"/>
              </a:rPr>
              <a:t> </a:t>
            </a:r>
            <a:endParaRPr lang="en-US" sz="2400">
              <a:solidFill>
                <a:schemeClr val="tx1"/>
              </a:solidFill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000000"/>
                </a:solidFill>
                <a:cs typeface="+mn-cs"/>
              </a:rPr>
              <a:t> </a:t>
            </a:r>
            <a:endParaRPr lang="en-US" sz="2400">
              <a:solidFill>
                <a:schemeClr val="tx1"/>
              </a:solidFill>
              <a:cs typeface="+mn-cs"/>
            </a:endParaRPr>
          </a:p>
        </p:txBody>
      </p:sp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0675" y="6080125"/>
            <a:ext cx="1933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2886075" y="6302375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>
                <a:solidFill>
                  <a:srgbClr val="0E438A"/>
                </a:solidFill>
                <a:latin typeface="Zurich BlkEx BT"/>
                <a:cs typeface="+mn-cs"/>
              </a:rPr>
              <a:t>Committed to connecting the world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05D5B-787F-4844-B303-2B872B8BC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AEC7B-6DFB-4F6C-BF6C-846E928E5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81088"/>
            <a:ext cx="1943100" cy="5164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81088"/>
            <a:ext cx="5678487" cy="5164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38CDC-F75C-43D9-A60D-4C82541D9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7C0BE-7CE2-4444-A27E-C5AD7CB31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0A489-AC70-41DF-ADD2-849A4954B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769C7-3562-4965-9A37-38657746A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B39FF-157A-4B65-85AA-36965EBC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34242-8FBB-417F-80A0-E4E4D5E59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41D5F-2445-433C-9CDB-18A1FCE50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FEB9F-1BD7-4446-8B2A-87879DB73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AA1D-E213-4627-A4E9-2F3DD8038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3" cstate="print"/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81088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9350" y="6403975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>
                <a:solidFill>
                  <a:srgbClr val="0E438A"/>
                </a:solidFill>
                <a:latin typeface="Zurich BT" charset="0"/>
                <a:cs typeface="Times New Roman" pitchFamily="18" charset="0"/>
              </a:defRPr>
            </a:lvl1pPr>
          </a:lstStyle>
          <a:p>
            <a:pPr>
              <a:defRPr/>
            </a:pPr>
            <a:fld id="{ED1C3831-08FB-4EB8-8209-05FC78E7E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5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025" y="6124575"/>
            <a:ext cx="1933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2916238" y="6308725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>
                <a:solidFill>
                  <a:srgbClr val="0E438A"/>
                </a:solidFill>
                <a:latin typeface="Zurich BlkEx BT"/>
                <a:cs typeface="+mn-cs"/>
              </a:rPr>
              <a:t>Committed to connecting the world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p.org/wed/2010/english/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T/worksem/climatechang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2E15AFA5-F217-473A-A967-75A330B5F0C5}" type="slidenum">
              <a:rPr lang="en-US" smtClean="0">
                <a:latin typeface="Zurich BT"/>
              </a:rPr>
              <a:pPr/>
              <a:t>1</a:t>
            </a:fld>
            <a:endParaRPr lang="en-US" smtClean="0">
              <a:latin typeface="Zurich BT"/>
            </a:endParaRPr>
          </a:p>
        </p:txBody>
      </p:sp>
      <p:sp>
        <p:nvSpPr>
          <p:cNvPr id="15362" name="Rectangle 1042"/>
          <p:cNvSpPr>
            <a:spLocks noGrp="1" noChangeArrowheads="1"/>
          </p:cNvSpPr>
          <p:nvPr>
            <p:ph type="ctrTitle"/>
          </p:nvPr>
        </p:nvSpPr>
        <p:spPr>
          <a:xfrm>
            <a:off x="685800" y="986602"/>
            <a:ext cx="7772400" cy="2862322"/>
          </a:xfrm>
        </p:spPr>
        <p:txBody>
          <a:bodyPr/>
          <a:lstStyle/>
          <a:p>
            <a:r>
              <a:rPr lang="en-US" altLang="zh-CN" sz="3600" dirty="0" smtClean="0">
                <a:ea typeface="SimSun" pitchFamily="2" charset="-122"/>
              </a:rPr>
              <a:t>Using ICTs to Tackle Climate Change and Environmental Challenges 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 smtClean="0"/>
          </a:p>
        </p:txBody>
      </p:sp>
      <p:sp>
        <p:nvSpPr>
          <p:cNvPr id="122899" name="Rectangle 1043"/>
          <p:cNvSpPr>
            <a:spLocks noGrp="1" noChangeArrowheads="1"/>
          </p:cNvSpPr>
          <p:nvPr>
            <p:ph type="subTitle" idx="1"/>
          </p:nvPr>
        </p:nvSpPr>
        <p:spPr>
          <a:xfrm>
            <a:off x="785813" y="3500908"/>
            <a:ext cx="7643812" cy="259238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2800" baseline="300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rd</a:t>
            </a:r>
            <a:r>
              <a:rPr lang="en-US" sz="28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Meeting of the Dynamic Coalition on Internet and Climate Change </a:t>
            </a:r>
            <a:br>
              <a:rPr lang="en-US" sz="28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 September 2010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495336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Cristina Bueti</a:t>
            </a:r>
            <a:endParaRPr lang="en-GB" altLang="zh-CN" b="1" dirty="0" smtClean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zh-CN" b="1" dirty="0" smtClean="0"/>
              <a:t>Programme Coordinator </a:t>
            </a:r>
            <a:endParaRPr lang="en-GB" altLang="zh-CN" b="1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933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90588"/>
            <a:ext cx="8424862" cy="1200150"/>
          </a:xfrm>
        </p:spPr>
        <p:txBody>
          <a:bodyPr/>
          <a:lstStyle/>
          <a:p>
            <a:r>
              <a:rPr lang="en-GB" smtClean="0"/>
              <a:t>Standard for a universal </a:t>
            </a:r>
            <a:r>
              <a:rPr lang="en-GB" altLang="zh-CN" smtClean="0">
                <a:ea typeface="SimSun" pitchFamily="2" charset="-122"/>
              </a:rPr>
              <a:t>charger for mobile phones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7388" y="2420938"/>
            <a:ext cx="7772400" cy="3744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“</a:t>
            </a:r>
            <a:r>
              <a:rPr lang="en-GB" sz="2800" smtClean="0"/>
              <a:t>Universal power adapter</a:t>
            </a:r>
            <a:r>
              <a:rPr lang="en-GB" altLang="zh-CN" sz="2800" smtClean="0">
                <a:ea typeface="SimSun" pitchFamily="2" charset="-122"/>
              </a:rPr>
              <a:t> and charger solution for mobile terminals and other ICT devices</a:t>
            </a:r>
            <a:r>
              <a:rPr lang="en-US" altLang="zh-CN" sz="2800" smtClean="0">
                <a:ea typeface="SimSun" pitchFamily="2" charset="-122"/>
              </a:rPr>
              <a:t>” (</a:t>
            </a:r>
            <a:r>
              <a:rPr lang="en-US" sz="2800" smtClean="0"/>
              <a:t>ITU-T Recommendation L.1000)</a:t>
            </a:r>
            <a:endParaRPr lang="en-US" altLang="zh-CN" sz="2800" smtClean="0">
              <a:ea typeface="SimSun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2400" smtClean="0">
                <a:ea typeface="SimSun" pitchFamily="2" charset="-122"/>
              </a:rPr>
              <a:t>specifies general requirements</a:t>
            </a:r>
          </a:p>
          <a:p>
            <a:pPr lvl="1">
              <a:lnSpc>
                <a:spcPct val="90000"/>
              </a:lnSpc>
            </a:pPr>
            <a:r>
              <a:rPr lang="en-US" altLang="zh-CN" sz="2400" smtClean="0">
                <a:ea typeface="SimSun" pitchFamily="2" charset="-122"/>
              </a:rPr>
              <a:t>covers charger for mobile phones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zh-CN" sz="2400" smtClean="0">
              <a:ea typeface="SimSun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smtClean="0">
                <a:ea typeface="SimSun" pitchFamily="2" charset="-122"/>
              </a:rPr>
              <a:t>Future version will cover other ICT devices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1933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836712"/>
            <a:ext cx="8856662" cy="641350"/>
          </a:xfrm>
        </p:spPr>
        <p:txBody>
          <a:bodyPr/>
          <a:lstStyle/>
          <a:p>
            <a:r>
              <a:rPr lang="en-US" altLang="ja-JP" dirty="0" smtClean="0">
                <a:ea typeface="MS PGothic" pitchFamily="34" charset="-128"/>
              </a:rPr>
              <a:t>ITU’s universal charger standard</a:t>
            </a:r>
          </a:p>
        </p:txBody>
      </p:sp>
      <p:pic>
        <p:nvPicPr>
          <p:cNvPr id="13315" name="Picture 5" descr="http://onlygizmos.com/content/2009/10/U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852738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779838" y="2108200"/>
            <a:ext cx="43561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r>
              <a:rPr lang="en-GB" sz="2400" b="1">
                <a:solidFill>
                  <a:srgbClr val="1B5BA2"/>
                </a:solidFill>
                <a:latin typeface="Verdana" pitchFamily="34" charset="0"/>
              </a:rPr>
              <a:t>… have this:</a:t>
            </a:r>
            <a:endParaRPr lang="en-US" altLang="ja-JP" b="1">
              <a:solidFill>
                <a:srgbClr val="0D3D7D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13317" name="Picture 7" descr="IMG_42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22550"/>
            <a:ext cx="396081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79388" y="2108200"/>
            <a:ext cx="38877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r>
              <a:rPr lang="en-US" altLang="ja-JP" sz="2400" b="1">
                <a:solidFill>
                  <a:srgbClr val="1B5BA2"/>
                </a:solidFill>
                <a:latin typeface="Verdana" pitchFamily="34" charset="0"/>
                <a:ea typeface="MS PGothic" pitchFamily="34" charset="-128"/>
              </a:rPr>
              <a:t>Instead of this …</a:t>
            </a: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4356100" y="5229225"/>
            <a:ext cx="46085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r>
              <a:rPr lang="en-GB" altLang="ja-JP" sz="2400" b="1">
                <a:solidFill>
                  <a:srgbClr val="1B5BA2"/>
                </a:solidFill>
                <a:latin typeface="Verdana" pitchFamily="34" charset="0"/>
                <a:ea typeface="MS PGothic" pitchFamily="34" charset="-128"/>
              </a:rPr>
              <a:t>Recommendation L.1000</a:t>
            </a:r>
          </a:p>
          <a:p>
            <a:pPr algn="r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None/>
            </a:pPr>
            <a:r>
              <a:rPr lang="en-GB" sz="2400" b="1">
                <a:solidFill>
                  <a:srgbClr val="1B5BA2"/>
                </a:solidFill>
                <a:latin typeface="Verdana" pitchFamily="34" charset="0"/>
              </a:rPr>
              <a:t>Approved March 2010</a:t>
            </a:r>
            <a:endParaRPr lang="en-US" altLang="ja-JP" b="1">
              <a:solidFill>
                <a:srgbClr val="0D3D7D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1933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39900"/>
            <a:ext cx="8229600" cy="4137025"/>
          </a:xfrm>
        </p:spPr>
        <p:txBody>
          <a:bodyPr/>
          <a:lstStyle/>
          <a:p>
            <a:r>
              <a:rPr lang="en-US" sz="2400" smtClean="0"/>
              <a:t>Identifying priority sectors where ICTs can reduce emissions </a:t>
            </a:r>
          </a:p>
          <a:p>
            <a:pPr lvl="1"/>
            <a:r>
              <a:rPr lang="en-US" sz="2400" smtClean="0"/>
              <a:t>Smart grid (new Focus Group)</a:t>
            </a:r>
          </a:p>
          <a:p>
            <a:pPr lvl="1"/>
            <a:r>
              <a:rPr lang="en-US" sz="2400" smtClean="0"/>
              <a:t>Smart buildings</a:t>
            </a:r>
          </a:p>
          <a:p>
            <a:pPr lvl="1"/>
            <a:r>
              <a:rPr lang="en-US" sz="2400" smtClean="0"/>
              <a:t>Intelligent transport systems</a:t>
            </a:r>
          </a:p>
          <a:p>
            <a:pPr lvl="1"/>
            <a:r>
              <a:rPr lang="en-US" sz="2400" smtClean="0"/>
              <a:t>Remote working technologies</a:t>
            </a:r>
          </a:p>
          <a:p>
            <a:pPr lvl="1"/>
            <a:r>
              <a:rPr lang="en-US" sz="2400" smtClean="0"/>
              <a:t>Sensor-based networks</a:t>
            </a:r>
          </a:p>
          <a:p>
            <a:endParaRPr lang="en-US" sz="3500" smtClean="0"/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755650" y="908050"/>
            <a:ext cx="7489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1B5BA2"/>
                </a:solidFill>
              </a:rPr>
              <a:t>New Technology</a:t>
            </a:r>
          </a:p>
        </p:txBody>
      </p:sp>
      <p:pic>
        <p:nvPicPr>
          <p:cNvPr id="4198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188913"/>
            <a:ext cx="1933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 descr="Fully Network Ca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3000375"/>
            <a:ext cx="21447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 descr="http://upload.wikimedia.org/wikipedia/en/thumb/e/ea/Electricalgrid.jpg/300px-Electricalgr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4149725"/>
            <a:ext cx="14049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706051"/>
            <a:ext cx="8820150" cy="1200329"/>
          </a:xfrm>
        </p:spPr>
        <p:txBody>
          <a:bodyPr/>
          <a:lstStyle/>
          <a:p>
            <a:r>
              <a:rPr lang="en-US" dirty="0" smtClean="0"/>
              <a:t>Built knowledge and promoted visibility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095648"/>
            <a:ext cx="8316912" cy="43576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TECHWATCH Reports on CC and positive impact of new technologies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Next Generation Networks, Intelligent Transport Systems, etc.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Major Symposia on ICTs and CC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2008:  Kyoto and London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2009:  Quito and Seoul (virtual event)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2010:  Egypt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ITU-T pioneering energy efficient work methods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Paperless meetings, on-line work tools, virtual symposia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ITU-T providing secretariat to the Dynamic Coalition on Internet and Climate Change as part of the Internet Governance Forum</a:t>
            </a:r>
          </a:p>
        </p:txBody>
      </p:sp>
      <p:pic>
        <p:nvPicPr>
          <p:cNvPr id="481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33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xfrm>
            <a:off x="179388" y="979835"/>
            <a:ext cx="8569325" cy="4897437"/>
          </a:xfrm>
        </p:spPr>
        <p:txBody>
          <a:bodyPr/>
          <a:lstStyle/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US" altLang="zh-CN" sz="2000" b="1" dirty="0" smtClean="0"/>
              <a:t>ITU-</a:t>
            </a:r>
            <a:r>
              <a:rPr lang="en-US" altLang="zh-CN" sz="2000" b="1" dirty="0" err="1" smtClean="0"/>
              <a:t>GeSI</a:t>
            </a:r>
            <a:r>
              <a:rPr lang="en-US" altLang="zh-CN" sz="2000" b="1" dirty="0" smtClean="0"/>
              <a:t> Event on Green ICTs for a Sustainable Future </a:t>
            </a:r>
            <a:r>
              <a:rPr lang="en-US" altLang="zh-CN" sz="2400" dirty="0" smtClean="0"/>
              <a:t>(</a:t>
            </a:r>
            <a:r>
              <a:rPr lang="en-US" altLang="zh-CN" sz="2000" dirty="0" smtClean="0"/>
              <a:t>24 September 2010, New York, United States - during the Climate Week NYC) </a:t>
            </a:r>
            <a:r>
              <a:rPr lang="en-US" sz="2000" b="1" dirty="0" smtClean="0">
                <a:solidFill>
                  <a:srgbClr val="FF0000"/>
                </a:solidFill>
              </a:rPr>
              <a:t>New</a:t>
            </a:r>
            <a:endParaRPr lang="en-US" altLang="zh-CN" sz="2000" dirty="0" smtClean="0"/>
          </a:p>
          <a:p>
            <a:pPr lvl="1"/>
            <a:r>
              <a:rPr lang="en-US" altLang="zh-CN" sz="1600" dirty="0" smtClean="0"/>
              <a:t>This workshop will present a series of case studies and will also discuss:</a:t>
            </a:r>
          </a:p>
          <a:p>
            <a:pPr lvl="2"/>
            <a:r>
              <a:rPr lang="en-US" altLang="zh-CN" sz="1400" dirty="0" smtClean="0"/>
              <a:t>how “green ICT” initiatives and applications, such as smart grids, cloud computing, videoconferencing, e-government and dematerialization of content, can play a major role in reducing CO2 emissions, and ensuring sustainable development and green growth; </a:t>
            </a:r>
          </a:p>
          <a:p>
            <a:pPr lvl="2"/>
            <a:r>
              <a:rPr lang="en-US" altLang="zh-CN" sz="1400" dirty="0" smtClean="0"/>
              <a:t>how to measure the impact of "green ICT" on climate change and how to standardize a methodology to calculate the impact of ICTs on GHG emissions; </a:t>
            </a:r>
          </a:p>
          <a:p>
            <a:pPr lvl="2"/>
            <a:r>
              <a:rPr lang="en-US" altLang="zh-CN" sz="1400" dirty="0" smtClean="0"/>
              <a:t>how a standardized methodology, and other initiatives, might assist countries to obtain and make best use of ICTs to address climate change. </a:t>
            </a:r>
            <a:endParaRPr lang="en-US" altLang="zh-CN" sz="1600" dirty="0" smtClean="0"/>
          </a:p>
          <a:p>
            <a:r>
              <a:rPr lang="en-US" altLang="zh-CN" sz="2000" b="1" dirty="0" smtClean="0"/>
              <a:t>5</a:t>
            </a:r>
            <a:r>
              <a:rPr lang="en-US" altLang="zh-CN" sz="2000" b="1" baseline="30000" dirty="0" smtClean="0"/>
              <a:t>th</a:t>
            </a:r>
            <a:r>
              <a:rPr lang="en-US" altLang="zh-CN" sz="2000" b="1" dirty="0" smtClean="0"/>
              <a:t> Symposium on ICTs and the Environment &amp; Climate Change</a:t>
            </a:r>
            <a:r>
              <a:rPr lang="en-US" altLang="zh-CN" sz="2000" dirty="0" smtClean="0"/>
              <a:t> (2-3 November 2010, Cairo, Egypt) </a:t>
            </a:r>
            <a:r>
              <a:rPr lang="en-US" sz="2000" b="1" dirty="0" smtClean="0">
                <a:solidFill>
                  <a:srgbClr val="FF0000"/>
                </a:solidFill>
              </a:rPr>
              <a:t>New</a:t>
            </a:r>
            <a:endParaRPr lang="en-US" altLang="zh-CN" sz="2000" dirty="0" smtClean="0"/>
          </a:p>
          <a:p>
            <a:pPr lvl="1"/>
            <a:r>
              <a:rPr lang="en-US" altLang="zh-CN" sz="1600" dirty="0" smtClean="0"/>
              <a:t>Topics to be discussed will include: adaptation to climate change, e-waste, cost-effective ICT technologies, methodology of environmental impact assessment of ICT and financing of climate change solutions.</a:t>
            </a:r>
          </a:p>
          <a:p>
            <a:pPr lvl="1"/>
            <a:r>
              <a:rPr lang="en-US" altLang="zh-CN" sz="1600" dirty="0" smtClean="0"/>
              <a:t>Outcome: The symposium will issue the “Cairo Road Map”, a set of recommendations for action in relation to ICTs, the Environment and Climate Change. 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en-US" altLang="zh-CN" sz="1600" dirty="0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264CDE68-C815-4724-B725-FEDB579F601E}" type="slidenum">
              <a:rPr lang="en-US" altLang="zh-CN" smtClean="0">
                <a:latin typeface="Arial" pitchFamily="34" charset="0"/>
                <a:ea typeface="SimSun" pitchFamily="2" charset="-122"/>
              </a:rPr>
              <a:pPr/>
              <a:t>14</a:t>
            </a:fld>
            <a:endParaRPr lang="en-US" altLang="zh-CN" smtClean="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2" name="标题 1"/>
          <p:cNvSpPr>
            <a:spLocks/>
          </p:cNvSpPr>
          <p:nvPr/>
        </p:nvSpPr>
        <p:spPr bwMode="auto">
          <a:xfrm>
            <a:off x="301625" y="-27384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3600" b="1" dirty="0" smtClean="0">
                <a:solidFill>
                  <a:schemeClr val="tx2"/>
                </a:solidFill>
              </a:rPr>
              <a:t>Raising Awareness </a:t>
            </a:r>
            <a:endParaRPr lang="zh-CN" altLang="en-US" sz="3600" b="1" dirty="0">
              <a:solidFill>
                <a:schemeClr val="tx2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933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641350"/>
          </a:xfrm>
        </p:spPr>
        <p:txBody>
          <a:bodyPr/>
          <a:lstStyle/>
          <a:p>
            <a:r>
              <a:rPr lang="en-US" dirty="0" smtClean="0"/>
              <a:t>Adaptation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4959350" cy="4032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Support to get telecoms up and running after disasters</a:t>
            </a:r>
          </a:p>
          <a:p>
            <a:pPr marL="742950" lvl="2" indent="-342900">
              <a:lnSpc>
                <a:spcPct val="80000"/>
              </a:lnSpc>
              <a:buClr>
                <a:srgbClr val="0E438A"/>
              </a:buClr>
              <a:buSzPct val="110000"/>
              <a:buFont typeface="Wingdings" pitchFamily="2" charset="2"/>
              <a:buChar char="Ø"/>
            </a:pPr>
            <a:r>
              <a:rPr lang="en-US" sz="2000" dirty="0" smtClean="0"/>
              <a:t>Recent examples Pakistan, Haiti and Chile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E-Environment Toolkit will help countries to assess the contribution that ICTs can make to reduce GHG emissions</a:t>
            </a:r>
          </a:p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 Question</a:t>
            </a:r>
          </a:p>
          <a:p>
            <a:pPr lvl="1">
              <a:lnSpc>
                <a:spcPct val="60000"/>
              </a:lnSpc>
              <a:buFontTx/>
              <a:buNone/>
              <a:defRPr/>
            </a:pPr>
            <a:endParaRPr lang="en-US" sz="1600" dirty="0" smtClean="0"/>
          </a:p>
          <a:p>
            <a:pPr lvl="1">
              <a:defRPr/>
            </a:pPr>
            <a:r>
              <a:rPr lang="en-US" sz="1600" dirty="0" smtClean="0"/>
              <a:t>ITU-D </a:t>
            </a:r>
            <a:r>
              <a:rPr lang="en-US" sz="1600" b="1" dirty="0" smtClean="0"/>
              <a:t>SG2</a:t>
            </a:r>
            <a:r>
              <a:rPr lang="en-US" sz="1600" dirty="0" smtClean="0"/>
              <a:t>, </a:t>
            </a:r>
            <a:r>
              <a:rPr lang="en-US" sz="1600" b="1" dirty="0" smtClean="0"/>
              <a:t>Q24/2</a:t>
            </a:r>
            <a:r>
              <a:rPr lang="en-US" sz="1600" dirty="0" smtClean="0"/>
              <a:t>: ICT and Climate Change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85225" y="6403975"/>
            <a:ext cx="323850" cy="244475"/>
          </a:xfrm>
        </p:spPr>
        <p:txBody>
          <a:bodyPr/>
          <a:lstStyle/>
          <a:p>
            <a:fld id="{930B9732-1363-4A8D-9537-54658C38D6A0}" type="slidenum">
              <a:rPr lang="en-US" smtClean="0">
                <a:latin typeface="Zurich BT"/>
              </a:rPr>
              <a:pPr/>
              <a:t>15</a:t>
            </a:fld>
            <a:endParaRPr lang="en-US" smtClean="0">
              <a:latin typeface="Zurich BT"/>
            </a:endParaRPr>
          </a:p>
        </p:txBody>
      </p:sp>
      <p:pic>
        <p:nvPicPr>
          <p:cNvPr id="3584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7" y="116632"/>
            <a:ext cx="1933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http://www.itu.int/emergencytelecoms/images/hai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1988840"/>
            <a:ext cx="34940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13594"/>
            <a:ext cx="7416824" cy="5111750"/>
          </a:xfrm>
        </p:spPr>
        <p:txBody>
          <a:bodyPr/>
          <a:lstStyle/>
          <a:p>
            <a:pPr marL="0" indent="552450">
              <a:lnSpc>
                <a:spcPct val="9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sz="800" dirty="0" smtClean="0">
              <a:solidFill>
                <a:srgbClr val="339933"/>
              </a:solidFill>
              <a:cs typeface="Times New Roman" pitchFamily="18" charset="0"/>
            </a:endParaRPr>
          </a:p>
          <a:p>
            <a:pPr marL="0" indent="552450">
              <a:lnSpc>
                <a:spcPct val="85000"/>
              </a:lnSpc>
              <a:spcBef>
                <a:spcPct val="10000"/>
              </a:spcBef>
            </a:pPr>
            <a:r>
              <a:rPr lang="en-US" sz="1800" dirty="0" smtClean="0">
                <a:ea typeface="ヒラギノ角ゴ Pro W3"/>
                <a:cs typeface="Times New Roman" pitchFamily="18" charset="0"/>
              </a:rPr>
              <a:t>Provides radio-frequency spectrum and satellite orbits for </a:t>
            </a:r>
          </a:p>
          <a:p>
            <a:pPr marL="0" indent="552450"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 dirty="0" smtClean="0">
                <a:ea typeface="ヒラギノ角ゴ Pro W3"/>
                <a:cs typeface="Times New Roman" pitchFamily="18" charset="0"/>
              </a:rPr>
              <a:t>applications (space and terrestrial) employed in climate</a:t>
            </a:r>
          </a:p>
          <a:p>
            <a:pPr marL="0" indent="552450"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 dirty="0" smtClean="0">
                <a:ea typeface="ヒラギノ角ゴ Pro W3"/>
                <a:cs typeface="Times New Roman" pitchFamily="18" charset="0"/>
              </a:rPr>
              <a:t>monitoring and climate change prediction</a:t>
            </a:r>
          </a:p>
          <a:p>
            <a:pPr marL="0" indent="552450">
              <a:lnSpc>
                <a:spcPct val="25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sz="1800" dirty="0" smtClean="0">
              <a:ea typeface="ヒラギノ角ゴ Pro W3"/>
              <a:cs typeface="Times New Roman" pitchFamily="18" charset="0"/>
            </a:endParaRPr>
          </a:p>
          <a:p>
            <a:pPr marL="0" indent="552450">
              <a:lnSpc>
                <a:spcPct val="85000"/>
              </a:lnSpc>
              <a:spcBef>
                <a:spcPct val="10000"/>
              </a:spcBef>
            </a:pPr>
            <a:r>
              <a:rPr lang="en-US" sz="1800" dirty="0" smtClean="0">
                <a:ea typeface="ヒラギノ角ゴ Pro W3"/>
                <a:cs typeface="Times New Roman" pitchFamily="18" charset="0"/>
              </a:rPr>
              <a:t>Develops international treaty level standards  for </a:t>
            </a:r>
          </a:p>
          <a:p>
            <a:pPr marL="0" indent="552450"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 dirty="0" smtClean="0">
                <a:ea typeface="ヒラギノ角ゴ Pro W3"/>
                <a:cs typeface="Times New Roman" pitchFamily="18" charset="0"/>
              </a:rPr>
              <a:t>non-interference operation of </a:t>
            </a:r>
            <a:r>
              <a:rPr lang="en-US" sz="1800" dirty="0" err="1" smtClean="0">
                <a:ea typeface="ヒラギノ角ゴ Pro W3"/>
                <a:cs typeface="Times New Roman" pitchFamily="18" charset="0"/>
              </a:rPr>
              <a:t>radiocommunication</a:t>
            </a:r>
            <a:r>
              <a:rPr lang="en-US" sz="1800" dirty="0" smtClean="0">
                <a:ea typeface="ヒラギノ角ゴ Pro W3"/>
                <a:cs typeface="Times New Roman" pitchFamily="18" charset="0"/>
              </a:rPr>
              <a:t>  </a:t>
            </a:r>
          </a:p>
          <a:p>
            <a:pPr marL="0" indent="552450"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 dirty="0" smtClean="0">
                <a:ea typeface="ヒラギノ角ゴ Pro W3"/>
                <a:cs typeface="Times New Roman" pitchFamily="18" charset="0"/>
              </a:rPr>
              <a:t>systems involved in climate monitoring and mitigation of           </a:t>
            </a:r>
          </a:p>
          <a:p>
            <a:pPr marL="0" indent="552450"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 dirty="0" smtClean="0">
                <a:ea typeface="ヒラギノ角ゴ Pro W3"/>
                <a:cs typeface="Times New Roman" pitchFamily="18" charset="0"/>
              </a:rPr>
              <a:t>negative impact of climate change</a:t>
            </a:r>
          </a:p>
          <a:p>
            <a:pPr marL="0" indent="552450">
              <a:lnSpc>
                <a:spcPct val="25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sz="1800" dirty="0" smtClean="0">
              <a:ea typeface="ヒラギノ角ゴ Pro W3"/>
              <a:cs typeface="Times New Roman" pitchFamily="18" charset="0"/>
            </a:endParaRPr>
          </a:p>
          <a:p>
            <a:pPr marL="0" indent="552450">
              <a:lnSpc>
                <a:spcPct val="85000"/>
              </a:lnSpc>
              <a:spcBef>
                <a:spcPct val="10000"/>
              </a:spcBef>
            </a:pPr>
            <a:r>
              <a:rPr lang="en-US" sz="1800" dirty="0" smtClean="0">
                <a:ea typeface="ヒラギノ角ゴ Pro W3"/>
                <a:cs typeface="Times New Roman" pitchFamily="18" charset="0"/>
              </a:rPr>
              <a:t>Carries out studies (through ITU-R Study Groups) for</a:t>
            </a:r>
          </a:p>
          <a:p>
            <a:pPr marL="0" indent="552450"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 dirty="0" smtClean="0">
                <a:ea typeface="ヒラギノ角ゴ Pro W3"/>
                <a:cs typeface="Times New Roman" pitchFamily="18" charset="0"/>
              </a:rPr>
              <a:t>development of new wireless technologies</a:t>
            </a:r>
          </a:p>
          <a:p>
            <a:pPr marL="0" indent="552450">
              <a:lnSpc>
                <a:spcPct val="45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sz="1800" dirty="0" smtClean="0">
              <a:ea typeface="ヒラギノ角ゴ Pro W3"/>
              <a:cs typeface="Times New Roman" pitchFamily="18" charset="0"/>
            </a:endParaRPr>
          </a:p>
          <a:p>
            <a:pPr marL="0" indent="552450">
              <a:lnSpc>
                <a:spcPct val="85000"/>
              </a:lnSpc>
              <a:spcBef>
                <a:spcPct val="10000"/>
              </a:spcBef>
            </a:pPr>
            <a:r>
              <a:rPr lang="en-US" sz="1800" dirty="0" smtClean="0">
                <a:ea typeface="ヒラギノ角ゴ Pro W3"/>
                <a:cs typeface="Times New Roman" pitchFamily="18" charset="0"/>
              </a:rPr>
              <a:t>Develops World-wide standards (ITU-R        </a:t>
            </a:r>
          </a:p>
          <a:p>
            <a:pPr marL="0" indent="552450">
              <a:lnSpc>
                <a:spcPct val="85000"/>
              </a:lnSpc>
              <a:spcBef>
                <a:spcPct val="10000"/>
              </a:spcBef>
              <a:buNone/>
            </a:pPr>
            <a:r>
              <a:rPr lang="en-US" sz="1800" dirty="0" smtClean="0">
                <a:ea typeface="ヒラギノ角ゴ Pro W3"/>
                <a:cs typeface="Times New Roman" pitchFamily="18" charset="0"/>
              </a:rPr>
              <a:t>Recommendations)</a:t>
            </a:r>
          </a:p>
          <a:p>
            <a:pPr marL="0" indent="552450">
              <a:lnSpc>
                <a:spcPct val="1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 dirty="0" smtClean="0">
                <a:ea typeface="ヒラギノ角ゴ Pro W3"/>
                <a:cs typeface="Times New Roman" pitchFamily="18" charset="0"/>
              </a:rPr>
              <a:t>  </a:t>
            </a:r>
          </a:p>
          <a:p>
            <a:pPr marL="0" indent="552450">
              <a:lnSpc>
                <a:spcPct val="85000"/>
              </a:lnSpc>
              <a:spcBef>
                <a:spcPct val="10000"/>
              </a:spcBef>
            </a:pPr>
            <a:r>
              <a:rPr lang="en-US" sz="1800" dirty="0" smtClean="0">
                <a:ea typeface="ヒラギノ角ゴ Pro W3"/>
                <a:cs typeface="Times New Roman" pitchFamily="18" charset="0"/>
              </a:rPr>
              <a:t>Facilitates the introduction and operation of modern radio </a:t>
            </a:r>
          </a:p>
          <a:p>
            <a:pPr marL="0" indent="552450"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800" dirty="0" smtClean="0">
                <a:ea typeface="ヒラギノ角ゴ Pro W3"/>
                <a:cs typeface="Times New Roman" pitchFamily="18" charset="0"/>
              </a:rPr>
              <a:t>technologies and systems with low-energy consumption</a:t>
            </a:r>
          </a:p>
          <a:p>
            <a:pPr marL="0" indent="552450">
              <a:lnSpc>
                <a:spcPct val="15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sz="1800" dirty="0" smtClean="0">
              <a:ea typeface="ヒラギノ角ゴ Pro W3"/>
              <a:cs typeface="Times New Roman" pitchFamily="18" charset="0"/>
            </a:endParaRPr>
          </a:p>
          <a:p>
            <a:pPr marL="0" indent="552450">
              <a:lnSpc>
                <a:spcPct val="85000"/>
              </a:lnSpc>
              <a:spcBef>
                <a:spcPct val="10000"/>
              </a:spcBef>
            </a:pPr>
            <a:r>
              <a:rPr lang="en-GB" sz="1800" dirty="0" smtClean="0"/>
              <a:t>Assists administrations in implementing radio systems by </a:t>
            </a:r>
          </a:p>
          <a:p>
            <a:pPr marL="0" indent="552450"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GB" sz="1800" dirty="0" smtClean="0"/>
              <a:t>analyzing compatibility between new and existing       </a:t>
            </a:r>
          </a:p>
          <a:p>
            <a:pPr marL="0" indent="552450"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GB" sz="1800" dirty="0" smtClean="0"/>
              <a:t>systems</a:t>
            </a:r>
            <a:endParaRPr lang="en-US" sz="1800" dirty="0" smtClean="0">
              <a:ea typeface="ヒラギノ角ゴ Pro W3"/>
              <a:cs typeface="ヒラギノ角ゴ Pro W3"/>
            </a:endParaRPr>
          </a:p>
        </p:txBody>
      </p:sp>
      <p:pic>
        <p:nvPicPr>
          <p:cNvPr id="5124" name="Picture 4" descr="Satellite_and_S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3213100"/>
            <a:ext cx="14398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Satellite_and_Hurrica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9838" y="4808538"/>
            <a:ext cx="1471612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GC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1557338"/>
            <a:ext cx="14351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0" y="944563"/>
            <a:ext cx="892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tx1"/>
              </a:buClr>
              <a:buFont typeface="Arial" pitchFamily="34" charset="0"/>
              <a:buNone/>
            </a:pPr>
            <a:r>
              <a:rPr lang="en-US" sz="2000" b="1">
                <a:solidFill>
                  <a:srgbClr val="339933"/>
                </a:solidFill>
                <a:latin typeface="Verdana" pitchFamily="34" charset="0"/>
                <a:cs typeface="Times New Roman" pitchFamily="18" charset="0"/>
              </a:rPr>
              <a:t>As the steward of the global framework for spectrum, ITU-R:</a:t>
            </a:r>
          </a:p>
        </p:txBody>
      </p:sp>
      <p:sp>
        <p:nvSpPr>
          <p:cNvPr id="2" name="标题 1"/>
          <p:cNvSpPr>
            <a:spLocks/>
          </p:cNvSpPr>
          <p:nvPr/>
        </p:nvSpPr>
        <p:spPr bwMode="auto">
          <a:xfrm>
            <a:off x="179512" y="260648"/>
            <a:ext cx="86628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 dirty="0" smtClean="0">
                <a:solidFill>
                  <a:srgbClr val="1B5BA2"/>
                </a:solidFill>
                <a:latin typeface="+mj-lt"/>
                <a:ea typeface="+mj-ea"/>
                <a:cs typeface="+mj-cs"/>
              </a:rPr>
              <a:t>Data Monitoring </a:t>
            </a:r>
            <a:endParaRPr lang="zh-CN" altLang="en-US" sz="3600" b="1" dirty="0">
              <a:solidFill>
                <a:srgbClr val="1B5BA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44624"/>
            <a:ext cx="1933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772400" cy="1200150"/>
          </a:xfrm>
        </p:spPr>
        <p:txBody>
          <a:bodyPr/>
          <a:lstStyle/>
          <a:p>
            <a:pPr>
              <a:defRPr/>
            </a:pPr>
            <a:r>
              <a:rPr lang="en-US" kern="1200" dirty="0" smtClean="0"/>
              <a:t>ITU and UN Delivering </a:t>
            </a:r>
            <a:br>
              <a:rPr lang="en-US" kern="1200" dirty="0" smtClean="0"/>
            </a:br>
            <a:r>
              <a:rPr lang="en-US" kern="1200" dirty="0" smtClean="0"/>
              <a:t>As One on Climate Change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755650" y="2276475"/>
            <a:ext cx="7772400" cy="4256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ITU is contributing to the effort of the UN system to </a:t>
            </a:r>
            <a:br>
              <a:rPr lang="en-US" sz="1800" dirty="0" smtClean="0"/>
            </a:br>
            <a:r>
              <a:rPr lang="en-US" sz="1800" dirty="0" smtClean="0"/>
              <a:t>“deliver as one” to address climate change and is taking the </a:t>
            </a:r>
            <a:br>
              <a:rPr lang="en-US" sz="1800" dirty="0" smtClean="0"/>
            </a:br>
            <a:r>
              <a:rPr lang="en-US" sz="1800" dirty="0" smtClean="0"/>
              <a:t>necessary steps to deepen the global understanding of</a:t>
            </a:r>
            <a:br>
              <a:rPr lang="en-US" sz="1800" dirty="0" smtClean="0"/>
            </a:br>
            <a:r>
              <a:rPr lang="en-US" sz="1800" dirty="0" smtClean="0"/>
              <a:t> the relation between ICTs and climate change.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Read the Report: "Acting on Climate Change: The UN </a:t>
            </a:r>
            <a:br>
              <a:rPr lang="en-US" sz="1600" dirty="0" smtClean="0"/>
            </a:br>
            <a:r>
              <a:rPr lang="en-US" sz="1600" dirty="0" smtClean="0"/>
              <a:t>System Delivering as One" 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ITU is co-facilitator in issues related to WSIS Action Line </a:t>
            </a:r>
            <a:br>
              <a:rPr lang="en-US" sz="1600" dirty="0" smtClean="0"/>
            </a:br>
            <a:r>
              <a:rPr lang="en-US" sz="1600" dirty="0" smtClean="0"/>
              <a:t>C7: e-environment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Side events and press conference with Mr. Ban </a:t>
            </a:r>
            <a:r>
              <a:rPr lang="en-US" sz="1800" dirty="0" err="1" smtClean="0"/>
              <a:t>Ki</a:t>
            </a:r>
            <a:r>
              <a:rPr lang="en-US" sz="1800" dirty="0" smtClean="0"/>
              <a:t>-moon, UN Secretary-General in Copenhagen in December 2009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Ongoing Collaboration with UNFCCC, UNEP, WIPO, WMO and UNIDO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On 5 June 2010,</a:t>
            </a:r>
            <a:r>
              <a:rPr lang="en-US" sz="1800" b="1" dirty="0" smtClean="0"/>
              <a:t> </a:t>
            </a:r>
            <a:r>
              <a:rPr lang="en-US" sz="1800" dirty="0" smtClean="0"/>
              <a:t>ITU together with UNEP and other partners celebrated the </a:t>
            </a:r>
            <a:r>
              <a:rPr lang="en-US" sz="1800" b="1" dirty="0" smtClean="0">
                <a:hlinkClick r:id="rId3"/>
              </a:rPr>
              <a:t>World Environment Day</a:t>
            </a:r>
            <a:endParaRPr lang="en-US" sz="1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>
              <a:lnSpc>
                <a:spcPct val="90000"/>
              </a:lnSpc>
            </a:pPr>
            <a:endParaRPr lang="en-US" sz="26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47125" y="6548438"/>
            <a:ext cx="577850" cy="193675"/>
          </a:xfrm>
          <a:prstGeom prst="rect">
            <a:avLst/>
          </a:prstGeom>
          <a:noFill/>
        </p:spPr>
        <p:txBody>
          <a:bodyPr/>
          <a:lstStyle/>
          <a:p>
            <a:pPr algn="l"/>
            <a:fld id="{28361425-0796-4F5E-9517-3C0EAD4D66E6}" type="slidenum">
              <a:rPr lang="en-US" smtClean="0">
                <a:latin typeface="Zurich BT"/>
                <a:ea typeface="SimSun" pitchFamily="2" charset="-122"/>
              </a:rPr>
              <a:pPr algn="l"/>
              <a:t>17</a:t>
            </a:fld>
            <a:endParaRPr lang="en-US" smtClean="0">
              <a:latin typeface="Zurich BT"/>
              <a:ea typeface="SimSun" pitchFamily="2" charset="-122"/>
            </a:endParaRPr>
          </a:p>
        </p:txBody>
      </p:sp>
      <p:pic>
        <p:nvPicPr>
          <p:cNvPr id="2355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145" y="116632"/>
            <a:ext cx="1933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C:\Documents and Settings\bueti\My Documents\My Pictures\acting_on_climate_chan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2205038"/>
            <a:ext cx="9191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3700463"/>
            <a:ext cx="696912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5" descr="C:\Documents and Settings\bueti\My Documents\My Pictures\images-u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5113" y="188640"/>
            <a:ext cx="1103312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7772400" cy="641350"/>
          </a:xfrm>
        </p:spPr>
        <p:txBody>
          <a:bodyPr/>
          <a:lstStyle/>
          <a:p>
            <a:pPr>
              <a:defRPr/>
            </a:pPr>
            <a:r>
              <a:rPr lang="en-US" kern="1200" dirty="0" smtClean="0"/>
              <a:t>ITU and UNFCCC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57338"/>
            <a:ext cx="7772400" cy="42560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600" dirty="0" smtClean="0">
                <a:ea typeface="+mn-ea"/>
              </a:rPr>
              <a:t>Ongoing role in UNFCCC process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ea typeface="+mn-ea"/>
              </a:rPr>
              <a:t>Promotion of role of ICTs in reducing GHGs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err="1" smtClean="0">
                <a:ea typeface="+mn-ea"/>
              </a:rPr>
              <a:t>ISeeT</a:t>
            </a:r>
            <a:r>
              <a:rPr lang="en-US" sz="2600" dirty="0" smtClean="0">
                <a:ea typeface="+mn-ea"/>
              </a:rPr>
              <a:t> Kiosk – Daily briefings from high level ICT business people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ea typeface="+mn-ea"/>
              </a:rPr>
              <a:t>High level meetings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>
                <a:ea typeface="+mn-ea"/>
              </a:rPr>
              <a:t>ITU, partner of the Nairobi </a:t>
            </a:r>
            <a:r>
              <a:rPr lang="en-US" sz="2600" dirty="0" err="1" smtClean="0">
                <a:ea typeface="+mn-ea"/>
              </a:rPr>
              <a:t>Programme</a:t>
            </a:r>
            <a:endParaRPr lang="en-US" sz="2600" dirty="0" smtClean="0">
              <a:ea typeface="+mn-ea"/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Next Side Event: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ea typeface="+mn-ea"/>
              </a:rPr>
              <a:t>ITU-WIPO Side-Event: The Effective Use of ICTs and the Intellectual Property System for Mitigating Climate Change (7 October 2010, Tianjin, China)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600" dirty="0" smtClean="0">
              <a:ea typeface="+mn-ea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sz="2600" dirty="0" smtClean="0">
              <a:ea typeface="+mn-ea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47125" y="6524625"/>
            <a:ext cx="433388" cy="244475"/>
          </a:xfrm>
          <a:prstGeom prst="rect">
            <a:avLst/>
          </a:prstGeom>
          <a:noFill/>
        </p:spPr>
        <p:txBody>
          <a:bodyPr/>
          <a:lstStyle/>
          <a:p>
            <a:pPr algn="l"/>
            <a:fld id="{05EDE1D7-10C0-4A02-ACE5-1D826E5E899D}" type="slidenum">
              <a:rPr lang="en-US" smtClean="0">
                <a:latin typeface="Zurich BT"/>
                <a:ea typeface="SimSun" pitchFamily="2" charset="-122"/>
              </a:rPr>
              <a:pPr algn="l"/>
              <a:t>18</a:t>
            </a:fld>
            <a:endParaRPr lang="en-US" smtClean="0">
              <a:latin typeface="Zurich BT"/>
              <a:ea typeface="SimSun" pitchFamily="2" charset="-122"/>
            </a:endParaRPr>
          </a:p>
        </p:txBody>
      </p:sp>
      <p:pic>
        <p:nvPicPr>
          <p:cNvPr id="2458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153" y="332656"/>
            <a:ext cx="1933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C:\Documents and Settings\bueti\My Documents\My Pictures\logo-unfc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332656"/>
            <a:ext cx="1481138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6413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ITU Approaches Climate Neutrality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77169"/>
            <a:ext cx="7772400" cy="4256087"/>
          </a:xfrm>
        </p:spPr>
        <p:txBody>
          <a:bodyPr>
            <a:noAutofit/>
          </a:bodyPr>
          <a:lstStyle/>
          <a:p>
            <a:r>
              <a:rPr lang="en-GB" sz="1800" dirty="0" smtClean="0"/>
              <a:t>UN and its specialized agencies are committed to reducing their environmental impact</a:t>
            </a:r>
          </a:p>
          <a:p>
            <a:pPr lvl="1"/>
            <a:r>
              <a:rPr lang="en-GB" sz="1800" dirty="0" smtClean="0"/>
              <a:t>to measure and reduce their emissions, and offset the remainder where there is ruling body agreement</a:t>
            </a:r>
          </a:p>
          <a:p>
            <a:pPr lvl="1">
              <a:buNone/>
            </a:pPr>
            <a:r>
              <a:rPr lang="en-GB" sz="1800" dirty="0" smtClean="0"/>
              <a:t>	… according to a common, transparent methodology</a:t>
            </a:r>
          </a:p>
          <a:p>
            <a:pPr lvl="1">
              <a:buNone/>
            </a:pPr>
            <a:r>
              <a:rPr lang="en-GB" sz="1800" dirty="0" smtClean="0"/>
              <a:t>	… with UN publishing annual results </a:t>
            </a:r>
            <a:br>
              <a:rPr lang="en-GB" sz="1800" dirty="0" smtClean="0"/>
            </a:br>
            <a:r>
              <a:rPr lang="en-GB" sz="1800" dirty="0" smtClean="0"/>
              <a:t>(e.g. data for 49 organizations published in Copenhagen in 2009)</a:t>
            </a:r>
            <a:br>
              <a:rPr lang="en-GB" sz="1800" dirty="0" smtClean="0"/>
            </a:br>
            <a:r>
              <a:rPr lang="en-GB" sz="1800" i="1" dirty="0" smtClean="0"/>
              <a:t>ref: http://www.unemg.org/sustainableun </a:t>
            </a:r>
          </a:p>
          <a:p>
            <a:r>
              <a:rPr lang="en-GB" sz="1800" dirty="0" smtClean="0"/>
              <a:t>ITU has taken an </a:t>
            </a:r>
            <a:r>
              <a:rPr lang="en-GB" sz="1800" u="sng" dirty="0" smtClean="0"/>
              <a:t>inventory</a:t>
            </a:r>
            <a:r>
              <a:rPr lang="en-GB" sz="1800" dirty="0" smtClean="0"/>
              <a:t> of its environmental footprint annually since 2007, to UN standards</a:t>
            </a:r>
          </a:p>
          <a:p>
            <a:r>
              <a:rPr lang="en-GB" sz="1800" dirty="0" smtClean="0"/>
              <a:t>Although ITU’s emissions, at 3.33tonne CO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equivalent per staff member per year are already 60% below the UN average, further reduction work continues</a:t>
            </a:r>
            <a:endParaRPr lang="en-GB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80224"/>
            <a:ext cx="7772400" cy="1754326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ICTs</a:t>
            </a:r>
            <a:r>
              <a:rPr lang="en-GB" dirty="0" smtClean="0"/>
              <a:t> </a:t>
            </a:r>
            <a:r>
              <a:rPr lang="en-GB" dirty="0"/>
              <a:t>can support the key areas of the Bali Action Plan</a:t>
            </a:r>
          </a:p>
        </p:txBody>
      </p:sp>
      <p:sp>
        <p:nvSpPr>
          <p:cNvPr id="603161" name="Freeform 25"/>
          <p:cNvSpPr>
            <a:spLocks/>
          </p:cNvSpPr>
          <p:nvPr/>
        </p:nvSpPr>
        <p:spPr bwMode="auto">
          <a:xfrm>
            <a:off x="468313" y="1989138"/>
            <a:ext cx="1246187" cy="1739900"/>
          </a:xfrm>
          <a:custGeom>
            <a:avLst/>
            <a:gdLst/>
            <a:ahLst/>
            <a:cxnLst>
              <a:cxn ang="0">
                <a:pos x="175" y="1789"/>
              </a:cxn>
              <a:cxn ang="0">
                <a:pos x="1734" y="0"/>
              </a:cxn>
              <a:cxn ang="0">
                <a:pos x="2150" y="1789"/>
              </a:cxn>
              <a:cxn ang="0">
                <a:pos x="175" y="1789"/>
              </a:cxn>
            </a:cxnLst>
            <a:rect l="0" t="0" r="r" b="b"/>
            <a:pathLst>
              <a:path w="2150" h="1789">
                <a:moveTo>
                  <a:pt x="175" y="1789"/>
                </a:moveTo>
                <a:cubicBezTo>
                  <a:pt x="106" y="1491"/>
                  <a:pt x="0" y="273"/>
                  <a:pt x="1734" y="0"/>
                </a:cubicBezTo>
                <a:cubicBezTo>
                  <a:pt x="76" y="1189"/>
                  <a:pt x="2150" y="1789"/>
                  <a:pt x="2150" y="1789"/>
                </a:cubicBezTo>
                <a:lnTo>
                  <a:pt x="175" y="1789"/>
                </a:lnTo>
                <a:close/>
              </a:path>
            </a:pathLst>
          </a:custGeom>
          <a:solidFill>
            <a:srgbClr val="B8CAD8"/>
          </a:solidFill>
          <a:ln w="317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228600" tIns="237744" rIns="101882" bIns="50941" anchor="ctr"/>
          <a:lstStyle/>
          <a:p>
            <a:endParaRPr lang="en-US"/>
          </a:p>
        </p:txBody>
      </p:sp>
      <p:sp>
        <p:nvSpPr>
          <p:cNvPr id="603163" name="Freeform 27"/>
          <p:cNvSpPr>
            <a:spLocks/>
          </p:cNvSpPr>
          <p:nvPr/>
        </p:nvSpPr>
        <p:spPr bwMode="auto">
          <a:xfrm>
            <a:off x="2105025" y="1989138"/>
            <a:ext cx="1246188" cy="1739900"/>
          </a:xfrm>
          <a:custGeom>
            <a:avLst/>
            <a:gdLst/>
            <a:ahLst/>
            <a:cxnLst>
              <a:cxn ang="0">
                <a:pos x="175" y="1789"/>
              </a:cxn>
              <a:cxn ang="0">
                <a:pos x="1734" y="0"/>
              </a:cxn>
              <a:cxn ang="0">
                <a:pos x="2150" y="1789"/>
              </a:cxn>
              <a:cxn ang="0">
                <a:pos x="175" y="1789"/>
              </a:cxn>
            </a:cxnLst>
            <a:rect l="0" t="0" r="r" b="b"/>
            <a:pathLst>
              <a:path w="2150" h="1789">
                <a:moveTo>
                  <a:pt x="175" y="1789"/>
                </a:moveTo>
                <a:cubicBezTo>
                  <a:pt x="106" y="1491"/>
                  <a:pt x="0" y="273"/>
                  <a:pt x="1734" y="0"/>
                </a:cubicBezTo>
                <a:cubicBezTo>
                  <a:pt x="76" y="1189"/>
                  <a:pt x="2150" y="1789"/>
                  <a:pt x="2150" y="1789"/>
                </a:cubicBezTo>
                <a:lnTo>
                  <a:pt x="175" y="1789"/>
                </a:lnTo>
                <a:close/>
              </a:path>
            </a:pathLst>
          </a:custGeom>
          <a:solidFill>
            <a:srgbClr val="7A9FB6"/>
          </a:solidFill>
          <a:ln w="317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228600" tIns="237744" rIns="101882" bIns="50941" anchor="ctr"/>
          <a:lstStyle/>
          <a:p>
            <a:endParaRPr lang="en-US"/>
          </a:p>
        </p:txBody>
      </p:sp>
      <p:sp>
        <p:nvSpPr>
          <p:cNvPr id="603165" name="Freeform 29"/>
          <p:cNvSpPr>
            <a:spLocks/>
          </p:cNvSpPr>
          <p:nvPr/>
        </p:nvSpPr>
        <p:spPr bwMode="auto">
          <a:xfrm>
            <a:off x="5381625" y="1989138"/>
            <a:ext cx="1246188" cy="1739900"/>
          </a:xfrm>
          <a:custGeom>
            <a:avLst/>
            <a:gdLst/>
            <a:ahLst/>
            <a:cxnLst>
              <a:cxn ang="0">
                <a:pos x="175" y="1789"/>
              </a:cxn>
              <a:cxn ang="0">
                <a:pos x="1734" y="0"/>
              </a:cxn>
              <a:cxn ang="0">
                <a:pos x="2150" y="1789"/>
              </a:cxn>
              <a:cxn ang="0">
                <a:pos x="175" y="1789"/>
              </a:cxn>
            </a:cxnLst>
            <a:rect l="0" t="0" r="r" b="b"/>
            <a:pathLst>
              <a:path w="2150" h="1789">
                <a:moveTo>
                  <a:pt x="175" y="1789"/>
                </a:moveTo>
                <a:cubicBezTo>
                  <a:pt x="106" y="1491"/>
                  <a:pt x="0" y="273"/>
                  <a:pt x="1734" y="0"/>
                </a:cubicBezTo>
                <a:cubicBezTo>
                  <a:pt x="76" y="1189"/>
                  <a:pt x="2150" y="1789"/>
                  <a:pt x="2150" y="1789"/>
                </a:cubicBezTo>
                <a:lnTo>
                  <a:pt x="175" y="1789"/>
                </a:lnTo>
                <a:close/>
              </a:path>
            </a:pathLst>
          </a:custGeom>
          <a:solidFill>
            <a:srgbClr val="7C9637"/>
          </a:solidFill>
          <a:ln w="317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228600" tIns="237744" rIns="101882" bIns="50941" anchor="ctr"/>
          <a:lstStyle/>
          <a:p>
            <a:endParaRPr lang="en-US"/>
          </a:p>
        </p:txBody>
      </p:sp>
      <p:sp>
        <p:nvSpPr>
          <p:cNvPr id="603167" name="Freeform 31"/>
          <p:cNvSpPr>
            <a:spLocks/>
          </p:cNvSpPr>
          <p:nvPr/>
        </p:nvSpPr>
        <p:spPr bwMode="auto">
          <a:xfrm>
            <a:off x="3743325" y="1989138"/>
            <a:ext cx="1246188" cy="1739900"/>
          </a:xfrm>
          <a:custGeom>
            <a:avLst/>
            <a:gdLst/>
            <a:ahLst/>
            <a:cxnLst>
              <a:cxn ang="0">
                <a:pos x="175" y="1789"/>
              </a:cxn>
              <a:cxn ang="0">
                <a:pos x="1734" y="0"/>
              </a:cxn>
              <a:cxn ang="0">
                <a:pos x="2150" y="1789"/>
              </a:cxn>
              <a:cxn ang="0">
                <a:pos x="175" y="1789"/>
              </a:cxn>
            </a:cxnLst>
            <a:rect l="0" t="0" r="r" b="b"/>
            <a:pathLst>
              <a:path w="2150" h="1789">
                <a:moveTo>
                  <a:pt x="175" y="1789"/>
                </a:moveTo>
                <a:cubicBezTo>
                  <a:pt x="106" y="1491"/>
                  <a:pt x="0" y="273"/>
                  <a:pt x="1734" y="0"/>
                </a:cubicBezTo>
                <a:cubicBezTo>
                  <a:pt x="76" y="1189"/>
                  <a:pt x="2150" y="1789"/>
                  <a:pt x="2150" y="1789"/>
                </a:cubicBezTo>
                <a:lnTo>
                  <a:pt x="175" y="1789"/>
                </a:lnTo>
                <a:close/>
              </a:path>
            </a:pathLst>
          </a:custGeom>
          <a:solidFill>
            <a:srgbClr val="B2CF81"/>
          </a:solidFill>
          <a:ln w="317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228600" tIns="237744" rIns="101882" bIns="50941" anchor="ctr"/>
          <a:lstStyle/>
          <a:p>
            <a:endParaRPr lang="en-US"/>
          </a:p>
        </p:txBody>
      </p:sp>
      <p:sp>
        <p:nvSpPr>
          <p:cNvPr id="603169" name="Freeform 33"/>
          <p:cNvSpPr>
            <a:spLocks/>
          </p:cNvSpPr>
          <p:nvPr/>
        </p:nvSpPr>
        <p:spPr bwMode="auto">
          <a:xfrm>
            <a:off x="7142236" y="1989138"/>
            <a:ext cx="1246188" cy="1739900"/>
          </a:xfrm>
          <a:custGeom>
            <a:avLst/>
            <a:gdLst/>
            <a:ahLst/>
            <a:cxnLst>
              <a:cxn ang="0">
                <a:pos x="175" y="1789"/>
              </a:cxn>
              <a:cxn ang="0">
                <a:pos x="1734" y="0"/>
              </a:cxn>
              <a:cxn ang="0">
                <a:pos x="2150" y="1789"/>
              </a:cxn>
              <a:cxn ang="0">
                <a:pos x="175" y="1789"/>
              </a:cxn>
            </a:cxnLst>
            <a:rect l="0" t="0" r="r" b="b"/>
            <a:pathLst>
              <a:path w="2150" h="1789">
                <a:moveTo>
                  <a:pt x="175" y="1789"/>
                </a:moveTo>
                <a:cubicBezTo>
                  <a:pt x="106" y="1491"/>
                  <a:pt x="0" y="273"/>
                  <a:pt x="1734" y="0"/>
                </a:cubicBezTo>
                <a:cubicBezTo>
                  <a:pt x="76" y="1189"/>
                  <a:pt x="2150" y="1789"/>
                  <a:pt x="2150" y="1789"/>
                </a:cubicBezTo>
                <a:lnTo>
                  <a:pt x="175" y="1789"/>
                </a:lnTo>
                <a:close/>
              </a:path>
            </a:pathLst>
          </a:custGeom>
          <a:solidFill>
            <a:srgbClr val="E3CAB3"/>
          </a:solidFill>
          <a:ln w="317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228600" tIns="237744" rIns="101882" bIns="50941" anchor="ctr"/>
          <a:lstStyle/>
          <a:p>
            <a:endParaRPr lang="en-US"/>
          </a:p>
        </p:txBody>
      </p:sp>
      <p:sp>
        <p:nvSpPr>
          <p:cNvPr id="603170" name="Text Box 34"/>
          <p:cNvSpPr txBox="1">
            <a:spLocks noChangeArrowheads="1"/>
          </p:cNvSpPr>
          <p:nvPr/>
        </p:nvSpPr>
        <p:spPr bwMode="auto">
          <a:xfrm>
            <a:off x="600075" y="3740150"/>
            <a:ext cx="9271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GB" sz="2000"/>
              <a:t>Shared</a:t>
            </a:r>
            <a:br>
              <a:rPr lang="en-GB" sz="2000"/>
            </a:br>
            <a:r>
              <a:rPr lang="en-GB" sz="2000"/>
              <a:t>vision</a:t>
            </a:r>
          </a:p>
        </p:txBody>
      </p:sp>
      <p:sp>
        <p:nvSpPr>
          <p:cNvPr id="603171" name="Text Box 35"/>
          <p:cNvSpPr txBox="1">
            <a:spLocks noChangeArrowheads="1"/>
          </p:cNvSpPr>
          <p:nvPr/>
        </p:nvSpPr>
        <p:spPr bwMode="auto">
          <a:xfrm>
            <a:off x="2254250" y="3740150"/>
            <a:ext cx="1195388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GB" sz="2000" dirty="0"/>
              <a:t>Mitigation</a:t>
            </a:r>
            <a:br>
              <a:rPr lang="en-GB" sz="2000" dirty="0"/>
            </a:br>
            <a:r>
              <a:rPr lang="en-GB" sz="2000" dirty="0"/>
              <a:t>of climate</a:t>
            </a:r>
            <a:br>
              <a:rPr lang="en-GB" sz="2000" dirty="0"/>
            </a:br>
            <a:r>
              <a:rPr lang="en-GB" sz="2000" dirty="0"/>
              <a:t>change</a:t>
            </a:r>
          </a:p>
        </p:txBody>
      </p:sp>
      <p:sp>
        <p:nvSpPr>
          <p:cNvPr id="603172" name="Text Box 36"/>
          <p:cNvSpPr txBox="1">
            <a:spLocks noChangeArrowheads="1"/>
          </p:cNvSpPr>
          <p:nvPr/>
        </p:nvSpPr>
        <p:spPr bwMode="auto">
          <a:xfrm>
            <a:off x="3797300" y="3740150"/>
            <a:ext cx="13223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GB" sz="2000"/>
              <a:t>Adaptation</a:t>
            </a:r>
          </a:p>
        </p:txBody>
      </p:sp>
      <p:sp>
        <p:nvSpPr>
          <p:cNvPr id="603173" name="Text Box 37"/>
          <p:cNvSpPr txBox="1">
            <a:spLocks noChangeArrowheads="1"/>
          </p:cNvSpPr>
          <p:nvPr/>
        </p:nvSpPr>
        <p:spPr bwMode="auto">
          <a:xfrm>
            <a:off x="5291138" y="3740150"/>
            <a:ext cx="15621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GB" sz="2000"/>
              <a:t>Technology</a:t>
            </a:r>
            <a:br>
              <a:rPr lang="en-GB" sz="2000"/>
            </a:br>
            <a:r>
              <a:rPr lang="en-GB" sz="2000"/>
              <a:t>development</a:t>
            </a:r>
            <a:br>
              <a:rPr lang="en-GB" sz="2000"/>
            </a:br>
            <a:r>
              <a:rPr lang="en-GB" sz="2000"/>
              <a:t>and transfer</a:t>
            </a:r>
          </a:p>
        </p:txBody>
      </p:sp>
      <p:sp>
        <p:nvSpPr>
          <p:cNvPr id="603174" name="Text Box 38"/>
          <p:cNvSpPr txBox="1">
            <a:spLocks noChangeArrowheads="1"/>
          </p:cNvSpPr>
          <p:nvPr/>
        </p:nvSpPr>
        <p:spPr bwMode="auto">
          <a:xfrm>
            <a:off x="7169348" y="3740150"/>
            <a:ext cx="1742515" cy="10178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GB" sz="2000" dirty="0" smtClean="0"/>
              <a:t>Science and </a:t>
            </a:r>
            <a:br>
              <a:rPr lang="en-GB" sz="2000" dirty="0" smtClean="0"/>
            </a:br>
            <a:r>
              <a:rPr lang="en-GB" sz="2000" dirty="0" smtClean="0"/>
              <a:t>data </a:t>
            </a:r>
            <a:br>
              <a:rPr lang="en-GB" sz="2000" dirty="0" smtClean="0"/>
            </a:br>
            <a:r>
              <a:rPr lang="en-GB" sz="2000" dirty="0" smtClean="0"/>
              <a:t>monitoring </a:t>
            </a:r>
            <a:endParaRPr lang="en-GB" sz="2000" dirty="0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933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ITU Environmental Footprint Reduction</a:t>
            </a:r>
            <a:br>
              <a:rPr lang="en-GB" dirty="0" smtClean="0"/>
            </a:br>
            <a:r>
              <a:rPr lang="en-GB" dirty="0" smtClean="0"/>
              <a:t>(examples)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u="sng" dirty="0" smtClean="0"/>
              <a:t>Air Travel</a:t>
            </a:r>
            <a:r>
              <a:rPr lang="en-GB" dirty="0" smtClean="0"/>
              <a:t> footprint is kept down:</a:t>
            </a:r>
          </a:p>
          <a:p>
            <a:pPr lvl="1"/>
            <a:r>
              <a:rPr lang="en-GB" dirty="0" smtClean="0"/>
              <a:t>Use of trains rather than planes where feasible</a:t>
            </a:r>
          </a:p>
          <a:p>
            <a:pPr lvl="1"/>
            <a:r>
              <a:rPr lang="en-GB" dirty="0" smtClean="0"/>
              <a:t>Remote participation in events, videoconferencing and </a:t>
            </a:r>
            <a:r>
              <a:rPr lang="en-GB" dirty="0" err="1" smtClean="0"/>
              <a:t>tele</a:t>
            </a:r>
            <a:r>
              <a:rPr lang="en-GB" dirty="0" smtClean="0"/>
              <a:t>-presence facilities</a:t>
            </a:r>
          </a:p>
          <a:p>
            <a:r>
              <a:rPr lang="en-GB" dirty="0" smtClean="0"/>
              <a:t>100% </a:t>
            </a:r>
            <a:r>
              <a:rPr lang="en-GB" u="sng" dirty="0" smtClean="0"/>
              <a:t>Hydro-electricity</a:t>
            </a:r>
            <a:r>
              <a:rPr lang="en-GB" dirty="0" smtClean="0"/>
              <a:t> sourcing to ITU HQ,</a:t>
            </a:r>
          </a:p>
          <a:p>
            <a:pPr lvl="1"/>
            <a:r>
              <a:rPr lang="en-GB" dirty="0" smtClean="0"/>
              <a:t>certified 12.4gm CO</a:t>
            </a:r>
            <a:r>
              <a:rPr lang="en-GB" baseline="-25000" dirty="0" smtClean="0"/>
              <a:t>2</a:t>
            </a:r>
            <a:r>
              <a:rPr lang="en-GB" dirty="0" smtClean="0"/>
              <a:t>equ. /</a:t>
            </a:r>
            <a:r>
              <a:rPr lang="en-GB" dirty="0" err="1" smtClean="0"/>
              <a:t>kWhr</a:t>
            </a:r>
            <a:endParaRPr lang="en-GB" dirty="0" smtClean="0"/>
          </a:p>
          <a:p>
            <a:r>
              <a:rPr lang="en-GB" dirty="0" smtClean="0"/>
              <a:t>ITU HQ premises are warmed by </a:t>
            </a:r>
            <a:r>
              <a:rPr lang="en-GB" u="sng" dirty="0" smtClean="0"/>
              <a:t>Community heating</a:t>
            </a:r>
            <a:endParaRPr lang="en-GB" dirty="0" smtClean="0"/>
          </a:p>
          <a:p>
            <a:pPr lvl="1"/>
            <a:r>
              <a:rPr lang="en-GB" dirty="0" smtClean="0"/>
              <a:t>natural gas powered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u="sng" dirty="0" smtClean="0"/>
              <a:t>Paper use</a:t>
            </a:r>
            <a:r>
              <a:rPr lang="en-GB" dirty="0" smtClean="0"/>
              <a:t> is kept down (60% reduction in last ten years) by:</a:t>
            </a:r>
          </a:p>
          <a:p>
            <a:pPr lvl="1"/>
            <a:r>
              <a:rPr lang="en-GB" dirty="0" smtClean="0"/>
              <a:t>by paperless operation: possible at </a:t>
            </a:r>
            <a:r>
              <a:rPr lang="en-GB" u="sng" dirty="0" smtClean="0"/>
              <a:t>all</a:t>
            </a:r>
            <a:r>
              <a:rPr lang="en-GB" dirty="0" smtClean="0"/>
              <a:t> ITU meetings</a:t>
            </a:r>
          </a:p>
          <a:p>
            <a:pPr lvl="1"/>
            <a:r>
              <a:rPr lang="en-GB" dirty="0" smtClean="0"/>
              <a:t>paperless publishing: ITU has published, sold and delivered electronically since 1996</a:t>
            </a:r>
          </a:p>
          <a:p>
            <a:pPr lvl="1"/>
            <a:r>
              <a:rPr lang="en-GB" dirty="0" smtClean="0"/>
              <a:t>ubiquitous HQ WLAN availability: for staff, delegates, visitors</a:t>
            </a:r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4704"/>
            <a:ext cx="7772400" cy="641350"/>
          </a:xfrm>
        </p:spPr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700808"/>
            <a:ext cx="7772400" cy="42560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000" dirty="0" smtClean="0"/>
              <a:t>We need to promote and publicize the importance of ICTs to combat climate change to all relevant actors: governments, citizens and business; and to establish collaborative partnerships.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000" dirty="0" smtClean="0"/>
              <a:t>We are sure that ICTs can play a key role as an enabling technology to reduce GHG emissions in other sectors. 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000" dirty="0" smtClean="0"/>
              <a:t>Global standards, including agreed methodologies to measure the impact of ICTs on climate change can promote more energy efficient ICT products and services.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000" dirty="0" smtClean="0"/>
              <a:t>We need to reduce the vulnerability to disasters and to increase resilience of communities trough ICTs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tx1"/>
                </a:solidFill>
              </a:rPr>
              <a:t>Related Links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4213" y="1989138"/>
            <a:ext cx="7416800" cy="3511550"/>
          </a:xfrm>
        </p:spPr>
        <p:txBody>
          <a:bodyPr/>
          <a:lstStyle/>
          <a:p>
            <a:r>
              <a:rPr lang="en-US" sz="1800" dirty="0" smtClean="0"/>
              <a:t>ITU and climate change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     http://www.itu.int/themes/climate/</a:t>
            </a:r>
          </a:p>
          <a:p>
            <a:r>
              <a:rPr lang="en-US" sz="1800" dirty="0" smtClean="0"/>
              <a:t> ITU-T and climate change</a:t>
            </a:r>
            <a:br>
              <a:rPr lang="en-US" sz="1800" dirty="0" smtClean="0"/>
            </a:br>
            <a:r>
              <a:rPr lang="en-US" sz="1800" dirty="0" smtClean="0"/>
              <a:t> http://www.itu.int/ITU-T/climatechange/</a:t>
            </a:r>
          </a:p>
          <a:p>
            <a:r>
              <a:rPr lang="en-US" sz="1800" dirty="0" smtClean="0"/>
              <a:t> ITU-T Study Group 5</a:t>
            </a:r>
            <a:br>
              <a:rPr lang="en-US" sz="1800" dirty="0" smtClean="0"/>
            </a:br>
            <a:r>
              <a:rPr lang="en-US" sz="1800" dirty="0" smtClean="0"/>
              <a:t>http://www.itu.int/ITU-T/studygroups/com05/index.asp</a:t>
            </a:r>
          </a:p>
          <a:p>
            <a:r>
              <a:rPr lang="en-US" sz="1800" dirty="0" smtClean="0"/>
              <a:t> ITU events on climate change: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     http://www.itu.int/themes/climate/meetings.html</a:t>
            </a:r>
          </a:p>
          <a:p>
            <a:r>
              <a:rPr lang="en-US" sz="1800" dirty="0" smtClean="0"/>
              <a:t> ITU Symposia on ICTs and Climate Change   </a:t>
            </a:r>
            <a:r>
              <a:rPr lang="en-US" sz="1800" dirty="0" smtClean="0">
                <a:hlinkClick r:id="rId3"/>
              </a:rPr>
              <a:t>http://www.itu.int/ITU-T/worksem/climatechange/</a:t>
            </a:r>
            <a:endParaRPr lang="en-US" sz="1800" dirty="0" smtClean="0"/>
          </a:p>
          <a:p>
            <a:pPr>
              <a:buFont typeface="Wingdings" pitchFamily="2" charset="2"/>
              <a:buNone/>
            </a:pPr>
            <a:endParaRPr lang="en-US" sz="1800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85225" y="6403975"/>
            <a:ext cx="323850" cy="244475"/>
          </a:xfrm>
          <a:prstGeom prst="rect">
            <a:avLst/>
          </a:prstGeom>
          <a:noFill/>
        </p:spPr>
        <p:txBody>
          <a:bodyPr/>
          <a:lstStyle/>
          <a:p>
            <a:pPr algn="l"/>
            <a:fld id="{0C50565C-CEE9-43BC-AC28-4850B2944A41}" type="slidenum">
              <a:rPr lang="en-US" smtClean="0">
                <a:latin typeface="Zurich BT"/>
                <a:ea typeface="SimSun" pitchFamily="2" charset="-122"/>
              </a:rPr>
              <a:pPr algn="l"/>
              <a:t>22</a:t>
            </a:fld>
            <a:endParaRPr lang="en-US" smtClean="0">
              <a:latin typeface="Zurich BT"/>
              <a:ea typeface="SimSun" pitchFamily="2" charset="-122"/>
            </a:endParaRPr>
          </a:p>
        </p:txBody>
      </p:sp>
      <p:pic>
        <p:nvPicPr>
          <p:cNvPr id="25605" name="Picture 3" descr="C:\Documents and Settings\bueti\My Documents\My Pictures\climate-ol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764704"/>
            <a:ext cx="17383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85225" y="6403975"/>
            <a:ext cx="323850" cy="244475"/>
          </a:xfrm>
        </p:spPr>
        <p:txBody>
          <a:bodyPr/>
          <a:lstStyle/>
          <a:p>
            <a:fld id="{DD3E5365-8818-4C5A-AC50-54214CC7A1A8}" type="slidenum">
              <a:rPr lang="en-US" smtClean="0">
                <a:latin typeface="Zurich BT"/>
              </a:rPr>
              <a:pPr/>
              <a:t>23</a:t>
            </a:fld>
            <a:endParaRPr lang="en-US" smtClean="0">
              <a:latin typeface="Zurich BT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5348288"/>
            <a:ext cx="7772400" cy="8969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cristina.bueti@itu.int </a:t>
            </a:r>
          </a:p>
        </p:txBody>
      </p:sp>
      <p:pic>
        <p:nvPicPr>
          <p:cNvPr id="50179" name="Picture 3" descr="00100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263" y="404813"/>
            <a:ext cx="6973887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ure_cl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339850"/>
            <a:ext cx="1553890" cy="216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700338" y="1557338"/>
            <a:ext cx="58324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E438A"/>
              </a:buClr>
              <a:buSzPct val="110000"/>
              <a:buFontTx/>
              <a:buNone/>
            </a:pPr>
            <a:r>
              <a:rPr lang="en-GB" sz="1800">
                <a:solidFill>
                  <a:schemeClr val="tx1"/>
                </a:solidFill>
                <a:latin typeface="Verdana" pitchFamily="34" charset="0"/>
              </a:rPr>
              <a:t>“</a:t>
            </a:r>
            <a:r>
              <a:rPr lang="en-US" sz="1800" i="1">
                <a:solidFill>
                  <a:srgbClr val="404040"/>
                </a:solidFill>
                <a:latin typeface="Verdana" pitchFamily="34" charset="0"/>
              </a:rPr>
              <a:t>Climate Change is a global challenge that the </a:t>
            </a:r>
          </a:p>
          <a:p>
            <a:pPr marL="342900" indent="-342900">
              <a:spcBef>
                <a:spcPct val="20000"/>
              </a:spcBef>
              <a:buClr>
                <a:srgbClr val="0E438A"/>
              </a:buClr>
              <a:buSzPct val="110000"/>
              <a:buFontTx/>
              <a:buNone/>
            </a:pPr>
            <a:r>
              <a:rPr lang="en-US" sz="1800" i="1">
                <a:solidFill>
                  <a:srgbClr val="404040"/>
                </a:solidFill>
                <a:latin typeface="Verdana" pitchFamily="34" charset="0"/>
              </a:rPr>
              <a:t>world cannot lose</a:t>
            </a:r>
            <a:r>
              <a:rPr lang="en-GB" sz="1800" i="1">
                <a:solidFill>
                  <a:srgbClr val="404040"/>
                </a:solidFill>
                <a:latin typeface="Verdana" pitchFamily="34" charset="0"/>
              </a:rPr>
              <a:t>.”</a:t>
            </a:r>
          </a:p>
          <a:p>
            <a:pPr marL="342900" indent="-342900">
              <a:spcBef>
                <a:spcPct val="20000"/>
              </a:spcBef>
              <a:buClr>
                <a:srgbClr val="0E438A"/>
              </a:buClr>
              <a:buSzPct val="110000"/>
              <a:buFontTx/>
              <a:buNone/>
            </a:pPr>
            <a:endParaRPr lang="en-GB" sz="1800" i="1">
              <a:solidFill>
                <a:srgbClr val="404040"/>
              </a:solidFill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E438A"/>
              </a:buClr>
              <a:buSzPct val="110000"/>
              <a:buFontTx/>
              <a:buNone/>
            </a:pPr>
            <a:r>
              <a:rPr lang="en-GB" sz="1800">
                <a:solidFill>
                  <a:srgbClr val="404040"/>
                </a:solidFill>
                <a:latin typeface="Verdana" pitchFamily="34" charset="0"/>
              </a:rPr>
              <a:t>Dr Hamadoun I. Touré</a:t>
            </a:r>
          </a:p>
          <a:p>
            <a:pPr marL="342900" indent="-342900">
              <a:spcBef>
                <a:spcPct val="20000"/>
              </a:spcBef>
              <a:buClr>
                <a:srgbClr val="0E438A"/>
              </a:buClr>
              <a:buSzPct val="110000"/>
              <a:buFontTx/>
              <a:buNone/>
            </a:pPr>
            <a:r>
              <a:rPr lang="en-GB" sz="1800">
                <a:solidFill>
                  <a:srgbClr val="404040"/>
                </a:solidFill>
                <a:latin typeface="Verdana" pitchFamily="34" charset="0"/>
              </a:rPr>
              <a:t>ITU Secretary-General, 13 November 2008</a:t>
            </a:r>
          </a:p>
          <a:p>
            <a:pPr marL="342900" indent="-342900">
              <a:spcBef>
                <a:spcPct val="20000"/>
              </a:spcBef>
              <a:buClr>
                <a:srgbClr val="0E438A"/>
              </a:buClr>
              <a:buSzPct val="110000"/>
              <a:buFontTx/>
              <a:buNone/>
            </a:pPr>
            <a:endParaRPr lang="en-GB" sz="1800" i="1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white">
          <a:xfrm>
            <a:off x="3348038" y="4149725"/>
            <a:ext cx="5795962" cy="3365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white">
          <a:xfrm>
            <a:off x="2700338" y="3678238"/>
            <a:ext cx="6264275" cy="2703512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chemeClr val="tx1"/>
                </a:solidFill>
                <a:latin typeface="Verdana" pitchFamily="34" charset="0"/>
              </a:rPr>
              <a:t>“Climate change is the defining challenge of our era.  </a:t>
            </a:r>
          </a:p>
          <a:p>
            <a:pPr>
              <a:spcBef>
                <a:spcPct val="50000"/>
              </a:spcBef>
            </a:pPr>
            <a:r>
              <a:rPr lang="en-US" sz="1800" i="1">
                <a:solidFill>
                  <a:schemeClr val="tx1"/>
                </a:solidFill>
                <a:latin typeface="Verdana" pitchFamily="34" charset="0"/>
              </a:rPr>
              <a:t>ITU’s work to cut greenhouse gas emissions, develop standards and use ‘e-environment’ systems can speed up the global shift to a low-carbon economy. 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Verdana" pitchFamily="34" charset="0"/>
              </a:rPr>
              <a:t>Ban Ki-moon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Verdana" pitchFamily="34" charset="0"/>
              </a:rPr>
              <a:t>United Nations Secretary-General, 12 November 2008 </a:t>
            </a:r>
          </a:p>
        </p:txBody>
      </p:sp>
      <p:pic>
        <p:nvPicPr>
          <p:cNvPr id="6150" name="Picture 6" descr="ban_ki-moon_portra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" y="3933825"/>
            <a:ext cx="1581402" cy="201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692150"/>
            <a:ext cx="7772400" cy="641350"/>
          </a:xfrm>
          <a:noFill/>
        </p:spPr>
        <p:txBody>
          <a:bodyPr/>
          <a:lstStyle/>
          <a:p>
            <a:r>
              <a:rPr lang="en-US" smtClean="0"/>
              <a:t>UN identified “it’s critical”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37" y="6104334"/>
            <a:ext cx="1933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969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548680"/>
            <a:ext cx="9036050" cy="523220"/>
          </a:xfrm>
        </p:spPr>
        <p:txBody>
          <a:bodyPr/>
          <a:lstStyle/>
          <a:p>
            <a:r>
              <a:rPr lang="en-US" sz="2800" dirty="0" smtClean="0"/>
              <a:t>Importance further identified at top level</a:t>
            </a:r>
            <a:endParaRPr lang="en-US" altLang="ja-JP" sz="2800" dirty="0" smtClean="0">
              <a:ea typeface="MS PGothic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549400"/>
            <a:ext cx="8102600" cy="4400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000" dirty="0" smtClean="0">
                <a:ea typeface="MS PGothic" pitchFamily="34" charset="-128"/>
              </a:rPr>
              <a:t>World Telecommunication Standardization Assembly (WTSA)-08, Resolution 73, resolves that CC is a high priority in ITU</a:t>
            </a:r>
          </a:p>
          <a:p>
            <a:pPr>
              <a:lnSpc>
                <a:spcPct val="80000"/>
              </a:lnSpc>
            </a:pPr>
            <a:r>
              <a:rPr lang="en-US" altLang="ja-JP" sz="2000" dirty="0" smtClean="0">
                <a:ea typeface="MS PGothic" pitchFamily="34" charset="-128"/>
              </a:rPr>
              <a:t>World Telecommunication Policy Forum (WTPF) (April 2009), Opinion 3, instructs promotion of Res. 73.</a:t>
            </a:r>
          </a:p>
          <a:p>
            <a:pPr>
              <a:lnSpc>
                <a:spcPct val="80000"/>
              </a:lnSpc>
            </a:pPr>
            <a:r>
              <a:rPr lang="en-US" altLang="ja-JP" sz="2000" dirty="0" smtClean="0">
                <a:ea typeface="MS PGothic" pitchFamily="34" charset="-128"/>
              </a:rPr>
              <a:t>Global Standards Collaboration (GSC)-14 (July 2009), Resolution, encourages related collaboration, etc.</a:t>
            </a:r>
          </a:p>
          <a:p>
            <a:pPr>
              <a:lnSpc>
                <a:spcPct val="80000"/>
              </a:lnSpc>
            </a:pPr>
            <a:r>
              <a:rPr lang="en-US" altLang="ja-JP" sz="2000" dirty="0" smtClean="0">
                <a:ea typeface="MS PGothic" pitchFamily="34" charset="-128"/>
              </a:rPr>
              <a:t>ITU Council (Oct. 2009), Resolution 1307, unanimously decided its importance and active participation in United Nations Framework Convention on Climate Change (UNFCCC) including Conference of Parties (COP) </a:t>
            </a:r>
          </a:p>
          <a:p>
            <a:pPr>
              <a:lnSpc>
                <a:spcPct val="80000"/>
              </a:lnSpc>
            </a:pPr>
            <a:r>
              <a:rPr lang="en-US" altLang="ja-JP" sz="2000" dirty="0" smtClean="0">
                <a:ea typeface="MS PGothic" pitchFamily="34" charset="-128"/>
              </a:rPr>
              <a:t>World Telecommunication Development Conference (WTDC)-10 (June 2010), Resolution on ICTs and CC, resolves to include, as a priority, assistance to developing countries in strengthening their human and institutional capacity in tackling ICTs and climate change </a:t>
            </a:r>
          </a:p>
        </p:txBody>
      </p:sp>
      <p:pic>
        <p:nvPicPr>
          <p:cNvPr id="512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7" y="6021288"/>
            <a:ext cx="1933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84213" y="1989138"/>
            <a:ext cx="7200900" cy="4256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/>
              <a:t>Reducing energy consumption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The promotion of Next Generation Networks (reducing power consumption by up to 40%)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Recycling, e-waste, lifecycle analysis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All new standards are now checked for energy efficiency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New Study Group on Environment and Climate Change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85225" y="6403975"/>
            <a:ext cx="323850" cy="244475"/>
          </a:xfrm>
        </p:spPr>
        <p:txBody>
          <a:bodyPr/>
          <a:lstStyle/>
          <a:p>
            <a:fld id="{530EFF00-6C79-4FCB-8647-4B81F0421AD0}" type="slidenum">
              <a:rPr lang="en-US" smtClean="0">
                <a:latin typeface="Zurich BT"/>
              </a:rPr>
              <a:pPr/>
              <a:t>5</a:t>
            </a:fld>
            <a:endParaRPr lang="en-US" smtClean="0">
              <a:latin typeface="Zurich BT"/>
            </a:endParaRPr>
          </a:p>
        </p:txBody>
      </p:sp>
      <p:pic>
        <p:nvPicPr>
          <p:cNvPr id="3789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0"/>
            <a:ext cx="1933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4213" y="1006475"/>
            <a:ext cx="7772400" cy="1630363"/>
          </a:xfrm>
        </p:spPr>
        <p:txBody>
          <a:bodyPr/>
          <a:lstStyle/>
          <a:p>
            <a:r>
              <a:rPr lang="en-US" altLang="ja-JP" sz="3200" dirty="0" smtClean="0">
                <a:ea typeface="MS PGothic" pitchFamily="34" charset="-128"/>
              </a:rPr>
              <a:t>ITU-T created Study Group “Environment &amp; Climate Change”</a:t>
            </a:r>
            <a:r>
              <a:rPr lang="en-US" altLang="ja-JP" dirty="0" smtClean="0">
                <a:ea typeface="MS PGothic" pitchFamily="34" charset="-128"/>
              </a:rPr>
              <a:t/>
            </a:r>
            <a:br>
              <a:rPr lang="en-US" altLang="ja-JP" dirty="0" smtClean="0">
                <a:ea typeface="MS PGothic" pitchFamily="34" charset="-128"/>
              </a:rPr>
            </a:br>
            <a:endParaRPr lang="en-US" altLang="ja-JP" dirty="0" smtClean="0">
              <a:ea typeface="MS PGothic" pitchFamily="34" charset="-128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8675" y="2268538"/>
            <a:ext cx="7488238" cy="4256087"/>
          </a:xfrm>
        </p:spPr>
        <p:txBody>
          <a:bodyPr/>
          <a:lstStyle/>
          <a:p>
            <a:r>
              <a:rPr lang="en-US" altLang="ja-JP" sz="2000" dirty="0" smtClean="0">
                <a:ea typeface="MS PGothic" pitchFamily="34" charset="-128"/>
              </a:rPr>
              <a:t>ITU-T Study Group 5 (April 2009)</a:t>
            </a:r>
          </a:p>
          <a:p>
            <a:pPr lvl="1">
              <a:lnSpc>
                <a:spcPct val="150000"/>
              </a:lnSpc>
            </a:pPr>
            <a:r>
              <a:rPr lang="en-US" altLang="ja-JP" sz="1800" dirty="0" smtClean="0">
                <a:ea typeface="MS PGothic" pitchFamily="34" charset="-128"/>
              </a:rPr>
              <a:t>New Working Party (WP3): “ICT and Climate Change”</a:t>
            </a:r>
          </a:p>
          <a:p>
            <a:pPr lvl="1">
              <a:lnSpc>
                <a:spcPct val="150000"/>
              </a:lnSpc>
            </a:pPr>
            <a:r>
              <a:rPr lang="en-US" altLang="ja-JP" sz="1800" dirty="0" smtClean="0">
                <a:ea typeface="MS PGothic" pitchFamily="34" charset="-128"/>
              </a:rPr>
              <a:t>Continuing and expanding the work of ITU-T Focus Group on ICT and CC</a:t>
            </a:r>
          </a:p>
          <a:p>
            <a:pPr lvl="1">
              <a:lnSpc>
                <a:spcPct val="150000"/>
              </a:lnSpc>
            </a:pPr>
            <a:r>
              <a:rPr lang="en-US" altLang="ja-JP" sz="1800" b="1" dirty="0" smtClean="0">
                <a:solidFill>
                  <a:schemeClr val="tx2"/>
                </a:solidFill>
                <a:ea typeface="MS PGothic" pitchFamily="34" charset="-128"/>
              </a:rPr>
              <a:t>Next meetings: </a:t>
            </a:r>
            <a:r>
              <a:rPr lang="en-US" altLang="ja-JP" sz="1800" dirty="0" smtClean="0">
                <a:ea typeface="MS PGothic" pitchFamily="34" charset="-128"/>
              </a:rPr>
              <a:t>27 Sept-1 Oct (WP3 interim meeting) </a:t>
            </a:r>
            <a:br>
              <a:rPr lang="en-US" altLang="ja-JP" sz="1800" dirty="0" smtClean="0">
                <a:ea typeface="MS PGothic" pitchFamily="34" charset="-128"/>
              </a:rPr>
            </a:br>
            <a:r>
              <a:rPr lang="en-US" altLang="ja-JP" sz="1800" dirty="0" smtClean="0">
                <a:ea typeface="MS PGothic" pitchFamily="34" charset="-128"/>
              </a:rPr>
              <a:t>23 November-01 December 2010 (SG5 meeting)</a:t>
            </a:r>
          </a:p>
          <a:p>
            <a:r>
              <a:rPr lang="en-US" altLang="ja-JP" sz="2000" dirty="0" smtClean="0">
                <a:ea typeface="MS PGothic" pitchFamily="34" charset="-128"/>
              </a:rPr>
              <a:t> All ITU-T study groups to examine impact of recommendations on climate change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85225" y="6403975"/>
            <a:ext cx="323850" cy="244475"/>
          </a:xfrm>
        </p:spPr>
        <p:txBody>
          <a:bodyPr/>
          <a:lstStyle/>
          <a:p>
            <a:fld id="{DA3387E9-49CD-4BF0-86FB-417CCF5CA60C}" type="slidenum">
              <a:rPr lang="ja-JP" altLang="en-US" smtClean="0">
                <a:latin typeface="Zurich BT"/>
              </a:rPr>
              <a:pPr/>
              <a:t>6</a:t>
            </a:fld>
            <a:endParaRPr lang="en-US" altLang="ja-JP" smtClean="0">
              <a:latin typeface="Zurich BT"/>
            </a:endParaRPr>
          </a:p>
        </p:txBody>
      </p:sp>
      <p:pic>
        <p:nvPicPr>
          <p:cNvPr id="819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188913"/>
            <a:ext cx="1933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06450"/>
            <a:ext cx="9144000" cy="1568450"/>
          </a:xfrm>
        </p:spPr>
        <p:txBody>
          <a:bodyPr/>
          <a:lstStyle/>
          <a:p>
            <a:r>
              <a:rPr lang="en-US" sz="3200" dirty="0" smtClean="0"/>
              <a:t>New work items for standard GHG (Green House Gas) measurement and evaluation methods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565400"/>
            <a:ext cx="7772400" cy="3384550"/>
          </a:xfrm>
        </p:spPr>
        <p:txBody>
          <a:bodyPr/>
          <a:lstStyle/>
          <a:p>
            <a:r>
              <a:rPr lang="en-GB" sz="2800" smtClean="0"/>
              <a:t>Methodology for environmental impact assessment of</a:t>
            </a:r>
          </a:p>
          <a:p>
            <a:pPr lvl="2"/>
            <a:r>
              <a:rPr lang="en-GB" sz="2000" smtClean="0"/>
              <a:t>ICT goods and services</a:t>
            </a:r>
            <a:endParaRPr lang="en-US" sz="2000" smtClean="0"/>
          </a:p>
          <a:p>
            <a:pPr lvl="2"/>
            <a:r>
              <a:rPr lang="en-GB" sz="2000" smtClean="0"/>
              <a:t>ICT projects</a:t>
            </a:r>
          </a:p>
          <a:p>
            <a:pPr lvl="2"/>
            <a:r>
              <a:rPr lang="en-GB" sz="2000" smtClean="0"/>
              <a:t>ICT within organisations</a:t>
            </a:r>
            <a:endParaRPr lang="en-US" sz="2000" smtClean="0"/>
          </a:p>
          <a:p>
            <a:pPr lvl="2"/>
            <a:r>
              <a:rPr lang="en-GB" sz="2000" smtClean="0"/>
              <a:t>ICT within countries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(Question 18/15)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933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uttondressedaslamb.files.wordpress.com/2009/07/carbon-footpr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643188"/>
            <a:ext cx="32416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MS PGothic" pitchFamily="34" charset="-128"/>
              </a:rPr>
              <a:t>Methodology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2571750" y="1928813"/>
            <a:ext cx="6099175" cy="4154487"/>
          </a:xfrm>
        </p:spPr>
        <p:txBody>
          <a:bodyPr/>
          <a:lstStyle/>
          <a:p>
            <a:r>
              <a:rPr lang="en-US" altLang="ja-JP" sz="2400" dirty="0" smtClean="0">
                <a:ea typeface="MS PGothic" pitchFamily="34" charset="-128"/>
              </a:rPr>
              <a:t>Common methodology for measuring ICT carbon footprint</a:t>
            </a:r>
          </a:p>
          <a:p>
            <a:r>
              <a:rPr lang="en-US" altLang="ja-JP" sz="2400" dirty="0" smtClean="0">
                <a:ea typeface="MS PGothic" pitchFamily="34" charset="-128"/>
              </a:rPr>
              <a:t>Without, it will be impossible to provide meaningful comparisons</a:t>
            </a:r>
          </a:p>
          <a:p>
            <a:r>
              <a:rPr lang="en-US" altLang="ja-JP" sz="2400" dirty="0" smtClean="0">
                <a:ea typeface="MS PGothic" pitchFamily="34" charset="-128"/>
              </a:rPr>
              <a:t>Helps to establish the business case to go green</a:t>
            </a:r>
          </a:p>
          <a:p>
            <a:r>
              <a:rPr lang="en-US" altLang="ja-JP" sz="2400" dirty="0" smtClean="0">
                <a:ea typeface="MS PGothic" pitchFamily="34" charset="-128"/>
              </a:rPr>
              <a:t>Over 40 </a:t>
            </a:r>
            <a:r>
              <a:rPr lang="en-US" altLang="ja-JP" sz="2400" dirty="0" err="1" smtClean="0">
                <a:ea typeface="MS PGothic" pitchFamily="34" charset="-128"/>
              </a:rPr>
              <a:t>organisations</a:t>
            </a:r>
            <a:r>
              <a:rPr lang="en-US" altLang="ja-JP" sz="2400" dirty="0" smtClean="0">
                <a:ea typeface="MS PGothic" pitchFamily="34" charset="-128"/>
              </a:rPr>
              <a:t> participate in the ITU group</a:t>
            </a:r>
          </a:p>
          <a:p>
            <a:pPr>
              <a:buNone/>
            </a:pPr>
            <a:endParaRPr lang="ja-JP" altLang="en-US" sz="2400" smtClean="0">
              <a:ea typeface="MS PGothic" pitchFamily="34" charset="-128"/>
            </a:endParaRPr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85225" y="6403975"/>
            <a:ext cx="323850" cy="244475"/>
          </a:xfrm>
        </p:spPr>
        <p:txBody>
          <a:bodyPr/>
          <a:lstStyle/>
          <a:p>
            <a:fld id="{8F82B997-AD97-4DED-9E88-9BFF701D6A73}" type="slidenum">
              <a:rPr lang="ja-JP" altLang="en-US" smtClean="0">
                <a:latin typeface="Zurich BT"/>
              </a:rPr>
              <a:pPr/>
              <a:t>8</a:t>
            </a:fld>
            <a:endParaRPr lang="en-US" altLang="ja-JP" smtClean="0">
              <a:latin typeface="Zurich BT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1933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931863"/>
            <a:ext cx="7772400" cy="1201737"/>
          </a:xfrm>
        </p:spPr>
        <p:txBody>
          <a:bodyPr/>
          <a:lstStyle/>
          <a:p>
            <a:r>
              <a:rPr lang="en-US" altLang="ja-JP" smtClean="0">
                <a:ea typeface="MS PGothic" pitchFamily="34" charset="-128"/>
              </a:rPr>
              <a:t>ITU-T established Joint</a:t>
            </a:r>
            <a:br>
              <a:rPr lang="en-US" altLang="ja-JP" smtClean="0">
                <a:ea typeface="MS PGothic" pitchFamily="34" charset="-128"/>
              </a:rPr>
            </a:br>
            <a:r>
              <a:rPr lang="en-US" altLang="ja-JP" smtClean="0">
                <a:ea typeface="MS PGothic" pitchFamily="34" charset="-128"/>
              </a:rPr>
              <a:t>Coordination Activity (JCA)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4213" y="2060575"/>
            <a:ext cx="7772400" cy="42560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ja-JP" sz="2400" dirty="0" smtClean="0">
                <a:ea typeface="MS PGothic" pitchFamily="34" charset="-128"/>
              </a:rPr>
              <a:t>Objectives: </a:t>
            </a:r>
          </a:p>
          <a:p>
            <a:pPr lvl="1">
              <a:lnSpc>
                <a:spcPct val="150000"/>
              </a:lnSpc>
            </a:pPr>
            <a:r>
              <a:rPr lang="en-US" altLang="ja-JP" sz="2000" dirty="0" smtClean="0">
                <a:ea typeface="MS PGothic" pitchFamily="34" charset="-128"/>
              </a:rPr>
              <a:t>to co-ordinate across ITU study groups</a:t>
            </a:r>
          </a:p>
          <a:p>
            <a:pPr lvl="1">
              <a:lnSpc>
                <a:spcPct val="150000"/>
              </a:lnSpc>
            </a:pPr>
            <a:r>
              <a:rPr lang="en-US" altLang="ja-JP" sz="2000" dirty="0" smtClean="0">
                <a:ea typeface="MS PGothic" pitchFamily="34" charset="-128"/>
              </a:rPr>
              <a:t>to seek co-operation from external bodies including non-ITU member organizations</a:t>
            </a:r>
          </a:p>
          <a:p>
            <a:pPr lvl="1">
              <a:lnSpc>
                <a:spcPct val="150000"/>
              </a:lnSpc>
            </a:pPr>
            <a:r>
              <a:rPr lang="en-US" altLang="ja-JP" sz="2000" b="1" dirty="0" smtClean="0">
                <a:solidFill>
                  <a:schemeClr val="tx2"/>
                </a:solidFill>
                <a:ea typeface="MS PGothic" pitchFamily="34" charset="-128"/>
              </a:rPr>
              <a:t>Next Meeting </a:t>
            </a:r>
            <a:r>
              <a:rPr lang="en-US" altLang="ja-JP" sz="2000" dirty="0" smtClean="0">
                <a:ea typeface="MS PGothic" pitchFamily="34" charset="-128"/>
              </a:rPr>
              <a:t>will be held during the ITU-T SG5 </a:t>
            </a:r>
            <a:r>
              <a:rPr lang="en-US" altLang="ja-JP" sz="2000" dirty="0" err="1" smtClean="0">
                <a:ea typeface="MS PGothic" pitchFamily="34" charset="-128"/>
              </a:rPr>
              <a:t>Rapporteur</a:t>
            </a:r>
            <a:r>
              <a:rPr lang="en-US" altLang="ja-JP" sz="2000" dirty="0" smtClean="0">
                <a:ea typeface="MS PGothic" pitchFamily="34" charset="-128"/>
              </a:rPr>
              <a:t> meeting in Rome (27 Sept. - 1 Oct. 2010)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85225" y="6403975"/>
            <a:ext cx="323850" cy="244475"/>
          </a:xfrm>
        </p:spPr>
        <p:txBody>
          <a:bodyPr/>
          <a:lstStyle/>
          <a:p>
            <a:fld id="{70CC85D5-D3A2-4BFD-94A3-CC0B967836C1}" type="slidenum">
              <a:rPr lang="ja-JP" altLang="en-US" smtClean="0">
                <a:latin typeface="Zurich BT"/>
              </a:rPr>
              <a:pPr/>
              <a:t>9</a:t>
            </a:fld>
            <a:endParaRPr lang="en-US" altLang="ja-JP" smtClean="0">
              <a:latin typeface="Zurich BT"/>
            </a:endParaRPr>
          </a:p>
        </p:txBody>
      </p:sp>
      <p:pic>
        <p:nvPicPr>
          <p:cNvPr id="1126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188913"/>
            <a:ext cx="1933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11363</TotalTime>
  <Words>1593</Words>
  <Application>Microsoft Office PowerPoint</Application>
  <PresentationFormat>On-screen Show (4:3)</PresentationFormat>
  <Paragraphs>214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ITU-e</vt:lpstr>
      <vt:lpstr>Using ICTs to Tackle Climate Change and Environmental Challenges  </vt:lpstr>
      <vt:lpstr> ICTs can support the key areas of the Bali Action Plan</vt:lpstr>
      <vt:lpstr>UN identified “it’s critical”</vt:lpstr>
      <vt:lpstr>Importance further identified at top level</vt:lpstr>
      <vt:lpstr>Mitigation</vt:lpstr>
      <vt:lpstr>ITU-T created Study Group “Environment &amp; Climate Change” </vt:lpstr>
      <vt:lpstr>New work items for standard GHG (Green House Gas) measurement and evaluation methods</vt:lpstr>
      <vt:lpstr>Methodology</vt:lpstr>
      <vt:lpstr>ITU-T established Joint Coordination Activity (JCA)</vt:lpstr>
      <vt:lpstr>Standard for a universal charger for mobile phones</vt:lpstr>
      <vt:lpstr>ITU’s universal charger standard</vt:lpstr>
      <vt:lpstr>Slide 12</vt:lpstr>
      <vt:lpstr>Built knowledge and promoted visibility</vt:lpstr>
      <vt:lpstr>Slide 14</vt:lpstr>
      <vt:lpstr>Adaptation</vt:lpstr>
      <vt:lpstr>Slide 16</vt:lpstr>
      <vt:lpstr>ITU and UN Delivering  As One on Climate Change </vt:lpstr>
      <vt:lpstr>ITU and UNFCCC</vt:lpstr>
      <vt:lpstr>ITU Approaches Climate Neutrality</vt:lpstr>
      <vt:lpstr>ITU Environmental Footprint Reduction (examples)</vt:lpstr>
      <vt:lpstr>Conclusions</vt:lpstr>
      <vt:lpstr>Related Links </vt:lpstr>
      <vt:lpstr>Slide 23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ITU-T: 2005 - 2008</dc:title>
  <dc:subject> (WTSA-08 report)</dc:subject>
  <dc:creator>ITU</dc:creator>
  <cp:keywords>ITU</cp:keywords>
  <cp:lastModifiedBy>bueti</cp:lastModifiedBy>
  <cp:revision>381</cp:revision>
  <cp:lastPrinted>2001-11-25T13:41:09Z</cp:lastPrinted>
  <dcterms:created xsi:type="dcterms:W3CDTF">2006-05-30T12:53:59Z</dcterms:created>
  <dcterms:modified xsi:type="dcterms:W3CDTF">2010-09-15T16:05:03Z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tor">
    <vt:lpwstr>;#ITU-D;#</vt:lpwstr>
  </property>
  <property fmtid="{D5CDD505-2E9C-101B-9397-08002B2CF9AE}" pid="3" name="Web Link">
    <vt:lpwstr>http://www.mobileworldcongress.com/homepage.htm, http://www.mobileworldcongress.com/homepage.htm</vt:lpwstr>
  </property>
  <property fmtid="{D5CDD505-2E9C-101B-9397-08002B2CF9AE}" pid="4" name="Other Keyword(s)">
    <vt:lpwstr/>
  </property>
  <property fmtid="{D5CDD505-2E9C-101B-9397-08002B2CF9AE}" pid="5" name="ContentType">
    <vt:lpwstr>Document</vt:lpwstr>
  </property>
  <property fmtid="{D5CDD505-2E9C-101B-9397-08002B2CF9AE}" pid="6" name="Location">
    <vt:lpwstr>Barcelona, Spain</vt:lpwstr>
  </property>
  <property fmtid="{D5CDD505-2E9C-101B-9397-08002B2CF9AE}" pid="7" name="Author0">
    <vt:lpwstr/>
  </property>
  <property fmtid="{D5CDD505-2E9C-101B-9397-08002B2CF9AE}" pid="8" name="Date">
    <vt:lpwstr>2008-02-13T00:00:00Z</vt:lpwstr>
  </property>
  <property fmtid="{D5CDD505-2E9C-101B-9397-08002B2CF9AE}" pid="9" name="Event">
    <vt:lpwstr>GSMA Mobile World Congress</vt:lpwstr>
  </property>
  <property fmtid="{D5CDD505-2E9C-101B-9397-08002B2CF9AE}" pid="10" name="display_urn:schemas-microsoft-com:office:office#PPTAuthor">
    <vt:lpwstr>Touré, Hamadoun</vt:lpwstr>
  </property>
  <property fmtid="{D5CDD505-2E9C-101B-9397-08002B2CF9AE}" pid="11" name="PPTAuthor">
    <vt:lpwstr>78;#ITU_USERS\toure</vt:lpwstr>
  </property>
</Properties>
</file>