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724" r:id="rId2"/>
    <p:sldId id="710" r:id="rId3"/>
    <p:sldId id="712" r:id="rId4"/>
    <p:sldId id="711" r:id="rId5"/>
    <p:sldId id="690" r:id="rId6"/>
    <p:sldId id="718" r:id="rId7"/>
    <p:sldId id="719" r:id="rId8"/>
    <p:sldId id="720" r:id="rId9"/>
    <p:sldId id="722" r:id="rId10"/>
    <p:sldId id="716" r:id="rId11"/>
    <p:sldId id="677" r:id="rId12"/>
    <p:sldId id="726" r:id="rId13"/>
    <p:sldId id="723" r:id="rId14"/>
    <p:sldId id="668" r:id="rId15"/>
  </p:sldIdLst>
  <p:sldSz cx="9144000" cy="6858000" type="screen4x3"/>
  <p:notesSz cx="6794500" cy="9931400"/>
  <p:defaultTextStyle>
    <a:defPPr>
      <a:defRPr lang="en-US"/>
    </a:defPPr>
    <a:lvl1pPr algn="l" rtl="0" fontAlgn="base">
      <a:spcBef>
        <a:spcPct val="0"/>
      </a:spcBef>
      <a:spcAft>
        <a:spcPct val="0"/>
      </a:spcAft>
      <a:defRPr sz="1600" kern="1200">
        <a:solidFill>
          <a:schemeClr val="bg1"/>
        </a:solidFill>
        <a:latin typeface="Times New Roman" pitchFamily="18" charset="0"/>
        <a:ea typeface="+mn-ea"/>
        <a:cs typeface="Arial" charset="0"/>
      </a:defRPr>
    </a:lvl1pPr>
    <a:lvl2pPr marL="457200" algn="l" rtl="0" fontAlgn="base">
      <a:spcBef>
        <a:spcPct val="0"/>
      </a:spcBef>
      <a:spcAft>
        <a:spcPct val="0"/>
      </a:spcAft>
      <a:defRPr sz="1600" kern="1200">
        <a:solidFill>
          <a:schemeClr val="bg1"/>
        </a:solidFill>
        <a:latin typeface="Times New Roman" pitchFamily="18" charset="0"/>
        <a:ea typeface="+mn-ea"/>
        <a:cs typeface="Arial" charset="0"/>
      </a:defRPr>
    </a:lvl2pPr>
    <a:lvl3pPr marL="914400" algn="l" rtl="0" fontAlgn="base">
      <a:spcBef>
        <a:spcPct val="0"/>
      </a:spcBef>
      <a:spcAft>
        <a:spcPct val="0"/>
      </a:spcAft>
      <a:defRPr sz="1600" kern="1200">
        <a:solidFill>
          <a:schemeClr val="bg1"/>
        </a:solidFill>
        <a:latin typeface="Times New Roman" pitchFamily="18" charset="0"/>
        <a:ea typeface="+mn-ea"/>
        <a:cs typeface="Arial" charset="0"/>
      </a:defRPr>
    </a:lvl3pPr>
    <a:lvl4pPr marL="1371600" algn="l" rtl="0" fontAlgn="base">
      <a:spcBef>
        <a:spcPct val="0"/>
      </a:spcBef>
      <a:spcAft>
        <a:spcPct val="0"/>
      </a:spcAft>
      <a:defRPr sz="1600" kern="1200">
        <a:solidFill>
          <a:schemeClr val="bg1"/>
        </a:solidFill>
        <a:latin typeface="Times New Roman" pitchFamily="18" charset="0"/>
        <a:ea typeface="+mn-ea"/>
        <a:cs typeface="Arial" charset="0"/>
      </a:defRPr>
    </a:lvl4pPr>
    <a:lvl5pPr marL="1828800" algn="l" rtl="0" fontAlgn="base">
      <a:spcBef>
        <a:spcPct val="0"/>
      </a:spcBef>
      <a:spcAft>
        <a:spcPct val="0"/>
      </a:spcAft>
      <a:defRPr sz="1600" kern="1200">
        <a:solidFill>
          <a:schemeClr val="bg1"/>
        </a:solidFill>
        <a:latin typeface="Times New Roman" pitchFamily="18" charset="0"/>
        <a:ea typeface="+mn-ea"/>
        <a:cs typeface="Arial" charset="0"/>
      </a:defRPr>
    </a:lvl5pPr>
    <a:lvl6pPr marL="2286000" algn="l" defTabSz="914400" rtl="0" eaLnBrk="1" latinLnBrk="0" hangingPunct="1">
      <a:defRPr sz="1600" kern="1200">
        <a:solidFill>
          <a:schemeClr val="bg1"/>
        </a:solidFill>
        <a:latin typeface="Times New Roman" pitchFamily="18" charset="0"/>
        <a:ea typeface="+mn-ea"/>
        <a:cs typeface="Arial" charset="0"/>
      </a:defRPr>
    </a:lvl6pPr>
    <a:lvl7pPr marL="2743200" algn="l" defTabSz="914400" rtl="0" eaLnBrk="1" latinLnBrk="0" hangingPunct="1">
      <a:defRPr sz="1600" kern="1200">
        <a:solidFill>
          <a:schemeClr val="bg1"/>
        </a:solidFill>
        <a:latin typeface="Times New Roman" pitchFamily="18" charset="0"/>
        <a:ea typeface="+mn-ea"/>
        <a:cs typeface="Arial" charset="0"/>
      </a:defRPr>
    </a:lvl7pPr>
    <a:lvl8pPr marL="3200400" algn="l" defTabSz="914400" rtl="0" eaLnBrk="1" latinLnBrk="0" hangingPunct="1">
      <a:defRPr sz="1600" kern="1200">
        <a:solidFill>
          <a:schemeClr val="bg1"/>
        </a:solidFill>
        <a:latin typeface="Times New Roman" pitchFamily="18" charset="0"/>
        <a:ea typeface="+mn-ea"/>
        <a:cs typeface="Arial" charset="0"/>
      </a:defRPr>
    </a:lvl8pPr>
    <a:lvl9pPr marL="3657600" algn="l" defTabSz="914400" rtl="0" eaLnBrk="1" latinLnBrk="0" hangingPunct="1">
      <a:defRPr sz="1600" kern="1200">
        <a:solidFill>
          <a:schemeClr val="bg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BE0"/>
    <a:srgbClr val="D9445A"/>
    <a:srgbClr val="1B5BA2"/>
    <a:srgbClr val="0E438A"/>
    <a:srgbClr val="525152"/>
    <a:srgbClr val="0099CC"/>
    <a:srgbClr val="646464"/>
    <a:srgbClr val="5C5C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7" autoAdjust="0"/>
    <p:restoredTop sz="94650" autoAdjust="0"/>
  </p:normalViewPr>
  <p:slideViewPr>
    <p:cSldViewPr>
      <p:cViewPr varScale="1">
        <p:scale>
          <a:sx n="109" d="100"/>
          <a:sy n="109" d="100"/>
        </p:scale>
        <p:origin x="-96" y="-5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610" y="-72"/>
      </p:cViewPr>
      <p:guideLst>
        <p:guide orient="horz" pos="3128"/>
        <p:guide pos="21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712" tIns="46356" rIns="92712" bIns="46356" numCol="1" anchor="t" anchorCtr="0" compatLnSpc="1">
            <a:prstTxWarp prst="textNoShape">
              <a:avLst/>
            </a:prstTxWarp>
          </a:bodyPr>
          <a:lstStyle>
            <a:lvl1pPr algn="l"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28675"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2712" tIns="46356" rIns="92712" bIns="46356" numCol="1" anchor="t" anchorCtr="0" compatLnSpc="1">
            <a:prstTxWarp prst="textNoShape">
              <a:avLst/>
            </a:prstTxWarp>
          </a:bodyPr>
          <a:lstStyle>
            <a:lvl1pPr algn="r"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28676"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92712" tIns="46356" rIns="92712" bIns="46356" numCol="1" anchor="b" anchorCtr="0" compatLnSpc="1">
            <a:prstTxWarp prst="textNoShape">
              <a:avLst/>
            </a:prstTxWarp>
          </a:bodyPr>
          <a:lstStyle>
            <a:lvl1pPr algn="l"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28677"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92712" tIns="46356" rIns="92712" bIns="46356" numCol="1" anchor="b" anchorCtr="0" compatLnSpc="1">
            <a:prstTxWarp prst="textNoShape">
              <a:avLst/>
            </a:prstTxWarp>
          </a:bodyPr>
          <a:lstStyle>
            <a:lvl1pPr algn="r" defTabSz="925513" eaLnBrk="0" hangingPunct="0">
              <a:buClrTx/>
              <a:buFontTx/>
              <a:buNone/>
              <a:defRPr sz="1200">
                <a:solidFill>
                  <a:schemeClr val="tx1"/>
                </a:solidFill>
                <a:latin typeface="Verdana" pitchFamily="34" charset="0"/>
                <a:cs typeface="+mn-cs"/>
              </a:defRPr>
            </a:lvl1pPr>
          </a:lstStyle>
          <a:p>
            <a:pPr>
              <a:defRPr/>
            </a:pPr>
            <a:fld id="{516024EA-5F28-44F2-9059-E43CF264ED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712" tIns="46356" rIns="92712" bIns="46356" numCol="1" anchor="t" anchorCtr="0" compatLnSpc="1">
            <a:prstTxWarp prst="textNoShape">
              <a:avLst/>
            </a:prstTxWarp>
          </a:bodyPr>
          <a:lstStyle>
            <a:lvl1pPr algn="l"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48131"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2712" tIns="46356" rIns="92712" bIns="46356" numCol="1" anchor="t" anchorCtr="0" compatLnSpc="1">
            <a:prstTxWarp prst="textNoShape">
              <a:avLst/>
            </a:prstTxWarp>
          </a:bodyPr>
          <a:lstStyle>
            <a:lvl1pPr algn="r"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13316" name="Rectangle 4"/>
          <p:cNvSpPr>
            <a:spLocks noGrp="1" noRot="1" noChangeArrowheads="1" noTextEdit="1"/>
          </p:cNvSpPr>
          <p:nvPr>
            <p:ph type="sldImg" idx="2"/>
          </p:nvPr>
        </p:nvSpPr>
        <p:spPr bwMode="auto">
          <a:xfrm>
            <a:off x="917575" y="746125"/>
            <a:ext cx="4964113" cy="3722688"/>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8050" y="4718050"/>
            <a:ext cx="4978400" cy="4467225"/>
          </a:xfrm>
          <a:prstGeom prst="rect">
            <a:avLst/>
          </a:prstGeom>
          <a:noFill/>
          <a:ln w="9525">
            <a:noFill/>
            <a:miter lim="800000"/>
            <a:headEnd/>
            <a:tailEnd/>
          </a:ln>
          <a:effectLst/>
        </p:spPr>
        <p:txBody>
          <a:bodyPr vert="horz" wrap="square" lIns="92712" tIns="46356" rIns="92712" bIns="463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6100"/>
            <a:ext cx="2944813" cy="495300"/>
          </a:xfrm>
          <a:prstGeom prst="rect">
            <a:avLst/>
          </a:prstGeom>
          <a:noFill/>
          <a:ln w="9525">
            <a:noFill/>
            <a:miter lim="800000"/>
            <a:headEnd/>
            <a:tailEnd/>
          </a:ln>
          <a:effectLst/>
        </p:spPr>
        <p:txBody>
          <a:bodyPr vert="horz" wrap="square" lIns="92712" tIns="46356" rIns="92712" bIns="46356" numCol="1" anchor="b" anchorCtr="0" compatLnSpc="1">
            <a:prstTxWarp prst="textNoShape">
              <a:avLst/>
            </a:prstTxWarp>
          </a:bodyPr>
          <a:lstStyle>
            <a:lvl1pPr algn="l" defTabSz="925513" eaLnBrk="0" hangingPunct="0">
              <a:buClrTx/>
              <a:buFontTx/>
              <a:buNone/>
              <a:defRPr sz="1200">
                <a:solidFill>
                  <a:schemeClr val="tx1"/>
                </a:solidFill>
                <a:latin typeface="Verdana" pitchFamily="34"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849688" y="9436100"/>
            <a:ext cx="2944812" cy="495300"/>
          </a:xfrm>
          <a:prstGeom prst="rect">
            <a:avLst/>
          </a:prstGeom>
          <a:noFill/>
          <a:ln w="9525">
            <a:noFill/>
            <a:miter lim="800000"/>
            <a:headEnd/>
            <a:tailEnd/>
          </a:ln>
          <a:effectLst/>
        </p:spPr>
        <p:txBody>
          <a:bodyPr vert="horz" wrap="square" lIns="92712" tIns="46356" rIns="92712" bIns="46356" numCol="1" anchor="b" anchorCtr="0" compatLnSpc="1">
            <a:prstTxWarp prst="textNoShape">
              <a:avLst/>
            </a:prstTxWarp>
          </a:bodyPr>
          <a:lstStyle>
            <a:lvl1pPr algn="r" defTabSz="925513" eaLnBrk="0" hangingPunct="0">
              <a:buClrTx/>
              <a:buFontTx/>
              <a:buNone/>
              <a:defRPr sz="1200">
                <a:solidFill>
                  <a:schemeClr val="tx1"/>
                </a:solidFill>
                <a:latin typeface="Verdana" pitchFamily="34" charset="0"/>
                <a:cs typeface="+mn-cs"/>
              </a:defRPr>
            </a:lvl1pPr>
          </a:lstStyle>
          <a:p>
            <a:pPr>
              <a:defRPr/>
            </a:pPr>
            <a:fld id="{CD408FF8-5D26-45F1-B8C8-48CC883118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75D45D4-E70A-4B02-BA9D-3A13112810BA}" type="slidenum">
              <a:rPr lang="en-US" smtClean="0">
                <a:cs typeface="Arial" charset="0"/>
              </a:rPr>
              <a:pPr/>
              <a:t>2</a:t>
            </a:fld>
            <a:endParaRPr lang="en-US" smtClean="0">
              <a:cs typeface="Arial" charset="0"/>
            </a:endParaRPr>
          </a:p>
        </p:txBody>
      </p:sp>
      <p:sp>
        <p:nvSpPr>
          <p:cNvPr id="18434" name="Rectangle 2"/>
          <p:cNvSpPr>
            <a:spLocks noGrp="1" noRo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cs typeface="Arial" charset="0"/>
              </a:rPr>
              <a:t>In this presentation, I would like to explain:</a:t>
            </a:r>
          </a:p>
          <a:p>
            <a:pPr eaLnBrk="1" hangingPunct="1">
              <a:buFontTx/>
              <a:buChar char="•"/>
            </a:pPr>
            <a:r>
              <a:rPr lang="en-US" smtClean="0">
                <a:cs typeface="Arial" charset="0"/>
              </a:rPr>
              <a:t> what we mean by accessible ICTs.</a:t>
            </a:r>
          </a:p>
          <a:p>
            <a:pPr eaLnBrk="1" hangingPunct="1">
              <a:buFontTx/>
              <a:buChar char="•"/>
            </a:pPr>
            <a:r>
              <a:rPr lang="en-US" smtClean="0">
                <a:cs typeface="Arial" charset="0"/>
              </a:rPr>
              <a:t> why it is important to promote accessible ICTs</a:t>
            </a:r>
          </a:p>
          <a:p>
            <a:pPr eaLnBrk="1" hangingPunct="1">
              <a:buFontTx/>
              <a:buChar char="•"/>
            </a:pPr>
            <a:r>
              <a:rPr lang="en-US" smtClean="0">
                <a:cs typeface="Arial" charset="0"/>
              </a:rPr>
              <a:t> what BDT is doing to promote accessible ICTS</a:t>
            </a:r>
          </a:p>
          <a:p>
            <a:pPr eaLnBrk="1" hangingPunct="1">
              <a:buFontTx/>
              <a:buChar char="•"/>
            </a:pPr>
            <a:r>
              <a:rPr lang="en-US" smtClean="0">
                <a:cs typeface="Arial" charset="0"/>
              </a:rPr>
              <a:t> what you, ITU members -- both government and the private sector -- can do to promote accessible ICTs</a:t>
            </a:r>
          </a:p>
          <a:p>
            <a:pPr eaLnBrk="1" hangingPunct="1">
              <a:buFontTx/>
              <a:buChar char="•"/>
            </a:pPr>
            <a:r>
              <a:rPr lang="en-US" smtClean="0">
                <a:cs typeface="Arial" charset="0"/>
              </a:rPr>
              <a:t> how the tools BDT has developed can facilitate your work in this regard. </a:t>
            </a:r>
          </a:p>
          <a:p>
            <a:pPr eaLnBrk="1" hangingPunct="1"/>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8F04E4B-53CF-4113-8DE2-5FF5FF564F03}" type="slidenum">
              <a:rPr lang="en-US" smtClean="0">
                <a:cs typeface="Arial" charset="0"/>
              </a:rPr>
              <a:pPr/>
              <a:t>11</a:t>
            </a:fld>
            <a:endParaRPr lang="en-US" smtClean="0">
              <a:cs typeface="Arial" charset="0"/>
            </a:endParaRPr>
          </a:p>
        </p:txBody>
      </p:sp>
      <p:sp>
        <p:nvSpPr>
          <p:cNvPr id="36866" name="Rectangle 2"/>
          <p:cNvSpPr>
            <a:spLocks noGrp="1" noRot="1" noChangeArrowheads="1" noTextEdit="1"/>
          </p:cNvSpPr>
          <p:nvPr>
            <p:ph type="sldImg"/>
          </p:nvPr>
        </p:nvSpPr>
        <p:spPr>
          <a:xfrm>
            <a:off x="914400" y="744538"/>
            <a:ext cx="4965700" cy="3724275"/>
          </a:xfrm>
          <a:ln/>
        </p:spPr>
      </p:sp>
      <p:sp>
        <p:nvSpPr>
          <p:cNvPr id="36867" name="Rectangle 3"/>
          <p:cNvSpPr>
            <a:spLocks noGrp="1" noChangeArrowheads="1"/>
          </p:cNvSpPr>
          <p:nvPr>
            <p:ph type="body" idx="1"/>
          </p:nvPr>
        </p:nvSpPr>
        <p:spPr>
          <a:xfrm>
            <a:off x="679450" y="4718050"/>
            <a:ext cx="5435600" cy="4468813"/>
          </a:xfrm>
          <a:noFill/>
          <a:ln/>
        </p:spPr>
        <p:txBody>
          <a:bodyPr/>
          <a:lstStyle/>
          <a:p>
            <a:pPr eaLnBrk="1" hangingPunct="1"/>
            <a:r>
              <a:rPr lang="en-US" smtClean="0">
                <a:cs typeface="Arial" charset="0"/>
              </a:rPr>
              <a:t>Say you wanted to learn more about the accessible features on mobile phones that are desired by persons with disabilities and how you could act to ensure these become more widely available in your country.</a:t>
            </a:r>
          </a:p>
          <a:p>
            <a:pPr eaLnBrk="1" hangingPunct="1"/>
            <a:endParaRPr lang="en-US" smtClean="0">
              <a:cs typeface="Arial" charset="0"/>
            </a:endParaRPr>
          </a:p>
          <a:p>
            <a:pPr eaLnBrk="1" hangingPunct="1"/>
            <a:r>
              <a:rPr lang="en-US" smtClean="0">
                <a:cs typeface="Arial" charset="0"/>
              </a:rPr>
              <a:t> From the main page of the e-Accessibility Toolkit click on Technical resources which is highlighted in yellow.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noTextEdit="1"/>
          </p:cNvSpPr>
          <p:nvPr>
            <p:ph type="sldImg"/>
          </p:nvPr>
        </p:nvSpPr>
        <p:spPr>
          <a:xfrm>
            <a:off x="914400" y="744538"/>
            <a:ext cx="4965700" cy="3724275"/>
          </a:xfrm>
          <a:ln/>
        </p:spPr>
      </p:sp>
      <p:sp>
        <p:nvSpPr>
          <p:cNvPr id="40962" name="Rectangle 3"/>
          <p:cNvSpPr>
            <a:spLocks noGrp="1" noChangeArrowheads="1"/>
          </p:cNvSpPr>
          <p:nvPr>
            <p:ph type="body" idx="1"/>
          </p:nvPr>
        </p:nvSpPr>
        <p:spPr>
          <a:xfrm>
            <a:off x="679450" y="4718050"/>
            <a:ext cx="5435600" cy="4468813"/>
          </a:xfrm>
          <a:noFill/>
          <a:ln/>
        </p:spPr>
        <p:txBody>
          <a:bodyPr/>
          <a:lstStyle/>
          <a:p>
            <a:r>
              <a:rPr lang="en-US" smtClean="0">
                <a:cs typeface="Arial" charset="0"/>
              </a:rPr>
              <a:t>From this same link, you will find a few examples of regulations and voluntary industry codes to promote accessible mobile handsets.</a:t>
            </a:r>
          </a:p>
          <a:p>
            <a:r>
              <a:rPr lang="en-US" smtClean="0">
                <a:cs typeface="Arial" charset="0"/>
              </a:rPr>
              <a:t>In the online version, each reference includes a hyperlink to take you to the original material.  We invite those countries that have similar regulations and industry codes to share them with us so they can be added to the e-Accessibility toolkit.</a:t>
            </a:r>
          </a:p>
          <a:p>
            <a:endParaRPr lang="en-US" smtClean="0">
              <a:cs typeface="Arial" charset="0"/>
            </a:endParaRPr>
          </a:p>
          <a:p>
            <a:r>
              <a:rPr lang="en-US" smtClean="0">
                <a:cs typeface="Arial" charset="0"/>
              </a:rPr>
              <a:t>The toolkit contains the same kind of background information and  references on all the steps you could take to promote accessible ICTs:</a:t>
            </a:r>
          </a:p>
          <a:p>
            <a:endParaRPr lang="en-US" smtClean="0">
              <a:cs typeface="Arial" charset="0"/>
            </a:endParaRPr>
          </a:p>
          <a:p>
            <a:r>
              <a:rPr lang="en-US" smtClean="0">
                <a:cs typeface="Arial" charset="0"/>
              </a:rPr>
              <a:t>For example, the toolkit includes resources on accessible broadcasting, public procurement, and the built-in accessible features that could be advertised to the public.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3311109-18E2-49AA-98C3-EB226A438F6D}" type="slidenum">
              <a:rPr lang="en-US" smtClean="0">
                <a:cs typeface="Arial" charset="0"/>
              </a:rPr>
              <a:pPr/>
              <a:t>14</a:t>
            </a:fld>
            <a:endParaRPr lang="en-US" smtClean="0">
              <a:cs typeface="Arial" charset="0"/>
            </a:endParaRPr>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cs typeface="Arial" charset="0"/>
              </a:rPr>
              <a:t>We hope that you will use these BDT tools and resources.  Together we can make the world a more accessible place for persons with disabilities.</a:t>
            </a:r>
          </a:p>
          <a:p>
            <a:pPr eaLnBrk="1" hangingPunct="1"/>
            <a:endParaRPr lang="en-US" smtClean="0">
              <a:cs typeface="Arial" charset="0"/>
            </a:endParaRPr>
          </a:p>
          <a:p>
            <a:pPr eaLnBrk="1" hangingPunct="1"/>
            <a:r>
              <a:rPr lang="en-US" smtClean="0">
                <a:cs typeface="Arial" charset="0"/>
              </a:rPr>
              <a:t>If you would like more information about this presentation, please contact the BDT Special Initiatives Division or visit their website.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9412949-EEF3-42AE-B33B-041E3D665F97}" type="slidenum">
              <a:rPr lang="en-US" smtClean="0">
                <a:cs typeface="Arial" charset="0"/>
              </a:rPr>
              <a:pPr/>
              <a:t>3</a:t>
            </a:fld>
            <a:endParaRPr lang="en-US" smtClean="0">
              <a:cs typeface="Arial" charset="0"/>
            </a:endParaRPr>
          </a:p>
        </p:txBody>
      </p:sp>
      <p:sp>
        <p:nvSpPr>
          <p:cNvPr id="20482" name="Rectangle 2"/>
          <p:cNvSpPr>
            <a:spLocks noGrp="1" noRo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lnSpc>
                <a:spcPct val="90000"/>
              </a:lnSpc>
            </a:pPr>
            <a:r>
              <a:rPr lang="en-US" smtClean="0">
                <a:cs typeface="Arial" charset="0"/>
              </a:rPr>
              <a:t>There has been a lot of talk about accessible ICTs.  But what does this mean?  [The TSB presentation provided a couple of examples]</a:t>
            </a:r>
          </a:p>
          <a:p>
            <a:pPr eaLnBrk="1" hangingPunct="1">
              <a:lnSpc>
                <a:spcPct val="90000"/>
              </a:lnSpc>
              <a:buFontTx/>
              <a:buChar char="•"/>
            </a:pPr>
            <a:r>
              <a:rPr lang="en-US" smtClean="0">
                <a:cs typeface="Arial" charset="0"/>
              </a:rPr>
              <a:t> There are a range of accessible ICTs that are useful for people with different kinds of disabilities.</a:t>
            </a:r>
          </a:p>
          <a:p>
            <a:pPr eaLnBrk="1" hangingPunct="1">
              <a:lnSpc>
                <a:spcPct val="90000"/>
              </a:lnSpc>
              <a:buFontTx/>
              <a:buChar char="•"/>
            </a:pPr>
            <a:r>
              <a:rPr lang="en-US" smtClean="0">
                <a:cs typeface="Arial" charset="0"/>
              </a:rPr>
              <a:t> For example, blind people can use the Internet the same as sighted people through the use of screen readers, accessible websites and documents posted on the web in an accessible format.</a:t>
            </a:r>
          </a:p>
          <a:p>
            <a:pPr eaLnBrk="1" hangingPunct="1">
              <a:lnSpc>
                <a:spcPct val="90000"/>
              </a:lnSpc>
              <a:buFontTx/>
              <a:buChar char="•"/>
            </a:pPr>
            <a:r>
              <a:rPr lang="en-US" smtClean="0">
                <a:cs typeface="Arial" charset="0"/>
              </a:rPr>
              <a:t> Deaf people can enjoy broadcasting through closed captioning just as blind people can use video description. </a:t>
            </a:r>
          </a:p>
          <a:p>
            <a:pPr eaLnBrk="1" hangingPunct="1">
              <a:lnSpc>
                <a:spcPct val="90000"/>
              </a:lnSpc>
              <a:buFontTx/>
              <a:buChar char="•"/>
            </a:pPr>
            <a:r>
              <a:rPr lang="en-US" smtClean="0">
                <a:cs typeface="Arial" charset="0"/>
              </a:rPr>
              <a:t> The photo on the top right is from a BDT-funded project in Ethiopia providing ICT literacy training for the blind.</a:t>
            </a:r>
          </a:p>
          <a:p>
            <a:pPr eaLnBrk="1" hangingPunct="1">
              <a:lnSpc>
                <a:spcPct val="90000"/>
              </a:lnSpc>
              <a:buFontTx/>
              <a:buChar char="•"/>
            </a:pPr>
            <a:r>
              <a:rPr lang="en-US" smtClean="0">
                <a:cs typeface="Arial" charset="0"/>
              </a:rPr>
              <a:t> The photo on the bottom left comes from our forthcoming module of the Connect a School, Connect a Community toolkit demonstrating how text to speech can be used to assist those with speech impairments to engage in two-way communication necessary for inclusive education and jobs.</a:t>
            </a:r>
          </a:p>
          <a:p>
            <a:pPr eaLnBrk="1" hangingPunct="1">
              <a:lnSpc>
                <a:spcPct val="90000"/>
              </a:lnSpc>
              <a:buFontTx/>
              <a:buChar char="•"/>
            </a:pPr>
            <a:r>
              <a:rPr lang="en-US" smtClean="0">
                <a:cs typeface="Arial" charset="0"/>
              </a:rPr>
              <a:t> The photo on the bottom right shows a child using assistive software to ensure his education</a:t>
            </a:r>
          </a:p>
          <a:p>
            <a:pPr eaLnBrk="1" hangingPunct="1">
              <a:lnSpc>
                <a:spcPct val="90000"/>
              </a:lnSpc>
              <a:buFontTx/>
              <a:buChar char="•"/>
            </a:pPr>
            <a:r>
              <a:rPr lang="en-US" smtClean="0">
                <a:cs typeface="Arial" charset="0"/>
              </a:rPr>
              <a:t> Text to speech technologies exist in major languages, but not in all languages.  One of our projects in Mongolia is helping to develop TTS in Mongolian.</a:t>
            </a:r>
          </a:p>
          <a:p>
            <a:pPr eaLnBrk="1" hangingPunct="1">
              <a:lnSpc>
                <a:spcPct val="90000"/>
              </a:lnSpc>
            </a:pPr>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793FAFF-F953-4CC2-A33E-FEEFD9397190}" type="slidenum">
              <a:rPr lang="en-US" smtClean="0">
                <a:cs typeface="Arial" charset="0"/>
              </a:rPr>
              <a:pPr/>
              <a:t>4</a:t>
            </a:fld>
            <a:endParaRPr lang="en-US" smtClean="0">
              <a:cs typeface="Arial" charset="0"/>
            </a:endParaRPr>
          </a:p>
        </p:txBody>
      </p:sp>
      <p:sp>
        <p:nvSpPr>
          <p:cNvPr id="22530" name="Rectangle 2"/>
          <p:cNvSpPr>
            <a:spLocks noGrp="1"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cs typeface="Arial" charset="0"/>
              </a:rPr>
              <a:t>Why is there so much attention given to promoting accessible ICTs for persons with disabilities?</a:t>
            </a:r>
          </a:p>
          <a:p>
            <a:pPr eaLnBrk="1" hangingPunct="1">
              <a:buFontTx/>
              <a:buChar char="•"/>
            </a:pPr>
            <a:r>
              <a:rPr lang="en-US" smtClean="0">
                <a:cs typeface="Arial" charset="0"/>
              </a:rPr>
              <a:t> Accessibility is a human right recognized in the United Nations Convention on the Rights of Persons with Disabilities which has now been signed by 147 countries and ratified by 95!  Chances are good that your country is a signatory.</a:t>
            </a:r>
          </a:p>
          <a:p>
            <a:pPr eaLnBrk="1" hangingPunct="1">
              <a:buFontTx/>
              <a:buChar char="•"/>
            </a:pPr>
            <a:r>
              <a:rPr lang="en-US" smtClean="0">
                <a:cs typeface="Arial" charset="0"/>
              </a:rPr>
              <a:t> The Convention puts rights to ICT accessibility on a par with well-recognized rights to accessibility to transportation and the physical environment, such as ramps to buildings for those in wheelchairs. </a:t>
            </a:r>
          </a:p>
          <a:p>
            <a:pPr eaLnBrk="1" hangingPunct="1">
              <a:buFontTx/>
              <a:buChar char="•"/>
            </a:pPr>
            <a:r>
              <a:rPr lang="en-US" smtClean="0">
                <a:cs typeface="Arial" charset="0"/>
              </a:rPr>
              <a:t>Provisions on ICT accessibility are enshrined in Article 9 of the CRPD.</a:t>
            </a:r>
          </a:p>
          <a:p>
            <a:pPr eaLnBrk="1" hangingPunct="1">
              <a:buFontTx/>
              <a:buChar char="•"/>
            </a:pPr>
            <a:r>
              <a:rPr lang="en-US" smtClean="0">
                <a:cs typeface="Arial" charset="0"/>
              </a:rPr>
              <a:t> BDT’s work has shown that all too often, few persons with disabilities in developing countries have access to education.  As a result, they remain illiterate and have no viable job skills.</a:t>
            </a:r>
          </a:p>
          <a:p>
            <a:pPr eaLnBrk="1" hangingPunct="1">
              <a:buFontTx/>
              <a:buChar char="•"/>
            </a:pPr>
            <a:r>
              <a:rPr lang="en-US" smtClean="0">
                <a:cs typeface="Arial" charset="0"/>
              </a:rPr>
              <a:t>Accessible ICTs can provide a path out of poverty and ensure an inclusive education for persons with disabilities.</a:t>
            </a:r>
          </a:p>
          <a:p>
            <a:pPr eaLnBrk="1" hangingPunct="1">
              <a:buFontTx/>
              <a:buChar char="•"/>
            </a:pPr>
            <a:endParaRPr lang="en-US" smtClean="0">
              <a:cs typeface="Arial" charset="0"/>
            </a:endParaRPr>
          </a:p>
          <a:p>
            <a:pPr eaLnBrk="1" hangingPunct="1">
              <a:buFontTx/>
              <a:buChar char="•"/>
            </a:pPr>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E8A2E07-ABC9-4397-B1A3-0F4C12AE8006}" type="slidenum">
              <a:rPr lang="en-US" smtClean="0">
                <a:cs typeface="Arial" charset="0"/>
              </a:rPr>
              <a:pPr/>
              <a:t>5</a:t>
            </a:fld>
            <a:endParaRPr lang="en-US" smtClean="0">
              <a:cs typeface="Arial" charset="0"/>
            </a:endParaRPr>
          </a:p>
        </p:txBody>
      </p:sp>
      <p:sp>
        <p:nvSpPr>
          <p:cNvPr id="24578" name="Rectangle 7"/>
          <p:cNvSpPr txBox="1">
            <a:spLocks noGrp="1" noChangeArrowheads="1"/>
          </p:cNvSpPr>
          <p:nvPr/>
        </p:nvSpPr>
        <p:spPr bwMode="auto">
          <a:xfrm>
            <a:off x="3849688" y="9436100"/>
            <a:ext cx="2944812" cy="495300"/>
          </a:xfrm>
          <a:prstGeom prst="rect">
            <a:avLst/>
          </a:prstGeom>
          <a:noFill/>
          <a:ln w="9525">
            <a:noFill/>
            <a:miter lim="800000"/>
            <a:headEnd/>
            <a:tailEnd/>
          </a:ln>
        </p:spPr>
        <p:txBody>
          <a:bodyPr lIns="97405" tIns="48703" rIns="97405" bIns="48703" anchor="b"/>
          <a:lstStyle/>
          <a:p>
            <a:pPr algn="r" defTabSz="925513" eaLnBrk="0" hangingPunct="0">
              <a:buClr>
                <a:srgbClr val="000000"/>
              </a:buClr>
            </a:pPr>
            <a:fld id="{FA089831-3A27-417E-9642-A7312FF31484}" type="slidenum">
              <a:rPr lang="en-US" sz="1200">
                <a:solidFill>
                  <a:srgbClr val="000000"/>
                </a:solidFill>
                <a:latin typeface="Verdana" pitchFamily="34" charset="0"/>
              </a:rPr>
              <a:pPr algn="r" defTabSz="925513" eaLnBrk="0" hangingPunct="0">
                <a:buClr>
                  <a:srgbClr val="000000"/>
                </a:buClr>
              </a:pPr>
              <a:t>5</a:t>
            </a:fld>
            <a:endParaRPr lang="en-US" sz="1200">
              <a:solidFill>
                <a:srgbClr val="000000"/>
              </a:solidFill>
              <a:latin typeface="Verdana" pitchFamily="34" charset="0"/>
            </a:endParaRPr>
          </a:p>
        </p:txBody>
      </p:sp>
      <p:sp>
        <p:nvSpPr>
          <p:cNvPr id="24579" name="Rectangle 2"/>
          <p:cNvSpPr>
            <a:spLocks noGrp="1" noRot="1" noChangeAspect="1" noChangeArrowheads="1" noTextEdit="1"/>
          </p:cNvSpPr>
          <p:nvPr>
            <p:ph type="sldImg"/>
          </p:nvPr>
        </p:nvSpPr>
        <p:spPr>
          <a:xfrm>
            <a:off x="914400" y="744538"/>
            <a:ext cx="4965700" cy="3724275"/>
          </a:xfrm>
          <a:ln/>
        </p:spPr>
      </p:sp>
      <p:sp>
        <p:nvSpPr>
          <p:cNvPr id="24580" name="Rectangle 3"/>
          <p:cNvSpPr>
            <a:spLocks noGrp="1" noChangeArrowheads="1"/>
          </p:cNvSpPr>
          <p:nvPr>
            <p:ph type="body" idx="1"/>
          </p:nvPr>
        </p:nvSpPr>
        <p:spPr>
          <a:xfrm>
            <a:off x="301625" y="4718050"/>
            <a:ext cx="5975350" cy="4468813"/>
          </a:xfrm>
          <a:noFill/>
          <a:ln/>
        </p:spPr>
        <p:txBody>
          <a:bodyPr lIns="97405" tIns="48703" rIns="97405" bIns="48703"/>
          <a:lstStyle/>
          <a:p>
            <a:pPr eaLnBrk="1" hangingPunct="1">
              <a:lnSpc>
                <a:spcPct val="90000"/>
              </a:lnSpc>
              <a:buFontTx/>
              <a:buChar char="•"/>
            </a:pPr>
            <a:r>
              <a:rPr lang="en-US" sz="1100" smtClean="0">
                <a:cs typeface="Arial" charset="0"/>
              </a:rPr>
              <a:t>The BDT plays a leading role in sharing best practices that its members, Regulators, Policy Makers and ICT Industry players, can take to promote accessible ICTs for persons with disabilities in line with the UN Convention on the Rights of Persons with Disabilities.</a:t>
            </a:r>
          </a:p>
          <a:p>
            <a:pPr eaLnBrk="1" hangingPunct="1">
              <a:lnSpc>
                <a:spcPct val="90000"/>
              </a:lnSpc>
              <a:buFontTx/>
              <a:buChar char="•"/>
            </a:pPr>
            <a:r>
              <a:rPr lang="en-US" sz="1100" smtClean="0">
                <a:cs typeface="Arial" charset="0"/>
              </a:rPr>
              <a:t> One of the major activities ITU has undertaken is to team up with G3ict to develop an </a:t>
            </a:r>
            <a:r>
              <a:rPr lang="en-US" sz="1100" b="1" smtClean="0">
                <a:cs typeface="Arial" charset="0"/>
              </a:rPr>
              <a:t>online toolkit for policy makers on e-Accessibility</a:t>
            </a:r>
            <a:r>
              <a:rPr lang="en-US" sz="1100" smtClean="0">
                <a:cs typeface="Arial" charset="0"/>
              </a:rPr>
              <a:t>.  </a:t>
            </a:r>
          </a:p>
          <a:p>
            <a:pPr eaLnBrk="1" hangingPunct="1">
              <a:lnSpc>
                <a:spcPct val="90000"/>
              </a:lnSpc>
              <a:buFontTx/>
              <a:buChar char="•"/>
            </a:pPr>
            <a:r>
              <a:rPr lang="en-US" sz="1100" smtClean="0">
                <a:cs typeface="Arial" charset="0"/>
              </a:rPr>
              <a:t> In addition, we run awareness raising </a:t>
            </a:r>
            <a:r>
              <a:rPr lang="en-US" sz="1100" b="1" smtClean="0">
                <a:cs typeface="Arial" charset="0"/>
              </a:rPr>
              <a:t>forums, seminars and workshops</a:t>
            </a:r>
            <a:r>
              <a:rPr lang="en-US" sz="1100" smtClean="0">
                <a:cs typeface="Arial" charset="0"/>
              </a:rPr>
              <a:t> for our members to share best practices and raise awareness on key issues to be addressed by Member States to meet the ICT needs of persons with disabilities.  Information about all of these meetings is available on the Special initiatives website.</a:t>
            </a:r>
          </a:p>
          <a:p>
            <a:pPr eaLnBrk="1" hangingPunct="1">
              <a:lnSpc>
                <a:spcPct val="90000"/>
              </a:lnSpc>
              <a:buFontTx/>
              <a:buChar char="•"/>
            </a:pPr>
            <a:r>
              <a:rPr lang="en-US" sz="1100" smtClean="0">
                <a:cs typeface="Arial" charset="0"/>
              </a:rPr>
              <a:t> Our next workshop takes place in the CIS region on 1-2 November in Odessa.</a:t>
            </a:r>
          </a:p>
          <a:p>
            <a:pPr eaLnBrk="1" hangingPunct="1">
              <a:lnSpc>
                <a:spcPct val="90000"/>
              </a:lnSpc>
              <a:buFontTx/>
              <a:buChar char="•"/>
            </a:pPr>
            <a:r>
              <a:rPr lang="en-US" sz="1100" smtClean="0">
                <a:cs typeface="Arial" charset="0"/>
              </a:rPr>
              <a:t>We, we also explore best practices through </a:t>
            </a:r>
            <a:r>
              <a:rPr lang="en-US" sz="1100" b="1" smtClean="0">
                <a:cs typeface="Arial" charset="0"/>
              </a:rPr>
              <a:t>ITU-D Study Group Question 20/1.</a:t>
            </a:r>
          </a:p>
          <a:p>
            <a:pPr eaLnBrk="1" hangingPunct="1">
              <a:lnSpc>
                <a:spcPct val="90000"/>
              </a:lnSpc>
            </a:pPr>
            <a:r>
              <a:rPr lang="en-US" sz="1100" smtClean="0">
                <a:cs typeface="Arial" charset="0"/>
              </a:rPr>
              <a:t>In addition, ITU is implementing projects in developing countries to establish community ICT centres equipped with assistive technologies so that persons with disabilities can partake in ICT literacy training as well as ICT-enabled job training.  We currently have such projects underway or planned for Burkina Faso, Ethiopia, Mali, Malawi and Zambia.</a:t>
            </a:r>
          </a:p>
          <a:p>
            <a:pPr eaLnBrk="1" hangingPunct="1">
              <a:lnSpc>
                <a:spcPct val="90000"/>
              </a:lnSpc>
              <a:buFontTx/>
              <a:buChar char="•"/>
            </a:pPr>
            <a:r>
              <a:rPr lang="en-US" sz="1100" smtClean="0">
                <a:cs typeface="Arial" charset="0"/>
              </a:rPr>
              <a:t> Due to the need to develop text-to-speech in local languages, we also have a related project in Mongolia.</a:t>
            </a:r>
          </a:p>
          <a:p>
            <a:pPr eaLnBrk="1" hangingPunct="1">
              <a:lnSpc>
                <a:spcPct val="90000"/>
              </a:lnSpc>
              <a:buFontTx/>
              <a:buChar char="•"/>
            </a:pPr>
            <a:r>
              <a:rPr lang="en-US" sz="1100" smtClean="0">
                <a:cs typeface="Arial" charset="0"/>
              </a:rPr>
              <a:t>Let me now tell you more about these activities. </a:t>
            </a:r>
          </a:p>
          <a:p>
            <a:pPr eaLnBrk="1" hangingPunct="1">
              <a:lnSpc>
                <a:spcPct val="90000"/>
              </a:lnSpc>
            </a:pPr>
            <a:endParaRPr lang="en-US" sz="1100" smtClean="0">
              <a:cs typeface="Arial" charset="0"/>
            </a:endParaRPr>
          </a:p>
          <a:p>
            <a:pPr eaLnBrk="1" hangingPunct="1">
              <a:lnSpc>
                <a:spcPct val="90000"/>
              </a:lnSpc>
            </a:pPr>
            <a:endParaRPr lang="en-US" sz="1100" smtClean="0">
              <a:cs typeface="Arial" charset="0"/>
            </a:endParaRPr>
          </a:p>
          <a:p>
            <a:pPr eaLnBrk="1" hangingPunct="1">
              <a:lnSpc>
                <a:spcPct val="90000"/>
              </a:lnSpc>
            </a:pPr>
            <a:r>
              <a:rPr lang="en-US" sz="900" smtClean="0">
                <a:cs typeface="Arial" charset="0"/>
              </a:rPr>
              <a:t> </a:t>
            </a:r>
          </a:p>
          <a:p>
            <a:pPr eaLnBrk="1" hangingPunct="1">
              <a:lnSpc>
                <a:spcPct val="90000"/>
              </a:lnSpc>
            </a:pPr>
            <a:endParaRPr lang="en-US" sz="9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0FB25BA4-73FF-4F80-B6F1-BDA7A5F234AB}" type="slidenum">
              <a:rPr lang="en-US" smtClean="0">
                <a:cs typeface="Arial" charset="0"/>
              </a:rPr>
              <a:pPr/>
              <a:t>6</a:t>
            </a:fld>
            <a:endParaRPr lang="en-US" smtClean="0">
              <a:cs typeface="Arial" charset="0"/>
            </a:endParaRPr>
          </a:p>
        </p:txBody>
      </p:sp>
      <p:sp>
        <p:nvSpPr>
          <p:cNvPr id="26626" name="Rectangle 2"/>
          <p:cNvSpPr>
            <a:spLocks noGrp="1" noRot="1" noChangeArrowheads="1" noTextEdit="1"/>
          </p:cNvSpPr>
          <p:nvPr>
            <p:ph type="sldImg"/>
          </p:nvPr>
        </p:nvSpPr>
        <p:spPr>
          <a:xfrm>
            <a:off x="915988" y="746125"/>
            <a:ext cx="4965700" cy="3724275"/>
          </a:xfrm>
          <a:ln/>
        </p:spPr>
      </p:sp>
      <p:sp>
        <p:nvSpPr>
          <p:cNvPr id="26627" name="Rectangle 3"/>
          <p:cNvSpPr>
            <a:spLocks noGrp="1" noChangeArrowheads="1"/>
          </p:cNvSpPr>
          <p:nvPr>
            <p:ph type="body" idx="1"/>
          </p:nvPr>
        </p:nvSpPr>
        <p:spPr>
          <a:xfrm>
            <a:off x="679450" y="4718050"/>
            <a:ext cx="5435600" cy="4467225"/>
          </a:xfrm>
          <a:noFill/>
          <a:ln/>
        </p:spPr>
        <p:txBody>
          <a:bodyPr/>
          <a:lstStyle/>
          <a:p>
            <a:pPr eaLnBrk="1" hangingPunct="1"/>
            <a:r>
              <a:rPr lang="en-US" smtClean="0">
                <a:cs typeface="Arial" charset="0"/>
              </a:rPr>
              <a:t>This slide shows some of the upcoming and most recent events organized by or together with BDT on accessibility.</a:t>
            </a:r>
          </a:p>
          <a:p>
            <a:pPr eaLnBrk="1" hangingPunct="1"/>
            <a:r>
              <a:rPr lang="en-US" smtClean="0">
                <a:cs typeface="Arial" charset="0"/>
              </a:rPr>
              <a:t>I extend a warm invitation to all of our members, and especially those in the CIS region, to attend the meeting in Odessa on 1-2 November.  </a:t>
            </a:r>
          </a:p>
          <a:p>
            <a:pPr eaLnBrk="1" hangingPunct="1"/>
            <a:r>
              <a:rPr lang="en-US" smtClean="0">
                <a:cs typeface="Arial" charset="0"/>
              </a:rPr>
              <a:t>Also, as you can see, ITU, together with its partners G3ICT, UNESCO, WIPO and India’s Centre for Internet and Society, is organizing an event on accessible education, featuring the role of assistive technologies, to be held in New Delhi at the end of this month.</a:t>
            </a:r>
          </a:p>
          <a:p>
            <a:pPr eaLnBrk="1" hangingPunct="1"/>
            <a:r>
              <a:rPr lang="en-US" smtClean="0">
                <a:cs typeface="Arial" charset="0"/>
              </a:rPr>
              <a:t>We have also organized meetings in the Africa region, Arab States and Asia Pacific to raise awareness on the importance of accessible ICTs.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069D7661-372B-4271-85EF-8DCD6216B39F}" type="slidenum">
              <a:rPr lang="en-US" smtClean="0">
                <a:cs typeface="Arial" charset="0"/>
              </a:rPr>
              <a:pPr/>
              <a:t>7</a:t>
            </a:fld>
            <a:endParaRPr lang="en-US" smtClean="0">
              <a:cs typeface="Arial" charset="0"/>
            </a:endParaRPr>
          </a:p>
        </p:txBody>
      </p:sp>
      <p:sp>
        <p:nvSpPr>
          <p:cNvPr id="28674" name="Rectangle 2"/>
          <p:cNvSpPr>
            <a:spLocks noGrp="1"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smtClean="0">
                <a:cs typeface="Arial" charset="0"/>
              </a:rPr>
              <a:t>As I mentioned, we also have a project on developing a text to speech application in Mongolian.  While there are a range of screen readers for the blind in major languages, creating screen readers in other languages remains a challenge.  </a:t>
            </a:r>
          </a:p>
          <a:p>
            <a:pPr eaLnBrk="1" hangingPunct="1"/>
            <a:endParaRPr lang="en-US" smtClean="0">
              <a:cs typeface="Arial" charset="0"/>
            </a:endParaRPr>
          </a:p>
          <a:p>
            <a:pPr eaLnBrk="1" hangingPunct="1"/>
            <a:r>
              <a:rPr lang="en-US" smtClean="0">
                <a:cs typeface="Arial" charset="0"/>
              </a:rPr>
              <a:t>The Asia Pacific office, together with its partners in Thailand and Australia are working with the National University of Mongolia to develop a text to speech application for Mongolia.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9A324958-E217-4C61-882B-B8DB1B935333}" type="slidenum">
              <a:rPr lang="en-US" smtClean="0">
                <a:cs typeface="Arial" charset="0"/>
              </a:rPr>
              <a:pPr/>
              <a:t>8</a:t>
            </a:fld>
            <a:endParaRPr lang="en-US" smtClean="0">
              <a:cs typeface="Arial" charset="0"/>
            </a:endParaRPr>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smtClean="0">
                <a:cs typeface="Arial" charset="0"/>
              </a:rPr>
              <a:t>This slide demonstrates one of the projects in Sri Lanka using assistive technologies to create community ICT centres for persons with disabilities.</a:t>
            </a:r>
          </a:p>
          <a:p>
            <a:pPr eaLnBrk="1" hangingPunct="1"/>
            <a:endParaRPr lang="en-US" smtClean="0">
              <a:cs typeface="Arial" charset="0"/>
            </a:endParaRPr>
          </a:p>
          <a:p>
            <a:pPr eaLnBrk="1" hangingPunct="1"/>
            <a:r>
              <a:rPr lang="en-US" smtClean="0">
                <a:cs typeface="Arial" charset="0"/>
              </a:rPr>
              <a:t>We have also funded such a centre in Burkina Faso and Ethiopia, and many of our multi purpose community telecentres in Africa benefit from assistive technologies.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49688" y="9436100"/>
            <a:ext cx="2944812" cy="495300"/>
          </a:xfrm>
          <a:prstGeom prst="rect">
            <a:avLst/>
          </a:prstGeom>
          <a:noFill/>
          <a:ln w="9525">
            <a:noFill/>
            <a:miter lim="800000"/>
            <a:headEnd/>
            <a:tailEnd/>
          </a:ln>
        </p:spPr>
        <p:txBody>
          <a:bodyPr lIns="92712" tIns="46356" rIns="92712" bIns="46356" anchor="b"/>
          <a:lstStyle/>
          <a:p>
            <a:pPr algn="r" defTabSz="925513" eaLnBrk="0" hangingPunct="0"/>
            <a:fld id="{CA0DDEFB-B64A-49DE-B2F5-C443C28B4DD5}" type="slidenum">
              <a:rPr lang="en-US" sz="1200">
                <a:solidFill>
                  <a:schemeClr val="tx1"/>
                </a:solidFill>
                <a:latin typeface="Verdana" pitchFamily="34" charset="0"/>
              </a:rPr>
              <a:pPr algn="r" defTabSz="925513" eaLnBrk="0" hangingPunct="0"/>
              <a:t>9</a:t>
            </a:fld>
            <a:endParaRPr lang="en-US" sz="1200">
              <a:solidFill>
                <a:schemeClr val="tx1"/>
              </a:solidFill>
              <a:latin typeface="Verdana" pitchFamily="34" charset="0"/>
            </a:endParaRPr>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228600" indent="-228600" eaLnBrk="1" hangingPunct="1"/>
            <a:r>
              <a:rPr lang="en-US" sz="1100" smtClean="0">
                <a:cs typeface="Arial" charset="0"/>
              </a:rPr>
              <a:t>Now that we’ve looked at what BDT is doing, let’s talk about what you – our ITU members – can do to promote accessible ICTS in your home markets, and then demonstrate how the e-Accessibility toolkit could serve as a resource for you in promoting accessible ICTs.</a:t>
            </a:r>
          </a:p>
          <a:p>
            <a:pPr marL="228600" indent="-228600" eaLnBrk="1" hangingPunct="1"/>
            <a:r>
              <a:rPr lang="en-US" sz="1100" smtClean="0">
                <a:cs typeface="Arial" charset="0"/>
              </a:rPr>
              <a:t>This slide captures 6 steps that could make your countries more accessible for persons with disabilities:</a:t>
            </a:r>
          </a:p>
          <a:p>
            <a:pPr marL="228600" indent="-228600" eaLnBrk="1" hangingPunct="1">
              <a:buFontTx/>
              <a:buAutoNum type="arabicPeriod"/>
            </a:pPr>
            <a:r>
              <a:rPr lang="en-US" sz="1100" smtClean="0">
                <a:cs typeface="Arial" charset="0"/>
              </a:rPr>
              <a:t>Ensure accessible ICTs are available in the market.  This can be done by regulating availability or through voluntary industry codes</a:t>
            </a:r>
          </a:p>
          <a:p>
            <a:pPr marL="228600" indent="-228600" eaLnBrk="1" hangingPunct="1">
              <a:buFontTx/>
              <a:buAutoNum type="arabicPeriod"/>
            </a:pPr>
            <a:r>
              <a:rPr lang="en-US" sz="1100" smtClean="0">
                <a:cs typeface="Arial" charset="0"/>
              </a:rPr>
              <a:t>Ensure captioning and video description become the norm, especially in the transition from analogue to digital tv</a:t>
            </a:r>
          </a:p>
          <a:p>
            <a:pPr marL="228600" indent="-228600" eaLnBrk="1" hangingPunct="1">
              <a:buFontTx/>
              <a:buAutoNum type="arabicPeriod"/>
            </a:pPr>
            <a:r>
              <a:rPr lang="en-US" sz="1100" smtClean="0">
                <a:cs typeface="Arial" charset="0"/>
              </a:rPr>
              <a:t>Raise awareness about accessible ICTs.  Increasingly manufacturers are building in accessible features.  But many people don’t know about them.  Operators, manufacturers and regulators could publicize these features!</a:t>
            </a:r>
          </a:p>
          <a:p>
            <a:pPr marL="228600" indent="-228600" eaLnBrk="1" hangingPunct="1">
              <a:buFontTx/>
              <a:buAutoNum type="arabicPeriod"/>
            </a:pPr>
            <a:r>
              <a:rPr lang="en-US" sz="1100" smtClean="0">
                <a:cs typeface="Arial" charset="0"/>
              </a:rPr>
              <a:t>Fund projects to provide job training or education to persons with disabilities through universal service funds</a:t>
            </a:r>
          </a:p>
          <a:p>
            <a:pPr marL="228600" indent="-228600" eaLnBrk="1" hangingPunct="1">
              <a:buFontTx/>
              <a:buAutoNum type="arabicPeriod"/>
            </a:pPr>
            <a:r>
              <a:rPr lang="en-US" sz="1100" smtClean="0">
                <a:cs typeface="Arial" charset="0"/>
              </a:rPr>
              <a:t>Government members can make it a policy to procure only accessible ICTs and thereby create a market for accessible ICTs</a:t>
            </a:r>
          </a:p>
          <a:p>
            <a:pPr marL="228600" indent="-228600" eaLnBrk="1" hangingPunct="1">
              <a:buFontTx/>
              <a:buAutoNum type="arabicPeriod"/>
            </a:pPr>
            <a:r>
              <a:rPr lang="en-US" sz="1100" smtClean="0">
                <a:cs typeface="Arial" charset="0"/>
              </a:rPr>
              <a:t>Government members can raise awareness with their counterparts in education and labour ministries about how persons with disabilities can use accessible ICTs  to get jobs and enjoy an inclusive education</a:t>
            </a:r>
          </a:p>
          <a:p>
            <a:pPr marL="228600" indent="-228600" eaLnBrk="1" hangingPunct="1"/>
            <a:endParaRPr lang="en-US" sz="110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A81C5CD8-299F-4DB0-8C57-125D551C7C22}" type="slidenum">
              <a:rPr lang="en-US" smtClean="0">
                <a:cs typeface="Arial" charset="0"/>
              </a:rPr>
              <a:pPr/>
              <a:t>10</a:t>
            </a:fld>
            <a:endParaRPr lang="en-US" smtClean="0">
              <a:cs typeface="Arial" charset="0"/>
            </a:endParaRPr>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mtClean="0">
                <a:cs typeface="Arial" charset="0"/>
              </a:rPr>
              <a:t>The e-Accessibility toolkit provides useful resources that you can use for all of these steps.</a:t>
            </a:r>
          </a:p>
          <a:p>
            <a:pPr eaLnBrk="1" hangingPunct="1"/>
            <a:r>
              <a:rPr lang="en-US" smtClean="0">
                <a:cs typeface="Arial" charset="0"/>
              </a:rPr>
              <a:t>I will now demonstrate an example on promoting accessible mobile phones in your markets.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a:latin typeface="Univers" pitchFamily="34" charset="0"/>
                <a:cs typeface="+mn-cs"/>
              </a:rPr>
              <a:t>International</a:t>
            </a:r>
            <a:br>
              <a:rPr lang="en-US" sz="1000">
                <a:latin typeface="Univers" pitchFamily="34" charset="0"/>
                <a:cs typeface="+mn-cs"/>
              </a:rPr>
            </a:br>
            <a:r>
              <a:rPr lang="en-US" sz="1000">
                <a:latin typeface="Univers" pitchFamily="34" charset="0"/>
                <a:cs typeface="+mn-cs"/>
              </a:rPr>
              <a:t>Telecommunication</a:t>
            </a:r>
            <a:br>
              <a:rPr lang="en-US" sz="1000">
                <a:latin typeface="Univers" pitchFamily="34" charset="0"/>
                <a:cs typeface="+mn-cs"/>
              </a:rPr>
            </a:br>
            <a:r>
              <a:rPr lang="en-US" sz="1000">
                <a:latin typeface="Univers" pitchFamily="34" charset="0"/>
                <a:cs typeface="+mn-cs"/>
              </a:rPr>
              <a:t>Union</a:t>
            </a:r>
          </a:p>
        </p:txBody>
      </p:sp>
      <p:sp>
        <p:nvSpPr>
          <p:cNvPr id="5"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a:solidFill>
                  <a:srgbClr val="0C4B84"/>
                </a:solidFill>
                <a:latin typeface="Verdana" pitchFamily="34" charset="0"/>
                <a:cs typeface="+mn-cs"/>
              </a:rPr>
              <a:t> </a:t>
            </a:r>
            <a:endParaRPr lang="en-US" sz="2400">
              <a:solidFill>
                <a:schemeClr val="tx1"/>
              </a:solidFill>
              <a:latin typeface="Verdana" pitchFamily="34" charset="0"/>
              <a:cs typeface="+mn-cs"/>
            </a:endParaRPr>
          </a:p>
        </p:txBody>
      </p:sp>
      <p:sp>
        <p:nvSpPr>
          <p:cNvPr id="6"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a:solidFill>
                  <a:srgbClr val="0C4B84"/>
                </a:solidFill>
                <a:latin typeface="Verdana" pitchFamily="34" charset="0"/>
                <a:cs typeface="+mn-cs"/>
              </a:rPr>
              <a:t> </a:t>
            </a:r>
            <a:endParaRPr lang="en-US" sz="2400">
              <a:solidFill>
                <a:schemeClr val="tx1"/>
              </a:solidFill>
              <a:latin typeface="Verdana" pitchFamily="34" charset="0"/>
              <a:cs typeface="+mn-cs"/>
            </a:endParaRPr>
          </a:p>
        </p:txBody>
      </p:sp>
      <p:sp>
        <p:nvSpPr>
          <p:cNvPr id="7"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a:solidFill>
                  <a:srgbClr val="000000"/>
                </a:solidFill>
                <a:latin typeface="Verdana" pitchFamily="34" charset="0"/>
                <a:cs typeface="+mn-cs"/>
              </a:rPr>
              <a:t> </a:t>
            </a:r>
            <a:endParaRPr lang="en-US" sz="2400">
              <a:solidFill>
                <a:schemeClr val="tx1"/>
              </a:solidFill>
              <a:latin typeface="Verdana" pitchFamily="34" charset="0"/>
              <a:cs typeface="+mn-cs"/>
            </a:endParaRPr>
          </a:p>
        </p:txBody>
      </p:sp>
      <p:sp>
        <p:nvSpPr>
          <p:cNvPr id="8" name="Line 25"/>
          <p:cNvSpPr>
            <a:spLocks noChangeShapeType="1"/>
          </p:cNvSpPr>
          <p:nvPr/>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algn="ctr" eaLnBrk="0" hangingPunct="0">
              <a:buClr>
                <a:schemeClr val="tx1"/>
              </a:buClr>
              <a:buFont typeface="Arial" pitchFamily="34" charset="0"/>
              <a:buNone/>
              <a:defRPr/>
            </a:pPr>
            <a:endParaRPr lang="en-US">
              <a:cs typeface="+mn-cs"/>
            </a:endParaRPr>
          </a:p>
        </p:txBody>
      </p:sp>
      <p:sp>
        <p:nvSpPr>
          <p:cNvPr id="9" name="Line 30"/>
          <p:cNvSpPr>
            <a:spLocks noChangeShapeType="1"/>
          </p:cNvSpPr>
          <p:nvPr/>
        </p:nvSpPr>
        <p:spPr bwMode="auto">
          <a:xfrm flipH="1">
            <a:off x="611188" y="476250"/>
            <a:ext cx="4105275" cy="0"/>
          </a:xfrm>
          <a:prstGeom prst="line">
            <a:avLst/>
          </a:prstGeom>
          <a:noFill/>
          <a:ln w="22225" cap="rnd">
            <a:solidFill>
              <a:srgbClr val="C0C0C0"/>
            </a:solidFill>
            <a:prstDash val="sysDot"/>
            <a:round/>
            <a:headEnd/>
            <a:tailEnd/>
          </a:ln>
          <a:effectLst/>
        </p:spPr>
        <p:txBody>
          <a:bodyPr/>
          <a:lstStyle/>
          <a:p>
            <a:pPr algn="ctr" eaLnBrk="0" hangingPunct="0">
              <a:buClr>
                <a:schemeClr val="tx1"/>
              </a:buClr>
              <a:buFont typeface="Arial" pitchFamily="34" charset="0"/>
              <a:buNone/>
              <a:defRPr/>
            </a:pPr>
            <a:endParaRPr lang="en-US">
              <a:cs typeface="+mn-cs"/>
            </a:endParaRPr>
          </a:p>
        </p:txBody>
      </p:sp>
      <p:pic>
        <p:nvPicPr>
          <p:cNvPr id="10" name="Picture 32"/>
          <p:cNvPicPr>
            <a:picLocks noChangeAspect="1" noChangeArrowheads="1"/>
          </p:cNvPicPr>
          <p:nvPr/>
        </p:nvPicPr>
        <p:blipFill>
          <a:blip r:embed="rId2"/>
          <a:srcRect/>
          <a:stretch>
            <a:fillRect/>
          </a:stretch>
        </p:blipFill>
        <p:spPr bwMode="white">
          <a:xfrm>
            <a:off x="5508625" y="5229225"/>
            <a:ext cx="3635375" cy="1525588"/>
          </a:xfrm>
          <a:prstGeom prst="rect">
            <a:avLst/>
          </a:prstGeom>
          <a:noFill/>
          <a:ln w="76200" algn="ctr">
            <a:noFill/>
            <a:miter lim="800000"/>
            <a:headEnd/>
            <a:tailEnd/>
          </a:ln>
        </p:spPr>
      </p:pic>
      <p:sp>
        <p:nvSpPr>
          <p:cNvPr id="11" name="Line 33"/>
          <p:cNvSpPr>
            <a:spLocks noChangeShapeType="1"/>
          </p:cNvSpPr>
          <p:nvPr/>
        </p:nvSpPr>
        <p:spPr bwMode="auto">
          <a:xfrm flipH="1">
            <a:off x="4716463" y="476250"/>
            <a:ext cx="4105275" cy="0"/>
          </a:xfrm>
          <a:prstGeom prst="line">
            <a:avLst/>
          </a:prstGeom>
          <a:noFill/>
          <a:ln w="22225" cap="rnd">
            <a:solidFill>
              <a:srgbClr val="C0C0C0"/>
            </a:solidFill>
            <a:prstDash val="sysDot"/>
            <a:round/>
            <a:headEnd/>
            <a:tailEnd/>
          </a:ln>
          <a:effectLst/>
        </p:spPr>
        <p:txBody>
          <a:bodyPr/>
          <a:lstStyle/>
          <a:p>
            <a:pPr algn="ctr" eaLnBrk="0" hangingPunct="0">
              <a:buClr>
                <a:schemeClr val="tx1"/>
              </a:buClr>
              <a:buFont typeface="Arial" pitchFamily="34" charset="0"/>
              <a:buNone/>
              <a:defRPr/>
            </a:pPr>
            <a:endParaRPr lang="en-US">
              <a:cs typeface="+mn-cs"/>
            </a:endParaRPr>
          </a:p>
        </p:txBody>
      </p:sp>
      <p:sp>
        <p:nvSpPr>
          <p:cNvPr id="179203" name="Rectangle 3"/>
          <p:cNvSpPr>
            <a:spLocks noGrp="1" noChangeArrowheads="1"/>
          </p:cNvSpPr>
          <p:nvPr>
            <p:ph type="ctrTitle"/>
          </p:nvPr>
        </p:nvSpPr>
        <p:spPr>
          <a:xfrm>
            <a:off x="1187450" y="1916113"/>
            <a:ext cx="7054850" cy="1152525"/>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1D038A8-2A1F-43F4-ACD3-81F9DF3EB98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5B822E2-4D16-4713-BFD0-F18062547B1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5E7475EE-218E-436F-BD0B-F4302D1F3EA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1BD365D7-4729-4E94-A56A-0CFA6ECB8AF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A9108F73-82D8-4ABA-866B-FF414241915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B758D4A3-EE96-4D10-9136-42C07A83177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E974145C-E58C-4C29-AAF2-1B5C85A8C982}"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1580AE59-CBA3-4237-8729-47AD39BFBFA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35CD4ECE-468E-4580-8C6B-F47F400ED36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303B4D4E-21D1-4D24-94FF-03C2D1B61B2D}"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2" name="Line 68"/>
          <p:cNvSpPr>
            <a:spLocks noChangeShapeType="1"/>
          </p:cNvSpPr>
          <p:nvPr/>
        </p:nvSpPr>
        <p:spPr bwMode="auto">
          <a:xfrm flipH="1">
            <a:off x="395288" y="6524625"/>
            <a:ext cx="4681537" cy="0"/>
          </a:xfrm>
          <a:prstGeom prst="line">
            <a:avLst/>
          </a:prstGeom>
          <a:noFill/>
          <a:ln w="22225" cap="rnd">
            <a:solidFill>
              <a:srgbClr val="C0C0C0"/>
            </a:solidFill>
            <a:prstDash val="sysDot"/>
            <a:round/>
            <a:headEnd/>
            <a:tailEnd/>
          </a:ln>
          <a:effectLst/>
        </p:spPr>
        <p:txBody>
          <a:bodyPr/>
          <a:lstStyle/>
          <a:p>
            <a:pPr algn="ctr" eaLnBrk="0" hangingPunct="0">
              <a:buClr>
                <a:schemeClr val="tx1"/>
              </a:buClr>
              <a:buFont typeface="Arial" pitchFamily="34" charset="0"/>
              <a:buNone/>
              <a:defRPr/>
            </a:pPr>
            <a:endParaRPr lang="en-US">
              <a:cs typeface="+mn-cs"/>
            </a:endParaRPr>
          </a:p>
        </p:txBody>
      </p:sp>
      <p:sp>
        <p:nvSpPr>
          <p:cNvPr id="1027" name="Rectangle 2"/>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8" name="Line 74"/>
          <p:cNvSpPr>
            <a:spLocks noChangeShapeType="1"/>
          </p:cNvSpPr>
          <p:nvPr/>
        </p:nvSpPr>
        <p:spPr bwMode="auto">
          <a:xfrm flipH="1">
            <a:off x="395288" y="549275"/>
            <a:ext cx="8353425" cy="0"/>
          </a:xfrm>
          <a:prstGeom prst="line">
            <a:avLst/>
          </a:prstGeom>
          <a:noFill/>
          <a:ln w="22225" cap="rnd">
            <a:solidFill>
              <a:srgbClr val="C0C0C0"/>
            </a:solidFill>
            <a:prstDash val="sysDot"/>
            <a:round/>
            <a:headEnd/>
            <a:tailEnd/>
          </a:ln>
          <a:effectLst/>
        </p:spPr>
        <p:txBody>
          <a:bodyPr/>
          <a:lstStyle/>
          <a:p>
            <a:pPr algn="ctr" eaLnBrk="0" hangingPunct="0">
              <a:buClr>
                <a:schemeClr val="tx1"/>
              </a:buClr>
              <a:buFont typeface="Arial" pitchFamily="34" charset="0"/>
              <a:buNone/>
              <a:defRPr/>
            </a:pPr>
            <a:endParaRPr lang="en-US">
              <a:cs typeface="+mn-cs"/>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itchFamily="18" charset="0"/>
              </a:defRPr>
            </a:lvl1pPr>
          </a:lstStyle>
          <a:p>
            <a:pPr>
              <a:defRPr/>
            </a:pPr>
            <a:fld id="{173D3A0A-7385-4EB9-9DCC-3F14D5455D86}" type="slidenum">
              <a:rPr lang="en-US"/>
              <a:pPr>
                <a:defRPr/>
              </a:pPr>
              <a:t>‹#›</a:t>
            </a:fld>
            <a:endParaRPr lang="en-US"/>
          </a:p>
        </p:txBody>
      </p:sp>
      <p:pic>
        <p:nvPicPr>
          <p:cNvPr id="1031" name="Picture 76"/>
          <p:cNvPicPr>
            <a:picLocks noChangeAspect="1" noChangeArrowheads="1"/>
          </p:cNvPicPr>
          <p:nvPr/>
        </p:nvPicPr>
        <p:blipFill>
          <a:blip r:embed="rId13"/>
          <a:srcRect/>
          <a:stretch>
            <a:fillRect/>
          </a:stretch>
        </p:blipFill>
        <p:spPr bwMode="white">
          <a:xfrm>
            <a:off x="5867400" y="5781675"/>
            <a:ext cx="2124075" cy="890588"/>
          </a:xfrm>
          <a:prstGeom prst="rect">
            <a:avLst/>
          </a:prstGeom>
          <a:noFill/>
          <a:ln w="76200" algn="ctr">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accessibilitytoolkit.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rcep.fr/index.php?id=9607"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itu.int/ITU-D/si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mailto:sis@itu.i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692150"/>
            <a:ext cx="7772400" cy="1554163"/>
          </a:xfrm>
        </p:spPr>
        <p:txBody>
          <a:bodyPr/>
          <a:lstStyle/>
          <a:p>
            <a:r>
              <a:rPr lang="en-US" sz="3200" smtClean="0">
                <a:solidFill>
                  <a:schemeClr val="tx1"/>
                </a:solidFill>
                <a:effectLst>
                  <a:outerShdw blurRad="38100" dist="38100" dir="2700000" algn="tl">
                    <a:srgbClr val="C0C0C0"/>
                  </a:outerShdw>
                </a:effectLst>
              </a:rPr>
              <a:t>BDT Activities on Promoting e-Accessibility for Persons with Disabilities</a:t>
            </a:r>
          </a:p>
        </p:txBody>
      </p:sp>
      <p:sp>
        <p:nvSpPr>
          <p:cNvPr id="45059" name="Rectangle 3"/>
          <p:cNvSpPr>
            <a:spLocks noGrp="1" noChangeArrowheads="1"/>
          </p:cNvSpPr>
          <p:nvPr>
            <p:ph type="body" idx="1"/>
          </p:nvPr>
        </p:nvSpPr>
        <p:spPr>
          <a:xfrm>
            <a:off x="684213" y="2565400"/>
            <a:ext cx="7772400" cy="2879725"/>
          </a:xfrm>
        </p:spPr>
        <p:txBody>
          <a:bodyPr/>
          <a:lstStyle/>
          <a:p>
            <a:pPr algn="ctr">
              <a:buFont typeface="Wingdings" pitchFamily="2" charset="2"/>
              <a:buNone/>
            </a:pPr>
            <a:r>
              <a:rPr lang="en-US" sz="1600" b="1" smtClean="0">
                <a:solidFill>
                  <a:srgbClr val="0E438A"/>
                </a:solidFill>
              </a:rPr>
              <a:t>Plenipotentiary Side Event: Accessible ICTs for Persons with Disabilities</a:t>
            </a:r>
          </a:p>
          <a:p>
            <a:pPr algn="ctr">
              <a:buFont typeface="Wingdings" pitchFamily="2" charset="2"/>
              <a:buNone/>
            </a:pPr>
            <a:r>
              <a:rPr lang="en-US" sz="1600" b="1" smtClean="0">
                <a:solidFill>
                  <a:srgbClr val="0E438A"/>
                </a:solidFill>
              </a:rPr>
              <a:t>Session SE3 </a:t>
            </a:r>
            <a:endParaRPr lang="en-GB" sz="1600" b="1" smtClean="0">
              <a:solidFill>
                <a:srgbClr val="0E438A"/>
              </a:solidFill>
            </a:endParaRPr>
          </a:p>
          <a:p>
            <a:pPr algn="ctr">
              <a:buFont typeface="Wingdings" pitchFamily="2" charset="2"/>
              <a:buNone/>
            </a:pPr>
            <a:r>
              <a:rPr lang="en-US" sz="1600" b="1" smtClean="0">
                <a:solidFill>
                  <a:srgbClr val="0E438A"/>
                </a:solidFill>
              </a:rPr>
              <a:t>Thursday, 14 October 2010</a:t>
            </a:r>
          </a:p>
          <a:p>
            <a:endParaRPr lang="en-US" sz="1600" smtClean="0"/>
          </a:p>
        </p:txBody>
      </p:sp>
      <p:sp>
        <p:nvSpPr>
          <p:cNvPr id="45060" name="Text Box 4"/>
          <p:cNvSpPr txBox="1">
            <a:spLocks noChangeArrowheads="1"/>
          </p:cNvSpPr>
          <p:nvPr/>
        </p:nvSpPr>
        <p:spPr bwMode="auto">
          <a:xfrm>
            <a:off x="0" y="4283075"/>
            <a:ext cx="9144000" cy="12509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en-US" sz="2000">
                <a:solidFill>
                  <a:srgbClr val="5C5C5C"/>
                </a:solidFill>
                <a:latin typeface="Verdana" pitchFamily="34" charset="0"/>
              </a:rPr>
              <a:t>SAMI AL-BASHEER-AL MORSHID</a:t>
            </a:r>
          </a:p>
          <a:p>
            <a:pPr algn="ctr"/>
            <a:r>
              <a:rPr lang="en-US" sz="2000">
                <a:solidFill>
                  <a:srgbClr val="5C5C5C"/>
                </a:solidFill>
                <a:latin typeface="Verdana" pitchFamily="34" charset="0"/>
              </a:rPr>
              <a:t>DIRECTOR, </a:t>
            </a:r>
          </a:p>
          <a:p>
            <a:pPr algn="ctr"/>
            <a:r>
              <a:rPr lang="en-US" sz="2000">
                <a:solidFill>
                  <a:srgbClr val="5C5C5C"/>
                </a:solidFill>
                <a:latin typeface="Verdana" pitchFamily="34" charset="0"/>
              </a:rPr>
              <a:t>TELECOMMUNICATION DEVELOPMENT BUREAU</a:t>
            </a:r>
          </a:p>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xfrm>
            <a:off x="8404225" y="6381750"/>
            <a:ext cx="323850" cy="244475"/>
          </a:xfrm>
        </p:spPr>
        <p:txBody>
          <a:bodyPr/>
          <a:lstStyle/>
          <a:p>
            <a:fld id="{354DE349-91CC-4669-9D72-01C6FF08A16D}" type="slidenum">
              <a:rPr lang="en-US" smtClean="0">
                <a:latin typeface="Zurich BT"/>
              </a:rPr>
              <a:pPr/>
              <a:t>10</a:t>
            </a:fld>
            <a:endParaRPr lang="en-US" smtClean="0">
              <a:latin typeface="Zurich BT"/>
            </a:endParaRPr>
          </a:p>
        </p:txBody>
      </p:sp>
      <p:sp>
        <p:nvSpPr>
          <p:cNvPr id="33794" name="Rectangle 2"/>
          <p:cNvSpPr>
            <a:spLocks noGrp="1" noChangeArrowheads="1"/>
          </p:cNvSpPr>
          <p:nvPr>
            <p:ph type="title"/>
          </p:nvPr>
        </p:nvSpPr>
        <p:spPr>
          <a:xfrm>
            <a:off x="684213" y="490538"/>
            <a:ext cx="7772400" cy="1190625"/>
          </a:xfrm>
        </p:spPr>
        <p:txBody>
          <a:bodyPr/>
          <a:lstStyle/>
          <a:p>
            <a:r>
              <a:rPr lang="en-US" smtClean="0"/>
              <a:t>How can the e-Accessibility toolkit help?</a:t>
            </a:r>
          </a:p>
        </p:txBody>
      </p:sp>
      <p:sp>
        <p:nvSpPr>
          <p:cNvPr id="33795" name="Rectangle 3"/>
          <p:cNvSpPr>
            <a:spLocks noGrp="1" noChangeArrowheads="1"/>
          </p:cNvSpPr>
          <p:nvPr>
            <p:ph type="body" idx="1"/>
          </p:nvPr>
        </p:nvSpPr>
        <p:spPr/>
        <p:txBody>
          <a:bodyPr/>
          <a:lstStyle/>
          <a:p>
            <a:pPr>
              <a:buFont typeface="Wingdings" pitchFamily="2" charset="2"/>
              <a:buNone/>
            </a:pPr>
            <a:endParaRPr lang="en-US" smtClean="0"/>
          </a:p>
          <a:p>
            <a:pPr>
              <a:buFont typeface="Wingdings" pitchFamily="2" charset="2"/>
              <a:buNone/>
            </a:pPr>
            <a:endParaRPr lang="en-US" smtClean="0"/>
          </a:p>
          <a:p>
            <a:pPr>
              <a:buFont typeface="Wingdings" pitchFamily="2" charset="2"/>
              <a:buNone/>
            </a:pPr>
            <a:r>
              <a:rPr lang="en-US" smtClean="0"/>
              <a:t>Example: Promoting accessible mobile phones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0"/>
          </p:nvPr>
        </p:nvSpPr>
        <p:spPr>
          <a:xfrm>
            <a:off x="8404225" y="6381750"/>
            <a:ext cx="323850" cy="244475"/>
          </a:xfrm>
        </p:spPr>
        <p:txBody>
          <a:bodyPr/>
          <a:lstStyle/>
          <a:p>
            <a:fld id="{E75A8462-95A2-43B7-9F33-9AA0B18EC405}" type="slidenum">
              <a:rPr lang="en-US" smtClean="0">
                <a:latin typeface="Zurich BT"/>
              </a:rPr>
              <a:pPr/>
              <a:t>11</a:t>
            </a:fld>
            <a:endParaRPr lang="en-US" smtClean="0">
              <a:latin typeface="Zurich BT"/>
            </a:endParaRPr>
          </a:p>
        </p:txBody>
      </p:sp>
      <p:pic>
        <p:nvPicPr>
          <p:cNvPr id="35842" name="Picture 2"/>
          <p:cNvPicPr>
            <a:picLocks noChangeAspect="1" noChangeArrowheads="1"/>
          </p:cNvPicPr>
          <p:nvPr/>
        </p:nvPicPr>
        <p:blipFill>
          <a:blip r:embed="rId3"/>
          <a:srcRect/>
          <a:stretch>
            <a:fillRect/>
          </a:stretch>
        </p:blipFill>
        <p:spPr bwMode="auto">
          <a:xfrm>
            <a:off x="971550" y="0"/>
            <a:ext cx="8018463" cy="5734050"/>
          </a:xfrm>
          <a:prstGeom prst="rect">
            <a:avLst/>
          </a:prstGeom>
          <a:noFill/>
          <a:ln w="9525">
            <a:noFill/>
            <a:miter lim="800000"/>
            <a:headEnd/>
            <a:tailEnd/>
          </a:ln>
        </p:spPr>
      </p:pic>
      <p:sp>
        <p:nvSpPr>
          <p:cNvPr id="35843" name="TextBox 3"/>
          <p:cNvSpPr txBox="1">
            <a:spLocks noChangeArrowheads="1"/>
          </p:cNvSpPr>
          <p:nvPr/>
        </p:nvSpPr>
        <p:spPr bwMode="auto">
          <a:xfrm>
            <a:off x="1331913" y="4149725"/>
            <a:ext cx="1562100" cy="193675"/>
          </a:xfrm>
          <a:prstGeom prst="rect">
            <a:avLst/>
          </a:prstGeom>
          <a:solidFill>
            <a:srgbClr val="FFFF00">
              <a:alpha val="34117"/>
            </a:srgbClr>
          </a:solidFill>
          <a:ln w="9525">
            <a:solidFill>
              <a:srgbClr val="FFFF00"/>
            </a:solidFill>
            <a:miter lim="800000"/>
            <a:headEnd/>
            <a:tailEnd/>
          </a:ln>
        </p:spPr>
        <p:txBody>
          <a:bodyPr>
            <a:spAutoFit/>
          </a:bodyPr>
          <a:lstStyle/>
          <a:p>
            <a:endParaRPr lang="fr-FR" sz="600">
              <a:solidFill>
                <a:schemeClr val="tx1"/>
              </a:solidFill>
              <a:latin typeface="Verdana" pitchFamily="34" charset="0"/>
            </a:endParaRPr>
          </a:p>
        </p:txBody>
      </p:sp>
      <p:sp>
        <p:nvSpPr>
          <p:cNvPr id="1265668" name="Rectangle 4"/>
          <p:cNvSpPr>
            <a:spLocks noChangeArrowheads="1"/>
          </p:cNvSpPr>
          <p:nvPr/>
        </p:nvSpPr>
        <p:spPr bwMode="white">
          <a:xfrm>
            <a:off x="95250" y="6116638"/>
            <a:ext cx="4764088" cy="457200"/>
          </a:xfrm>
          <a:prstGeom prst="rect">
            <a:avLst/>
          </a:prstGeom>
          <a:noFill/>
          <a:ln w="76200" algn="ctr">
            <a:noFill/>
            <a:miter lim="800000"/>
            <a:headEnd/>
            <a:tailEnd/>
          </a:ln>
          <a:effectLst/>
        </p:spPr>
        <p:txBody>
          <a:bodyPr>
            <a:spAutoFit/>
          </a:bodyPr>
          <a:lstStyle/>
          <a:p>
            <a:pPr algn="ctr" eaLnBrk="0" hangingPunct="0">
              <a:spcBef>
                <a:spcPct val="20000"/>
              </a:spcBef>
              <a:buClr>
                <a:srgbClr val="0E438A"/>
              </a:buClr>
              <a:buSzPct val="110000"/>
              <a:buFont typeface="Wingdings" pitchFamily="2" charset="2"/>
              <a:buNone/>
              <a:defRPr/>
            </a:pPr>
            <a:r>
              <a:rPr lang="en-IE" sz="2400" b="1">
                <a:solidFill>
                  <a:schemeClr val="accent2"/>
                </a:solidFill>
                <a:effectLst>
                  <a:outerShdw blurRad="38100" dist="38100" dir="2700000" algn="tl">
                    <a:srgbClr val="C0C0C0"/>
                  </a:outerShdw>
                </a:effectLst>
                <a:cs typeface="+mn-cs"/>
                <a:hlinkClick r:id="rId4"/>
              </a:rPr>
              <a:t>www.e-accessibilitytoolkit.org</a:t>
            </a:r>
            <a:r>
              <a:rPr lang="en-IE" sz="2400" b="1">
                <a:solidFill>
                  <a:schemeClr val="accent2"/>
                </a:solidFill>
                <a:effectLst>
                  <a:outerShdw blurRad="38100" dist="38100" dir="2700000" algn="tl">
                    <a:srgbClr val="C0C0C0"/>
                  </a:outerShdw>
                </a:effectLst>
                <a:cs typeface="+mn-cs"/>
              </a:rPr>
              <a:t> </a:t>
            </a:r>
            <a:endParaRPr lang="en-US" sz="2400" b="1">
              <a:solidFill>
                <a:schemeClr val="accent2"/>
              </a:solidFill>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3" name="Picture 9"/>
          <p:cNvPicPr>
            <a:picLocks noChangeAspect="1" noChangeArrowheads="1"/>
          </p:cNvPicPr>
          <p:nvPr/>
        </p:nvPicPr>
        <p:blipFill>
          <a:blip r:embed="rId2"/>
          <a:srcRect/>
          <a:stretch>
            <a:fillRect/>
          </a:stretch>
        </p:blipFill>
        <p:spPr bwMode="auto">
          <a:xfrm>
            <a:off x="0" y="0"/>
            <a:ext cx="8532813" cy="6858000"/>
          </a:xfrm>
          <a:prstGeom prst="rect">
            <a:avLst/>
          </a:prstGeom>
          <a:noFill/>
        </p:spPr>
      </p:pic>
      <p:sp>
        <p:nvSpPr>
          <p:cNvPr id="47114" name="Text Box 10"/>
          <p:cNvSpPr txBox="1">
            <a:spLocks noChangeArrowheads="1"/>
          </p:cNvSpPr>
          <p:nvPr/>
        </p:nvSpPr>
        <p:spPr bwMode="auto">
          <a:xfrm>
            <a:off x="2679700" y="1530350"/>
            <a:ext cx="5421313" cy="40036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b="1">
                <a:solidFill>
                  <a:schemeClr val="tx1"/>
                </a:solidFill>
              </a:rPr>
              <a:t>Accessibility features required by Persons with Disabilities</a:t>
            </a:r>
          </a:p>
          <a:p>
            <a:r>
              <a:rPr lang="en-US">
                <a:solidFill>
                  <a:schemeClr val="tx1"/>
                </a:solidFill>
              </a:rPr>
              <a:t>  Blind and visually impaired people can adjust display settings such as font size or color contrast;</a:t>
            </a:r>
          </a:p>
          <a:p>
            <a:r>
              <a:rPr lang="en-US">
                <a:solidFill>
                  <a:schemeClr val="tx1"/>
                </a:solidFill>
              </a:rPr>
              <a:t> Blind or visually impaired people can use text to speech to access menus, receive audio feedback and have text, such as SMS, read loud;</a:t>
            </a:r>
          </a:p>
          <a:p>
            <a:r>
              <a:rPr lang="en-US">
                <a:solidFill>
                  <a:schemeClr val="tx1"/>
                </a:solidFill>
              </a:rPr>
              <a:t> Pictorial address books (containing an image of the person beside their name and phone number) has considerably empowered some people with cognitive disabilities to use cell phones;</a:t>
            </a:r>
          </a:p>
          <a:p>
            <a:r>
              <a:rPr lang="en-US">
                <a:solidFill>
                  <a:schemeClr val="tx1"/>
                </a:solidFill>
              </a:rPr>
              <a:t> Deaf persons can use a range of services including:</a:t>
            </a:r>
          </a:p>
          <a:p>
            <a:pPr lvl="1"/>
            <a:r>
              <a:rPr lang="en-US">
                <a:solidFill>
                  <a:schemeClr val="tx1"/>
                </a:solidFill>
              </a:rPr>
              <a:t> SMS text messages</a:t>
            </a:r>
          </a:p>
          <a:p>
            <a:pPr lvl="1"/>
            <a:r>
              <a:rPr lang="en-US">
                <a:solidFill>
                  <a:schemeClr val="tx1"/>
                </a:solidFill>
              </a:rPr>
              <a:t> Sign language via video calls (on 3G networks)</a:t>
            </a:r>
          </a:p>
          <a:p>
            <a:r>
              <a:rPr lang="en-US">
                <a:solidFill>
                  <a:schemeClr val="tx1"/>
                </a:solidFill>
              </a:rPr>
              <a:t> Persons unable to use a keypad can use voice recognition software. </a:t>
            </a:r>
          </a:p>
          <a:p>
            <a:endParaRPr lang="en-US"/>
          </a:p>
        </p:txBody>
      </p:sp>
      <p:sp>
        <p:nvSpPr>
          <p:cNvPr id="47115" name="TextBox 3"/>
          <p:cNvSpPr txBox="1">
            <a:spLocks noChangeArrowheads="1"/>
          </p:cNvSpPr>
          <p:nvPr/>
        </p:nvSpPr>
        <p:spPr bwMode="auto">
          <a:xfrm>
            <a:off x="395288" y="1557338"/>
            <a:ext cx="2016125" cy="193675"/>
          </a:xfrm>
          <a:prstGeom prst="rect">
            <a:avLst/>
          </a:prstGeom>
          <a:solidFill>
            <a:srgbClr val="FFFF00">
              <a:alpha val="34117"/>
            </a:srgbClr>
          </a:solidFill>
          <a:ln w="9525">
            <a:solidFill>
              <a:srgbClr val="FFFF00"/>
            </a:solidFill>
            <a:miter lim="800000"/>
            <a:headEnd/>
            <a:tailEnd/>
          </a:ln>
        </p:spPr>
        <p:txBody>
          <a:bodyPr>
            <a:spAutoFit/>
          </a:bodyPr>
          <a:lstStyle/>
          <a:p>
            <a:endParaRPr lang="fr-FR" sz="600">
              <a:solidFill>
                <a:schemeClr val="tx1"/>
              </a:solidFill>
              <a:latin typeface="Verdana"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lIns="45720" rIns="45720" anchor="t"/>
          <a:lstStyle/>
          <a:p>
            <a:r>
              <a:rPr lang="en-US" sz="3200" smtClean="0"/>
              <a:t>Examples of Mobile Phone Regulations and Industry Codes</a:t>
            </a:r>
          </a:p>
        </p:txBody>
      </p:sp>
      <p:sp>
        <p:nvSpPr>
          <p:cNvPr id="39938" name="Content Placeholder 2"/>
          <p:cNvSpPr>
            <a:spLocks noGrp="1"/>
          </p:cNvSpPr>
          <p:nvPr>
            <p:ph idx="4294967295"/>
          </p:nvPr>
        </p:nvSpPr>
        <p:spPr>
          <a:xfrm>
            <a:off x="468313" y="1946275"/>
            <a:ext cx="8496300" cy="4651375"/>
          </a:xfrm>
          <a:ln>
            <a:solidFill>
              <a:schemeClr val="tx1"/>
            </a:solidFill>
          </a:ln>
        </p:spPr>
        <p:txBody>
          <a:bodyPr/>
          <a:lstStyle/>
          <a:p>
            <a:r>
              <a:rPr lang="en-US" sz="1800" smtClean="0"/>
              <a:t>FCC Order on Section 255 (United States) </a:t>
            </a:r>
          </a:p>
          <a:p>
            <a:r>
              <a:rPr lang="en-US" sz="1800" smtClean="0"/>
              <a:t>FCC rules on hearing aid compatibility (United States) </a:t>
            </a:r>
          </a:p>
          <a:p>
            <a:r>
              <a:rPr lang="en-US" sz="1800" smtClean="0"/>
              <a:t>Mobile Industry Good Practice Guide for Service Delivery for Disabled and Elderly Customers in the UK</a:t>
            </a:r>
          </a:p>
          <a:p>
            <a:r>
              <a:rPr lang="en-US" sz="1800" smtClean="0"/>
              <a:t>Voluntary charter signed by French operators, disabled persons organizations, government and national regulatory authority (France)</a:t>
            </a:r>
          </a:p>
          <a:p>
            <a:r>
              <a:rPr lang="en-US" sz="1800" smtClean="0"/>
              <a:t>Accessibility criteria defined by voluntary French charter</a:t>
            </a:r>
          </a:p>
          <a:p>
            <a:r>
              <a:rPr lang="en-US" sz="1800" smtClean="0"/>
              <a:t>French Regulatory Authority report on voluntary charger implementation </a:t>
            </a:r>
            <a:r>
              <a:rPr lang="en-US" smtClean="0">
                <a:hlinkClick r:id="rId3"/>
              </a:rPr>
              <a:t/>
            </a:r>
            <a:br>
              <a:rPr lang="en-US" smtClean="0">
                <a:hlinkClick r:id="rId3"/>
              </a:rPr>
            </a:br>
            <a:endParaRPr lang="en-US" smtClean="0"/>
          </a:p>
          <a:p>
            <a:endParaRPr lang="en-US" sz="1400" b="1" smtClean="0"/>
          </a:p>
          <a:p>
            <a:pPr>
              <a:buFont typeface="Wingdings" pitchFamily="2" charset="2"/>
              <a:buNone/>
            </a:pPr>
            <a:r>
              <a:rPr lang="en-US" sz="1400" b="1" smtClean="0"/>
              <a:t>	</a:t>
            </a:r>
          </a:p>
          <a:p>
            <a:pPr>
              <a:buFont typeface="Wingdings" pitchFamily="2" charset="2"/>
              <a:buNone/>
            </a:pPr>
            <a:endParaRPr lang="en-US" sz="2000" smtClean="0"/>
          </a:p>
          <a:p>
            <a:endParaRPr lang="en-US" sz="20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1"/>
          <p:cNvSpPr>
            <a:spLocks noGrp="1"/>
          </p:cNvSpPr>
          <p:nvPr>
            <p:ph type="sldNum" sz="quarter" idx="10"/>
          </p:nvPr>
        </p:nvSpPr>
        <p:spPr>
          <a:xfrm>
            <a:off x="8404225" y="6381750"/>
            <a:ext cx="323850" cy="244475"/>
          </a:xfrm>
        </p:spPr>
        <p:txBody>
          <a:bodyPr/>
          <a:lstStyle/>
          <a:p>
            <a:fld id="{8036BD7B-EA60-4805-9C75-25CF9B5466AD}" type="slidenum">
              <a:rPr lang="en-US" smtClean="0">
                <a:latin typeface="Zurich BT"/>
              </a:rPr>
              <a:pPr/>
              <a:t>14</a:t>
            </a:fld>
            <a:endParaRPr lang="en-US" smtClean="0">
              <a:latin typeface="Zurich BT"/>
            </a:endParaRPr>
          </a:p>
        </p:txBody>
      </p:sp>
      <p:sp>
        <p:nvSpPr>
          <p:cNvPr id="2" name="Title 1"/>
          <p:cNvSpPr>
            <a:spLocks noGrp="1"/>
          </p:cNvSpPr>
          <p:nvPr>
            <p:ph type="title" idx="4294967295"/>
          </p:nvPr>
        </p:nvSpPr>
        <p:spPr/>
        <p:txBody>
          <a:bodyPr lIns="45720" rIns="45720" anchor="t"/>
          <a:lstStyle/>
          <a:p>
            <a:pPr>
              <a:defRPr/>
            </a:pPr>
            <a:r>
              <a:rPr lang="fr-FR" dirty="0" err="1">
                <a:solidFill>
                  <a:schemeClr val="tx1"/>
                </a:solidFill>
                <a:effectLst>
                  <a:outerShdw blurRad="38100" dist="38100" dir="2700000" algn="tl">
                    <a:srgbClr val="C0C0C0"/>
                  </a:outerShdw>
                </a:effectLst>
              </a:rPr>
              <a:t>Thank</a:t>
            </a:r>
            <a:r>
              <a:rPr lang="fr-FR" dirty="0">
                <a:effectLst>
                  <a:outerShdw blurRad="38100" dist="38100" dir="2700000" algn="tl">
                    <a:srgbClr val="C0C0C0"/>
                  </a:outerShdw>
                </a:effectLst>
              </a:rPr>
              <a:t> </a:t>
            </a:r>
            <a:r>
              <a:rPr lang="fr-FR" dirty="0">
                <a:solidFill>
                  <a:schemeClr val="tx1"/>
                </a:solidFill>
                <a:effectLst>
                  <a:outerShdw blurRad="38100" dist="38100" dir="2700000" algn="tl">
                    <a:srgbClr val="C0C0C0"/>
                  </a:outerShdw>
                </a:effectLst>
              </a:rPr>
              <a:t>You!</a:t>
            </a:r>
          </a:p>
        </p:txBody>
      </p:sp>
      <p:sp>
        <p:nvSpPr>
          <p:cNvPr id="41987" name="Content Placeholder 2"/>
          <p:cNvSpPr>
            <a:spLocks noGrp="1"/>
          </p:cNvSpPr>
          <p:nvPr>
            <p:ph idx="4294967295"/>
          </p:nvPr>
        </p:nvSpPr>
        <p:spPr/>
        <p:txBody>
          <a:bodyPr/>
          <a:lstStyle/>
          <a:p>
            <a:pPr>
              <a:buFont typeface="Wingdings" pitchFamily="2" charset="2"/>
              <a:buNone/>
            </a:pPr>
            <a:r>
              <a:rPr lang="fr-FR" smtClean="0"/>
              <a:t>For more information:</a:t>
            </a:r>
          </a:p>
          <a:p>
            <a:pPr>
              <a:buFont typeface="Wingdings" pitchFamily="2" charset="2"/>
              <a:buNone/>
            </a:pPr>
            <a:r>
              <a:rPr lang="fr-FR" smtClean="0"/>
              <a:t>See the Special Initiatives website at</a:t>
            </a:r>
          </a:p>
          <a:p>
            <a:pPr algn="ctr">
              <a:buFont typeface="Wingdings" pitchFamily="2" charset="2"/>
              <a:buNone/>
            </a:pPr>
            <a:r>
              <a:rPr lang="fr-FR" smtClean="0">
                <a:hlinkClick r:id="rId3"/>
              </a:rPr>
              <a:t>www.itu.int/ITU-D/sis/</a:t>
            </a:r>
            <a:endParaRPr lang="fr-FR" smtClean="0"/>
          </a:p>
          <a:p>
            <a:pPr>
              <a:buFont typeface="Wingdings" pitchFamily="2" charset="2"/>
              <a:buNone/>
            </a:pPr>
            <a:r>
              <a:rPr lang="fr-FR" smtClean="0"/>
              <a:t>Or contact</a:t>
            </a:r>
          </a:p>
          <a:p>
            <a:pPr algn="ctr">
              <a:buFont typeface="Wingdings" pitchFamily="2" charset="2"/>
              <a:buNone/>
            </a:pPr>
            <a:r>
              <a:rPr lang="en-US" b="1" smtClean="0">
                <a:hlinkClick r:id="rId4"/>
              </a:rPr>
              <a:t>sis@itu.int</a:t>
            </a:r>
            <a:r>
              <a:rPr lang="en-US" smtClean="0"/>
              <a:t> </a:t>
            </a:r>
            <a:endParaRPr lang="fr-FR" smtClean="0"/>
          </a:p>
          <a:p>
            <a:pPr algn="ctr">
              <a:buFont typeface="Wingdings" pitchFamily="2" charset="2"/>
              <a:buNone/>
            </a:pPr>
            <a:endParaRPr lang="fr-FR" smtClean="0"/>
          </a:p>
        </p:txBody>
      </p:sp>
      <p:sp>
        <p:nvSpPr>
          <p:cNvPr id="41988" name="Date Placeholder 3"/>
          <p:cNvSpPr txBox="1">
            <a:spLocks noGrp="1"/>
          </p:cNvSpPr>
          <p:nvPr/>
        </p:nvSpPr>
        <p:spPr bwMode="auto">
          <a:xfrm>
            <a:off x="252413" y="6170613"/>
            <a:ext cx="4497387" cy="312737"/>
          </a:xfrm>
          <a:prstGeom prst="rect">
            <a:avLst/>
          </a:prstGeom>
          <a:noFill/>
          <a:ln w="9525">
            <a:noFill/>
            <a:miter lim="800000"/>
            <a:headEnd/>
            <a:tailEnd/>
          </a:ln>
        </p:spPr>
        <p:txBody>
          <a:bodyPr/>
          <a:lstStyle/>
          <a:p>
            <a:pPr eaLnBrk="0" hangingPunct="0">
              <a:lnSpc>
                <a:spcPct val="90000"/>
              </a:lnSpc>
            </a:pPr>
            <a:endParaRPr lang="ko-KR" altLang="en-US" sz="1000">
              <a:solidFill>
                <a:schemeClr val="tx1"/>
              </a:solidFill>
              <a:latin typeface="Verdana" pitchFamily="34" charset="0"/>
              <a:ea typeface="Gulim" pitchFamily="34" charset="-127"/>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0"/>
          </p:nvPr>
        </p:nvSpPr>
        <p:spPr>
          <a:xfrm>
            <a:off x="8474075" y="6381750"/>
            <a:ext cx="254000" cy="244475"/>
          </a:xfrm>
        </p:spPr>
        <p:txBody>
          <a:bodyPr/>
          <a:lstStyle/>
          <a:p>
            <a:fld id="{D09CBB90-95A3-41DF-A90E-A5322DD04F8A}" type="slidenum">
              <a:rPr lang="en-US" smtClean="0">
                <a:latin typeface="Zurich BT"/>
              </a:rPr>
              <a:pPr/>
              <a:t>2</a:t>
            </a:fld>
            <a:endParaRPr lang="en-US" smtClean="0">
              <a:latin typeface="Zurich BT"/>
            </a:endParaRPr>
          </a:p>
        </p:txBody>
      </p:sp>
      <p:sp>
        <p:nvSpPr>
          <p:cNvPr id="17410" name="Rectangle 2"/>
          <p:cNvSpPr>
            <a:spLocks noGrp="1" noChangeArrowheads="1"/>
          </p:cNvSpPr>
          <p:nvPr>
            <p:ph type="title"/>
          </p:nvPr>
        </p:nvSpPr>
        <p:spPr/>
        <p:txBody>
          <a:bodyPr/>
          <a:lstStyle/>
          <a:p>
            <a:r>
              <a:rPr lang="en-US" smtClean="0"/>
              <a:t>PRESENTATION OUTLINE</a:t>
            </a:r>
          </a:p>
        </p:txBody>
      </p:sp>
      <p:sp>
        <p:nvSpPr>
          <p:cNvPr id="17411" name="Rectangle 3"/>
          <p:cNvSpPr>
            <a:spLocks noGrp="1" noChangeArrowheads="1"/>
          </p:cNvSpPr>
          <p:nvPr>
            <p:ph type="body" idx="1"/>
          </p:nvPr>
        </p:nvSpPr>
        <p:spPr/>
        <p:txBody>
          <a:bodyPr/>
          <a:lstStyle/>
          <a:p>
            <a:pPr>
              <a:lnSpc>
                <a:spcPct val="80000"/>
              </a:lnSpc>
            </a:pPr>
            <a:r>
              <a:rPr lang="en-US" sz="2800" smtClean="0"/>
              <a:t>What do we mean by accessible ICTs?</a:t>
            </a:r>
          </a:p>
          <a:p>
            <a:pPr>
              <a:lnSpc>
                <a:spcPct val="80000"/>
              </a:lnSpc>
            </a:pPr>
            <a:r>
              <a:rPr lang="en-US" sz="2800" smtClean="0"/>
              <a:t>Why promote accessible ICTs?</a:t>
            </a:r>
          </a:p>
          <a:p>
            <a:pPr>
              <a:lnSpc>
                <a:spcPct val="80000"/>
              </a:lnSpc>
            </a:pPr>
            <a:r>
              <a:rPr lang="en-US" sz="2800" smtClean="0"/>
              <a:t>What is BDT doing to promote accessible ICTs?</a:t>
            </a:r>
          </a:p>
          <a:p>
            <a:pPr>
              <a:lnSpc>
                <a:spcPct val="80000"/>
              </a:lnSpc>
            </a:pPr>
            <a:r>
              <a:rPr lang="en-US" sz="2800" smtClean="0"/>
              <a:t>What can ITU Members do to promote accessible ICTs?</a:t>
            </a:r>
          </a:p>
          <a:p>
            <a:pPr>
              <a:lnSpc>
                <a:spcPct val="80000"/>
              </a:lnSpc>
            </a:pPr>
            <a:r>
              <a:rPr lang="en-US" sz="2800" smtClean="0"/>
              <a:t>How can we work together to ensure the digital inclusion of persons with disabilities?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xfrm>
            <a:off x="8474075" y="6381750"/>
            <a:ext cx="254000" cy="244475"/>
          </a:xfrm>
        </p:spPr>
        <p:txBody>
          <a:bodyPr/>
          <a:lstStyle/>
          <a:p>
            <a:fld id="{F1367E67-2867-4F1C-866B-507A2386D6F0}" type="slidenum">
              <a:rPr lang="en-US" smtClean="0">
                <a:latin typeface="Zurich BT"/>
              </a:rPr>
              <a:pPr/>
              <a:t>3</a:t>
            </a:fld>
            <a:endParaRPr lang="en-US" smtClean="0">
              <a:latin typeface="Zurich BT"/>
            </a:endParaRPr>
          </a:p>
        </p:txBody>
      </p:sp>
      <p:sp>
        <p:nvSpPr>
          <p:cNvPr id="19458" name="Rectangle 2"/>
          <p:cNvSpPr>
            <a:spLocks noGrp="1" noChangeArrowheads="1"/>
          </p:cNvSpPr>
          <p:nvPr>
            <p:ph type="title"/>
          </p:nvPr>
        </p:nvSpPr>
        <p:spPr>
          <a:xfrm>
            <a:off x="684213" y="490538"/>
            <a:ext cx="7772400" cy="1190625"/>
          </a:xfrm>
        </p:spPr>
        <p:txBody>
          <a:bodyPr/>
          <a:lstStyle/>
          <a:p>
            <a:r>
              <a:rPr lang="en-US" smtClean="0"/>
              <a:t>What do we mean by accessible ICTs?</a:t>
            </a:r>
          </a:p>
        </p:txBody>
      </p:sp>
      <p:sp>
        <p:nvSpPr>
          <p:cNvPr id="19459" name="Rectangle 3"/>
          <p:cNvSpPr>
            <a:spLocks noGrp="1" noChangeArrowheads="1"/>
          </p:cNvSpPr>
          <p:nvPr>
            <p:ph type="body" idx="1"/>
          </p:nvPr>
        </p:nvSpPr>
        <p:spPr>
          <a:xfrm>
            <a:off x="34925" y="1917700"/>
            <a:ext cx="7127875" cy="3382963"/>
          </a:xfrm>
        </p:spPr>
        <p:txBody>
          <a:bodyPr/>
          <a:lstStyle/>
          <a:p>
            <a:pPr>
              <a:lnSpc>
                <a:spcPct val="80000"/>
              </a:lnSpc>
            </a:pPr>
            <a:r>
              <a:rPr lang="en-US" sz="2200" smtClean="0"/>
              <a:t>Screen readers for the blind to enable them to access websites and documents</a:t>
            </a:r>
          </a:p>
          <a:p>
            <a:pPr>
              <a:lnSpc>
                <a:spcPct val="80000"/>
              </a:lnSpc>
            </a:pPr>
            <a:r>
              <a:rPr lang="en-US" sz="2200" smtClean="0"/>
              <a:t>Closed captioning for broadcasting for the deaf</a:t>
            </a:r>
          </a:p>
          <a:p>
            <a:pPr>
              <a:lnSpc>
                <a:spcPct val="80000"/>
              </a:lnSpc>
            </a:pPr>
            <a:r>
              <a:rPr lang="en-US" sz="2200" smtClean="0"/>
              <a:t>Video description for broadcasting for the blind</a:t>
            </a:r>
          </a:p>
          <a:p>
            <a:pPr>
              <a:lnSpc>
                <a:spcPct val="80000"/>
              </a:lnSpc>
            </a:pPr>
            <a:r>
              <a:rPr lang="en-US" sz="2200" smtClean="0"/>
              <a:t>Text to speech devices for those with speech impairments to allow for two way communication for inclusive education and work</a:t>
            </a:r>
          </a:p>
        </p:txBody>
      </p:sp>
      <p:pic>
        <p:nvPicPr>
          <p:cNvPr id="19460" name="Picture 4"/>
          <p:cNvPicPr>
            <a:picLocks noChangeAspect="1" noChangeArrowheads="1"/>
          </p:cNvPicPr>
          <p:nvPr/>
        </p:nvPicPr>
        <p:blipFill>
          <a:blip r:embed="rId3"/>
          <a:srcRect/>
          <a:stretch>
            <a:fillRect/>
          </a:stretch>
        </p:blipFill>
        <p:spPr bwMode="auto">
          <a:xfrm>
            <a:off x="7092950" y="1196975"/>
            <a:ext cx="1944688" cy="1581150"/>
          </a:xfrm>
          <a:prstGeom prst="rect">
            <a:avLst/>
          </a:prstGeom>
          <a:noFill/>
          <a:ln w="9525">
            <a:noFill/>
            <a:miter lim="800000"/>
            <a:headEnd/>
            <a:tailEnd/>
          </a:ln>
          <a:effectLst>
            <a:prstShdw prst="shdw13" dist="53882" dir="13500000">
              <a:srgbClr val="808080">
                <a:alpha val="50000"/>
              </a:srgbClr>
            </a:prstShdw>
          </a:effectLst>
        </p:spPr>
      </p:pic>
      <p:pic>
        <p:nvPicPr>
          <p:cNvPr id="19461" name="Picture 7" descr="800px-Dynawrite.jpg"/>
          <p:cNvPicPr>
            <a:picLocks noChangeAspect="1" noChangeArrowheads="1"/>
          </p:cNvPicPr>
          <p:nvPr/>
        </p:nvPicPr>
        <p:blipFill>
          <a:blip r:embed="rId4"/>
          <a:srcRect/>
          <a:stretch>
            <a:fillRect/>
          </a:stretch>
        </p:blipFill>
        <p:spPr bwMode="auto">
          <a:xfrm>
            <a:off x="274638" y="5157788"/>
            <a:ext cx="1993900" cy="1079500"/>
          </a:xfrm>
          <a:prstGeom prst="rect">
            <a:avLst/>
          </a:prstGeom>
          <a:noFill/>
          <a:ln w="9525">
            <a:solidFill>
              <a:schemeClr val="tx1"/>
            </a:solidFill>
            <a:miter lim="800000"/>
            <a:headEnd/>
            <a:tailEnd/>
          </a:ln>
          <a:effectLst>
            <a:prstShdw prst="shdw13" dist="53882" dir="13500000">
              <a:srgbClr val="808080">
                <a:alpha val="50000"/>
              </a:srgbClr>
            </a:prstShdw>
          </a:effectLst>
        </p:spPr>
      </p:pic>
      <p:sp>
        <p:nvSpPr>
          <p:cNvPr id="19462" name="Text Box 6"/>
          <p:cNvSpPr txBox="1">
            <a:spLocks noChangeArrowheads="1"/>
          </p:cNvSpPr>
          <p:nvPr/>
        </p:nvSpPr>
        <p:spPr bwMode="white">
          <a:xfrm>
            <a:off x="247650" y="6261100"/>
            <a:ext cx="2020888" cy="336550"/>
          </a:xfrm>
          <a:prstGeom prst="rect">
            <a:avLst/>
          </a:prstGeom>
          <a:solidFill>
            <a:schemeClr val="accent1"/>
          </a:solidFill>
          <a:ln w="76200" algn="ctr">
            <a:noFill/>
            <a:miter lim="800000"/>
            <a:headEnd/>
            <a:tailEnd/>
          </a:ln>
        </p:spPr>
        <p:txBody>
          <a:bodyPr wrap="none">
            <a:spAutoFit/>
          </a:bodyPr>
          <a:lstStyle/>
          <a:p>
            <a:pPr algn="ctr" eaLnBrk="0" hangingPunct="0">
              <a:buClr>
                <a:schemeClr val="tx1"/>
              </a:buClr>
              <a:buFont typeface="Arial" charset="0"/>
              <a:buNone/>
            </a:pPr>
            <a:r>
              <a:rPr lang="en-US" b="1">
                <a:solidFill>
                  <a:srgbClr val="0E438A"/>
                </a:solidFill>
              </a:rPr>
              <a:t>Text to speech device</a:t>
            </a:r>
          </a:p>
        </p:txBody>
      </p:sp>
      <p:pic>
        <p:nvPicPr>
          <p:cNvPr id="19463" name="Picture 3" descr="arpit1.jpg"/>
          <p:cNvPicPr>
            <a:picLocks noChangeAspect="1"/>
          </p:cNvPicPr>
          <p:nvPr/>
        </p:nvPicPr>
        <p:blipFill>
          <a:blip r:embed="rId5"/>
          <a:srcRect/>
          <a:stretch>
            <a:fillRect/>
          </a:stretch>
        </p:blipFill>
        <p:spPr bwMode="auto">
          <a:xfrm>
            <a:off x="6588125" y="4056063"/>
            <a:ext cx="2447925" cy="1893887"/>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0"/>
          </p:nvPr>
        </p:nvSpPr>
        <p:spPr>
          <a:xfrm>
            <a:off x="8474075" y="6381750"/>
            <a:ext cx="254000" cy="244475"/>
          </a:xfrm>
        </p:spPr>
        <p:txBody>
          <a:bodyPr/>
          <a:lstStyle/>
          <a:p>
            <a:fld id="{D44304A2-EFB4-4B3C-9CEA-825D7593A582}" type="slidenum">
              <a:rPr lang="en-US" smtClean="0">
                <a:latin typeface="Zurich BT"/>
              </a:rPr>
              <a:pPr/>
              <a:t>4</a:t>
            </a:fld>
            <a:endParaRPr lang="en-US" smtClean="0">
              <a:latin typeface="Zurich BT"/>
            </a:endParaRPr>
          </a:p>
        </p:txBody>
      </p:sp>
      <p:sp>
        <p:nvSpPr>
          <p:cNvPr id="21506" name="Rectangle 2"/>
          <p:cNvSpPr>
            <a:spLocks noGrp="1" noChangeArrowheads="1"/>
          </p:cNvSpPr>
          <p:nvPr>
            <p:ph type="title"/>
          </p:nvPr>
        </p:nvSpPr>
        <p:spPr>
          <a:xfrm>
            <a:off x="684213" y="490538"/>
            <a:ext cx="7772400" cy="1190625"/>
          </a:xfrm>
        </p:spPr>
        <p:txBody>
          <a:bodyPr/>
          <a:lstStyle/>
          <a:p>
            <a:r>
              <a:rPr lang="en-US" smtClean="0"/>
              <a:t>Why promote accessible ICTs for persons with disabilities?</a:t>
            </a:r>
          </a:p>
        </p:txBody>
      </p:sp>
      <p:sp>
        <p:nvSpPr>
          <p:cNvPr id="21507" name="Rectangle 3"/>
          <p:cNvSpPr>
            <a:spLocks noGrp="1" noChangeArrowheads="1"/>
          </p:cNvSpPr>
          <p:nvPr>
            <p:ph type="body" idx="1"/>
          </p:nvPr>
        </p:nvSpPr>
        <p:spPr/>
        <p:txBody>
          <a:bodyPr/>
          <a:lstStyle/>
          <a:p>
            <a:pPr>
              <a:lnSpc>
                <a:spcPct val="80000"/>
              </a:lnSpc>
            </a:pPr>
            <a:r>
              <a:rPr lang="en-US" sz="2400" smtClean="0"/>
              <a:t>Accessibility is a human right recognized in the UN Convention on the Rights of Persons with Disabilities (CRPD)</a:t>
            </a:r>
          </a:p>
          <a:p>
            <a:pPr>
              <a:lnSpc>
                <a:spcPct val="80000"/>
              </a:lnSpc>
            </a:pPr>
            <a:r>
              <a:rPr lang="en-US" sz="2400" smtClean="0"/>
              <a:t>Enshrined in Article 9 of the CRPD</a:t>
            </a:r>
          </a:p>
          <a:p>
            <a:pPr lvl="1">
              <a:lnSpc>
                <a:spcPct val="80000"/>
              </a:lnSpc>
            </a:pPr>
            <a:r>
              <a:rPr lang="en-US" sz="1800" smtClean="0"/>
              <a:t>Article 9 of the CRPD defines ICT accessibility as an integral part of accessibility rights on par with transportation and the physical environment.  </a:t>
            </a:r>
          </a:p>
          <a:p>
            <a:pPr lvl="1">
              <a:lnSpc>
                <a:spcPct val="80000"/>
              </a:lnSpc>
            </a:pPr>
            <a:r>
              <a:rPr lang="en-US" sz="1800" smtClean="0"/>
              <a:t>Article 9 concerns all ICT products and ICT based applications and services, with a far-reaching implication for industry, governments and civil society</a:t>
            </a:r>
            <a:endParaRPr lang="en-US" sz="2000" smtClean="0"/>
          </a:p>
          <a:p>
            <a:pPr>
              <a:lnSpc>
                <a:spcPct val="80000"/>
              </a:lnSpc>
            </a:pPr>
            <a:r>
              <a:rPr lang="en-US" sz="2400" smtClean="0"/>
              <a:t>Accessible ICTs can provide a path out of poverty and ensure an inclusive education for persons with disabilities</a:t>
            </a:r>
          </a:p>
        </p:txBody>
      </p:sp>
      <p:pic>
        <p:nvPicPr>
          <p:cNvPr id="21508" name="Picture 5" descr="computer_program_for_visually_impaired.jpg"/>
          <p:cNvPicPr>
            <a:picLocks noChangeAspect="1"/>
          </p:cNvPicPr>
          <p:nvPr/>
        </p:nvPicPr>
        <p:blipFill>
          <a:blip r:embed="rId3"/>
          <a:srcRect/>
          <a:stretch>
            <a:fillRect/>
          </a:stretch>
        </p:blipFill>
        <p:spPr bwMode="auto">
          <a:xfrm>
            <a:off x="179388" y="5353050"/>
            <a:ext cx="2182812" cy="1460500"/>
          </a:xfrm>
          <a:prstGeom prst="rect">
            <a:avLst/>
          </a:prstGeom>
          <a:noFill/>
          <a:ln w="9525">
            <a:noFill/>
            <a:miter lim="800000"/>
            <a:headEnd/>
            <a:tailEnd/>
          </a:ln>
          <a:effectLst>
            <a:prstShdw prst="shdw13" dist="53882" dir="13500000">
              <a:srgbClr val="808080">
                <a:alpha val="50000"/>
              </a:srgbClr>
            </a:prst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1"/>
          <p:cNvSpPr>
            <a:spLocks noGrp="1"/>
          </p:cNvSpPr>
          <p:nvPr>
            <p:ph type="sldNum" sz="quarter" idx="10"/>
          </p:nvPr>
        </p:nvSpPr>
        <p:spPr>
          <a:xfrm>
            <a:off x="8474075" y="6381750"/>
            <a:ext cx="254000" cy="244475"/>
          </a:xfrm>
        </p:spPr>
        <p:txBody>
          <a:bodyPr/>
          <a:lstStyle/>
          <a:p>
            <a:fld id="{D1860B48-6012-4435-872F-AB1EE7F2C21F}" type="slidenum">
              <a:rPr lang="en-US" smtClean="0">
                <a:latin typeface="Zurich BT"/>
              </a:rPr>
              <a:pPr/>
              <a:t>5</a:t>
            </a:fld>
            <a:endParaRPr lang="en-US" smtClean="0">
              <a:latin typeface="Zurich BT"/>
            </a:endParaRPr>
          </a:p>
        </p:txBody>
      </p:sp>
      <p:sp>
        <p:nvSpPr>
          <p:cNvPr id="23554" name="Slide Number Placeholder 3"/>
          <p:cNvSpPr txBox="1">
            <a:spLocks noGrp="1"/>
          </p:cNvSpPr>
          <p:nvPr/>
        </p:nvSpPr>
        <p:spPr bwMode="auto">
          <a:xfrm>
            <a:off x="252413" y="6170613"/>
            <a:ext cx="4497387" cy="312737"/>
          </a:xfrm>
          <a:prstGeom prst="rect">
            <a:avLst/>
          </a:prstGeom>
          <a:noFill/>
          <a:ln w="9525">
            <a:noFill/>
            <a:miter lim="800000"/>
            <a:headEnd/>
            <a:tailEnd/>
          </a:ln>
        </p:spPr>
        <p:txBody>
          <a:bodyPr/>
          <a:lstStyle/>
          <a:p>
            <a:fld id="{007BF269-C411-413F-A3FF-8E25349A93B6}" type="slidenum">
              <a:rPr lang="en-US" sz="1000" b="1">
                <a:solidFill>
                  <a:srgbClr val="0E438A"/>
                </a:solidFill>
                <a:latin typeface="Zurich BT"/>
              </a:rPr>
              <a:pPr/>
              <a:t>5</a:t>
            </a:fld>
            <a:endParaRPr lang="en-US" sz="1000" b="1">
              <a:solidFill>
                <a:srgbClr val="0E438A"/>
              </a:solidFill>
              <a:latin typeface="Zurich BT"/>
            </a:endParaRPr>
          </a:p>
        </p:txBody>
      </p:sp>
      <p:sp>
        <p:nvSpPr>
          <p:cNvPr id="23555" name="Rectangle 2"/>
          <p:cNvSpPr>
            <a:spLocks noGrp="1" noChangeArrowheads="1"/>
          </p:cNvSpPr>
          <p:nvPr>
            <p:ph type="body" idx="4294967295"/>
          </p:nvPr>
        </p:nvSpPr>
        <p:spPr>
          <a:xfrm>
            <a:off x="468313" y="1341438"/>
            <a:ext cx="7896225" cy="4787900"/>
          </a:xfrm>
        </p:spPr>
        <p:txBody>
          <a:bodyPr/>
          <a:lstStyle/>
          <a:p>
            <a:pPr>
              <a:lnSpc>
                <a:spcPct val="90000"/>
              </a:lnSpc>
            </a:pPr>
            <a:r>
              <a:rPr lang="en-US" sz="2400" smtClean="0">
                <a:solidFill>
                  <a:schemeClr val="tx1"/>
                </a:solidFill>
              </a:rPr>
              <a:t>e-Accessibility toolkit with G3ict</a:t>
            </a:r>
          </a:p>
          <a:p>
            <a:pPr>
              <a:lnSpc>
                <a:spcPct val="90000"/>
              </a:lnSpc>
            </a:pPr>
            <a:r>
              <a:rPr lang="en-US" sz="2400" smtClean="0">
                <a:solidFill>
                  <a:schemeClr val="tx1"/>
                </a:solidFill>
              </a:rPr>
              <a:t>Awareness Raising seminars and workshops: next workshop for CIS Region in Odessa 1-2 November</a:t>
            </a:r>
          </a:p>
          <a:p>
            <a:pPr>
              <a:lnSpc>
                <a:spcPct val="90000"/>
              </a:lnSpc>
            </a:pPr>
            <a:r>
              <a:rPr lang="en-US" sz="2400" smtClean="0">
                <a:solidFill>
                  <a:schemeClr val="tx1"/>
                </a:solidFill>
              </a:rPr>
              <a:t>Connect a School, Connect a Community toolkit module on persons with disabilities</a:t>
            </a:r>
          </a:p>
          <a:p>
            <a:pPr>
              <a:lnSpc>
                <a:spcPct val="90000"/>
              </a:lnSpc>
            </a:pPr>
            <a:r>
              <a:rPr lang="en-US" sz="2400" smtClean="0">
                <a:solidFill>
                  <a:schemeClr val="tx1"/>
                </a:solidFill>
              </a:rPr>
              <a:t>ICT projects for Community ICT Centres for Persons with Disabilities in Burkina Faso, Ethiopia, Mali, Malawi and Zambia </a:t>
            </a:r>
          </a:p>
          <a:p>
            <a:pPr>
              <a:lnSpc>
                <a:spcPct val="90000"/>
              </a:lnSpc>
            </a:pPr>
            <a:r>
              <a:rPr lang="en-US" sz="2400" smtClean="0">
                <a:solidFill>
                  <a:schemeClr val="tx1"/>
                </a:solidFill>
              </a:rPr>
              <a:t>ICT projects on Text to Speech in Mongolia and Sri Lanka</a:t>
            </a:r>
          </a:p>
          <a:p>
            <a:pPr>
              <a:lnSpc>
                <a:spcPct val="90000"/>
              </a:lnSpc>
            </a:pPr>
            <a:r>
              <a:rPr lang="en-US" sz="2400" smtClean="0">
                <a:solidFill>
                  <a:schemeClr val="tx1"/>
                </a:solidFill>
              </a:rPr>
              <a:t>ITU-D Study Group Question 20-1/1-Guidelines &amp; New Study Question</a:t>
            </a:r>
          </a:p>
          <a:p>
            <a:pPr>
              <a:lnSpc>
                <a:spcPct val="90000"/>
              </a:lnSpc>
              <a:buFont typeface="Wingdings" pitchFamily="2" charset="2"/>
              <a:buNone/>
            </a:pPr>
            <a:endParaRPr lang="en-US" smtClean="0">
              <a:solidFill>
                <a:schemeClr val="tx1"/>
              </a:solidFill>
            </a:endParaRPr>
          </a:p>
        </p:txBody>
      </p:sp>
      <p:sp>
        <p:nvSpPr>
          <p:cNvPr id="23556" name="Rectangle 2"/>
          <p:cNvSpPr>
            <a:spLocks noGrp="1" noChangeArrowheads="1"/>
          </p:cNvSpPr>
          <p:nvPr>
            <p:ph type="title" idx="4294967295"/>
          </p:nvPr>
        </p:nvSpPr>
        <p:spPr>
          <a:xfrm>
            <a:off x="854075" y="582613"/>
            <a:ext cx="7372350" cy="641350"/>
          </a:xfrm>
        </p:spPr>
        <p:txBody>
          <a:bodyPr lIns="45720" rIns="45720" anchor="t"/>
          <a:lstStyle/>
          <a:p>
            <a:r>
              <a:rPr lang="en-US" smtClean="0"/>
              <a:t>What is BDT doing?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0"/>
          </p:nvPr>
        </p:nvSpPr>
        <p:spPr>
          <a:xfrm>
            <a:off x="8474075" y="6381750"/>
            <a:ext cx="254000" cy="244475"/>
          </a:xfrm>
        </p:spPr>
        <p:txBody>
          <a:bodyPr/>
          <a:lstStyle/>
          <a:p>
            <a:fld id="{CFF9CEF1-818E-42BA-9757-4DA1AADA105F}" type="slidenum">
              <a:rPr lang="en-US" smtClean="0">
                <a:latin typeface="Zurich BT"/>
              </a:rPr>
              <a:pPr/>
              <a:t>6</a:t>
            </a:fld>
            <a:endParaRPr lang="en-US" smtClean="0">
              <a:latin typeface="Zurich BT"/>
            </a:endParaRPr>
          </a:p>
        </p:txBody>
      </p:sp>
      <p:sp>
        <p:nvSpPr>
          <p:cNvPr id="25602" name="Rectangle 2"/>
          <p:cNvSpPr>
            <a:spLocks noGrp="1" noChangeArrowheads="1"/>
          </p:cNvSpPr>
          <p:nvPr>
            <p:ph type="body" idx="1"/>
          </p:nvPr>
        </p:nvSpPr>
        <p:spPr>
          <a:xfrm>
            <a:off x="152400" y="836613"/>
            <a:ext cx="8839200" cy="2366962"/>
          </a:xfrm>
        </p:spPr>
        <p:txBody>
          <a:bodyPr/>
          <a:lstStyle/>
          <a:p>
            <a:pPr>
              <a:lnSpc>
                <a:spcPct val="85000"/>
              </a:lnSpc>
              <a:spcBef>
                <a:spcPct val="40000"/>
              </a:spcBef>
            </a:pPr>
            <a:r>
              <a:rPr lang="en-US" altLang="zh-CN" sz="2000" smtClean="0">
                <a:ea typeface="SimSun" pitchFamily="2" charset="-122"/>
              </a:rPr>
              <a:t>Workshop on ICT Accessibility for Persons with Disabilities, Odessa, Ukraine,  </a:t>
            </a:r>
            <a:r>
              <a:rPr lang="en-US" altLang="zh-CN" sz="2000" b="1" smtClean="0">
                <a:ea typeface="SimSun" pitchFamily="2" charset="-122"/>
              </a:rPr>
              <a:t>1-2 November 2010</a:t>
            </a:r>
            <a:endParaRPr lang="en-US" altLang="zh-CN" sz="2000" b="1" smtClean="0">
              <a:solidFill>
                <a:schemeClr val="hlink"/>
              </a:solidFill>
              <a:latin typeface="Trebuchet MS" pitchFamily="34" charset="0"/>
              <a:ea typeface="SimSun" pitchFamily="2" charset="-122"/>
            </a:endParaRPr>
          </a:p>
          <a:p>
            <a:pPr>
              <a:lnSpc>
                <a:spcPct val="85000"/>
              </a:lnSpc>
              <a:spcBef>
                <a:spcPct val="40000"/>
              </a:spcBef>
            </a:pPr>
            <a:r>
              <a:rPr lang="en-US" altLang="zh-CN" sz="2000" smtClean="0">
                <a:ea typeface="SimSun" pitchFamily="2" charset="-122"/>
              </a:rPr>
              <a:t>Enabling Access to Education Through ICT, organized by the Centre for Internet and  Society, G3ict, ITU, WIPO and UNESCO, New Delhi, </a:t>
            </a:r>
            <a:r>
              <a:rPr lang="en-US" altLang="zh-CN" sz="2000" b="1" smtClean="0">
                <a:ea typeface="SimSun" pitchFamily="2" charset="-122"/>
              </a:rPr>
              <a:t>27-29 October 2010</a:t>
            </a:r>
          </a:p>
          <a:p>
            <a:pPr>
              <a:lnSpc>
                <a:spcPct val="85000"/>
              </a:lnSpc>
              <a:spcBef>
                <a:spcPct val="40000"/>
              </a:spcBef>
            </a:pPr>
            <a:r>
              <a:rPr lang="en-US" altLang="zh-CN" sz="2000" smtClean="0">
                <a:ea typeface="SimSun" pitchFamily="2" charset="-122"/>
              </a:rPr>
              <a:t>Workshop on ICT Accessibility for Persons with Disabilities, Kampala, Uganda, 6 May 2010</a:t>
            </a:r>
          </a:p>
          <a:p>
            <a:pPr>
              <a:lnSpc>
                <a:spcPct val="85000"/>
              </a:lnSpc>
              <a:spcBef>
                <a:spcPct val="40000"/>
              </a:spcBef>
              <a:buFont typeface="Wingdings" pitchFamily="2" charset="2"/>
              <a:buNone/>
            </a:pPr>
            <a:endParaRPr lang="en-US" altLang="zh-CN" sz="2000" smtClean="0">
              <a:ea typeface="SimSun" pitchFamily="2" charset="-122"/>
            </a:endParaRPr>
          </a:p>
          <a:p>
            <a:pPr>
              <a:lnSpc>
                <a:spcPct val="85000"/>
              </a:lnSpc>
              <a:spcBef>
                <a:spcPct val="40000"/>
              </a:spcBef>
            </a:pPr>
            <a:endParaRPr lang="en-US" altLang="zh-CN" smtClean="0">
              <a:latin typeface="Trebuchet MS" pitchFamily="34" charset="0"/>
              <a:ea typeface="SimSun" pitchFamily="2" charset="-122"/>
            </a:endParaRPr>
          </a:p>
        </p:txBody>
      </p:sp>
      <p:sp>
        <p:nvSpPr>
          <p:cNvPr id="25603" name="Rectangle 3"/>
          <p:cNvSpPr>
            <a:spLocks noChangeArrowheads="1"/>
          </p:cNvSpPr>
          <p:nvPr/>
        </p:nvSpPr>
        <p:spPr bwMode="auto">
          <a:xfrm>
            <a:off x="152400" y="-387350"/>
            <a:ext cx="8523288" cy="1001713"/>
          </a:xfrm>
          <a:prstGeom prst="rect">
            <a:avLst/>
          </a:prstGeom>
          <a:noFill/>
          <a:ln w="9525" algn="ctr">
            <a:noFill/>
            <a:miter lim="800000"/>
            <a:headEnd/>
            <a:tailEnd/>
          </a:ln>
        </p:spPr>
        <p:txBody>
          <a:bodyPr lIns="18000" rIns="18000" anchor="ctr"/>
          <a:lstStyle/>
          <a:p>
            <a:endParaRPr lang="en-US" sz="3200" b="1">
              <a:solidFill>
                <a:schemeClr val="accent2"/>
              </a:solidFill>
              <a:latin typeface="Calibri" pitchFamily="34" charset="0"/>
            </a:endParaRPr>
          </a:p>
          <a:p>
            <a:pPr algn="ctr"/>
            <a:r>
              <a:rPr lang="en-US" sz="2800" b="1">
                <a:solidFill>
                  <a:schemeClr val="accent2"/>
                </a:solidFill>
                <a:latin typeface="Calibri" pitchFamily="34" charset="0"/>
              </a:rPr>
              <a:t> </a:t>
            </a:r>
            <a:r>
              <a:rPr lang="en-US" sz="2000" b="1">
                <a:solidFill>
                  <a:srgbClr val="1B5BA2"/>
                </a:solidFill>
                <a:latin typeface="Verdana" pitchFamily="34" charset="0"/>
              </a:rPr>
              <a:t>Upcoming</a:t>
            </a:r>
            <a:r>
              <a:rPr lang="en-US" sz="2000" b="1">
                <a:solidFill>
                  <a:schemeClr val="accent2"/>
                </a:solidFill>
                <a:latin typeface="Calibri" pitchFamily="34" charset="0"/>
              </a:rPr>
              <a:t> </a:t>
            </a:r>
            <a:r>
              <a:rPr lang="en-US" sz="2000" b="1">
                <a:solidFill>
                  <a:srgbClr val="1B5BA2"/>
                </a:solidFill>
                <a:latin typeface="Verdana" pitchFamily="34" charset="0"/>
              </a:rPr>
              <a:t>and Recent ITU Accessibility Events</a:t>
            </a:r>
            <a:endParaRPr lang="en-GB" sz="2000" b="1">
              <a:solidFill>
                <a:srgbClr val="1B5BA2"/>
              </a:solidFill>
              <a:latin typeface="Verdana" pitchFamily="34" charset="0"/>
            </a:endParaRPr>
          </a:p>
        </p:txBody>
      </p:sp>
      <p:pic>
        <p:nvPicPr>
          <p:cNvPr id="25604" name="Picture 4" descr="Copy of Group"/>
          <p:cNvPicPr>
            <a:picLocks noChangeAspect="1" noChangeArrowheads="1"/>
          </p:cNvPicPr>
          <p:nvPr/>
        </p:nvPicPr>
        <p:blipFill>
          <a:blip r:embed="rId3"/>
          <a:srcRect/>
          <a:stretch>
            <a:fillRect/>
          </a:stretch>
        </p:blipFill>
        <p:spPr bwMode="auto">
          <a:xfrm>
            <a:off x="6011863" y="4875213"/>
            <a:ext cx="3132137" cy="1146175"/>
          </a:xfrm>
          <a:prstGeom prst="rect">
            <a:avLst/>
          </a:prstGeom>
          <a:noFill/>
          <a:ln w="9525">
            <a:noFill/>
            <a:miter lim="800000"/>
            <a:headEnd/>
            <a:tailEnd/>
          </a:ln>
        </p:spPr>
      </p:pic>
      <p:pic>
        <p:nvPicPr>
          <p:cNvPr id="25605" name="Picture 6" descr="IMG_0387"/>
          <p:cNvPicPr>
            <a:picLocks noChangeAspect="1" noChangeArrowheads="1"/>
          </p:cNvPicPr>
          <p:nvPr/>
        </p:nvPicPr>
        <p:blipFill>
          <a:blip r:embed="rId4"/>
          <a:srcRect/>
          <a:stretch>
            <a:fillRect/>
          </a:stretch>
        </p:blipFill>
        <p:spPr bwMode="auto">
          <a:xfrm>
            <a:off x="6300788" y="2925763"/>
            <a:ext cx="2663825" cy="1727200"/>
          </a:xfrm>
          <a:prstGeom prst="rect">
            <a:avLst/>
          </a:prstGeom>
          <a:noFill/>
          <a:ln w="9525">
            <a:noFill/>
            <a:miter lim="800000"/>
            <a:headEnd/>
            <a:tailEnd/>
          </a:ln>
        </p:spPr>
      </p:pic>
      <p:sp>
        <p:nvSpPr>
          <p:cNvPr id="25606" name="Text Box 7"/>
          <p:cNvSpPr txBox="1">
            <a:spLocks noChangeArrowheads="1"/>
          </p:cNvSpPr>
          <p:nvPr/>
        </p:nvSpPr>
        <p:spPr bwMode="auto">
          <a:xfrm>
            <a:off x="215900" y="5970588"/>
            <a:ext cx="8748713" cy="771525"/>
          </a:xfrm>
          <a:prstGeom prst="rect">
            <a:avLst/>
          </a:prstGeom>
          <a:solidFill>
            <a:srgbClr val="FFFF99"/>
          </a:solidFill>
          <a:ln w="9525">
            <a:solidFill>
              <a:schemeClr val="tx1"/>
            </a:solidFill>
            <a:miter lim="800000"/>
            <a:headEnd/>
            <a:tailEnd/>
          </a:ln>
        </p:spPr>
        <p:txBody>
          <a:bodyPr>
            <a:spAutoFit/>
          </a:bodyPr>
          <a:lstStyle/>
          <a:p>
            <a:pPr>
              <a:spcBef>
                <a:spcPct val="50000"/>
              </a:spcBef>
            </a:pPr>
            <a:r>
              <a:rPr lang="en-US" sz="2200" b="1">
                <a:solidFill>
                  <a:schemeClr val="hlink"/>
                </a:solidFill>
                <a:latin typeface="Calibri" pitchFamily="34" charset="0"/>
              </a:rPr>
              <a:t>ITU invites partnerships for the </a:t>
            </a:r>
            <a:r>
              <a:rPr lang="en-US" sz="2200" b="1" i="1">
                <a:solidFill>
                  <a:srgbClr val="FF0000"/>
                </a:solidFill>
                <a:latin typeface="Calibri" pitchFamily="34" charset="0"/>
              </a:rPr>
              <a:t>“Regional Seminar on Digital Inclusion for Persons with Disabilities and Ageing Societies</a:t>
            </a:r>
            <a:r>
              <a:rPr lang="en-US" sz="2200" b="1" i="1">
                <a:solidFill>
                  <a:schemeClr val="hlink"/>
                </a:solidFill>
                <a:latin typeface="Calibri" pitchFamily="34" charset="0"/>
              </a:rPr>
              <a:t>”</a:t>
            </a:r>
            <a:r>
              <a:rPr lang="en-US" sz="2200" b="1">
                <a:solidFill>
                  <a:schemeClr val="hlink"/>
                </a:solidFill>
                <a:latin typeface="Calibri" pitchFamily="34" charset="0"/>
              </a:rPr>
              <a:t> planned to be held in 2011</a:t>
            </a:r>
          </a:p>
        </p:txBody>
      </p:sp>
      <p:sp>
        <p:nvSpPr>
          <p:cNvPr id="25607" name="Rectangle 9"/>
          <p:cNvSpPr>
            <a:spLocks noChangeArrowheads="1"/>
          </p:cNvSpPr>
          <p:nvPr/>
        </p:nvSpPr>
        <p:spPr bwMode="auto">
          <a:xfrm>
            <a:off x="0" y="0"/>
            <a:ext cx="212725" cy="473075"/>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pPr eaLnBrk="0" hangingPunct="0">
              <a:buClr>
                <a:schemeClr val="tx1"/>
              </a:buClr>
              <a:buFont typeface="Arial" charset="0"/>
              <a:buNone/>
            </a:pPr>
            <a:endParaRPr lang="en-US"/>
          </a:p>
          <a:p>
            <a:pPr eaLnBrk="0" hangingPunct="0"/>
            <a:r>
              <a:rPr lang="en-US" sz="900"/>
              <a:t> </a:t>
            </a:r>
            <a:endParaRPr lang="en-US"/>
          </a:p>
        </p:txBody>
      </p:sp>
      <p:sp>
        <p:nvSpPr>
          <p:cNvPr id="25608" name="Rectangle 10"/>
          <p:cNvSpPr>
            <a:spLocks noChangeArrowheads="1"/>
          </p:cNvSpPr>
          <p:nvPr/>
        </p:nvSpPr>
        <p:spPr bwMode="auto">
          <a:xfrm>
            <a:off x="0" y="0"/>
            <a:ext cx="212725" cy="473075"/>
          </a:xfrm>
          <a:prstGeom prst="rect">
            <a:avLst/>
          </a:prstGeom>
          <a:noFill/>
          <a:ln w="9525">
            <a:noFill/>
            <a:miter lim="800000"/>
            <a:headEnd/>
            <a:tailEnd/>
          </a:ln>
          <a:effectLst>
            <a:prstShdw prst="shdw13" dist="53882" dir="13500000">
              <a:schemeClr val="bg2">
                <a:alpha val="50000"/>
              </a:schemeClr>
            </a:prstShdw>
          </a:effectLst>
        </p:spPr>
        <p:txBody>
          <a:bodyPr wrap="none" anchor="ctr">
            <a:spAutoFit/>
          </a:bodyPr>
          <a:lstStyle/>
          <a:p>
            <a:pPr eaLnBrk="0" hangingPunct="0">
              <a:buClr>
                <a:schemeClr val="tx1"/>
              </a:buClr>
              <a:buFont typeface="Arial" charset="0"/>
              <a:buNone/>
            </a:pPr>
            <a:endParaRPr lang="en-US"/>
          </a:p>
          <a:p>
            <a:pPr eaLnBrk="0" hangingPunct="0"/>
            <a:r>
              <a:rPr lang="en-US" sz="900"/>
              <a:t> </a:t>
            </a:r>
            <a:endParaRPr lang="en-US"/>
          </a:p>
        </p:txBody>
      </p:sp>
      <p:sp>
        <p:nvSpPr>
          <p:cNvPr id="25609" name="Rectangle 2"/>
          <p:cNvSpPr>
            <a:spLocks noChangeArrowheads="1"/>
          </p:cNvSpPr>
          <p:nvPr/>
        </p:nvSpPr>
        <p:spPr bwMode="auto">
          <a:xfrm>
            <a:off x="179388" y="3140075"/>
            <a:ext cx="5472112" cy="2736850"/>
          </a:xfrm>
          <a:prstGeom prst="rect">
            <a:avLst/>
          </a:prstGeom>
          <a:noFill/>
          <a:ln w="9525">
            <a:noFill/>
            <a:miter lim="800000"/>
            <a:headEnd/>
            <a:tailEnd/>
          </a:ln>
        </p:spPr>
        <p:txBody>
          <a:bodyPr/>
          <a:lstStyle/>
          <a:p>
            <a:pPr marL="342900" indent="-342900" eaLnBrk="0" hangingPunct="0">
              <a:lnSpc>
                <a:spcPct val="85000"/>
              </a:lnSpc>
              <a:spcBef>
                <a:spcPct val="40000"/>
              </a:spcBef>
              <a:buClr>
                <a:srgbClr val="0E438A"/>
              </a:buClr>
              <a:buSzPct val="110000"/>
              <a:buFont typeface="Wingdings" pitchFamily="2" charset="2"/>
              <a:buChar char="§"/>
            </a:pPr>
            <a:r>
              <a:rPr lang="en-US" altLang="zh-CN" sz="2000">
                <a:solidFill>
                  <a:srgbClr val="5C5C5C"/>
                </a:solidFill>
                <a:latin typeface="Verdana" pitchFamily="34" charset="0"/>
                <a:ea typeface="SimSun" pitchFamily="2" charset="-122"/>
              </a:rPr>
              <a:t>Workshop on Accessibility to ICTs” at the 4th International Convention on Rehabilitation Engineering &amp; Assistive Technology (iCREATe-2010), Shanghai, China, 23 July 2010, jointly organized by ITU-D and ITU-T</a:t>
            </a:r>
          </a:p>
          <a:p>
            <a:pPr marL="342900" indent="-342900" eaLnBrk="0" hangingPunct="0">
              <a:lnSpc>
                <a:spcPct val="85000"/>
              </a:lnSpc>
              <a:spcBef>
                <a:spcPct val="40000"/>
              </a:spcBef>
              <a:buClr>
                <a:srgbClr val="0E438A"/>
              </a:buClr>
              <a:buSzPct val="110000"/>
              <a:buFont typeface="Wingdings" pitchFamily="2" charset="2"/>
              <a:buChar char="§"/>
            </a:pPr>
            <a:r>
              <a:rPr lang="en-US" altLang="zh-CN" sz="2000">
                <a:solidFill>
                  <a:srgbClr val="5C5C5C"/>
                </a:solidFill>
                <a:latin typeface="Verdana" pitchFamily="34" charset="0"/>
                <a:ea typeface="SimSun" pitchFamily="2" charset="-122"/>
              </a:rPr>
              <a:t>Asia-Pacific Regional Forum on Mainstreaming ICT Accessibility for Persons with Disabilities,” Bangkok, Thailand, 25-27 Aug 2009 </a:t>
            </a:r>
          </a:p>
          <a:p>
            <a:pPr marL="342900" indent="-342900" eaLnBrk="0" hangingPunct="0">
              <a:lnSpc>
                <a:spcPct val="85000"/>
              </a:lnSpc>
              <a:spcBef>
                <a:spcPct val="40000"/>
              </a:spcBef>
              <a:buClr>
                <a:srgbClr val="0E438A"/>
              </a:buClr>
              <a:buSzPct val="110000"/>
              <a:buFont typeface="Wingdings" pitchFamily="2" charset="2"/>
              <a:buNone/>
            </a:pPr>
            <a:endParaRPr lang="en-US" altLang="zh-CN" sz="2000">
              <a:solidFill>
                <a:srgbClr val="5C5C5C"/>
              </a:solidFill>
              <a:latin typeface="Verdana" pitchFamily="34" charset="0"/>
              <a:ea typeface="SimSun" pitchFamily="2" charset="-122"/>
            </a:endParaRPr>
          </a:p>
          <a:p>
            <a:pPr marL="342900" indent="-342900" eaLnBrk="0" hangingPunct="0">
              <a:lnSpc>
                <a:spcPct val="85000"/>
              </a:lnSpc>
              <a:spcBef>
                <a:spcPct val="40000"/>
              </a:spcBef>
              <a:buClr>
                <a:srgbClr val="0E438A"/>
              </a:buClr>
              <a:buSzPct val="110000"/>
              <a:buFont typeface="Wingdings" pitchFamily="2" charset="2"/>
              <a:buNone/>
            </a:pPr>
            <a:endParaRPr lang="en-US" altLang="zh-CN" sz="2000">
              <a:solidFill>
                <a:srgbClr val="5C5C5C"/>
              </a:solidFill>
              <a:latin typeface="Verdana" pitchFamily="34" charset="0"/>
              <a:ea typeface="SimSun" pitchFamily="2" charset="-122"/>
            </a:endParaRPr>
          </a:p>
          <a:p>
            <a:pPr marL="342900" indent="-342900" eaLnBrk="0" hangingPunct="0">
              <a:lnSpc>
                <a:spcPct val="85000"/>
              </a:lnSpc>
              <a:spcBef>
                <a:spcPct val="40000"/>
              </a:spcBef>
              <a:buClr>
                <a:srgbClr val="0E438A"/>
              </a:buClr>
              <a:buSzPct val="110000"/>
              <a:buFont typeface="Wingdings" pitchFamily="2" charset="2"/>
              <a:buNone/>
            </a:pPr>
            <a:endParaRPr lang="en-US" altLang="zh-CN" sz="2000">
              <a:solidFill>
                <a:srgbClr val="5C5C5C"/>
              </a:solidFill>
              <a:latin typeface="Verdana" pitchFamily="34" charset="0"/>
              <a:ea typeface="SimSun" pitchFamily="2" charset="-122"/>
            </a:endParaRPr>
          </a:p>
          <a:p>
            <a:pPr marL="342900" indent="-342900" eaLnBrk="0" hangingPunct="0">
              <a:lnSpc>
                <a:spcPct val="85000"/>
              </a:lnSpc>
              <a:spcBef>
                <a:spcPct val="40000"/>
              </a:spcBef>
              <a:buClr>
                <a:srgbClr val="0E438A"/>
              </a:buClr>
              <a:buSzPct val="110000"/>
              <a:buFont typeface="Wingdings" pitchFamily="2" charset="2"/>
              <a:buChar char="§"/>
            </a:pPr>
            <a:endParaRPr lang="en-US" altLang="zh-CN" sz="3200">
              <a:solidFill>
                <a:srgbClr val="5C5C5C"/>
              </a:solidFill>
              <a:latin typeface="Trebuchet MS" pitchFamily="34" charset="0"/>
              <a:ea typeface="SimSun" pitchFamily="2"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0"/>
          </p:nvPr>
        </p:nvSpPr>
        <p:spPr>
          <a:xfrm>
            <a:off x="8474075" y="6381750"/>
            <a:ext cx="254000" cy="244475"/>
          </a:xfrm>
        </p:spPr>
        <p:txBody>
          <a:bodyPr/>
          <a:lstStyle/>
          <a:p>
            <a:fld id="{4B1B23FF-D808-4D3A-B572-02E582CF621B}" type="slidenum">
              <a:rPr lang="en-US" smtClean="0">
                <a:latin typeface="Zurich BT"/>
              </a:rPr>
              <a:pPr/>
              <a:t>7</a:t>
            </a:fld>
            <a:endParaRPr lang="en-US" smtClean="0">
              <a:latin typeface="Zurich BT"/>
            </a:endParaRPr>
          </a:p>
        </p:txBody>
      </p:sp>
      <p:sp>
        <p:nvSpPr>
          <p:cNvPr id="27650" name="Rectangle 2"/>
          <p:cNvSpPr>
            <a:spLocks noChangeArrowheads="1"/>
          </p:cNvSpPr>
          <p:nvPr/>
        </p:nvSpPr>
        <p:spPr bwMode="auto">
          <a:xfrm>
            <a:off x="314325" y="0"/>
            <a:ext cx="6705600" cy="908050"/>
          </a:xfrm>
          <a:prstGeom prst="rect">
            <a:avLst/>
          </a:prstGeom>
          <a:noFill/>
          <a:ln w="9525" algn="ctr">
            <a:noFill/>
            <a:miter lim="800000"/>
            <a:headEnd/>
            <a:tailEnd/>
          </a:ln>
        </p:spPr>
        <p:txBody>
          <a:bodyPr lIns="18000" rIns="18000" anchor="ctr"/>
          <a:lstStyle/>
          <a:p>
            <a:endParaRPr lang="en-US" sz="2800" b="1">
              <a:solidFill>
                <a:schemeClr val="accent2"/>
              </a:solidFill>
              <a:latin typeface="Calibri" pitchFamily="34" charset="0"/>
            </a:endParaRPr>
          </a:p>
          <a:p>
            <a:r>
              <a:rPr lang="en-US" sz="2000" b="1">
                <a:solidFill>
                  <a:srgbClr val="1B5BA2"/>
                </a:solidFill>
                <a:latin typeface="Verdana" pitchFamily="34" charset="0"/>
              </a:rPr>
              <a:t>Project: Text to Speech Development in Mongolia -2010-2011</a:t>
            </a:r>
          </a:p>
          <a:p>
            <a:endParaRPr lang="en-GB" sz="2800" b="1">
              <a:solidFill>
                <a:schemeClr val="accent2"/>
              </a:solidFill>
              <a:latin typeface="Calibri" pitchFamily="34" charset="0"/>
              <a:ea typeface="Gulim" pitchFamily="34" charset="-127"/>
            </a:endParaRPr>
          </a:p>
        </p:txBody>
      </p:sp>
      <p:pic>
        <p:nvPicPr>
          <p:cNvPr id="27651" name="Picture 3" descr="TTS"/>
          <p:cNvPicPr>
            <a:picLocks noChangeAspect="1" noChangeArrowheads="1"/>
          </p:cNvPicPr>
          <p:nvPr/>
        </p:nvPicPr>
        <p:blipFill>
          <a:blip r:embed="rId3"/>
          <a:srcRect/>
          <a:stretch>
            <a:fillRect/>
          </a:stretch>
        </p:blipFill>
        <p:spPr bwMode="auto">
          <a:xfrm>
            <a:off x="250825" y="1052513"/>
            <a:ext cx="4198938" cy="2946400"/>
          </a:xfrm>
          <a:prstGeom prst="rect">
            <a:avLst/>
          </a:prstGeom>
          <a:noFill/>
          <a:ln w="9525">
            <a:noFill/>
            <a:miter lim="800000"/>
            <a:headEnd/>
            <a:tailEnd/>
          </a:ln>
        </p:spPr>
      </p:pic>
      <p:sp>
        <p:nvSpPr>
          <p:cNvPr id="27652" name="Rectangle 4"/>
          <p:cNvSpPr>
            <a:spLocks noChangeArrowheads="1"/>
          </p:cNvSpPr>
          <p:nvPr/>
        </p:nvSpPr>
        <p:spPr bwMode="auto">
          <a:xfrm>
            <a:off x="4500563" y="1052513"/>
            <a:ext cx="4535487" cy="3168650"/>
          </a:xfrm>
          <a:prstGeom prst="rect">
            <a:avLst/>
          </a:prstGeom>
          <a:noFill/>
          <a:ln w="9525">
            <a:noFill/>
            <a:miter lim="800000"/>
            <a:headEnd/>
            <a:tailEnd/>
          </a:ln>
        </p:spPr>
        <p:txBody>
          <a:bodyPr/>
          <a:lstStyle/>
          <a:p>
            <a:pPr marL="342900" indent="-342900" eaLnBrk="0" hangingPunct="0">
              <a:lnSpc>
                <a:spcPct val="85000"/>
              </a:lnSpc>
              <a:spcBef>
                <a:spcPct val="40000"/>
              </a:spcBef>
              <a:buClr>
                <a:srgbClr val="0E438A"/>
              </a:buClr>
              <a:buSzPct val="110000"/>
              <a:buFont typeface="Wingdings" pitchFamily="2" charset="2"/>
              <a:buChar char="§"/>
            </a:pPr>
            <a:r>
              <a:rPr lang="en-US" altLang="zh-CN" sz="1800">
                <a:solidFill>
                  <a:srgbClr val="5C5C5C"/>
                </a:solidFill>
                <a:latin typeface="Trebuchet MS" pitchFamily="34" charset="0"/>
                <a:ea typeface="SimSun" pitchFamily="2" charset="-122"/>
              </a:rPr>
              <a:t>Build Mongolian Text-To-Speech (TTS) engine which supports Speech Application Programming Interface (SAPI) run on MS Windows</a:t>
            </a:r>
          </a:p>
          <a:p>
            <a:pPr marL="342900" indent="-342900" eaLnBrk="0" hangingPunct="0">
              <a:lnSpc>
                <a:spcPct val="85000"/>
              </a:lnSpc>
              <a:spcBef>
                <a:spcPct val="40000"/>
              </a:spcBef>
              <a:buClr>
                <a:srgbClr val="0E438A"/>
              </a:buClr>
              <a:buSzPct val="110000"/>
              <a:buFont typeface="Wingdings" pitchFamily="2" charset="2"/>
              <a:buChar char="§"/>
            </a:pPr>
            <a:r>
              <a:rPr lang="en-GB" altLang="zh-CN" sz="1800">
                <a:solidFill>
                  <a:srgbClr val="5C5C5C"/>
                </a:solidFill>
                <a:latin typeface="Trebuchet MS" pitchFamily="34" charset="0"/>
                <a:ea typeface="SimSun" pitchFamily="2" charset="-122"/>
              </a:rPr>
              <a:t>Make the Mongolian TTS compatible with both licensed screen reader and opensource-based screen reader</a:t>
            </a:r>
          </a:p>
          <a:p>
            <a:pPr marL="342900" indent="-342900" eaLnBrk="0" hangingPunct="0">
              <a:lnSpc>
                <a:spcPct val="85000"/>
              </a:lnSpc>
              <a:spcBef>
                <a:spcPct val="40000"/>
              </a:spcBef>
              <a:buClr>
                <a:srgbClr val="0E438A"/>
              </a:buClr>
              <a:buSzPct val="110000"/>
              <a:buFont typeface="Wingdings" pitchFamily="2" charset="2"/>
              <a:buChar char="§"/>
            </a:pPr>
            <a:r>
              <a:rPr lang="en-US" altLang="zh-CN" sz="1800">
                <a:solidFill>
                  <a:srgbClr val="5C5C5C"/>
                </a:solidFill>
                <a:latin typeface="Trebuchet MS" pitchFamily="34" charset="0"/>
                <a:ea typeface="SimSun" pitchFamily="2" charset="-122"/>
              </a:rPr>
              <a:t>Conduct “training the trainers” on TTS development and “user training” on opensource-based screen reader.</a:t>
            </a:r>
          </a:p>
        </p:txBody>
      </p:sp>
      <p:sp>
        <p:nvSpPr>
          <p:cNvPr id="27653" name="Rectangle 5"/>
          <p:cNvSpPr>
            <a:spLocks noGrp="1" noChangeArrowheads="1"/>
          </p:cNvSpPr>
          <p:nvPr>
            <p:ph type="body" idx="1"/>
          </p:nvPr>
        </p:nvSpPr>
        <p:spPr>
          <a:xfrm>
            <a:off x="152400" y="4221163"/>
            <a:ext cx="8839200" cy="2438400"/>
          </a:xfrm>
        </p:spPr>
        <p:txBody>
          <a:bodyPr/>
          <a:lstStyle/>
          <a:p>
            <a:pPr marL="0" indent="0">
              <a:lnSpc>
                <a:spcPct val="85000"/>
              </a:lnSpc>
              <a:buFont typeface="Wingdings" pitchFamily="2" charset="2"/>
              <a:buNone/>
            </a:pPr>
            <a:r>
              <a:rPr lang="en-US" altLang="zh-CN" sz="2000" smtClean="0">
                <a:latin typeface="Trebuchet MS" pitchFamily="34" charset="0"/>
                <a:ea typeface="SimSun" pitchFamily="2" charset="-122"/>
              </a:rPr>
              <a:t>The Project is implemented within the human capacity development framework of ITU/AMD partnership project and is supported by the Department of Broadband, Communications, and the Digital Economy (DBDCE), Australian Government.</a:t>
            </a:r>
          </a:p>
          <a:p>
            <a:pPr marL="0" indent="0">
              <a:lnSpc>
                <a:spcPct val="85000"/>
              </a:lnSpc>
              <a:buFont typeface="Wingdings" pitchFamily="2" charset="2"/>
              <a:buNone/>
            </a:pPr>
            <a:endParaRPr lang="en-US" altLang="zh-CN" sz="2000" smtClean="0">
              <a:latin typeface="Trebuchet MS" pitchFamily="34" charset="0"/>
              <a:ea typeface="SimSun" pitchFamily="2" charset="-122"/>
            </a:endParaRPr>
          </a:p>
          <a:p>
            <a:pPr marL="0" indent="0">
              <a:lnSpc>
                <a:spcPct val="85000"/>
              </a:lnSpc>
              <a:buFont typeface="Wingdings" pitchFamily="2" charset="2"/>
              <a:buNone/>
            </a:pPr>
            <a:r>
              <a:rPr lang="en-US" altLang="zh-CN" sz="2000" smtClean="0">
                <a:latin typeface="Trebuchet MS" pitchFamily="34" charset="0"/>
                <a:ea typeface="SimSun" pitchFamily="2" charset="-122"/>
              </a:rPr>
              <a:t>Development partners include the National Electronic and Computer Center (NECTEC) of Thailand, the National IT Park (NITP) of Mongolia and the National University of Mongolia (NUM)</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xfrm>
            <a:off x="8474075" y="6381750"/>
            <a:ext cx="254000" cy="244475"/>
          </a:xfrm>
        </p:spPr>
        <p:txBody>
          <a:bodyPr/>
          <a:lstStyle/>
          <a:p>
            <a:fld id="{0AB4154C-65C0-4737-873C-31BD2E45427A}" type="slidenum">
              <a:rPr lang="en-US" smtClean="0">
                <a:latin typeface="Zurich BT"/>
              </a:rPr>
              <a:pPr/>
              <a:t>8</a:t>
            </a:fld>
            <a:endParaRPr lang="en-US" smtClean="0">
              <a:latin typeface="Zurich BT"/>
            </a:endParaRPr>
          </a:p>
        </p:txBody>
      </p:sp>
      <p:sp>
        <p:nvSpPr>
          <p:cNvPr id="29698" name="Rectangle 2"/>
          <p:cNvSpPr>
            <a:spLocks noChangeArrowheads="1"/>
          </p:cNvSpPr>
          <p:nvPr/>
        </p:nvSpPr>
        <p:spPr bwMode="auto">
          <a:xfrm>
            <a:off x="107950" y="260350"/>
            <a:ext cx="6705600" cy="1265238"/>
          </a:xfrm>
          <a:prstGeom prst="rect">
            <a:avLst/>
          </a:prstGeom>
          <a:noFill/>
          <a:ln w="9525" algn="ctr">
            <a:noFill/>
            <a:miter lim="800000"/>
            <a:headEnd/>
            <a:tailEnd/>
          </a:ln>
        </p:spPr>
        <p:txBody>
          <a:bodyPr lIns="18000" rIns="18000" anchor="ctr"/>
          <a:lstStyle/>
          <a:p>
            <a:r>
              <a:rPr lang="en-US" sz="2000" b="1">
                <a:solidFill>
                  <a:srgbClr val="1B5BA2"/>
                </a:solidFill>
                <a:latin typeface="Verdana" pitchFamily="34" charset="0"/>
              </a:rPr>
              <a:t>Project: Building Capacity for Harnessing ICTs for Disempowered / Marginalized Communities in Sri Lanka (eNABLE)</a:t>
            </a:r>
            <a:endParaRPr lang="en-GB" sz="2000" b="1">
              <a:solidFill>
                <a:srgbClr val="1B5BA2"/>
              </a:solidFill>
              <a:latin typeface="Verdana" pitchFamily="34" charset="0"/>
              <a:ea typeface="Gulim" pitchFamily="34" charset="-127"/>
            </a:endParaRPr>
          </a:p>
        </p:txBody>
      </p:sp>
      <p:sp>
        <p:nvSpPr>
          <p:cNvPr id="29699" name="Rectangle 3"/>
          <p:cNvSpPr>
            <a:spLocks noChangeArrowheads="1"/>
          </p:cNvSpPr>
          <p:nvPr/>
        </p:nvSpPr>
        <p:spPr bwMode="auto">
          <a:xfrm>
            <a:off x="3348038" y="1628775"/>
            <a:ext cx="5616575" cy="1655763"/>
          </a:xfrm>
          <a:prstGeom prst="rect">
            <a:avLst/>
          </a:prstGeom>
          <a:noFill/>
          <a:ln w="9525">
            <a:noFill/>
            <a:miter lim="800000"/>
            <a:headEnd/>
            <a:tailEnd/>
          </a:ln>
        </p:spPr>
        <p:txBody>
          <a:bodyPr/>
          <a:lstStyle/>
          <a:p>
            <a:pPr marL="342900" indent="-342900" eaLnBrk="0" hangingPunct="0">
              <a:lnSpc>
                <a:spcPct val="85000"/>
              </a:lnSpc>
              <a:spcBef>
                <a:spcPct val="40000"/>
              </a:spcBef>
              <a:buClr>
                <a:srgbClr val="0E438A"/>
              </a:buClr>
              <a:buSzPct val="110000"/>
              <a:buFont typeface="Wingdings" pitchFamily="2" charset="2"/>
              <a:buChar char="§"/>
            </a:pPr>
            <a:r>
              <a:rPr lang="en-US" altLang="zh-CN" sz="1800" b="1">
                <a:solidFill>
                  <a:srgbClr val="5C5C5C"/>
                </a:solidFill>
                <a:latin typeface="Trebuchet MS" pitchFamily="34" charset="0"/>
                <a:ea typeface="SimSun" pitchFamily="2" charset="-122"/>
              </a:rPr>
              <a:t>ITU Assistance Phase 1 – technical assistance in IT equipment and assistive technologies to 28 centres.</a:t>
            </a:r>
          </a:p>
          <a:p>
            <a:pPr marL="342900" indent="-342900" eaLnBrk="0" hangingPunct="0">
              <a:lnSpc>
                <a:spcPct val="85000"/>
              </a:lnSpc>
              <a:spcBef>
                <a:spcPct val="40000"/>
              </a:spcBef>
              <a:buClr>
                <a:srgbClr val="0E438A"/>
              </a:buClr>
              <a:buSzPct val="110000"/>
              <a:buFont typeface="Wingdings" pitchFamily="2" charset="2"/>
              <a:buChar char="§"/>
            </a:pPr>
            <a:r>
              <a:rPr lang="en-US" altLang="zh-CN" sz="1800" b="1">
                <a:solidFill>
                  <a:srgbClr val="5C5C5C"/>
                </a:solidFill>
                <a:latin typeface="Trebuchet MS" pitchFamily="34" charset="0"/>
                <a:ea typeface="SimSun" pitchFamily="2" charset="-122"/>
              </a:rPr>
              <a:t>About 2,292 people including students, marginalized people and PwDs have been benefited</a:t>
            </a:r>
          </a:p>
        </p:txBody>
      </p:sp>
      <p:pic>
        <p:nvPicPr>
          <p:cNvPr id="29700" name="Picture 4" descr="Picture1"/>
          <p:cNvPicPr>
            <a:picLocks noChangeAspect="1" noChangeArrowheads="1"/>
          </p:cNvPicPr>
          <p:nvPr/>
        </p:nvPicPr>
        <p:blipFill>
          <a:blip r:embed="rId3"/>
          <a:srcRect/>
          <a:stretch>
            <a:fillRect/>
          </a:stretch>
        </p:blipFill>
        <p:spPr bwMode="auto">
          <a:xfrm>
            <a:off x="179388" y="1628775"/>
            <a:ext cx="2952750" cy="1768475"/>
          </a:xfrm>
          <a:prstGeom prst="rect">
            <a:avLst/>
          </a:prstGeom>
          <a:noFill/>
          <a:ln w="9525">
            <a:noFill/>
            <a:miter lim="800000"/>
            <a:headEnd/>
            <a:tailEnd/>
          </a:ln>
        </p:spPr>
      </p:pic>
      <p:pic>
        <p:nvPicPr>
          <p:cNvPr id="29701" name="Picture 5" descr="Picture2"/>
          <p:cNvPicPr>
            <a:picLocks noChangeAspect="1" noChangeArrowheads="1"/>
          </p:cNvPicPr>
          <p:nvPr/>
        </p:nvPicPr>
        <p:blipFill>
          <a:blip r:embed="rId4"/>
          <a:srcRect/>
          <a:stretch>
            <a:fillRect/>
          </a:stretch>
        </p:blipFill>
        <p:spPr bwMode="auto">
          <a:xfrm>
            <a:off x="5795963" y="3141663"/>
            <a:ext cx="3124200" cy="2066925"/>
          </a:xfrm>
          <a:prstGeom prst="rect">
            <a:avLst/>
          </a:prstGeom>
          <a:noFill/>
          <a:ln w="9525">
            <a:noFill/>
            <a:miter lim="800000"/>
            <a:headEnd/>
            <a:tailEnd/>
          </a:ln>
        </p:spPr>
      </p:pic>
      <p:sp>
        <p:nvSpPr>
          <p:cNvPr id="29702" name="Rectangle 6"/>
          <p:cNvSpPr>
            <a:spLocks noChangeArrowheads="1"/>
          </p:cNvSpPr>
          <p:nvPr/>
        </p:nvSpPr>
        <p:spPr bwMode="auto">
          <a:xfrm>
            <a:off x="179388" y="3573463"/>
            <a:ext cx="5616575" cy="1800225"/>
          </a:xfrm>
          <a:prstGeom prst="rect">
            <a:avLst/>
          </a:prstGeom>
          <a:noFill/>
          <a:ln w="9525">
            <a:noFill/>
            <a:miter lim="800000"/>
            <a:headEnd/>
            <a:tailEnd/>
          </a:ln>
        </p:spPr>
        <p:txBody>
          <a:bodyPr/>
          <a:lstStyle/>
          <a:p>
            <a:pPr marL="342900" indent="-342900" eaLnBrk="0" hangingPunct="0">
              <a:lnSpc>
                <a:spcPct val="85000"/>
              </a:lnSpc>
              <a:spcBef>
                <a:spcPct val="40000"/>
              </a:spcBef>
              <a:buClr>
                <a:srgbClr val="0E438A"/>
              </a:buClr>
              <a:buSzPct val="110000"/>
              <a:buFont typeface="Wingdings" pitchFamily="2" charset="2"/>
              <a:buChar char="§"/>
            </a:pPr>
            <a:r>
              <a:rPr lang="en-US" altLang="zh-CN" sz="1800" b="1">
                <a:solidFill>
                  <a:srgbClr val="5C5C5C"/>
                </a:solidFill>
                <a:latin typeface="Trebuchet MS" pitchFamily="34" charset="0"/>
                <a:ea typeface="SimSun" pitchFamily="2" charset="-122"/>
              </a:rPr>
              <a:t>ITU Assistance Phase 2 – technical assistance in IT equipment and assistive technologies to 33 schools, 2 universities, 17 vocational training centres, and 17 Ranaviru villages.</a:t>
            </a:r>
          </a:p>
          <a:p>
            <a:pPr marL="342900" indent="-342900" eaLnBrk="0" hangingPunct="0">
              <a:lnSpc>
                <a:spcPct val="85000"/>
              </a:lnSpc>
              <a:spcBef>
                <a:spcPct val="40000"/>
              </a:spcBef>
              <a:buClr>
                <a:srgbClr val="0E438A"/>
              </a:buClr>
              <a:buSzPct val="110000"/>
              <a:buFont typeface="Wingdings" pitchFamily="2" charset="2"/>
              <a:buChar char="§"/>
            </a:pPr>
            <a:r>
              <a:rPr lang="en-US" altLang="zh-CN" sz="1800" b="1">
                <a:solidFill>
                  <a:srgbClr val="5C5C5C"/>
                </a:solidFill>
                <a:latin typeface="Trebuchet MS" pitchFamily="34" charset="0"/>
                <a:ea typeface="SimSun" pitchFamily="2" charset="-122"/>
              </a:rPr>
              <a:t>About 4,678 people including students, marginalised people and PwDs have been benefited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txBox="1">
            <a:spLocks noGrp="1"/>
          </p:cNvSpPr>
          <p:nvPr/>
        </p:nvSpPr>
        <p:spPr bwMode="auto">
          <a:xfrm>
            <a:off x="8474075" y="6381750"/>
            <a:ext cx="254000" cy="244475"/>
          </a:xfrm>
          <a:prstGeom prst="rect">
            <a:avLst/>
          </a:prstGeom>
          <a:solidFill>
            <a:schemeClr val="bg1"/>
          </a:solidFill>
          <a:ln w="9525">
            <a:noFill/>
            <a:miter lim="800000"/>
            <a:headEnd/>
            <a:tailEnd/>
          </a:ln>
        </p:spPr>
        <p:txBody>
          <a:bodyPr wrap="none">
            <a:spAutoFit/>
          </a:bodyPr>
          <a:lstStyle/>
          <a:p>
            <a:pPr algn="r"/>
            <a:fld id="{9CC35CFA-16E6-4610-BF5E-0DB40FABB877}" type="slidenum">
              <a:rPr lang="en-US" sz="1000">
                <a:solidFill>
                  <a:srgbClr val="0E438A"/>
                </a:solidFill>
                <a:latin typeface="Zurich BT"/>
                <a:cs typeface="Times New Roman" pitchFamily="18" charset="0"/>
              </a:rPr>
              <a:pPr algn="r"/>
              <a:t>9</a:t>
            </a:fld>
            <a:endParaRPr lang="en-US" sz="1000">
              <a:solidFill>
                <a:srgbClr val="0E438A"/>
              </a:solidFill>
              <a:latin typeface="Zurich BT"/>
              <a:cs typeface="Times New Roman" pitchFamily="18" charset="0"/>
            </a:endParaRPr>
          </a:p>
        </p:txBody>
      </p:sp>
      <p:sp>
        <p:nvSpPr>
          <p:cNvPr id="31746" name="Rectangle 2"/>
          <p:cNvSpPr>
            <a:spLocks noGrp="1" noChangeArrowheads="1"/>
          </p:cNvSpPr>
          <p:nvPr>
            <p:ph type="title" idx="4294967295"/>
          </p:nvPr>
        </p:nvSpPr>
        <p:spPr>
          <a:xfrm>
            <a:off x="684213" y="490538"/>
            <a:ext cx="7772400" cy="1190625"/>
          </a:xfrm>
        </p:spPr>
        <p:txBody>
          <a:bodyPr/>
          <a:lstStyle/>
          <a:p>
            <a:r>
              <a:rPr lang="en-US" smtClean="0"/>
              <a:t>What can you do to promote accessible ICTs</a:t>
            </a:r>
          </a:p>
        </p:txBody>
      </p:sp>
      <p:sp>
        <p:nvSpPr>
          <p:cNvPr id="31747" name="Rectangle 3"/>
          <p:cNvSpPr>
            <a:spLocks noGrp="1" noChangeArrowheads="1"/>
          </p:cNvSpPr>
          <p:nvPr>
            <p:ph type="body" idx="4294967295"/>
          </p:nvPr>
        </p:nvSpPr>
        <p:spPr/>
        <p:txBody>
          <a:bodyPr/>
          <a:lstStyle/>
          <a:p>
            <a:pPr>
              <a:lnSpc>
                <a:spcPct val="80000"/>
              </a:lnSpc>
            </a:pPr>
            <a:r>
              <a:rPr lang="en-US" sz="2000" smtClean="0"/>
              <a:t>Ensure accessible ICTs and assistive technologies are available in the market (mobile phones, websites, etc)</a:t>
            </a:r>
          </a:p>
          <a:p>
            <a:pPr lvl="1">
              <a:lnSpc>
                <a:spcPct val="80000"/>
              </a:lnSpc>
            </a:pPr>
            <a:r>
              <a:rPr lang="en-US" sz="1800" smtClean="0"/>
              <a:t>regulate availability  </a:t>
            </a:r>
          </a:p>
          <a:p>
            <a:pPr lvl="1">
              <a:lnSpc>
                <a:spcPct val="80000"/>
              </a:lnSpc>
            </a:pPr>
            <a:r>
              <a:rPr lang="en-US" sz="1800" smtClean="0"/>
              <a:t>industry codes</a:t>
            </a:r>
          </a:p>
          <a:p>
            <a:pPr>
              <a:lnSpc>
                <a:spcPct val="80000"/>
              </a:lnSpc>
            </a:pPr>
            <a:r>
              <a:rPr lang="en-US" sz="2000" smtClean="0"/>
              <a:t>Ensure captioning, video description and  for digital tv</a:t>
            </a:r>
          </a:p>
          <a:p>
            <a:pPr>
              <a:lnSpc>
                <a:spcPct val="80000"/>
              </a:lnSpc>
            </a:pPr>
            <a:r>
              <a:rPr lang="en-US" sz="2000" smtClean="0"/>
              <a:t>Raise awareness about accessible ICTs – a lot is already built in</a:t>
            </a:r>
          </a:p>
          <a:p>
            <a:pPr>
              <a:lnSpc>
                <a:spcPct val="80000"/>
              </a:lnSpc>
            </a:pPr>
            <a:r>
              <a:rPr lang="en-US" sz="2000" smtClean="0"/>
              <a:t>Use universal service funds for projects to provide job training for persons with disabilities or education to children</a:t>
            </a:r>
          </a:p>
          <a:p>
            <a:pPr>
              <a:lnSpc>
                <a:spcPct val="80000"/>
              </a:lnSpc>
            </a:pPr>
            <a:r>
              <a:rPr lang="en-US" sz="2000" smtClean="0"/>
              <a:t>Procure only accessible ICTs</a:t>
            </a:r>
          </a:p>
          <a:p>
            <a:pPr>
              <a:lnSpc>
                <a:spcPct val="80000"/>
              </a:lnSpc>
            </a:pPr>
            <a:r>
              <a:rPr lang="en-US" sz="2000" smtClean="0"/>
              <a:t>Raise awareness about the CRPD and the capabilities of persons with disabilities</a:t>
            </a:r>
          </a:p>
          <a:p>
            <a:pPr>
              <a:lnSpc>
                <a:spcPct val="80000"/>
              </a:lnSpc>
            </a:pPr>
            <a:r>
              <a:rPr lang="en-US" sz="2000" smtClean="0"/>
              <a:t>Ensure access in times of emergencies</a:t>
            </a:r>
          </a:p>
          <a:p>
            <a:pPr>
              <a:lnSpc>
                <a:spcPct val="80000"/>
              </a:lnSpc>
            </a:pPr>
            <a:endParaRPr lang="en-US" sz="200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P New Logo">
  <a:themeElements>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PP New Log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PPP New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 New Logo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 New Logo</Template>
  <TotalTime>10847</TotalTime>
  <Words>2193</Words>
  <Application>Microsoft Office PowerPoint</Application>
  <PresentationFormat>On-screen Show (4:3)</PresentationFormat>
  <Paragraphs>184</Paragraphs>
  <Slides>14</Slides>
  <Notes>12</Notes>
  <HiddenSlides>0</HiddenSlides>
  <MMClips>0</MMClips>
  <ScaleCrop>false</ScaleCrop>
  <HeadingPairs>
    <vt:vector size="6" baseType="variant">
      <vt:variant>
        <vt:lpstr>Fonts Used</vt:lpstr>
      </vt:variant>
      <vt:variant>
        <vt:i4>10</vt:i4>
      </vt:variant>
      <vt:variant>
        <vt:lpstr>Design Template</vt:lpstr>
      </vt:variant>
      <vt:variant>
        <vt:i4>2</vt:i4>
      </vt:variant>
      <vt:variant>
        <vt:lpstr>Slide Titles</vt:lpstr>
      </vt:variant>
      <vt:variant>
        <vt:i4>14</vt:i4>
      </vt:variant>
    </vt:vector>
  </HeadingPairs>
  <TitlesOfParts>
    <vt:vector size="26" baseType="lpstr">
      <vt:lpstr>Times New Roman</vt:lpstr>
      <vt:lpstr>Arial</vt:lpstr>
      <vt:lpstr>Verdana</vt:lpstr>
      <vt:lpstr>Wingdings</vt:lpstr>
      <vt:lpstr>Zurich BT</vt:lpstr>
      <vt:lpstr>Univers</vt:lpstr>
      <vt:lpstr>SimSun</vt:lpstr>
      <vt:lpstr>Trebuchet MS</vt:lpstr>
      <vt:lpstr>Calibri</vt:lpstr>
      <vt:lpstr>Gulim</vt:lpstr>
      <vt:lpstr>PPP New Logo</vt:lpstr>
      <vt:lpstr>PPP New Logo</vt:lpstr>
      <vt:lpstr>BDT Activities on Promoting e-Accessibility for Persons with Disabilities</vt:lpstr>
      <vt:lpstr>PRESENTATION OUTLINE</vt:lpstr>
      <vt:lpstr>What do we mean by accessible ICTs?</vt:lpstr>
      <vt:lpstr>Why promote accessible ICTs for persons with disabilities?</vt:lpstr>
      <vt:lpstr>What is BDT doing?</vt:lpstr>
      <vt:lpstr>Slide 6</vt:lpstr>
      <vt:lpstr>Slide 7</vt:lpstr>
      <vt:lpstr>Slide 8</vt:lpstr>
      <vt:lpstr>What can you do to promote accessible ICTs</vt:lpstr>
      <vt:lpstr>How can the e-Accessibility toolkit help?</vt:lpstr>
      <vt:lpstr>Slide 11</vt:lpstr>
      <vt:lpstr>Slide 12</vt:lpstr>
      <vt:lpstr>Examples of Mobile Phone Regulations and Industry Codes</vt:lpstr>
      <vt:lpstr>Thank You!</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Robert Shaw</dc:creator>
  <cp:lastModifiedBy>kushtuev</cp:lastModifiedBy>
  <cp:revision>260</cp:revision>
  <cp:lastPrinted>2001-11-25T13:41:09Z</cp:lastPrinted>
  <dcterms:created xsi:type="dcterms:W3CDTF">2008-05-21T08:22:42Z</dcterms:created>
  <dcterms:modified xsi:type="dcterms:W3CDTF">2010-10-12T15:40:22Z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