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2" r:id="rId2"/>
    <p:sldId id="264" r:id="rId3"/>
    <p:sldId id="257" r:id="rId4"/>
    <p:sldId id="268" r:id="rId5"/>
    <p:sldId id="261" r:id="rId6"/>
    <p:sldId id="269" r:id="rId7"/>
    <p:sldId id="259" r:id="rId8"/>
    <p:sldId id="265" r:id="rId9"/>
    <p:sldId id="266" r:id="rId10"/>
    <p:sldId id="270" r:id="rId11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96" autoAdjust="0"/>
    <p:restoredTop sz="86128" autoAdjust="0"/>
  </p:normalViewPr>
  <p:slideViewPr>
    <p:cSldViewPr>
      <p:cViewPr>
        <p:scale>
          <a:sx n="100" d="100"/>
          <a:sy n="100" d="100"/>
        </p:scale>
        <p:origin x="-728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1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733" y="-101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5BFDA5-5062-45B7-9AC1-D53F096D0664}" type="datetimeFigureOut">
              <a:rPr lang="en-AU" smtClean="0"/>
              <a:pPr/>
              <a:t>8/10/2010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38CCBF-E70F-4342-8983-FF9486709BA7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F749891-80D8-4846-90D6-DD70E2C3772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sz="1100" kern="1200" dirty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49891-80D8-4846-90D6-DD70E2C3772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49891-80D8-4846-90D6-DD70E2C3772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535C60-7381-4603-B4F5-483163EE7FDF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408903-9DE0-413E-B417-C4B7036C895A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76400"/>
            <a:ext cx="2057400" cy="4449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76400"/>
            <a:ext cx="6019800" cy="4449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434CA5-6D1F-4343-9C45-BF15A90B7828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80D00F-5AB8-4388-A1EB-C2521234A379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1B5C37-B0F8-4425-9D0A-E231103F3524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895600"/>
            <a:ext cx="4038600" cy="3230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895600"/>
            <a:ext cx="4038600" cy="3230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683F65-CAEA-4FD6-86EF-6C959450C676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389BC-FC40-4EBE-AF89-5844706F4FCE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7A2529-4C33-42DA-A56B-99554A2F8A7E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525A60-1F16-4318-9E0C-1000F06D964C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84E336-7D5D-496E-BE12-09FD2797BB71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09B0FE-3035-4FD4-8460-0819C3334D7F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BackgroundImag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hidden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676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AU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895600"/>
            <a:ext cx="8229600" cy="323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en-A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endParaRPr lang="en-A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0822EADF-6126-4C93-B97A-110D6E565AF7}" type="slidenum">
              <a:rPr lang="en-AU"/>
              <a:pPr/>
              <a:t>‹#›</a:t>
            </a:fld>
            <a:endParaRPr lang="en-AU"/>
          </a:p>
        </p:txBody>
      </p:sp>
      <p:pic>
        <p:nvPicPr>
          <p:cNvPr id="1038" name="Picture 14" descr="DBCDE-Worki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1485900"/>
          </a:xfrm>
          <a:prstGeom prst="rect">
            <a:avLst/>
          </a:prstGeom>
          <a:noFill/>
        </p:spPr>
      </p:pic>
      <p:sp>
        <p:nvSpPr>
          <p:cNvPr id="1032" name="Text Box 8"/>
          <p:cNvSpPr txBox="1">
            <a:spLocks noChangeArrowheads="1"/>
          </p:cNvSpPr>
          <p:nvPr/>
        </p:nvSpPr>
        <p:spPr bwMode="gray">
          <a:xfrm>
            <a:off x="69850" y="1309947"/>
            <a:ext cx="9010650" cy="380480"/>
          </a:xfrm>
          <a:prstGeom prst="rect">
            <a:avLst/>
          </a:prstGeom>
          <a:solidFill>
            <a:schemeClr val="tx1"/>
          </a:solidFill>
          <a:ln w="127000">
            <a:solidFill>
              <a:schemeClr val="bg1"/>
            </a:solidFill>
            <a:miter lim="800000"/>
            <a:headEnd/>
            <a:tailEnd/>
          </a:ln>
        </p:spPr>
        <p:txBody>
          <a:bodyPr lIns="36000" tIns="36000" rIns="36000" bIns="36000" anchor="ctr" anchorCtr="1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  <a:latin typeface="Arial Narrow" pitchFamily="48" charset="0"/>
                <a:ea typeface="ＭＳ Ｐゴシック" pitchFamily="48" charset="-128"/>
              </a:rPr>
              <a:t>Accessible</a:t>
            </a:r>
            <a:r>
              <a:rPr lang="en-US" sz="2000" b="1" baseline="0" dirty="0" smtClean="0">
                <a:solidFill>
                  <a:schemeClr val="bg1"/>
                </a:solidFill>
                <a:latin typeface="Arial Narrow" pitchFamily="48" charset="0"/>
                <a:ea typeface="ＭＳ Ｐゴシック" pitchFamily="48" charset="-128"/>
              </a:rPr>
              <a:t> ICT for People with Disability in Australia</a:t>
            </a:r>
            <a:endParaRPr lang="en-US" sz="2000" b="1" dirty="0">
              <a:solidFill>
                <a:schemeClr val="bg1"/>
              </a:solidFill>
              <a:latin typeface="Arial Narrow" pitchFamily="48" charset="0"/>
              <a:ea typeface="ＭＳ Ｐゴシック" pitchFamily="48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852936"/>
            <a:ext cx="7772400" cy="1470025"/>
          </a:xfrm>
        </p:spPr>
        <p:txBody>
          <a:bodyPr/>
          <a:lstStyle/>
          <a:p>
            <a:r>
              <a:rPr lang="en-AU" b="1" dirty="0" smtClean="0"/>
              <a:t>Accessible ICT for People with Disability in Australia</a:t>
            </a:r>
            <a:endParaRPr lang="en-A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5589240"/>
            <a:ext cx="4680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Georgia" pitchFamily="18" charset="0"/>
              </a:rPr>
              <a:t>Keith </a:t>
            </a:r>
            <a:r>
              <a:rPr lang="en-US" dirty="0" err="1" smtClean="0">
                <a:solidFill>
                  <a:schemeClr val="bg1"/>
                </a:solidFill>
                <a:latin typeface="Georgia" pitchFamily="18" charset="0"/>
              </a:rPr>
              <a:t>Besgrove</a:t>
            </a:r>
            <a:endParaRPr lang="en-US" dirty="0" smtClean="0">
              <a:solidFill>
                <a:schemeClr val="bg1"/>
              </a:solidFill>
              <a:latin typeface="Georgia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Georgia" pitchFamily="18" charset="0"/>
              </a:rPr>
              <a:t>First Assistant Secretary</a:t>
            </a:r>
          </a:p>
          <a:p>
            <a:r>
              <a:rPr lang="en-US" dirty="0" smtClean="0">
                <a:solidFill>
                  <a:schemeClr val="bg1"/>
                </a:solidFill>
                <a:latin typeface="Georgia" pitchFamily="18" charset="0"/>
              </a:rPr>
              <a:t>Digital Economy Services Division</a:t>
            </a:r>
            <a:endParaRPr lang="en-US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40152" y="6237312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dirty="0" smtClean="0">
                <a:solidFill>
                  <a:schemeClr val="bg1"/>
                </a:solidFill>
                <a:latin typeface="Georgia" pitchFamily="18" charset="0"/>
              </a:rPr>
              <a:t>www.dbcde.gov.au</a:t>
            </a:r>
            <a:endParaRPr lang="en-AU" dirty="0">
              <a:solidFill>
                <a:schemeClr val="bg1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068960"/>
            <a:ext cx="8229600" cy="1143000"/>
          </a:xfrm>
        </p:spPr>
        <p:txBody>
          <a:bodyPr/>
          <a:lstStyle/>
          <a:p>
            <a:r>
              <a:rPr lang="en-AU" dirty="0" smtClean="0"/>
              <a:t>Questions?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720080"/>
          </a:xfrm>
        </p:spPr>
        <p:txBody>
          <a:bodyPr/>
          <a:lstStyle/>
          <a:p>
            <a:r>
              <a:rPr lang="en-AU" sz="4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Disability Reform Agenda</a:t>
            </a:r>
            <a:r>
              <a:rPr lang="en-AU" sz="40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en-AU" sz="40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endParaRPr lang="en-A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924944"/>
            <a:ext cx="8229600" cy="2016224"/>
          </a:xfrm>
        </p:spPr>
        <p:txBody>
          <a:bodyPr/>
          <a:lstStyle/>
          <a:p>
            <a:pPr lvl="0">
              <a:lnSpc>
                <a:spcPct val="150000"/>
              </a:lnSpc>
              <a:buFont typeface="Wingdings" pitchFamily="2" charset="2"/>
              <a:buChar char="q"/>
            </a:pPr>
            <a:r>
              <a:rPr lang="en-AU" sz="1800" dirty="0" smtClean="0">
                <a:latin typeface="Georgia" pitchFamily="18" charset="0"/>
              </a:rPr>
              <a:t>Australia’s ambitious reform agenda underpinned by: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AU" sz="1800" dirty="0" smtClean="0">
                <a:latin typeface="Georgia" pitchFamily="18" charset="0"/>
              </a:rPr>
              <a:t> ten year </a:t>
            </a:r>
            <a:r>
              <a:rPr lang="en-AU" sz="1800" b="1" dirty="0" smtClean="0">
                <a:latin typeface="Georgia" pitchFamily="18" charset="0"/>
              </a:rPr>
              <a:t>National Disability Strategy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AU" sz="1800" dirty="0" smtClean="0">
                <a:latin typeface="Georgia" pitchFamily="18" charset="0"/>
              </a:rPr>
              <a:t>rollout of </a:t>
            </a:r>
            <a:r>
              <a:rPr lang="en-AU" sz="1800" b="1" dirty="0" smtClean="0">
                <a:latin typeface="Georgia" pitchFamily="18" charset="0"/>
              </a:rPr>
              <a:t>National Broadband Network - </a:t>
            </a:r>
            <a:r>
              <a:rPr lang="en-AU" sz="1800" dirty="0" smtClean="0">
                <a:latin typeface="Georgia" pitchFamily="18" charset="0"/>
              </a:rPr>
              <a:t>the biggest infrastructure project in Australia’s history</a:t>
            </a:r>
          </a:p>
          <a:p>
            <a:pPr lvl="1">
              <a:lnSpc>
                <a:spcPct val="150000"/>
              </a:lnSpc>
              <a:buNone/>
            </a:pPr>
            <a:endParaRPr lang="en-AU" sz="1800" i="1" dirty="0" smtClean="0">
              <a:latin typeface="Georg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" y="5085184"/>
            <a:ext cx="7272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i="1" dirty="0" smtClean="0">
                <a:solidFill>
                  <a:schemeClr val="bg1"/>
                </a:solidFill>
                <a:latin typeface="Georgia" pitchFamily="18" charset="0"/>
              </a:rPr>
              <a:t>An inclusive Australian Society that </a:t>
            </a:r>
          </a:p>
          <a:p>
            <a:pPr algn="ctr"/>
            <a:r>
              <a:rPr lang="en-AU" i="1" dirty="0" smtClean="0">
                <a:solidFill>
                  <a:schemeClr val="bg1"/>
                </a:solidFill>
                <a:latin typeface="Georgia" pitchFamily="18" charset="0"/>
              </a:rPr>
              <a:t>enables people with a disability to fulfil </a:t>
            </a:r>
          </a:p>
          <a:p>
            <a:pPr algn="ctr"/>
            <a:r>
              <a:rPr lang="en-AU" i="1" dirty="0" smtClean="0">
                <a:solidFill>
                  <a:schemeClr val="bg1"/>
                </a:solidFill>
                <a:latin typeface="Georgia" pitchFamily="18" charset="0"/>
              </a:rPr>
              <a:t>their potential as equal citizens.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44824"/>
            <a:ext cx="8229600" cy="864096"/>
          </a:xfrm>
        </p:spPr>
        <p:txBody>
          <a:bodyPr/>
          <a:lstStyle/>
          <a:p>
            <a:r>
              <a:rPr lang="en-AU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en-AU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AU" sz="4000" dirty="0" smtClean="0"/>
              <a:t>National Disability Strategy</a:t>
            </a:r>
            <a:r>
              <a:rPr lang="en-AU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en-AU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996952"/>
            <a:ext cx="8229600" cy="36004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AU" sz="1800" dirty="0" smtClean="0">
                <a:latin typeface="Georgia" pitchFamily="18" charset="0"/>
              </a:rPr>
              <a:t>A whole-of-government, whole-of life approach to disability policy</a:t>
            </a:r>
          </a:p>
          <a:p>
            <a:pPr>
              <a:buNone/>
            </a:pPr>
            <a:endParaRPr lang="en-AU" sz="1800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AU" sz="1800" dirty="0" smtClean="0">
                <a:latin typeface="Georgia" pitchFamily="18" charset="0"/>
              </a:rPr>
              <a:t>Ten­ year, national plan across all levels of government</a:t>
            </a:r>
          </a:p>
          <a:p>
            <a:pPr>
              <a:buFont typeface="Wingdings" pitchFamily="2" charset="2"/>
              <a:buChar char="q"/>
            </a:pPr>
            <a:endParaRPr lang="en-AU" sz="1800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AU" sz="1800" dirty="0" smtClean="0">
                <a:latin typeface="Georgia" pitchFamily="18" charset="0"/>
              </a:rPr>
              <a:t>Six key priority areas, including the development of inclusive and accessible communities</a:t>
            </a:r>
          </a:p>
          <a:p>
            <a:pPr>
              <a:buNone/>
            </a:pPr>
            <a:endParaRPr lang="en-AU" sz="1800" dirty="0" smtClean="0">
              <a:latin typeface="Georgia" pitchFamily="18" charset="0"/>
            </a:endParaRPr>
          </a:p>
          <a:p>
            <a:pPr algn="ctr">
              <a:buNone/>
            </a:pPr>
            <a:r>
              <a:rPr lang="en-US" sz="1800" i="1" dirty="0" smtClean="0">
                <a:latin typeface="Georgia" pitchFamily="18" charset="0"/>
              </a:rPr>
              <a:t>People with a disability have equal access to the information they need to make informed choices about all aspects of their lives and equal opportunities to access all means of communication.</a:t>
            </a:r>
          </a:p>
          <a:p>
            <a:pPr>
              <a:buFont typeface="Wingdings" pitchFamily="2" charset="2"/>
              <a:buChar char="q"/>
            </a:pPr>
            <a:endParaRPr lang="en-AU" sz="1800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AU" sz="1800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229600" cy="936104"/>
          </a:xfrm>
        </p:spPr>
        <p:txBody>
          <a:bodyPr/>
          <a:lstStyle/>
          <a:p>
            <a:r>
              <a:rPr lang="en-AU" dirty="0" smtClean="0"/>
              <a:t>Australian </a:t>
            </a:r>
            <a:r>
              <a:rPr lang="en-AU" sz="4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Statistics</a:t>
            </a:r>
            <a:r>
              <a:rPr lang="en-AU" sz="40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en-AU" sz="40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endParaRPr lang="en-A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356992"/>
            <a:ext cx="8229600" cy="2193107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AU" sz="1800" dirty="0" smtClean="0">
                <a:latin typeface="Georgia" pitchFamily="18" charset="0"/>
              </a:rPr>
              <a:t>1 in 5 Australians have a disability (3.95 million people)</a:t>
            </a:r>
          </a:p>
          <a:p>
            <a:pPr>
              <a:lnSpc>
                <a:spcPct val="150000"/>
              </a:lnSpc>
              <a:buNone/>
            </a:pPr>
            <a:endParaRPr lang="en-AU" sz="1800" dirty="0" smtClean="0">
              <a:latin typeface="Georgia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AU" sz="1800" dirty="0" smtClean="0">
                <a:latin typeface="Georgia" pitchFamily="18" charset="0"/>
              </a:rPr>
              <a:t>86% of people with a disability reported a core limitation – i.e. mobility or communication, or restricted in schooling or employment. </a:t>
            </a:r>
          </a:p>
          <a:p>
            <a:pPr>
              <a:lnSpc>
                <a:spcPct val="150000"/>
              </a:lnSpc>
              <a:buNone/>
            </a:pPr>
            <a:endParaRPr lang="en-AU" sz="1800" dirty="0" smtClean="0"/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endParaRPr lang="en-AU" sz="1600" dirty="0" smtClean="0"/>
          </a:p>
          <a:p>
            <a:pPr algn="r">
              <a:buNone/>
            </a:pPr>
            <a:r>
              <a:rPr lang="en-AU" sz="1400" i="1" dirty="0" smtClean="0"/>
              <a:t>Source: Australian Bureau of Statistics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44824"/>
            <a:ext cx="8229600" cy="1440160"/>
          </a:xfrm>
        </p:spPr>
        <p:txBody>
          <a:bodyPr/>
          <a:lstStyle/>
          <a:p>
            <a:r>
              <a:rPr lang="en-AU" sz="4000" dirty="0" smtClean="0"/>
              <a:t>National Broadband </a:t>
            </a:r>
            <a:br>
              <a:rPr lang="en-AU" sz="4000" dirty="0" smtClean="0"/>
            </a:br>
            <a:r>
              <a:rPr lang="en-AU" sz="4000" dirty="0" smtClean="0"/>
              <a:t>Network (NBN) Objective</a:t>
            </a:r>
            <a:endParaRPr lang="en-A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429000"/>
            <a:ext cx="8229600" cy="3024336"/>
          </a:xfrm>
        </p:spPr>
        <p:txBody>
          <a:bodyPr/>
          <a:lstStyle/>
          <a:p>
            <a:pPr>
              <a:lnSpc>
                <a:spcPct val="115000"/>
              </a:lnSpc>
              <a:buFont typeface="Wingdings" pitchFamily="2" charset="2"/>
              <a:buChar char="q"/>
            </a:pPr>
            <a:r>
              <a:rPr lang="en-AU" sz="1800" dirty="0" smtClean="0">
                <a:latin typeface="Georgia" pitchFamily="18" charset="0"/>
                <a:ea typeface="ＭＳ Ｐゴシック" pitchFamily="34" charset="-128"/>
              </a:rPr>
              <a:t>Every home and business to be connected with high speed, affordable broadband</a:t>
            </a:r>
          </a:p>
          <a:p>
            <a:pPr>
              <a:lnSpc>
                <a:spcPct val="115000"/>
              </a:lnSpc>
            </a:pPr>
            <a:endParaRPr lang="en-AU" sz="1800" dirty="0" smtClean="0">
              <a:latin typeface="Georgia" pitchFamily="18" charset="0"/>
              <a:ea typeface="ＭＳ Ｐゴシック" pitchFamily="34" charset="-128"/>
            </a:endParaRPr>
          </a:p>
          <a:p>
            <a:pPr>
              <a:lnSpc>
                <a:spcPct val="115000"/>
              </a:lnSpc>
              <a:buFont typeface="Wingdings" pitchFamily="2" charset="2"/>
              <a:buChar char="q"/>
            </a:pPr>
            <a:r>
              <a:rPr lang="en-AU" sz="1800" dirty="0" smtClean="0">
                <a:latin typeface="Georgia" pitchFamily="18" charset="0"/>
                <a:ea typeface="ＭＳ Ｐゴシック" pitchFamily="34" charset="-128"/>
              </a:rPr>
              <a:t>At least 90% of premises to be connected with fibre to the home (capable of delivering 100Mbps)</a:t>
            </a:r>
          </a:p>
          <a:p>
            <a:pPr>
              <a:lnSpc>
                <a:spcPct val="115000"/>
              </a:lnSpc>
            </a:pPr>
            <a:endParaRPr lang="en-AU" sz="1800" dirty="0" smtClean="0">
              <a:latin typeface="Georgia" pitchFamily="18" charset="0"/>
              <a:ea typeface="ＭＳ Ｐゴシック" pitchFamily="34" charset="-128"/>
            </a:endParaRPr>
          </a:p>
          <a:p>
            <a:pPr>
              <a:lnSpc>
                <a:spcPct val="115000"/>
              </a:lnSpc>
              <a:buFont typeface="Wingdings" pitchFamily="2" charset="2"/>
              <a:buChar char="q"/>
            </a:pPr>
            <a:r>
              <a:rPr lang="en-AU" sz="1800" dirty="0" smtClean="0">
                <a:latin typeface="Georgia" pitchFamily="18" charset="0"/>
                <a:ea typeface="ＭＳ Ｐゴシック" pitchFamily="34" charset="-128"/>
              </a:rPr>
              <a:t>Other premises to have access to next generation wireless and satellite (at least 12Mbps)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endParaRPr lang="en-AU" sz="1800" kern="1200" dirty="0" smtClean="0">
              <a:latin typeface="Arial" charset="0"/>
              <a:cs typeface="Arial" charset="0"/>
            </a:endParaRP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endParaRPr lang="en-AU" sz="1800" kern="12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44824"/>
            <a:ext cx="8229600" cy="1368152"/>
          </a:xfrm>
        </p:spPr>
        <p:txBody>
          <a:bodyPr>
            <a:normAutofit fontScale="90000"/>
          </a:bodyPr>
          <a:lstStyle/>
          <a:p>
            <a:pPr algn="ctr">
              <a:spcAft>
                <a:spcPts val="600"/>
              </a:spcAft>
            </a:pPr>
            <a:r>
              <a:rPr lang="en-AU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en-AU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AU" dirty="0" smtClean="0"/>
              <a:t>Broadband Challenges</a:t>
            </a:r>
            <a:br>
              <a:rPr lang="en-AU" dirty="0" smtClean="0"/>
            </a:br>
            <a:r>
              <a:rPr lang="en-AU" sz="2000" dirty="0" smtClean="0">
                <a:ea typeface="ＭＳ Ｐゴシック" pitchFamily="34" charset="-128"/>
              </a:rPr>
              <a:t/>
            </a:r>
            <a:br>
              <a:rPr lang="en-AU" sz="2000" dirty="0" smtClean="0">
                <a:ea typeface="ＭＳ Ｐゴシック" pitchFamily="34" charset="-128"/>
              </a:rPr>
            </a:br>
            <a:r>
              <a:rPr lang="en-AU" sz="4000" dirty="0" smtClean="0">
                <a:ea typeface="ＭＳ Ｐゴシック" pitchFamily="34" charset="-128"/>
              </a:rPr>
              <a:t> </a:t>
            </a:r>
            <a:r>
              <a:rPr lang="en-AU" sz="6600" dirty="0" smtClean="0">
                <a:latin typeface="Verdana" pitchFamily="34" charset="0"/>
                <a:ea typeface="ＭＳ Ｐゴシック" pitchFamily="34" charset="-128"/>
              </a:rPr>
              <a:t/>
            </a:r>
            <a:br>
              <a:rPr lang="en-AU" sz="6600" dirty="0" smtClean="0">
                <a:latin typeface="Verdana" pitchFamily="34" charset="0"/>
                <a:ea typeface="ＭＳ Ｐゴシック" pitchFamily="34" charset="-128"/>
              </a:rPr>
            </a:br>
            <a:endParaRPr lang="en-A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717032"/>
            <a:ext cx="8229600" cy="2952328"/>
          </a:xfrm>
        </p:spPr>
        <p:txBody>
          <a:bodyPr/>
          <a:lstStyle/>
          <a:p>
            <a:pPr>
              <a:buNone/>
            </a:pPr>
            <a:endParaRPr lang="en-AU" sz="1800" dirty="0" smtClean="0">
              <a:latin typeface="Verdana" pitchFamily="34" charset="0"/>
              <a:ea typeface="ＭＳ Ｐゴシック" pitchFamily="34" charset="-128"/>
            </a:endParaRPr>
          </a:p>
          <a:p>
            <a:pPr>
              <a:buNone/>
            </a:pPr>
            <a:endParaRPr lang="en-AU" sz="18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4" name="Picture 7" descr="Population distribution - ABS - 200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2420889"/>
            <a:ext cx="5256584" cy="302433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51520" y="5589240"/>
            <a:ext cx="864096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700" dirty="0" smtClean="0">
                <a:solidFill>
                  <a:schemeClr val="bg1"/>
                </a:solidFill>
                <a:latin typeface="Georgia" pitchFamily="18" charset="0"/>
                <a:ea typeface="ＭＳ Ｐゴシック" pitchFamily="34" charset="-128"/>
              </a:rPr>
              <a:t>Australia’s landmass:</a:t>
            </a:r>
          </a:p>
          <a:p>
            <a:pPr lvl="3">
              <a:buFont typeface="Wingdings" pitchFamily="2" charset="2"/>
              <a:buChar char="§"/>
            </a:pPr>
            <a:r>
              <a:rPr lang="en-AU" sz="1700" dirty="0" smtClean="0">
                <a:solidFill>
                  <a:schemeClr val="bg1"/>
                </a:solidFill>
                <a:latin typeface="Georgia" pitchFamily="18" charset="0"/>
                <a:ea typeface="ＭＳ Ｐゴシック" pitchFamily="34" charset="-128"/>
              </a:rPr>
              <a:t> nearly 4 times the area of Mexico</a:t>
            </a:r>
          </a:p>
          <a:p>
            <a:pPr lvl="3">
              <a:buFont typeface="Wingdings" pitchFamily="2" charset="2"/>
              <a:buChar char="§"/>
            </a:pPr>
            <a:r>
              <a:rPr lang="en-AU" sz="1700" dirty="0" smtClean="0">
                <a:solidFill>
                  <a:schemeClr val="bg1"/>
                </a:solidFill>
                <a:latin typeface="Georgia" pitchFamily="18" charset="0"/>
                <a:ea typeface="ＭＳ Ｐゴシック" pitchFamily="34" charset="-128"/>
              </a:rPr>
              <a:t> 9% inhabited </a:t>
            </a:r>
          </a:p>
          <a:p>
            <a:pPr lvl="3">
              <a:buFont typeface="Wingdings" pitchFamily="2" charset="2"/>
              <a:buChar char="§"/>
            </a:pPr>
            <a:r>
              <a:rPr lang="en-AU" sz="1700" dirty="0" smtClean="0">
                <a:solidFill>
                  <a:schemeClr val="bg1"/>
                </a:solidFill>
                <a:latin typeface="Georgia" pitchFamily="18" charset="0"/>
                <a:ea typeface="ＭＳ Ｐゴシック" pitchFamily="34" charset="-128"/>
              </a:rPr>
              <a:t> less than 3 people per square kilometre</a:t>
            </a:r>
            <a:r>
              <a:rPr lang="en-AU" dirty="0" smtClean="0">
                <a:latin typeface="Georgia" pitchFamily="18" charset="0"/>
                <a:ea typeface="ＭＳ Ｐゴシック" pitchFamily="34" charset="-128"/>
              </a:rPr>
              <a:t/>
            </a:r>
            <a:br>
              <a:rPr lang="en-AU" dirty="0" smtClean="0">
                <a:latin typeface="Georgia" pitchFamily="18" charset="0"/>
                <a:ea typeface="ＭＳ Ｐゴシック" pitchFamily="34" charset="-128"/>
              </a:rPr>
            </a:br>
            <a:endParaRPr lang="en-AU" dirty="0"/>
          </a:p>
        </p:txBody>
      </p:sp>
      <p:sp>
        <p:nvSpPr>
          <p:cNvPr id="9" name="TextBox 8"/>
          <p:cNvSpPr txBox="1"/>
          <p:nvPr/>
        </p:nvSpPr>
        <p:spPr>
          <a:xfrm>
            <a:off x="5220072" y="5229200"/>
            <a:ext cx="18722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en-AU" sz="800" dirty="0" smtClean="0">
                <a:solidFill>
                  <a:sysClr val="windowText" lastClr="000000"/>
                </a:solidFill>
              </a:rPr>
              <a:t>Australian Bureau of Statistics, 2006</a:t>
            </a:r>
            <a:endParaRPr lang="en-AU" sz="80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936104"/>
          </a:xfrm>
        </p:spPr>
        <p:txBody>
          <a:bodyPr/>
          <a:lstStyle/>
          <a:p>
            <a:r>
              <a:rPr lang="en-AU" sz="4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Website accessibility</a:t>
            </a:r>
            <a:r>
              <a:rPr lang="en-AU" sz="3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en-AU" sz="3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212976"/>
            <a:ext cx="8229600" cy="2952328"/>
          </a:xfrm>
        </p:spPr>
        <p:txBody>
          <a:bodyPr/>
          <a:lstStyle/>
          <a:p>
            <a:pPr marL="0" indent="0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1800" dirty="0" smtClean="0">
                <a:latin typeface="Georgia" pitchFamily="18" charset="0"/>
              </a:rPr>
              <a:t>  All levels of government will transition to WCAG 2.0 standard for accessibility:</a:t>
            </a:r>
          </a:p>
          <a:p>
            <a:pPr marL="400050" lvl="1" indent="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1800" dirty="0" smtClean="0">
                <a:latin typeface="Georgia" pitchFamily="18" charset="0"/>
              </a:rPr>
              <a:t> </a:t>
            </a:r>
            <a:r>
              <a:rPr lang="en-AU" sz="1800" dirty="0" smtClean="0">
                <a:latin typeface="Georgia" pitchFamily="18" charset="0"/>
              </a:rPr>
              <a:t>WCAG 2.0 level Single (A) by 2012</a:t>
            </a:r>
          </a:p>
          <a:p>
            <a:pPr marL="400050" lvl="1" indent="0">
              <a:lnSpc>
                <a:spcPct val="150000"/>
              </a:lnSpc>
              <a:buFont typeface="Wingdings" pitchFamily="2" charset="2"/>
              <a:buChar char="§"/>
            </a:pPr>
            <a:r>
              <a:rPr lang="en-AU" sz="1800" dirty="0" smtClean="0">
                <a:latin typeface="Georgia" pitchFamily="18" charset="0"/>
              </a:rPr>
              <a:t> WCAG 2.0 level Double (AA) by 2014</a:t>
            </a:r>
          </a:p>
          <a:p>
            <a:pPr marL="400050" lvl="1" indent="0">
              <a:lnSpc>
                <a:spcPct val="150000"/>
              </a:lnSpc>
              <a:buFont typeface="Wingdings" pitchFamily="2" charset="2"/>
              <a:buChar char="§"/>
            </a:pPr>
            <a:r>
              <a:rPr lang="en-AU" sz="1800" dirty="0" smtClean="0">
                <a:latin typeface="Georgia" pitchFamily="18" charset="0"/>
              </a:rPr>
              <a:t> Compliance checked by end Q1 2015</a:t>
            </a:r>
          </a:p>
          <a:p>
            <a:pPr>
              <a:buFont typeface="Wingdings" pitchFamily="2" charset="2"/>
              <a:buChar char="Ø"/>
            </a:pPr>
            <a:endParaRPr lang="en-AU" sz="16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772816"/>
            <a:ext cx="8229600" cy="1824608"/>
          </a:xfrm>
        </p:spPr>
        <p:txBody>
          <a:bodyPr/>
          <a:lstStyle/>
          <a:p>
            <a:r>
              <a:rPr lang="en-AU" sz="4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Access to electronic </a:t>
            </a:r>
            <a:r>
              <a:rPr lang="en-AU" sz="4000" dirty="0" smtClean="0"/>
              <a:t>m</a:t>
            </a:r>
            <a:r>
              <a:rPr lang="en-AU" sz="4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edia and digital </a:t>
            </a:r>
            <a:r>
              <a:rPr lang="en-AU" sz="4000" dirty="0" smtClean="0"/>
              <a:t>t</a:t>
            </a:r>
            <a:r>
              <a:rPr lang="en-AU" sz="4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elevision</a:t>
            </a:r>
            <a:endParaRPr lang="en-A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645024"/>
            <a:ext cx="8229600" cy="2193107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AU" sz="1800" dirty="0" smtClean="0">
                <a:solidFill>
                  <a:schemeClr val="bg1"/>
                </a:solidFill>
                <a:latin typeface="Georgia" pitchFamily="18" charset="0"/>
              </a:rPr>
              <a:t>Access to electronic media for the vision and hearing impaired</a:t>
            </a:r>
          </a:p>
          <a:p>
            <a:pPr>
              <a:buFont typeface="Wingdings" pitchFamily="2" charset="2"/>
              <a:buChar char="q"/>
            </a:pPr>
            <a:endParaRPr lang="en-AU" sz="1800" dirty="0" smtClean="0">
              <a:solidFill>
                <a:schemeClr val="bg1"/>
              </a:solidFill>
              <a:latin typeface="Georgia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AU" sz="1800" dirty="0" smtClean="0">
                <a:latin typeface="Georgia" pitchFamily="18" charset="0"/>
                <a:ea typeface="+mn-ea"/>
              </a:rPr>
              <a:t>Media Access Review Discussion Report released November 2009</a:t>
            </a:r>
            <a:endParaRPr lang="en-AU" sz="1800" dirty="0" smtClean="0">
              <a:solidFill>
                <a:schemeClr val="bg1"/>
              </a:solidFill>
              <a:latin typeface="Georgia" pitchFamily="18" charset="0"/>
              <a:ea typeface="+mn-ea"/>
            </a:endParaRPr>
          </a:p>
          <a:p>
            <a:pPr>
              <a:buFont typeface="Wingdings" pitchFamily="2" charset="2"/>
              <a:buChar char="Ø"/>
            </a:pPr>
            <a:endParaRPr lang="en-AU" sz="1800" dirty="0" smtClean="0">
              <a:solidFill>
                <a:schemeClr val="bg1"/>
              </a:solidFill>
              <a:latin typeface="Georgia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AU" sz="1800" dirty="0" smtClean="0">
                <a:latin typeface="Georgia" pitchFamily="18" charset="0"/>
              </a:rPr>
              <a:t>Digital Switchover Household Assistance Scheme</a:t>
            </a:r>
          </a:p>
          <a:p>
            <a:pPr>
              <a:buNone/>
            </a:pPr>
            <a:endParaRPr lang="en-AU" sz="1800" dirty="0" smtClean="0">
              <a:latin typeface="Georgia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AU" sz="1800" dirty="0" smtClean="0">
                <a:latin typeface="Georgia" pitchFamily="18" charset="0"/>
              </a:rPr>
              <a:t>Program to assist people to make the switch to digital television</a:t>
            </a:r>
            <a:endParaRPr lang="en-AU" sz="18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060848"/>
            <a:ext cx="8229600" cy="1152128"/>
          </a:xfrm>
        </p:spPr>
        <p:txBody>
          <a:bodyPr/>
          <a:lstStyle/>
          <a:p>
            <a:r>
              <a:rPr lang="en-AU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en-AU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AU" sz="4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Access to telecommunications and emergency services</a:t>
            </a:r>
            <a:r>
              <a:rPr lang="en-AU" sz="3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en-AU" sz="3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645024"/>
            <a:ext cx="8229600" cy="2924944"/>
          </a:xfrm>
        </p:spPr>
        <p:txBody>
          <a:bodyPr/>
          <a:lstStyle/>
          <a:p>
            <a:pPr>
              <a:spcAft>
                <a:spcPts val="600"/>
              </a:spcAft>
              <a:buFont typeface="Wingdings" pitchFamily="2" charset="2"/>
              <a:buChar char="q"/>
            </a:pPr>
            <a:r>
              <a:rPr lang="en-AU" sz="1800" dirty="0" smtClean="0">
                <a:solidFill>
                  <a:schemeClr val="bg1"/>
                </a:solidFill>
                <a:latin typeface="Georgia" pitchFamily="18" charset="0"/>
              </a:rPr>
              <a:t>April 2010 </a:t>
            </a:r>
            <a:r>
              <a:rPr lang="en-AU" sz="1800" dirty="0" smtClean="0">
                <a:latin typeface="Georgia" pitchFamily="18" charset="0"/>
              </a:rPr>
              <a:t>Government announced: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en-AU" sz="1800" dirty="0" smtClean="0">
                <a:latin typeface="Georgia" pitchFamily="18" charset="0"/>
              </a:rPr>
              <a:t>National Relay Service review</a:t>
            </a:r>
          </a:p>
          <a:p>
            <a:pPr lvl="2">
              <a:spcAft>
                <a:spcPts val="600"/>
              </a:spcAft>
              <a:buFont typeface="Wingdings" pitchFamily="2" charset="2"/>
              <a:buChar char="§"/>
            </a:pPr>
            <a:r>
              <a:rPr lang="en-AU" sz="1400" dirty="0" smtClean="0">
                <a:latin typeface="Georgia" pitchFamily="18" charset="0"/>
              </a:rPr>
              <a:t>to consider future improvements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en-AU" sz="1800" dirty="0" smtClean="0">
                <a:latin typeface="Georgia" pitchFamily="18" charset="0"/>
              </a:rPr>
              <a:t>SMS </a:t>
            </a:r>
            <a:r>
              <a:rPr lang="en-AU" sz="1800" dirty="0">
                <a:latin typeface="Georgia" pitchFamily="18" charset="0"/>
              </a:rPr>
              <a:t>access to </a:t>
            </a:r>
            <a:r>
              <a:rPr lang="en-AU" sz="1800" dirty="0" smtClean="0">
                <a:latin typeface="Georgia" pitchFamily="18" charset="0"/>
              </a:rPr>
              <a:t>emergency call service</a:t>
            </a:r>
          </a:p>
          <a:p>
            <a:pPr lvl="2">
              <a:spcAft>
                <a:spcPts val="600"/>
              </a:spcAft>
              <a:buFont typeface="Wingdings" pitchFamily="2" charset="2"/>
              <a:buChar char="§"/>
            </a:pPr>
            <a:r>
              <a:rPr lang="en-AU" sz="1400" dirty="0" smtClean="0">
                <a:latin typeface="Georgia" pitchFamily="18" charset="0"/>
              </a:rPr>
              <a:t>intention to establish service for people with </a:t>
            </a:r>
            <a:r>
              <a:rPr lang="en-AU" sz="1400" dirty="0" smtClean="0">
                <a:solidFill>
                  <a:schemeClr val="bg1"/>
                </a:solidFill>
                <a:latin typeface="Georgia" pitchFamily="18" charset="0"/>
                <a:ea typeface="+mn-ea"/>
              </a:rPr>
              <a:t>hearing or speech impairment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en-AU" sz="1800" dirty="0" smtClean="0">
                <a:latin typeface="Georgia" pitchFamily="18" charset="0"/>
              </a:rPr>
              <a:t>Universal Service Obligation review</a:t>
            </a:r>
          </a:p>
          <a:p>
            <a:pPr lvl="2">
              <a:spcAft>
                <a:spcPts val="600"/>
              </a:spcAft>
              <a:buFont typeface="Wingdings" pitchFamily="2" charset="2"/>
              <a:buChar char="§"/>
            </a:pPr>
            <a:r>
              <a:rPr lang="en-AU" sz="1400" dirty="0" smtClean="0">
                <a:latin typeface="Georgia" pitchFamily="18" charset="0"/>
              </a:rPr>
              <a:t>to address broader access issues facing disadvantaged Australians</a:t>
            </a:r>
            <a:endParaRPr lang="en-AU" sz="14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BCDE-Powerpoint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DBCDE-Powerpoint</Template>
  <TotalTime>230</TotalTime>
  <Words>386</Words>
  <Application>Microsoft Office PowerPoint</Application>
  <PresentationFormat>On-screen Show (4:3)</PresentationFormat>
  <Paragraphs>63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DBCDE-Powerpoint</vt:lpstr>
      <vt:lpstr>Accessible ICT for People with Disability in Australia</vt:lpstr>
      <vt:lpstr> Disability Reform Agenda </vt:lpstr>
      <vt:lpstr> National Disability Strategy </vt:lpstr>
      <vt:lpstr>Australian Statistics </vt:lpstr>
      <vt:lpstr>National Broadband  Network (NBN) Objective</vt:lpstr>
      <vt:lpstr> Broadband Challenges    </vt:lpstr>
      <vt:lpstr>Website accessibility </vt:lpstr>
      <vt:lpstr>Access to electronic media and digital television</vt:lpstr>
      <vt:lpstr> Access to telecommunications and emergency services </vt:lpstr>
      <vt:lpstr>Questions?</vt:lpstr>
    </vt:vector>
  </TitlesOfParts>
  <Company>DBCDE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leila jordan</dc:creator>
  <cp:lastModifiedBy>Simon Cobcroft</cp:lastModifiedBy>
  <cp:revision>39</cp:revision>
  <dcterms:created xsi:type="dcterms:W3CDTF">2010-10-06T05:11:04Z</dcterms:created>
  <dcterms:modified xsi:type="dcterms:W3CDTF">2010-10-07T23:32:43Z</dcterms:modified>
</cp:coreProperties>
</file>