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48" r:id="rId5"/>
    <p:sldMasterId id="2147483682" r:id="rId6"/>
    <p:sldMasterId id="2147483698" r:id="rId7"/>
    <p:sldMasterId id="2147483702" r:id="rId8"/>
    <p:sldMasterId id="2147483720" r:id="rId9"/>
    <p:sldMasterId id="2147483723" r:id="rId10"/>
  </p:sldMasterIdLst>
  <p:notesMasterIdLst>
    <p:notesMasterId r:id="rId22"/>
  </p:notesMasterIdLst>
  <p:sldIdLst>
    <p:sldId id="426" r:id="rId11"/>
    <p:sldId id="429" r:id="rId12"/>
    <p:sldId id="430" r:id="rId13"/>
    <p:sldId id="411" r:id="rId14"/>
    <p:sldId id="431" r:id="rId15"/>
    <p:sldId id="432" r:id="rId16"/>
    <p:sldId id="433" r:id="rId17"/>
    <p:sldId id="437" r:id="rId18"/>
    <p:sldId id="435" r:id="rId19"/>
    <p:sldId id="436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9E0"/>
    <a:srgbClr val="4472C4"/>
    <a:srgbClr val="6BC8CF"/>
    <a:srgbClr val="F6BE00"/>
    <a:srgbClr val="C3CFFE"/>
    <a:srgbClr val="1CBFD4"/>
    <a:srgbClr val="CFD5EA"/>
    <a:srgbClr val="0000FF"/>
    <a:srgbClr val="E9EBF5"/>
    <a:srgbClr val="81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4" autoAdjust="0"/>
    <p:restoredTop sz="94249" autoAdjust="0"/>
  </p:normalViewPr>
  <p:slideViewPr>
    <p:cSldViewPr snapToGrid="0">
      <p:cViewPr varScale="1">
        <p:scale>
          <a:sx n="73" d="100"/>
          <a:sy n="73" d="100"/>
        </p:scale>
        <p:origin x="86" y="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187165809187047"/>
          <c:y val="9.5453065807413418E-2"/>
          <c:w val="0.63737689467318315"/>
          <c:h val="0.809093868385173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IT Solutions</c:v>
                </c:pt>
              </c:strCache>
            </c:strRef>
          </c:tx>
          <c:spPr>
            <a:solidFill>
              <a:srgbClr val="CFD5EA"/>
            </a:solidFill>
          </c:spPr>
          <c:explosion val="16"/>
          <c:dPt>
            <c:idx val="0"/>
            <c:bubble3D val="0"/>
            <c:spPr>
              <a:solidFill>
                <a:srgbClr val="CFD5E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9B3-4D9D-A123-60F0FF483931}"/>
              </c:ext>
            </c:extLst>
          </c:dPt>
          <c:dPt>
            <c:idx val="1"/>
            <c:bubble3D val="0"/>
            <c:spPr>
              <a:solidFill>
                <a:srgbClr val="6BC8C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9B3-4D9D-A123-60F0FF483931}"/>
              </c:ext>
            </c:extLst>
          </c:dPt>
          <c:dPt>
            <c:idx val="2"/>
            <c:bubble3D val="0"/>
            <c:spPr>
              <a:solidFill>
                <a:srgbClr val="CFD5E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9B3-4D9D-A123-60F0FF483931}"/>
              </c:ext>
            </c:extLst>
          </c:dPt>
          <c:dPt>
            <c:idx val="3"/>
            <c:bubble3D val="0"/>
            <c:spPr>
              <a:solidFill>
                <a:srgbClr val="CFD5E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9B3-4D9D-A123-60F0FF483931}"/>
              </c:ext>
            </c:extLst>
          </c:dPt>
          <c:dLbls>
            <c:dLbl>
              <c:idx val="0"/>
              <c:layout>
                <c:manualLayout>
                  <c:x val="-0.13259149128239892"/>
                  <c:y val="-0.1580715394377426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>
                        <a:solidFill>
                          <a:srgbClr val="0070C0"/>
                        </a:solidFill>
                      </a:rPr>
                      <a:t>MCIT </a:t>
                    </a:r>
                    <a:fld id="{80741C74-7F5F-405C-8894-2F4447C0A7A4}" type="CATEGORYNAME">
                      <a:rPr lang="en-US" sz="2400" smtClean="0">
                        <a:solidFill>
                          <a:srgbClr val="0070C0"/>
                        </a:solidFill>
                      </a:rPr>
                      <a:pPr>
                        <a:defRPr sz="2400">
                          <a:solidFill>
                            <a:srgbClr val="0070C0"/>
                          </a:solidFill>
                        </a:defRPr>
                      </a:pPr>
                      <a:t>[CATEGORY NAME]</a:t>
                    </a:fld>
                    <a:endParaRPr lang="en-US" sz="2400">
                      <a:solidFill>
                        <a:srgbClr val="0070C0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652355890185374"/>
                      <c:h val="0.323514981105549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9B3-4D9D-A123-60F0FF483931}"/>
                </c:ext>
              </c:extLst>
            </c:dLbl>
            <c:dLbl>
              <c:idx val="1"/>
              <c:layout>
                <c:manualLayout>
                  <c:x val="0.30066841410760464"/>
                  <c:y val="1.4128381320724468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spc="0" baseline="0">
                        <a:solidFill>
                          <a:srgbClr val="1CBFD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1CBFD4"/>
                        </a:solidFill>
                      </a:rPr>
                      <a:t>AIC </a:t>
                    </a:r>
                    <a:fld id="{94F2768E-8858-481C-8ABB-24108A4C9465}" type="CATEGORYNAME">
                      <a:rPr lang="en-US" smtClean="0">
                        <a:solidFill>
                          <a:srgbClr val="1CBFD4"/>
                        </a:solidFill>
                      </a:rPr>
                      <a:pPr>
                        <a:defRPr>
                          <a:solidFill>
                            <a:srgbClr val="1CBFD4"/>
                          </a:solidFill>
                        </a:defRPr>
                      </a:pPr>
                      <a:t>[CATEGORY NAME]</a:t>
                    </a:fld>
                    <a:endParaRPr lang="en-US">
                      <a:solidFill>
                        <a:srgbClr val="1CBFD4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rgbClr val="1CBFD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569712694272228"/>
                      <c:h val="0.286684997668119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9B3-4D9D-A123-60F0FF483931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9B3-4D9D-A123-60F0FF483931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9B3-4D9D-A123-60F0FF48393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Digital Transformation Solutions</c:v>
                </c:pt>
                <c:pt idx="1">
                  <c:v>Innovative Solutions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B3-4D9D-A123-60F0FF48393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82988-C6CF-4231-ABDE-BFDE264B9126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28B83-B976-468E-AE4A-3C9C5E9D6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7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527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728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1128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28B83-B976-468E-AE4A-3C9C5E9D67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3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8182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28B83-B976-468E-AE4A-3C9C5E9D679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3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7D209-7D32-4E11-A610-7C2A5F8CDC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3475" y="978650"/>
            <a:ext cx="931545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rgbClr val="132166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7DC79F-7D90-4008-9BC8-C071F462E0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3474" y="3386886"/>
            <a:ext cx="9315449" cy="815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32166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80865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A7A99-381A-4C82-91E2-C13EB1BADD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17956" y="1896470"/>
            <a:ext cx="2926080" cy="292608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69F77D-FAE2-4357-B934-A19302E6AA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0865" y="1896470"/>
            <a:ext cx="5881688" cy="41227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70C0"/>
              </a:buClr>
              <a:buFont typeface="Calibri" panose="020F0502020204030204" pitchFamily="34" charset="0"/>
              <a:buChar char="●"/>
              <a:defRPr b="1"/>
            </a:lvl1pPr>
            <a:lvl2pPr marL="573088" indent="0">
              <a:buClr>
                <a:srgbClr val="0070C0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7DB029-6167-4E1A-B187-FC5E8E194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1151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52070D-074A-4234-9F82-1DE3B9ED9436}"/>
              </a:ext>
            </a:extLst>
          </p:cNvPr>
          <p:cNvCxnSpPr>
            <a:cxnSpLocks/>
          </p:cNvCxnSpPr>
          <p:nvPr userDrawn="1"/>
        </p:nvCxnSpPr>
        <p:spPr>
          <a:xfrm flipH="1">
            <a:off x="7978969" y="4328057"/>
            <a:ext cx="1" cy="7439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E4F7BF-AA08-49CE-956E-0703846F5D5D}"/>
              </a:ext>
            </a:extLst>
          </p:cNvPr>
          <p:cNvCxnSpPr>
            <a:cxnSpLocks/>
          </p:cNvCxnSpPr>
          <p:nvPr userDrawn="1"/>
        </p:nvCxnSpPr>
        <p:spPr>
          <a:xfrm flipH="1">
            <a:off x="5331019" y="4328057"/>
            <a:ext cx="1" cy="7439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2E3668C-7CEB-403B-98B0-0419F5AC9B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66156" y="1544328"/>
            <a:ext cx="2560320" cy="256032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88B93A6-90EC-425F-AF3D-937C759A91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951022" y="1544328"/>
            <a:ext cx="2560320" cy="256032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EFA89B-30A3-4526-9BD1-D0752B9B287A}"/>
              </a:ext>
            </a:extLst>
          </p:cNvPr>
          <p:cNvSpPr/>
          <p:nvPr userDrawn="1"/>
        </p:nvSpPr>
        <p:spPr>
          <a:xfrm>
            <a:off x="5040049" y="1267656"/>
            <a:ext cx="3200400" cy="3200400"/>
          </a:xfrm>
          <a:prstGeom prst="ellipse">
            <a:avLst/>
          </a:prstGeom>
          <a:gradFill flip="none" rotWithShape="1">
            <a:gsLst>
              <a:gs pos="0">
                <a:srgbClr val="161E5E">
                  <a:alpha val="23000"/>
                  <a:lumMod val="51000"/>
                </a:srgbClr>
              </a:gs>
              <a:gs pos="52000">
                <a:srgbClr val="0B4FA2"/>
              </a:gs>
              <a:gs pos="100000">
                <a:srgbClr val="10ABC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800" b="1">
              <a:solidFill>
                <a:schemeClr val="lt1"/>
              </a:solidFill>
              <a:latin typeface="Roboto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1DE29B-6664-43D7-9B0E-30DFB2812F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601547" y="1848301"/>
            <a:ext cx="2114244" cy="5256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4FEB151-714C-4F9A-877D-B5075CFA15E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587900" y="2502064"/>
            <a:ext cx="2127892" cy="1196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description 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8445173-402F-49EE-9A0B-DE987E99711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73133" y="4570871"/>
            <a:ext cx="1724895" cy="1118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0D50F1-FEA0-4C04-9040-20D5AE897A6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810574" y="4570871"/>
            <a:ext cx="1724895" cy="1118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C3A28A-F040-41DD-BBC0-99F9AD1721A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390106" y="4570871"/>
            <a:ext cx="1724895" cy="1118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72481B3-27F8-4C9A-B82E-4369DDAEF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8999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354055-462E-41A7-9281-0866745335CE}"/>
              </a:ext>
            </a:extLst>
          </p:cNvPr>
          <p:cNvSpPr/>
          <p:nvPr userDrawn="1"/>
        </p:nvSpPr>
        <p:spPr>
          <a:xfrm>
            <a:off x="430306" y="336176"/>
            <a:ext cx="3065929" cy="1169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C0EAB6-154A-45C8-BA46-CA9F6008E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0" y="1002660"/>
            <a:ext cx="3932237" cy="106838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3250" b="1" kern="12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612727A-0F06-4046-8F03-81C393DD3EC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987661" y="0"/>
            <a:ext cx="4617210" cy="6359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10FE52D-DA28-4A6B-980E-7C7E5688EC4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80347" y="2370447"/>
            <a:ext cx="3932237" cy="3823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AE62F-6B9A-4C46-BF4C-89E5D8E00F12}"/>
              </a:ext>
            </a:extLst>
          </p:cNvPr>
          <p:cNvSpPr/>
          <p:nvPr userDrawn="1"/>
        </p:nvSpPr>
        <p:spPr>
          <a:xfrm>
            <a:off x="7017093" y="4645357"/>
            <a:ext cx="4617210" cy="1714500"/>
          </a:xfrm>
          <a:prstGeom prst="rect">
            <a:avLst/>
          </a:prstGeom>
          <a:gradFill flip="none" rotWithShape="1">
            <a:gsLst>
              <a:gs pos="0">
                <a:srgbClr val="161E5E">
                  <a:alpha val="23000"/>
                  <a:lumMod val="51000"/>
                </a:srgbClr>
              </a:gs>
              <a:gs pos="52000">
                <a:srgbClr val="0B4FA2"/>
              </a:gs>
              <a:gs pos="100000">
                <a:srgbClr val="10ABC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AE03FF3-6E39-482A-AB25-75EDCB237A3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569402" y="4811518"/>
            <a:ext cx="3512592" cy="13821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description  </a:t>
            </a:r>
          </a:p>
        </p:txBody>
      </p:sp>
    </p:spTree>
    <p:extLst>
      <p:ext uri="{BB962C8B-B14F-4D97-AF65-F5344CB8AC3E}">
        <p14:creationId xmlns:p14="http://schemas.microsoft.com/office/powerpoint/2010/main" val="3554944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8E8AEA0-C89A-4F19-BE17-85E6F213D19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771302"/>
            <a:ext cx="11641540" cy="26209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E5F461-CF5E-4111-8C53-BCB322D83446}"/>
              </a:ext>
            </a:extLst>
          </p:cNvPr>
          <p:cNvSpPr/>
          <p:nvPr userDrawn="1"/>
        </p:nvSpPr>
        <p:spPr>
          <a:xfrm>
            <a:off x="7605222" y="1814703"/>
            <a:ext cx="3074894" cy="2632193"/>
          </a:xfrm>
          <a:prstGeom prst="rect">
            <a:avLst/>
          </a:prstGeom>
          <a:gradFill flip="none" rotWithShape="1">
            <a:gsLst>
              <a:gs pos="0">
                <a:srgbClr val="161E5E">
                  <a:alpha val="23000"/>
                  <a:lumMod val="51000"/>
                </a:srgbClr>
              </a:gs>
              <a:gs pos="52000">
                <a:srgbClr val="0B4FA2"/>
              </a:gs>
              <a:gs pos="100000">
                <a:srgbClr val="10ABC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F08442D-99F6-4BD4-9007-50186C129A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032417" y="2072618"/>
            <a:ext cx="2220504" cy="5428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7F46143-1052-422B-89F5-8282FDC5404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032417" y="2772089"/>
            <a:ext cx="2220504" cy="13821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558688-CB7D-42BA-BF11-BCE935EDCF00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3023009" y="4850238"/>
            <a:ext cx="1920240" cy="1416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3BD6CB8-D8B1-4B6F-80A7-59032A0BFDE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179135" y="4850238"/>
            <a:ext cx="1920240" cy="1416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AE5D0E8-DD07-4E2D-B0CF-2909F6916B9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635187" y="4850238"/>
            <a:ext cx="1920240" cy="1416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68F09A-3913-4398-8C25-940B92C99C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48036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71F57-A5B2-46C1-8287-7C3A2B930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54A10-75EB-4A56-887B-0116FFA13C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24477C-A4FF-47F0-AA6A-711F64E90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397"/>
            <a:ext cx="39322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79598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66284E-C5CF-4BF2-8D15-8224BAABB698}"/>
              </a:ext>
            </a:extLst>
          </p:cNvPr>
          <p:cNvSpPr/>
          <p:nvPr userDrawn="1"/>
        </p:nvSpPr>
        <p:spPr>
          <a:xfrm>
            <a:off x="658906" y="302557"/>
            <a:ext cx="3065929" cy="1169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EEF6AD-AE10-4A7D-98CB-D45B55B8C5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50" b="1" kern="12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D17229-4E3D-47EE-8F4D-2882F156D2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2057399"/>
            <a:ext cx="6172200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chart or table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68A5BB2-11EE-49A0-BD70-B3456A7575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C995E-6A39-4948-88A6-B664231BF20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03170" y="1533342"/>
            <a:ext cx="3932237" cy="4865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chart or table caption</a:t>
            </a:r>
          </a:p>
        </p:txBody>
      </p:sp>
    </p:spTree>
    <p:extLst>
      <p:ext uri="{BB962C8B-B14F-4D97-AF65-F5344CB8AC3E}">
        <p14:creationId xmlns:p14="http://schemas.microsoft.com/office/powerpoint/2010/main" val="1605001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A20E9FA-8ADA-48C0-99E4-EE09E249E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591592-5727-4A38-91D7-6B1844397F0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1519311"/>
            <a:ext cx="10515600" cy="4684541"/>
          </a:xfrm>
          <a:prstGeom prst="rect">
            <a:avLst/>
          </a:prstGeom>
        </p:spPr>
        <p:txBody>
          <a:bodyPr vert="vert"/>
          <a:lstStyle>
            <a:lvl1pPr marL="338138" indent="-338138">
              <a:buClr>
                <a:srgbClr val="0070C0"/>
              </a:buClr>
              <a:buFont typeface="Calibri" panose="020F0502020204030204" pitchFamily="34" charset="0"/>
              <a:buChar char="●"/>
              <a:defRPr/>
            </a:lvl1pPr>
            <a:lvl2pPr marL="685800" indent="-347663">
              <a:buClr>
                <a:srgbClr val="0070C0"/>
              </a:buClr>
              <a:buFont typeface="Courier New" panose="02070309020205020404" pitchFamily="49" charset="0"/>
              <a:buChar char="o"/>
              <a:defRPr/>
            </a:lvl2pPr>
            <a:lvl3pPr marL="1143000" indent="-341313">
              <a:buClr>
                <a:srgbClr val="0070C0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70C0"/>
              </a:buClr>
              <a:buFont typeface="Calibri" panose="020F0502020204030204" pitchFamily="34" charset="0"/>
              <a:buChar char="₋"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0493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5DD70C2-84BB-45E3-98AA-E222DDBEDA5C}"/>
              </a:ext>
            </a:extLst>
          </p:cNvPr>
          <p:cNvSpPr txBox="1">
            <a:spLocks/>
          </p:cNvSpPr>
          <p:nvPr userDrawn="1"/>
        </p:nvSpPr>
        <p:spPr>
          <a:xfrm>
            <a:off x="8740588" y="365125"/>
            <a:ext cx="2482103" cy="5811838"/>
          </a:xfrm>
          <a:prstGeom prst="rect">
            <a:avLst/>
          </a:prstGeom>
        </p:spPr>
        <p:txBody>
          <a:bodyPr vert="vert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50" kern="12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80AFB2-F1B1-443D-90A3-7C27866F2C4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69308" y="365125"/>
            <a:ext cx="7771279" cy="5811838"/>
          </a:xfrm>
          <a:prstGeom prst="rect">
            <a:avLst/>
          </a:prstGeom>
        </p:spPr>
        <p:txBody>
          <a:bodyPr vert="vert"/>
          <a:lstStyle>
            <a:lvl1pPr marL="338138" indent="-338138">
              <a:buClr>
                <a:srgbClr val="0070C0"/>
              </a:buClr>
              <a:buFont typeface="Calibri" panose="020F0502020204030204" pitchFamily="34" charset="0"/>
              <a:buChar char="●"/>
              <a:defRPr/>
            </a:lvl1pPr>
            <a:lvl2pPr marL="685800" indent="-347663">
              <a:buClr>
                <a:srgbClr val="0070C0"/>
              </a:buClr>
              <a:buFont typeface="Courier New" panose="02070309020205020404" pitchFamily="49" charset="0"/>
              <a:buChar char="o"/>
              <a:defRPr/>
            </a:lvl2pPr>
            <a:lvl3pPr marL="1143000" indent="-341313">
              <a:buClr>
                <a:srgbClr val="0070C0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70C0"/>
              </a:buClr>
              <a:buFont typeface="Calibri" panose="020F0502020204030204" pitchFamily="34" charset="0"/>
              <a:buChar char="₋"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92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45F46-9ED7-45DE-9F79-CD73B12247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BE62AB-8CFF-4B6F-B54B-6DB2E9329E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717" y="1045257"/>
            <a:ext cx="3572566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74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BA7D45-F35A-4BCA-8D3C-91FBBA301757}"/>
              </a:ext>
            </a:extLst>
          </p:cNvPr>
          <p:cNvSpPr/>
          <p:nvPr userDrawn="1"/>
        </p:nvSpPr>
        <p:spPr>
          <a:xfrm>
            <a:off x="0" y="-420"/>
            <a:ext cx="12192000" cy="6858000"/>
          </a:xfrm>
          <a:prstGeom prst="rect">
            <a:avLst/>
          </a:prstGeom>
          <a:gradFill>
            <a:gsLst>
              <a:gs pos="0">
                <a:srgbClr val="161E5E"/>
              </a:gs>
              <a:gs pos="52000">
                <a:srgbClr val="17479E"/>
              </a:gs>
              <a:gs pos="100000">
                <a:srgbClr val="10ABCB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5A7E2-2989-46D8-AD3E-5BDC7F84B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65" t="33775" b="36424"/>
          <a:stretch/>
        </p:blipFill>
        <p:spPr>
          <a:xfrm>
            <a:off x="0" y="0"/>
            <a:ext cx="1209750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E72C37-08BD-4BC2-928B-4588B373D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692"/>
            <a:ext cx="120975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58D380-916D-41C2-9108-0EFB914DAE07}"/>
              </a:ext>
            </a:extLst>
          </p:cNvPr>
          <p:cNvSpPr txBox="1"/>
          <p:nvPr userDrawn="1"/>
        </p:nvSpPr>
        <p:spPr>
          <a:xfrm>
            <a:off x="6747768" y="2966915"/>
            <a:ext cx="4041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Thank </a:t>
            </a:r>
            <a:r>
              <a:rPr lang="en-US" sz="5400" b="1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rPr>
              <a:t>you</a:t>
            </a:r>
            <a:r>
              <a:rPr lang="en-US" sz="5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F3DE0-1088-422D-8B71-5ED77AEE9B58}"/>
              </a:ext>
            </a:extLst>
          </p:cNvPr>
          <p:cNvSpPr txBox="1"/>
          <p:nvPr userDrawn="1"/>
        </p:nvSpPr>
        <p:spPr>
          <a:xfrm>
            <a:off x="5720758" y="5506946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pc="0" dirty="0">
                <a:solidFill>
                  <a:schemeClr val="bg1"/>
                </a:solidFill>
                <a:latin typeface="Roboto"/>
              </a:rPr>
              <a:t>Applied Innovation Center  (AIC)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AF180-3659-4009-8785-FACE094312C2}"/>
              </a:ext>
            </a:extLst>
          </p:cNvPr>
          <p:cNvSpPr txBox="1"/>
          <p:nvPr userDrawn="1"/>
        </p:nvSpPr>
        <p:spPr>
          <a:xfrm>
            <a:off x="5054008" y="6248811"/>
            <a:ext cx="74295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pc="-150" dirty="0">
                <a:solidFill>
                  <a:schemeClr val="bg1"/>
                </a:solidFill>
                <a:latin typeface="Roboto"/>
              </a:rPr>
              <a:t>Ministry  of  Communications and  Information  Technology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8EB90D6-CD1D-4911-80EF-12ED1D7DA54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569035" y="3847280"/>
            <a:ext cx="4399446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your email </a:t>
            </a:r>
          </a:p>
        </p:txBody>
      </p:sp>
    </p:spTree>
    <p:extLst>
      <p:ext uri="{BB962C8B-B14F-4D97-AF65-F5344CB8AC3E}">
        <p14:creationId xmlns:p14="http://schemas.microsoft.com/office/powerpoint/2010/main" val="324933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CBAC139-A6D9-4C0F-AE52-274E5D7D82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2914" y="1349829"/>
            <a:ext cx="6975705" cy="2185851"/>
          </a:xfrm>
          <a:prstGeom prst="flowChartTerminator">
            <a:avLst/>
          </a:prstGeom>
          <a:gradFill flip="none" rotWithShape="1">
            <a:gsLst>
              <a:gs pos="0">
                <a:srgbClr val="161E5E">
                  <a:alpha val="23000"/>
                  <a:lumMod val="51000"/>
                </a:srgbClr>
              </a:gs>
              <a:gs pos="52000">
                <a:srgbClr val="0B4FA2"/>
              </a:gs>
              <a:gs pos="100000">
                <a:srgbClr val="10ABC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4800" b="1" dirty="0">
                <a:solidFill>
                  <a:schemeClr val="lt1"/>
                </a:solidFill>
                <a:latin typeface="Roboto"/>
              </a:defRPr>
            </a:lvl1pPr>
          </a:lstStyle>
          <a:p>
            <a:pPr marL="0" lvl="0" algn="ctr"/>
            <a:r>
              <a:rPr lang="en-US" dirty="0"/>
              <a:t>Section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41A30-A4F0-43A3-B5C3-EB13C424D4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8530" y="0"/>
            <a:ext cx="415346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FBE63-8200-4A70-BF77-D3F8BB029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3" r="65844" b="6330"/>
          <a:stretch/>
        </p:blipFill>
        <p:spPr>
          <a:xfrm>
            <a:off x="0" y="5548591"/>
            <a:ext cx="693174" cy="130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4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7D209-7D32-4E11-A610-7C2A5F8CDC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3475" y="978650"/>
            <a:ext cx="931545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rgbClr val="132166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7DC79F-7D90-4008-9BC8-C071F462E0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3474" y="3386886"/>
            <a:ext cx="9315449" cy="815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32166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543920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FFC25-0A74-4BB7-B5B6-F4D80C9A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C92ED7-0273-4BBE-969C-EF3A92CB2E4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A6FE09-9A2D-4373-B4CC-AE2D31DC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EFFDF-928E-42CC-AF62-944EC58C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7773A5-3DF2-4BAE-80EE-3A08C1AF9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83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7D209-7D32-4E11-A610-7C2A5F8CDC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3475" y="978650"/>
            <a:ext cx="931545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rgbClr val="132166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7DC79F-7D90-4008-9BC8-C071F462E0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3474" y="3386886"/>
            <a:ext cx="9315449" cy="815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32166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14535483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CBAC139-A6D9-4C0F-AE52-274E5D7D82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2914" y="1349829"/>
            <a:ext cx="6975705" cy="2185851"/>
          </a:xfrm>
          <a:prstGeom prst="flowChartTerminator">
            <a:avLst/>
          </a:prstGeom>
          <a:gradFill flip="none" rotWithShape="1">
            <a:gsLst>
              <a:gs pos="0">
                <a:srgbClr val="161E5E">
                  <a:alpha val="23000"/>
                  <a:lumMod val="51000"/>
                </a:srgbClr>
              </a:gs>
              <a:gs pos="52000">
                <a:srgbClr val="0B4FA2"/>
              </a:gs>
              <a:gs pos="100000">
                <a:srgbClr val="10ABC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4800" b="1" dirty="0">
                <a:solidFill>
                  <a:schemeClr val="lt1"/>
                </a:solidFill>
                <a:latin typeface="Roboto"/>
              </a:defRPr>
            </a:lvl1pPr>
          </a:lstStyle>
          <a:p>
            <a:pPr marL="0" lvl="0" algn="ctr"/>
            <a:r>
              <a:rPr lang="en-US" dirty="0"/>
              <a:t>Section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41A30-A4F0-43A3-B5C3-EB13C424D4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8530" y="0"/>
            <a:ext cx="415346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FBE63-8200-4A70-BF77-D3F8BB029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3" r="65844" b="6330"/>
          <a:stretch/>
        </p:blipFill>
        <p:spPr>
          <a:xfrm>
            <a:off x="0" y="5548591"/>
            <a:ext cx="693174" cy="130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9265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9DE01-3159-42E8-9946-B3F7564EBC7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055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3ABBD-A00D-4624-9D57-736F5DDBFAB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4678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EFB0D-6DB6-450D-981E-DB5B064ABC8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9413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FC6A6-F894-471F-8AA4-AE411229027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852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D98FD-B63D-46E0-B974-EC5BBAC02E2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45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C0741-442A-4788-81DA-4F081D559C5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5EC28-97AC-4BD0-8E20-C0F087A38B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83463"/>
            <a:ext cx="10515600" cy="4793500"/>
          </a:xfrm>
          <a:prstGeom prst="rect">
            <a:avLst/>
          </a:prstGeom>
        </p:spPr>
        <p:txBody>
          <a:bodyPr/>
          <a:lstStyle>
            <a:lvl1pPr marL="338138" indent="-338138">
              <a:buClr>
                <a:srgbClr val="0070C0"/>
              </a:buClr>
              <a:buFont typeface="Calibri" panose="020F0502020204030204" pitchFamily="34" charset="0"/>
              <a:buChar char="●"/>
              <a:defRPr/>
            </a:lvl1pPr>
            <a:lvl2pPr marL="685800" indent="-347663">
              <a:buClr>
                <a:srgbClr val="0070C0"/>
              </a:buClr>
              <a:buFont typeface="Courier New" panose="02070309020205020404" pitchFamily="49" charset="0"/>
              <a:buChar char="o"/>
              <a:defRPr/>
            </a:lvl2pPr>
            <a:lvl3pPr marL="1143000" indent="-341313">
              <a:buClr>
                <a:srgbClr val="0070C0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70C0"/>
              </a:buClr>
              <a:buFont typeface="Calibri" panose="020F0502020204030204" pitchFamily="34" charset="0"/>
              <a:buChar char="₋"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B2C3CB-2B49-417A-99D3-407E5CCAB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96403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BDB9F-6784-464D-8ED7-29E60E2B21A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7023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F20AA-C418-460A-B9CF-8F3DD94C436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410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F5CE0-F8B8-4EAA-822E-6451047E7D5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804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8AE65-7CE3-49A8-B2CC-A5A64E5730F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85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7D209-7D32-4E11-A610-7C2A5F8CDC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3475" y="978650"/>
            <a:ext cx="931545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rgbClr val="132166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ar-YE" dirty="0"/>
              <a:t>العنوان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7DC79F-7D90-4008-9BC8-C071F462E0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3474" y="3386886"/>
            <a:ext cx="9315449" cy="815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321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YE" dirty="0"/>
              <a:t>عنوان ثاني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28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CBAC139-A6D9-4C0F-AE52-274E5D7D82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0408" y="1408935"/>
            <a:ext cx="7038211" cy="2126745"/>
          </a:xfrm>
          <a:prstGeom prst="flowChartTerminator">
            <a:avLst/>
          </a:prstGeom>
          <a:gradFill flip="none" rotWithShape="1">
            <a:gsLst>
              <a:gs pos="0">
                <a:srgbClr val="6BC8CF"/>
              </a:gs>
              <a:gs pos="100000">
                <a:srgbClr val="002060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YE" dirty="0"/>
              <a:t>فصل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10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7D209-7D32-4E11-A610-7C2A5F8CDC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3475" y="978650"/>
            <a:ext cx="931545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rgbClr val="132166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7DC79F-7D90-4008-9BC8-C071F462E0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3474" y="3386886"/>
            <a:ext cx="9315449" cy="815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32166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386005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5C6D57-7865-4F71-A66F-E262A306BA45}"/>
              </a:ext>
            </a:extLst>
          </p:cNvPr>
          <p:cNvSpPr/>
          <p:nvPr/>
        </p:nvSpPr>
        <p:spPr>
          <a:xfrm>
            <a:off x="1673301" y="860461"/>
            <a:ext cx="675772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469900" dir="8580000" sx="93000" sy="930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88210-8C0F-4A38-80D9-BA91B3AB3431}"/>
              </a:ext>
            </a:extLst>
          </p:cNvPr>
          <p:cNvSpPr/>
          <p:nvPr/>
        </p:nvSpPr>
        <p:spPr>
          <a:xfrm>
            <a:off x="1623038" y="1965080"/>
            <a:ext cx="675772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469900" dir="8580000" sx="93000" sy="930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E4050-63C7-4A27-B155-76400EC27D52}"/>
              </a:ext>
            </a:extLst>
          </p:cNvPr>
          <p:cNvSpPr/>
          <p:nvPr/>
        </p:nvSpPr>
        <p:spPr>
          <a:xfrm>
            <a:off x="1669314" y="3013426"/>
            <a:ext cx="675772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469900" dir="8580000" sx="93000" sy="930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F16F76-F3DC-45ED-8448-B9F81D4BD676}"/>
              </a:ext>
            </a:extLst>
          </p:cNvPr>
          <p:cNvSpPr/>
          <p:nvPr/>
        </p:nvSpPr>
        <p:spPr>
          <a:xfrm>
            <a:off x="1669314" y="4090842"/>
            <a:ext cx="675772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469900" dir="8580000" sx="93000" sy="930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64070-171E-4B70-803C-9A6A1B70B7D0}"/>
              </a:ext>
            </a:extLst>
          </p:cNvPr>
          <p:cNvSpPr/>
          <p:nvPr/>
        </p:nvSpPr>
        <p:spPr>
          <a:xfrm>
            <a:off x="1669314" y="5187491"/>
            <a:ext cx="675772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469900" dir="8580000" sx="93000" sy="930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3" name="TextBox 44">
            <a:extLst>
              <a:ext uri="{FF2B5EF4-FFF2-40B4-BE49-F238E27FC236}">
                <a16:creationId xmlns:a16="http://schemas.microsoft.com/office/drawing/2014/main" id="{161E0817-52A3-4F60-BD3F-B4F34E9F3C3C}"/>
              </a:ext>
            </a:extLst>
          </p:cNvPr>
          <p:cNvSpPr txBox="1"/>
          <p:nvPr/>
        </p:nvSpPr>
        <p:spPr>
          <a:xfrm>
            <a:off x="6752754" y="5586983"/>
            <a:ext cx="1674282" cy="1154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spc="225" dirty="0">
                <a:solidFill>
                  <a:schemeClr val="bg1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rPr>
              <a:t>www. mcit.gov.eg</a:t>
            </a:r>
            <a:endParaRPr lang="en-US" sz="750" spc="225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E8DE24-11C6-4F00-90F8-171E85460B9F}"/>
              </a:ext>
            </a:extLst>
          </p:cNvPr>
          <p:cNvSpPr/>
          <p:nvPr/>
        </p:nvSpPr>
        <p:spPr>
          <a:xfrm>
            <a:off x="7993777" y="951631"/>
            <a:ext cx="419100" cy="419100"/>
          </a:xfrm>
          <a:prstGeom prst="ellipse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64C09E-9D23-4F87-8E98-89ACAD7E37E5}"/>
              </a:ext>
            </a:extLst>
          </p:cNvPr>
          <p:cNvSpPr/>
          <p:nvPr/>
        </p:nvSpPr>
        <p:spPr>
          <a:xfrm>
            <a:off x="1669314" y="828359"/>
            <a:ext cx="6765696" cy="4571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5F0255-78EA-4295-86CB-8B77B66A6318}"/>
              </a:ext>
            </a:extLst>
          </p:cNvPr>
          <p:cNvSpPr/>
          <p:nvPr/>
        </p:nvSpPr>
        <p:spPr>
          <a:xfrm>
            <a:off x="8006727" y="2043008"/>
            <a:ext cx="419100" cy="419100"/>
          </a:xfrm>
          <a:prstGeom prst="ellipse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9173EB-8EE8-486C-A5FF-709DCB9C933D}"/>
              </a:ext>
            </a:extLst>
          </p:cNvPr>
          <p:cNvSpPr/>
          <p:nvPr/>
        </p:nvSpPr>
        <p:spPr>
          <a:xfrm>
            <a:off x="1661340" y="1917702"/>
            <a:ext cx="6765696" cy="4571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026469-8D79-4FE2-8774-F75360FF09CF}"/>
              </a:ext>
            </a:extLst>
          </p:cNvPr>
          <p:cNvSpPr/>
          <p:nvPr/>
        </p:nvSpPr>
        <p:spPr>
          <a:xfrm>
            <a:off x="8006727" y="3108765"/>
            <a:ext cx="419100" cy="419100"/>
          </a:xfrm>
          <a:prstGeom prst="ellipse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C16976-ACD6-4A87-9E7D-D8B4343FB139}"/>
              </a:ext>
            </a:extLst>
          </p:cNvPr>
          <p:cNvSpPr/>
          <p:nvPr/>
        </p:nvSpPr>
        <p:spPr>
          <a:xfrm>
            <a:off x="1661340" y="2984185"/>
            <a:ext cx="6765696" cy="4571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08A804-CA40-4578-8A66-AB0AE5A7501E}"/>
              </a:ext>
            </a:extLst>
          </p:cNvPr>
          <p:cNvSpPr/>
          <p:nvPr/>
        </p:nvSpPr>
        <p:spPr>
          <a:xfrm>
            <a:off x="8006727" y="4187405"/>
            <a:ext cx="419100" cy="419100"/>
          </a:xfrm>
          <a:prstGeom prst="ellipse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4BFBB5-35B5-42E0-9C08-4260DEF1A698}"/>
              </a:ext>
            </a:extLst>
          </p:cNvPr>
          <p:cNvSpPr/>
          <p:nvPr/>
        </p:nvSpPr>
        <p:spPr>
          <a:xfrm>
            <a:off x="1661340" y="4062099"/>
            <a:ext cx="6765696" cy="4571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E9C99E-F10D-4E4A-B7AA-8BD9471D18D3}"/>
              </a:ext>
            </a:extLst>
          </p:cNvPr>
          <p:cNvSpPr/>
          <p:nvPr/>
        </p:nvSpPr>
        <p:spPr>
          <a:xfrm>
            <a:off x="8006727" y="5258184"/>
            <a:ext cx="419100" cy="419100"/>
          </a:xfrm>
          <a:prstGeom prst="ellipse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88C389-0073-4A02-B725-EC86D036A5DF}"/>
              </a:ext>
            </a:extLst>
          </p:cNvPr>
          <p:cNvSpPr/>
          <p:nvPr/>
        </p:nvSpPr>
        <p:spPr>
          <a:xfrm>
            <a:off x="1661340" y="5132878"/>
            <a:ext cx="6765696" cy="4571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E0BAA4E-E3E9-464D-82FD-F8B72F4A9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7386" y="955629"/>
            <a:ext cx="2132222" cy="7976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rtl="1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ar-YE" dirty="0"/>
              <a:t>عنوان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B8196529-CC31-49B4-AA71-9387B30CE24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253150" y="5238759"/>
            <a:ext cx="3407151" cy="8118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rtl="1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عناوين فرعية</a:t>
            </a:r>
            <a:endParaRPr lang="en-US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63FF643-96E6-4447-A4A8-055D0E8E99F7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7975728" y="977331"/>
            <a:ext cx="419100" cy="3945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0DA20B3A-70CB-4157-B622-627BDFCD6632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993777" y="2058237"/>
            <a:ext cx="419100" cy="3945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DA9F43C-9D80-4B24-9FE5-D40ED5EDC440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993777" y="5275960"/>
            <a:ext cx="419100" cy="3945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B408B1E-A5E8-488F-A430-83483BC62F3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7993777" y="4219798"/>
            <a:ext cx="419100" cy="3945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68A1BF5-B949-4FDF-BE67-6D4E69C26160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7993777" y="3085803"/>
            <a:ext cx="419100" cy="3945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3A5AF21-953F-4F41-A6D3-4BC87F49C1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30681" y="2103772"/>
            <a:ext cx="2132222" cy="7976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rtl="1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ar-YE" dirty="0"/>
              <a:t>عنوان</a:t>
            </a:r>
            <a:endParaRPr lang="en-US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1F7E5E78-FE71-4722-A43A-97FD4359D8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30681" y="3127732"/>
            <a:ext cx="2132222" cy="7976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rtl="1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ar-YE" dirty="0"/>
              <a:t>عنوان</a:t>
            </a:r>
            <a:endParaRPr lang="en-US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E240F99-4E07-45B6-9782-2EC1336FA21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27386" y="4170186"/>
            <a:ext cx="2132222" cy="7976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rtl="1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ar-YE" dirty="0"/>
              <a:t>عنوان</a:t>
            </a:r>
            <a:endParaRPr lang="en-US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5D1F4F9-308D-4F84-A3DC-8E0C61904C4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27386" y="5257416"/>
            <a:ext cx="2132222" cy="7976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rtl="1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ar-YE" dirty="0"/>
              <a:t>عنوان</a:t>
            </a:r>
            <a:endParaRPr lang="en-US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FFFD003C-DB0C-4F68-B887-FCD17F32D326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2236707" y="4153889"/>
            <a:ext cx="3407151" cy="8118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rtl="1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عناوين فرعية</a:t>
            </a:r>
            <a:endParaRPr lang="en-US" dirty="0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27ABB1F-DD82-4D7A-840B-36C149BCEBEF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2236707" y="3113543"/>
            <a:ext cx="3407151" cy="8118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rtl="1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عناوين فرعية</a:t>
            </a:r>
            <a:endParaRPr lang="en-US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B87191A-44B6-4C7E-9C8C-732EB23E1A32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2236707" y="2057185"/>
            <a:ext cx="3407151" cy="8118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rtl="1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عناوين فرعية</a:t>
            </a:r>
            <a:endParaRPr lang="en-US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0A175D45-F064-4489-B8A9-8594FD765AB0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2218183" y="931616"/>
            <a:ext cx="3407151" cy="8118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rtl="1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عناوين فرعية</a:t>
            </a:r>
            <a:endParaRPr lang="en-US" dirty="0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5B0979BF-802E-4C02-AF01-E6916CFFB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33747" y="165577"/>
            <a:ext cx="27886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1">
              <a:defRPr lang="en-US" sz="48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ar-YE" dirty="0"/>
              <a:t>العنوان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25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5EC28-97AC-4BD0-8E20-C0F087A38B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83463"/>
            <a:ext cx="10515600" cy="4793500"/>
          </a:xfrm>
          <a:prstGeom prst="rect">
            <a:avLst/>
          </a:prstGeom>
        </p:spPr>
        <p:txBody>
          <a:bodyPr/>
          <a:lstStyle>
            <a:lvl1pPr marL="228600" indent="-228600" algn="r" rtl="1">
              <a:buFontTx/>
              <a:buBlip>
                <a:blip r:embed="rId2"/>
              </a:buBlip>
              <a:defRPr sz="3600"/>
            </a:lvl1pPr>
            <a:lvl2pPr marL="685800" indent="-228600" algn="r" rtl="1">
              <a:buFont typeface="Courier New" panose="02070309020205020404" pitchFamily="49" charset="0"/>
              <a:buChar char="o"/>
              <a:defRPr sz="3200"/>
            </a:lvl2pPr>
            <a:lvl3pPr algn="r" rtl="1">
              <a:defRPr sz="2800"/>
            </a:lvl3pPr>
            <a:lvl4pPr algn="r" rtl="1">
              <a:defRPr sz="2400"/>
            </a:lvl4pPr>
            <a:lvl5pPr algn="r" rtl="1">
              <a:defRPr sz="2400"/>
            </a:lvl5pPr>
          </a:lstStyle>
          <a:p>
            <a:pPr lvl="0"/>
            <a:r>
              <a:rPr lang="ar-YE" dirty="0"/>
              <a:t>ادخل محتوى</a:t>
            </a:r>
            <a:endParaRPr lang="en-US" dirty="0"/>
          </a:p>
          <a:p>
            <a:pPr lvl="1"/>
            <a:r>
              <a:rPr lang="ar-EG" dirty="0"/>
              <a:t>ادخل محتوى</a:t>
            </a:r>
          </a:p>
          <a:p>
            <a:pPr lvl="2"/>
            <a:r>
              <a:rPr lang="ar-EG" dirty="0"/>
              <a:t>ادخل محتوى</a:t>
            </a:r>
          </a:p>
          <a:p>
            <a:pPr lvl="3"/>
            <a:r>
              <a:rPr lang="ar-EG" dirty="0"/>
              <a:t>ادخل محتوى</a:t>
            </a:r>
          </a:p>
          <a:p>
            <a:pPr lvl="4"/>
            <a:r>
              <a:rPr lang="ar-EG" dirty="0"/>
              <a:t>ادخل محتوى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B2C3CB-2B49-417A-99D3-407E5CCAB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1">
              <a:defRPr lang="en-US" sz="48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ar-EG" dirty="0"/>
              <a:t>العنوان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64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B21D3-2EA1-40C3-B5CF-E88F40C97B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5447" y="1398494"/>
            <a:ext cx="5181600" cy="4778469"/>
          </a:xfrm>
          <a:prstGeom prst="rect">
            <a:avLst/>
          </a:prstGeom>
        </p:spPr>
        <p:txBody>
          <a:bodyPr/>
          <a:lstStyle>
            <a:lvl1pPr marL="228600" indent="-228600" algn="r" rtl="1">
              <a:buFontTx/>
              <a:buBlip>
                <a:blip r:embed="rId2"/>
              </a:buBlip>
              <a:defRPr sz="3600"/>
            </a:lvl1pPr>
            <a:lvl2pPr marL="685800" indent="-228600" algn="r" rtl="1">
              <a:buFont typeface="Courier New" panose="02070309020205020404" pitchFamily="49" charset="0"/>
              <a:buChar char="o"/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marL="1828800" indent="0" algn="r" rtl="1">
              <a:buNone/>
              <a:defRPr sz="2400"/>
            </a:lvl5pPr>
          </a:lstStyle>
          <a:p>
            <a:pPr lvl="0"/>
            <a:r>
              <a:rPr lang="ar-YE" dirty="0"/>
              <a:t>ادخل محتوى</a:t>
            </a:r>
            <a:endParaRPr lang="en-US" dirty="0"/>
          </a:p>
          <a:p>
            <a:pPr lvl="1"/>
            <a:r>
              <a:rPr lang="ar-EG" dirty="0"/>
              <a:t>ادخل محتوى</a:t>
            </a:r>
          </a:p>
          <a:p>
            <a:pPr lvl="2"/>
            <a:r>
              <a:rPr lang="ar-EG" dirty="0"/>
              <a:t>ادخل محتوى</a:t>
            </a:r>
          </a:p>
          <a:p>
            <a:pPr lvl="3"/>
            <a:r>
              <a:rPr lang="ar-EG" dirty="0"/>
              <a:t>ادخل محتوى</a:t>
            </a:r>
          </a:p>
          <a:p>
            <a:pPr lvl="4"/>
            <a:r>
              <a:rPr lang="ar-EG" dirty="0"/>
              <a:t>ادخل محتوى</a:t>
            </a:r>
          </a:p>
          <a:p>
            <a:pPr lvl="4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D57C1-9514-48AC-8355-73E2F95E50A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09447" y="1398494"/>
            <a:ext cx="5181600" cy="4778469"/>
          </a:xfrm>
          <a:prstGeom prst="rect">
            <a:avLst/>
          </a:prstGeom>
        </p:spPr>
        <p:txBody>
          <a:bodyPr/>
          <a:lstStyle>
            <a:lvl1pPr marL="457200" indent="-457200" algn="r" rtl="1">
              <a:buFontTx/>
              <a:buBlip>
                <a:blip r:embed="rId2"/>
              </a:buBlip>
              <a:defRPr sz="3600"/>
            </a:lvl1pPr>
            <a:lvl2pPr marL="685800" indent="-228600" algn="r" rtl="1">
              <a:buFont typeface="Courier New" panose="02070309020205020404" pitchFamily="49" charset="0"/>
              <a:buChar char="o"/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</a:lstStyle>
          <a:p>
            <a:pPr lvl="0"/>
            <a:r>
              <a:rPr lang="ar-YE" dirty="0"/>
              <a:t>ادخل محتوى</a:t>
            </a:r>
            <a:endParaRPr lang="en-US" dirty="0"/>
          </a:p>
          <a:p>
            <a:pPr lvl="1"/>
            <a:r>
              <a:rPr lang="ar-EG" dirty="0"/>
              <a:t>ادخل محتوى</a:t>
            </a:r>
          </a:p>
          <a:p>
            <a:pPr lvl="2"/>
            <a:r>
              <a:rPr lang="ar-EG" dirty="0"/>
              <a:t>ادخل محتوى</a:t>
            </a:r>
          </a:p>
          <a:p>
            <a:pPr lvl="3"/>
            <a:r>
              <a:rPr lang="ar-EG" dirty="0"/>
              <a:t>ادخل محتوى</a:t>
            </a:r>
          </a:p>
          <a:p>
            <a:pPr lvl="4"/>
            <a:r>
              <a:rPr lang="ar-EG" dirty="0"/>
              <a:t>ادخل محتوى</a:t>
            </a:r>
          </a:p>
          <a:p>
            <a:pPr lvl="0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0B4834-55C2-470C-8B13-99B9B20AB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447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1">
              <a:defRPr lang="en-US" sz="48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ar-EG" dirty="0"/>
              <a:t>العنوان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5C6D57-7865-4F71-A66F-E262A306BA45}"/>
              </a:ext>
            </a:extLst>
          </p:cNvPr>
          <p:cNvSpPr/>
          <p:nvPr userDrawn="1"/>
        </p:nvSpPr>
        <p:spPr>
          <a:xfrm>
            <a:off x="4145228" y="1113680"/>
            <a:ext cx="675772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469900" dir="8580000" sx="93000" sy="930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88210-8C0F-4A38-80D9-BA91B3AB3431}"/>
              </a:ext>
            </a:extLst>
          </p:cNvPr>
          <p:cNvSpPr/>
          <p:nvPr userDrawn="1"/>
        </p:nvSpPr>
        <p:spPr>
          <a:xfrm>
            <a:off x="4145228" y="2205017"/>
            <a:ext cx="675772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469900" dir="8580000" sx="93000" sy="930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E4050-63C7-4A27-B155-76400EC27D52}"/>
              </a:ext>
            </a:extLst>
          </p:cNvPr>
          <p:cNvSpPr/>
          <p:nvPr userDrawn="1"/>
        </p:nvSpPr>
        <p:spPr>
          <a:xfrm>
            <a:off x="4145228" y="3252577"/>
            <a:ext cx="675772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469900" dir="8580000" sx="93000" sy="930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F16F76-F3DC-45ED-8448-B9F81D4BD676}"/>
              </a:ext>
            </a:extLst>
          </p:cNvPr>
          <p:cNvSpPr/>
          <p:nvPr userDrawn="1"/>
        </p:nvSpPr>
        <p:spPr>
          <a:xfrm>
            <a:off x="4145228" y="4329993"/>
            <a:ext cx="675772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469900" dir="8580000" sx="93000" sy="930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64070-171E-4B70-803C-9A6A1B70B7D0}"/>
              </a:ext>
            </a:extLst>
          </p:cNvPr>
          <p:cNvSpPr/>
          <p:nvPr userDrawn="1"/>
        </p:nvSpPr>
        <p:spPr>
          <a:xfrm>
            <a:off x="4145228" y="5426642"/>
            <a:ext cx="675772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469900" dir="8580000" sx="93000" sy="930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9FF23-3EEB-4515-8B6C-EA07279AEC30}"/>
              </a:ext>
            </a:extLst>
          </p:cNvPr>
          <p:cNvSpPr/>
          <p:nvPr userDrawn="1"/>
        </p:nvSpPr>
        <p:spPr>
          <a:xfrm>
            <a:off x="1429740" y="1124687"/>
            <a:ext cx="531005" cy="4486915"/>
          </a:xfrm>
          <a:prstGeom prst="rect">
            <a:avLst/>
          </a:prstGeom>
          <a:gradFill>
            <a:gsLst>
              <a:gs pos="0">
                <a:srgbClr val="17479E"/>
              </a:gs>
              <a:gs pos="44000">
                <a:srgbClr val="0B4FA2"/>
              </a:gs>
              <a:gs pos="100000">
                <a:srgbClr val="10ABCB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2C3C8302-47D7-4FDA-83E9-CB1AAAB3F5BD}"/>
              </a:ext>
            </a:extLst>
          </p:cNvPr>
          <p:cNvSpPr txBox="1"/>
          <p:nvPr userDrawn="1"/>
        </p:nvSpPr>
        <p:spPr>
          <a:xfrm flipH="1">
            <a:off x="2170813" y="1110413"/>
            <a:ext cx="192255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gradFill>
                  <a:gsLst>
                    <a:gs pos="0">
                      <a:srgbClr val="161C5C"/>
                    </a:gs>
                    <a:gs pos="49000">
                      <a:srgbClr val="0B4FA2"/>
                    </a:gs>
                    <a:gs pos="100000">
                      <a:srgbClr val="10ABCB"/>
                    </a:gs>
                  </a:gsLst>
                  <a:lin ang="3000000" scaled="0"/>
                </a:gra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  <a:r>
              <a:rPr lang="en-US" sz="2800" b="1" dirty="0">
                <a:gradFill>
                  <a:gsLst>
                    <a:gs pos="0">
                      <a:srgbClr val="161C5C"/>
                    </a:gs>
                    <a:gs pos="49000">
                      <a:srgbClr val="0B4FA2"/>
                    </a:gs>
                    <a:gs pos="100000">
                      <a:srgbClr val="10ABCB"/>
                    </a:gs>
                  </a:gsLst>
                  <a:lin ang="3000000" scaled="0"/>
                </a:gra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3" name="TextBox 44">
            <a:extLst>
              <a:ext uri="{FF2B5EF4-FFF2-40B4-BE49-F238E27FC236}">
                <a16:creationId xmlns:a16="http://schemas.microsoft.com/office/drawing/2014/main" id="{161E0817-52A3-4F60-BD3F-B4F34E9F3C3C}"/>
              </a:ext>
            </a:extLst>
          </p:cNvPr>
          <p:cNvSpPr txBox="1"/>
          <p:nvPr userDrawn="1"/>
        </p:nvSpPr>
        <p:spPr>
          <a:xfrm>
            <a:off x="9228668" y="5826134"/>
            <a:ext cx="1674282" cy="1154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spc="225" dirty="0">
                <a:solidFill>
                  <a:schemeClr val="bg1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rPr>
              <a:t>www. mcit.gov.eg</a:t>
            </a:r>
            <a:endParaRPr lang="en-US" sz="750" spc="225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E8DE24-11C6-4F00-90F8-171E85460B9F}"/>
              </a:ext>
            </a:extLst>
          </p:cNvPr>
          <p:cNvSpPr/>
          <p:nvPr userDrawn="1"/>
        </p:nvSpPr>
        <p:spPr>
          <a:xfrm>
            <a:off x="4461668" y="1192816"/>
            <a:ext cx="419100" cy="419100"/>
          </a:xfrm>
          <a:prstGeom prst="ellipse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64C09E-9D23-4F87-8E98-89ACAD7E37E5}"/>
              </a:ext>
            </a:extLst>
          </p:cNvPr>
          <p:cNvSpPr/>
          <p:nvPr userDrawn="1"/>
        </p:nvSpPr>
        <p:spPr>
          <a:xfrm>
            <a:off x="4145228" y="1067510"/>
            <a:ext cx="6765696" cy="4571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5F0255-78EA-4295-86CB-8B77B66A6318}"/>
              </a:ext>
            </a:extLst>
          </p:cNvPr>
          <p:cNvSpPr/>
          <p:nvPr userDrawn="1"/>
        </p:nvSpPr>
        <p:spPr>
          <a:xfrm>
            <a:off x="4461668" y="2282159"/>
            <a:ext cx="419100" cy="419100"/>
          </a:xfrm>
          <a:prstGeom prst="ellipse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9173EB-8EE8-486C-A5FF-709DCB9C933D}"/>
              </a:ext>
            </a:extLst>
          </p:cNvPr>
          <p:cNvSpPr/>
          <p:nvPr userDrawn="1"/>
        </p:nvSpPr>
        <p:spPr>
          <a:xfrm>
            <a:off x="4137254" y="2156853"/>
            <a:ext cx="6765696" cy="4571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026469-8D79-4FE2-8774-F75360FF09CF}"/>
              </a:ext>
            </a:extLst>
          </p:cNvPr>
          <p:cNvSpPr/>
          <p:nvPr userDrawn="1"/>
        </p:nvSpPr>
        <p:spPr>
          <a:xfrm>
            <a:off x="4461668" y="3348642"/>
            <a:ext cx="419100" cy="419100"/>
          </a:xfrm>
          <a:prstGeom prst="ellipse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C16976-ACD6-4A87-9E7D-D8B4343FB139}"/>
              </a:ext>
            </a:extLst>
          </p:cNvPr>
          <p:cNvSpPr/>
          <p:nvPr userDrawn="1"/>
        </p:nvSpPr>
        <p:spPr>
          <a:xfrm>
            <a:off x="4137254" y="3223336"/>
            <a:ext cx="6765696" cy="4571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08A804-CA40-4578-8A66-AB0AE5A7501E}"/>
              </a:ext>
            </a:extLst>
          </p:cNvPr>
          <p:cNvSpPr/>
          <p:nvPr userDrawn="1"/>
        </p:nvSpPr>
        <p:spPr>
          <a:xfrm>
            <a:off x="4461668" y="4426556"/>
            <a:ext cx="419100" cy="419100"/>
          </a:xfrm>
          <a:prstGeom prst="ellipse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4BFBB5-35B5-42E0-9C08-4260DEF1A698}"/>
              </a:ext>
            </a:extLst>
          </p:cNvPr>
          <p:cNvSpPr/>
          <p:nvPr userDrawn="1"/>
        </p:nvSpPr>
        <p:spPr>
          <a:xfrm>
            <a:off x="4137254" y="4301250"/>
            <a:ext cx="6765696" cy="4571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E9C99E-F10D-4E4A-B7AA-8BD9471D18D3}"/>
              </a:ext>
            </a:extLst>
          </p:cNvPr>
          <p:cNvSpPr/>
          <p:nvPr userDrawn="1"/>
        </p:nvSpPr>
        <p:spPr>
          <a:xfrm>
            <a:off x="4461668" y="5497335"/>
            <a:ext cx="419100" cy="419100"/>
          </a:xfrm>
          <a:prstGeom prst="ellipse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88C389-0073-4A02-B725-EC86D036A5DF}"/>
              </a:ext>
            </a:extLst>
          </p:cNvPr>
          <p:cNvSpPr/>
          <p:nvPr userDrawn="1"/>
        </p:nvSpPr>
        <p:spPr>
          <a:xfrm>
            <a:off x="4137254" y="5372029"/>
            <a:ext cx="6765696" cy="4571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E0BAA4E-E3E9-464D-82FD-F8B72F4A9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5864" y="1192213"/>
            <a:ext cx="2132222" cy="7976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en-US" dirty="0"/>
              <a:t>Insert text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BA88D25-A6A5-4A6F-8E8A-327A25EF7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5864" y="4410151"/>
            <a:ext cx="2132222" cy="7976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en-US" dirty="0"/>
              <a:t>Insert text 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338BD61-3EF4-4663-9491-3CDCDC61C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5864" y="3314532"/>
            <a:ext cx="2132222" cy="7976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en-US" dirty="0"/>
              <a:t>Insert text 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F19D550-86B5-427C-9365-833988A391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0044" y="5468241"/>
            <a:ext cx="2132222" cy="7976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en-US" dirty="0"/>
              <a:t>Insert text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5F9F5DD-EE8B-401A-9FC2-2D9E439E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95864" y="2245865"/>
            <a:ext cx="2132222" cy="7976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en-US" dirty="0"/>
              <a:t>Insert text 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9DCD905-0ED8-463D-B745-C96E42FA278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03773" y="1175547"/>
            <a:ext cx="3407151" cy="811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subtitles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3E07E38-5362-4ADD-BED7-1A995477F60D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520102" y="2283586"/>
            <a:ext cx="3407151" cy="81186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subtitles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4FAE628-828D-4BD4-AD54-674EC5B3A79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7553347" y="3331967"/>
            <a:ext cx="3365613" cy="811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subtitles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29B2128-93BE-4F12-A897-41B6A53704C8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7507836" y="4410151"/>
            <a:ext cx="3407151" cy="811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subtitles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B8196529-CC31-49B4-AA71-9387B30CE24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7520101" y="5483566"/>
            <a:ext cx="3407151" cy="811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subtitles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63FF643-96E6-4447-A4A8-055D0E8E99F7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53695" y="1217355"/>
            <a:ext cx="419100" cy="3945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0DA20B3A-70CB-4157-B622-627BDFCD6632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455967" y="2311456"/>
            <a:ext cx="419100" cy="3945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DA9F43C-9D80-4B24-9FE5-D40ED5EDC440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477678" y="5530767"/>
            <a:ext cx="419100" cy="3945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B408B1E-A5E8-488F-A430-83483BC62F3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59829" y="4474605"/>
            <a:ext cx="419100" cy="3945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68A1BF5-B949-4FDF-BE67-6D4E69C26160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4477678" y="3368144"/>
            <a:ext cx="419100" cy="3945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58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D9646-AF86-4780-A47F-5F35C59BA3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5448" y="1492624"/>
            <a:ext cx="5212080" cy="6359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 rtl="1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ar-YE" dirty="0"/>
              <a:t>عنوان ثاني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D5CA1-49DB-4656-9AEC-F5F3790A92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7" y="1492624"/>
            <a:ext cx="5212080" cy="6359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 rtl="1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ar-YE" dirty="0"/>
              <a:t>عنوان ثاني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2F49D2-23AF-440B-AE16-330F26BB2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651" y="463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1">
              <a:defRPr lang="en-US" sz="48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ar-EG" dirty="0"/>
              <a:t>العنوان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39EAC7-C8EB-47EC-B527-631E910029F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75447" y="2249228"/>
            <a:ext cx="5212080" cy="3657600"/>
          </a:xfrm>
          <a:prstGeom prst="rect">
            <a:avLst/>
          </a:prstGeom>
        </p:spPr>
        <p:txBody>
          <a:bodyPr/>
          <a:lstStyle>
            <a:lvl1pPr marL="228600" indent="-228600" algn="r" rtl="1">
              <a:buFontTx/>
              <a:buBlip>
                <a:blip r:embed="rId2"/>
              </a:buBlip>
              <a:defRPr sz="3600"/>
            </a:lvl1pPr>
            <a:lvl2pPr marL="685800" indent="-228600" algn="r" rtl="1">
              <a:buFont typeface="Courier New" panose="02070309020205020404" pitchFamily="49" charset="0"/>
              <a:buChar char="o"/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marL="1828800" indent="0" algn="r" rtl="1">
              <a:buNone/>
              <a:defRPr sz="2400"/>
            </a:lvl5pPr>
          </a:lstStyle>
          <a:p>
            <a:pPr lvl="0"/>
            <a:r>
              <a:rPr lang="ar-YE" dirty="0"/>
              <a:t>ادخل محتوى</a:t>
            </a:r>
            <a:endParaRPr lang="en-US" dirty="0"/>
          </a:p>
          <a:p>
            <a:pPr lvl="1"/>
            <a:r>
              <a:rPr lang="ar-EG" dirty="0"/>
              <a:t>ادخل محتوى</a:t>
            </a:r>
          </a:p>
          <a:p>
            <a:pPr lvl="2"/>
            <a:r>
              <a:rPr lang="ar-EG" dirty="0"/>
              <a:t>ادخل محتوى</a:t>
            </a:r>
          </a:p>
          <a:p>
            <a:pPr lvl="3"/>
            <a:r>
              <a:rPr lang="ar-EG" dirty="0"/>
              <a:t>ادخل محتوى</a:t>
            </a:r>
          </a:p>
          <a:p>
            <a:pPr lvl="4"/>
            <a:r>
              <a:rPr lang="ar-EG" dirty="0"/>
              <a:t>ادخل محتوى</a:t>
            </a:r>
          </a:p>
          <a:p>
            <a:pPr lvl="4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D988BD-D6DD-44C1-9E12-EC4C09A48160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172197" y="2262548"/>
            <a:ext cx="5212080" cy="3657600"/>
          </a:xfrm>
          <a:prstGeom prst="rect">
            <a:avLst/>
          </a:prstGeom>
        </p:spPr>
        <p:txBody>
          <a:bodyPr/>
          <a:lstStyle>
            <a:lvl1pPr marL="228600" indent="-228600" algn="r" rtl="1">
              <a:buFontTx/>
              <a:buBlip>
                <a:blip r:embed="rId2"/>
              </a:buBlip>
              <a:defRPr sz="3600"/>
            </a:lvl1pPr>
            <a:lvl2pPr marL="685800" indent="-228600" algn="r" rtl="1">
              <a:buFont typeface="Courier New" panose="02070309020205020404" pitchFamily="49" charset="0"/>
              <a:buChar char="o"/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marL="1828800" indent="0" algn="r" rtl="1">
              <a:buNone/>
              <a:defRPr sz="2400"/>
            </a:lvl5pPr>
          </a:lstStyle>
          <a:p>
            <a:pPr lvl="0"/>
            <a:r>
              <a:rPr lang="ar-YE" dirty="0"/>
              <a:t>ادخل محتوى</a:t>
            </a:r>
            <a:endParaRPr lang="en-US" dirty="0"/>
          </a:p>
          <a:p>
            <a:pPr lvl="1"/>
            <a:r>
              <a:rPr lang="ar-EG" dirty="0"/>
              <a:t>ادخل محتوى</a:t>
            </a:r>
          </a:p>
          <a:p>
            <a:pPr lvl="2"/>
            <a:r>
              <a:rPr lang="ar-EG" dirty="0"/>
              <a:t>ادخل محتوى</a:t>
            </a:r>
          </a:p>
          <a:p>
            <a:pPr lvl="3"/>
            <a:r>
              <a:rPr lang="ar-EG" dirty="0"/>
              <a:t>ادخل محتوى</a:t>
            </a:r>
          </a:p>
          <a:p>
            <a:pPr lvl="4"/>
            <a:r>
              <a:rPr lang="ar-EG" dirty="0"/>
              <a:t>ادخل محتوى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81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677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71F57-A5B2-46C1-8287-7C3A2B93032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89489" y="996950"/>
            <a:ext cx="6172200" cy="4873625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YE" dirty="0"/>
              <a:t>ادخل صورة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54A10-75EB-4A56-887B-0116FFA13C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42323" y="2058987"/>
            <a:ext cx="3932237" cy="38115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ادخل محتوى 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2248B6-B79C-43AD-9C50-001FE5993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2322" y="98474"/>
            <a:ext cx="3932237" cy="1406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1">
              <a:defRPr lang="en-US" sz="48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ar-EG" dirty="0"/>
              <a:t>العنوان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1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57FE1-4523-46C4-989D-81158EDC9AE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383463"/>
            <a:ext cx="10515600" cy="4793500"/>
          </a:xfrm>
          <a:prstGeom prst="rect">
            <a:avLst/>
          </a:prstGeom>
        </p:spPr>
        <p:txBody>
          <a:bodyPr vert="vert270"/>
          <a:lstStyle>
            <a:lvl1pPr marL="228600" indent="-228600" algn="r" rtl="1">
              <a:buFontTx/>
              <a:buBlip>
                <a:blip r:embed="rId2"/>
              </a:buBlip>
              <a:defRPr sz="3600"/>
            </a:lvl1pPr>
            <a:lvl2pPr marL="685800" indent="-228600" algn="r" rtl="1">
              <a:buFont typeface="Courier New" panose="02070309020205020404" pitchFamily="49" charset="0"/>
              <a:buChar char="o"/>
              <a:defRPr sz="3200"/>
            </a:lvl2pPr>
            <a:lvl3pPr marL="1143000" indent="-228600" algn="r" rtl="1">
              <a:buFont typeface="Arial" panose="020B0604020202020204" pitchFamily="34" charset="0"/>
              <a:buChar char="•"/>
              <a:defRPr sz="2800"/>
            </a:lvl3pPr>
            <a:lvl4pPr marL="1600200" indent="-228600" algn="r" rtl="1">
              <a:buFont typeface="Arial" panose="020B0604020202020204" pitchFamily="34" charset="0"/>
              <a:buChar char="•"/>
              <a:defRPr sz="2400"/>
            </a:lvl4pPr>
            <a:lvl5pPr marL="2057400" indent="-228600" algn="r" rtl="1"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ar-YE" dirty="0"/>
              <a:t>ادخل المحتوى</a:t>
            </a:r>
            <a:endParaRPr lang="en-US" dirty="0"/>
          </a:p>
          <a:p>
            <a:pPr lvl="1"/>
            <a:r>
              <a:rPr lang="ar-EG" dirty="0"/>
              <a:t>ادخل المحتوى</a:t>
            </a:r>
          </a:p>
          <a:p>
            <a:pPr lvl="2"/>
            <a:r>
              <a:rPr lang="ar-EG" dirty="0"/>
              <a:t>ادخل المحتوى</a:t>
            </a:r>
          </a:p>
          <a:p>
            <a:pPr lvl="3"/>
            <a:r>
              <a:rPr lang="ar-EG" dirty="0"/>
              <a:t>ادخل المحتوى</a:t>
            </a:r>
          </a:p>
          <a:p>
            <a:pPr lvl="4"/>
            <a:r>
              <a:rPr lang="ar-EG" dirty="0"/>
              <a:t>ادخل المحتوى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0EF076-7AE4-46CA-93F7-6CBDE9468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651" y="463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1">
              <a:defRPr lang="en-US" sz="48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ar-EG" dirty="0"/>
              <a:t>العنوان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51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59D16B5-9708-4ED0-839B-68359D65C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651" y="365125"/>
            <a:ext cx="2628934" cy="5811838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r" rtl="1">
              <a:defRPr lang="en-US" sz="48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ar-EG" dirty="0"/>
              <a:t>العنوان</a:t>
            </a:r>
            <a:endParaRPr lang="en-US" dirty="0"/>
          </a:p>
        </p:txBody>
      </p:sp>
      <p:sp>
        <p:nvSpPr>
          <p:cNvPr id="10" name="Vertical Text Placeholder 2">
            <a:extLst>
              <a:ext uri="{FF2B5EF4-FFF2-40B4-BE49-F238E27FC236}">
                <a16:creationId xmlns:a16="http://schemas.microsoft.com/office/drawing/2014/main" id="{21AD7B89-AE60-4BB5-8DEA-4B606001D526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3693941" y="365124"/>
            <a:ext cx="7955280" cy="5811837"/>
          </a:xfrm>
          <a:prstGeom prst="rect">
            <a:avLst/>
          </a:prstGeom>
        </p:spPr>
        <p:txBody>
          <a:bodyPr vert="vert270"/>
          <a:lstStyle>
            <a:lvl1pPr marL="228600" indent="-228600" algn="r" rtl="1">
              <a:buFontTx/>
              <a:buBlip>
                <a:blip r:embed="rId2"/>
              </a:buBlip>
              <a:defRPr sz="3600"/>
            </a:lvl1pPr>
            <a:lvl2pPr marL="685800" indent="-228600" algn="r" rtl="1">
              <a:buFont typeface="Courier New" panose="02070309020205020404" pitchFamily="49" charset="0"/>
              <a:buChar char="o"/>
              <a:defRPr sz="3200"/>
            </a:lvl2pPr>
            <a:lvl3pPr marL="1143000" indent="-228600" algn="r" rtl="1">
              <a:buFont typeface="Arial" panose="020B0604020202020204" pitchFamily="34" charset="0"/>
              <a:buChar char="•"/>
              <a:defRPr sz="2800"/>
            </a:lvl3pPr>
            <a:lvl4pPr marL="1600200" indent="-228600" algn="r" rtl="1">
              <a:buFont typeface="Arial" panose="020B0604020202020204" pitchFamily="34" charset="0"/>
              <a:buChar char="•"/>
              <a:defRPr sz="2400"/>
            </a:lvl4pPr>
            <a:lvl5pPr marL="2057400" indent="-228600" algn="r" rtl="1"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ar-YE" dirty="0"/>
              <a:t>ادخل المحتوى</a:t>
            </a:r>
            <a:endParaRPr lang="en-US" dirty="0"/>
          </a:p>
          <a:p>
            <a:pPr lvl="1"/>
            <a:r>
              <a:rPr lang="ar-EG" dirty="0"/>
              <a:t>ادخل المحتوى</a:t>
            </a:r>
          </a:p>
          <a:p>
            <a:pPr lvl="2"/>
            <a:r>
              <a:rPr lang="ar-EG" dirty="0"/>
              <a:t>ادخل المحتوى</a:t>
            </a:r>
          </a:p>
          <a:p>
            <a:pPr lvl="3"/>
            <a:r>
              <a:rPr lang="ar-EG" dirty="0"/>
              <a:t>ادخل المحتوى</a:t>
            </a:r>
          </a:p>
          <a:p>
            <a:pPr lvl="4"/>
            <a:r>
              <a:rPr lang="ar-EG" dirty="0"/>
              <a:t>ادخل المحتوى</a:t>
            </a:r>
          </a:p>
        </p:txBody>
      </p:sp>
    </p:spTree>
    <p:extLst>
      <p:ext uri="{BB962C8B-B14F-4D97-AF65-F5344CB8AC3E}">
        <p14:creationId xmlns:p14="http://schemas.microsoft.com/office/powerpoint/2010/main" val="2961339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A7A99-381A-4C82-91E2-C13EB1BADD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17956" y="1896470"/>
            <a:ext cx="2926080" cy="292608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ar-YE" dirty="0"/>
              <a:t>صورة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69F77D-FAE2-4357-B934-A19302E6AA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0865" y="1896470"/>
            <a:ext cx="5881688" cy="4122738"/>
          </a:xfrm>
          <a:prstGeom prst="rect">
            <a:avLst/>
          </a:prstGeom>
        </p:spPr>
        <p:txBody>
          <a:bodyPr/>
          <a:lstStyle>
            <a:lvl1pPr marL="519113" indent="-519113" algn="r" rtl="1">
              <a:buFontTx/>
              <a:buBlip>
                <a:blip r:embed="rId2"/>
              </a:buBlip>
              <a:defRPr b="1"/>
            </a:lvl1pPr>
            <a:lvl2pPr marL="573088" indent="0" algn="r" rtl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ar-YE" dirty="0"/>
              <a:t>ادخل المحتوى</a:t>
            </a:r>
            <a:endParaRPr lang="en-US" dirty="0"/>
          </a:p>
          <a:p>
            <a:pPr lvl="1"/>
            <a:r>
              <a:rPr lang="ar-EG" dirty="0"/>
              <a:t>ادخل المحتوى</a:t>
            </a:r>
          </a:p>
          <a:p>
            <a:pPr lvl="1"/>
            <a:endParaRPr lang="en-US" dirty="0"/>
          </a:p>
          <a:p>
            <a:pPr lvl="0"/>
            <a:r>
              <a:rPr lang="ar-YE" dirty="0"/>
              <a:t>ادخل المحتوى</a:t>
            </a:r>
            <a:endParaRPr lang="en-US" dirty="0"/>
          </a:p>
          <a:p>
            <a:pPr lvl="1"/>
            <a:r>
              <a:rPr lang="ar-EG" dirty="0"/>
              <a:t>ادخل المحتوى</a:t>
            </a:r>
          </a:p>
          <a:p>
            <a:pPr lvl="1"/>
            <a:endParaRPr lang="en-US" dirty="0"/>
          </a:p>
          <a:p>
            <a:pPr lvl="0"/>
            <a:r>
              <a:rPr lang="ar-YE" dirty="0"/>
              <a:t>ادخل المحتوى</a:t>
            </a:r>
            <a:endParaRPr lang="en-US" dirty="0"/>
          </a:p>
          <a:p>
            <a:pPr lvl="1"/>
            <a:r>
              <a:rPr lang="ar-EG" dirty="0"/>
              <a:t>ادخل المحتوى</a:t>
            </a:r>
          </a:p>
          <a:p>
            <a:pPr lvl="1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910E1E-E391-49D2-AE7C-AA72C9ED4D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651" y="463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1">
              <a:defRPr lang="en-US" sz="48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ar-EG" dirty="0"/>
              <a:t>العنوان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356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BA15F1-9E9D-4F0F-8956-FB9CD26E2F25}"/>
              </a:ext>
            </a:extLst>
          </p:cNvPr>
          <p:cNvSpPr/>
          <p:nvPr/>
        </p:nvSpPr>
        <p:spPr>
          <a:xfrm rot="5400000">
            <a:off x="4055226" y="3899210"/>
            <a:ext cx="4791237" cy="45719"/>
          </a:xfrm>
          <a:prstGeom prst="rect">
            <a:avLst/>
          </a:prstGeom>
          <a:solidFill>
            <a:srgbClr val="0B4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5B727-59A3-426A-8636-08A1F96B9D80}"/>
              </a:ext>
            </a:extLst>
          </p:cNvPr>
          <p:cNvSpPr txBox="1"/>
          <p:nvPr/>
        </p:nvSpPr>
        <p:spPr>
          <a:xfrm>
            <a:off x="7574727" y="1361021"/>
            <a:ext cx="246253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Insert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5F535DE-4905-487A-8C0D-E892C5F7E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8721" y="1276612"/>
            <a:ext cx="3291840" cy="822960"/>
          </a:xfrm>
          <a:prstGeom prst="flowChartTerminator">
            <a:avLst/>
          </a:prstGeom>
          <a:gradFill flip="none" rotWithShape="1">
            <a:gsLst>
              <a:gs pos="0">
                <a:srgbClr val="6BC8CF"/>
              </a:gs>
              <a:gs pos="100000">
                <a:srgbClr val="002060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1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YE" dirty="0"/>
              <a:t>عنوان فرعي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236022B-202D-473A-81ED-24F8B373C2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8386" y="1276612"/>
            <a:ext cx="3291840" cy="822960"/>
          </a:xfrm>
          <a:prstGeom prst="flowChartTerminator">
            <a:avLst/>
          </a:prstGeom>
          <a:gradFill flip="none" rotWithShape="1">
            <a:gsLst>
              <a:gs pos="0">
                <a:srgbClr val="6BC8CF"/>
              </a:gs>
              <a:gs pos="100000">
                <a:srgbClr val="002060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 rtl="1">
              <a:defRPr lang="en-US" b="1" dirty="0">
                <a:solidFill>
                  <a:schemeClr val="bg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ar-YE" dirty="0"/>
              <a:t>عنوان فرعي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765EC1-E086-47DD-BBC1-30967DF6B6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2736" y="305945"/>
            <a:ext cx="10352868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1">
              <a:defRPr lang="en-US" sz="48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ar-EG" dirty="0"/>
              <a:t>العنوان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70BA15D-04ED-4BAC-B221-F3837E9E9B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9950" y="2205074"/>
            <a:ext cx="4985653" cy="4070410"/>
          </a:xfrm>
          <a:prstGeom prst="rect">
            <a:avLst/>
          </a:prstGeom>
        </p:spPr>
        <p:txBody>
          <a:bodyPr/>
          <a:lstStyle>
            <a:lvl1pPr marL="519113" indent="-519113" algn="r" rtl="1">
              <a:buFontTx/>
              <a:buBlip>
                <a:blip r:embed="rId2"/>
              </a:buBlip>
              <a:defRPr b="1"/>
            </a:lvl1pPr>
            <a:lvl2pPr marL="573088" indent="0" algn="r" rtl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ar-YE" dirty="0"/>
              <a:t>ادخل المحتوى</a:t>
            </a:r>
            <a:endParaRPr lang="en-US" dirty="0"/>
          </a:p>
          <a:p>
            <a:pPr lvl="1"/>
            <a:r>
              <a:rPr lang="ar-EG" dirty="0"/>
              <a:t>ادخل المحتوى</a:t>
            </a:r>
          </a:p>
          <a:p>
            <a:pPr lvl="1"/>
            <a:endParaRPr lang="en-US" dirty="0"/>
          </a:p>
          <a:p>
            <a:pPr lvl="0"/>
            <a:r>
              <a:rPr lang="ar-YE" dirty="0"/>
              <a:t>ادخل المحتوى</a:t>
            </a:r>
            <a:endParaRPr lang="en-US" dirty="0"/>
          </a:p>
          <a:p>
            <a:pPr lvl="1"/>
            <a:r>
              <a:rPr lang="ar-EG" dirty="0"/>
              <a:t>ادخل المحتوى</a:t>
            </a:r>
          </a:p>
          <a:p>
            <a:pPr lvl="1"/>
            <a:endParaRPr lang="en-US" dirty="0"/>
          </a:p>
          <a:p>
            <a:pPr lvl="0"/>
            <a:r>
              <a:rPr lang="ar-YE" dirty="0"/>
              <a:t>ادخل المحتوى</a:t>
            </a:r>
            <a:endParaRPr lang="en-US" dirty="0"/>
          </a:p>
          <a:p>
            <a:pPr lvl="1"/>
            <a:r>
              <a:rPr lang="ar-EG" dirty="0"/>
              <a:t>ادخل المحتوى</a:t>
            </a:r>
          </a:p>
          <a:p>
            <a:pPr lvl="1"/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A554F26-B95E-4856-806F-534A2D335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36" y="2205074"/>
            <a:ext cx="4985653" cy="4070410"/>
          </a:xfrm>
          <a:prstGeom prst="rect">
            <a:avLst/>
          </a:prstGeom>
        </p:spPr>
        <p:txBody>
          <a:bodyPr/>
          <a:lstStyle>
            <a:lvl1pPr marL="519113" indent="-519113" algn="r" rtl="1">
              <a:buFontTx/>
              <a:buBlip>
                <a:blip r:embed="rId2"/>
              </a:buBlip>
              <a:defRPr b="1"/>
            </a:lvl1pPr>
            <a:lvl2pPr marL="573088" indent="0" algn="r" rtl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ar-YE" dirty="0"/>
              <a:t>ادخل المحتوى</a:t>
            </a:r>
            <a:endParaRPr lang="en-US" dirty="0"/>
          </a:p>
          <a:p>
            <a:pPr lvl="1"/>
            <a:r>
              <a:rPr lang="ar-EG" dirty="0"/>
              <a:t>ادخل المحتوى</a:t>
            </a:r>
          </a:p>
          <a:p>
            <a:pPr lvl="1"/>
            <a:endParaRPr lang="en-US" dirty="0"/>
          </a:p>
          <a:p>
            <a:pPr lvl="0"/>
            <a:r>
              <a:rPr lang="ar-YE" dirty="0"/>
              <a:t>ادخل المحتوى</a:t>
            </a:r>
            <a:endParaRPr lang="en-US" dirty="0"/>
          </a:p>
          <a:p>
            <a:pPr lvl="1"/>
            <a:r>
              <a:rPr lang="ar-EG" dirty="0"/>
              <a:t>ادخل المحتوى</a:t>
            </a:r>
          </a:p>
          <a:p>
            <a:pPr lvl="1"/>
            <a:endParaRPr lang="en-US" dirty="0"/>
          </a:p>
          <a:p>
            <a:pPr lvl="0"/>
            <a:r>
              <a:rPr lang="ar-YE" dirty="0"/>
              <a:t>ادخل المحتوى</a:t>
            </a:r>
            <a:endParaRPr lang="en-US" dirty="0"/>
          </a:p>
          <a:p>
            <a:pPr lvl="1"/>
            <a:r>
              <a:rPr lang="ar-EG" dirty="0"/>
              <a:t>ادخل المحتوى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42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52070D-074A-4234-9F82-1DE3B9ED9436}"/>
              </a:ext>
            </a:extLst>
          </p:cNvPr>
          <p:cNvCxnSpPr>
            <a:cxnSpLocks/>
          </p:cNvCxnSpPr>
          <p:nvPr/>
        </p:nvCxnSpPr>
        <p:spPr>
          <a:xfrm flipH="1">
            <a:off x="7978969" y="4328057"/>
            <a:ext cx="1" cy="7439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E4F7BF-AA08-49CE-956E-0703846F5D5D}"/>
              </a:ext>
            </a:extLst>
          </p:cNvPr>
          <p:cNvCxnSpPr>
            <a:cxnSpLocks/>
          </p:cNvCxnSpPr>
          <p:nvPr/>
        </p:nvCxnSpPr>
        <p:spPr>
          <a:xfrm flipH="1">
            <a:off x="5331019" y="4328057"/>
            <a:ext cx="1" cy="7439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2E3668C-7CEB-403B-98B0-0419F5AC9B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66156" y="1544328"/>
            <a:ext cx="2560320" cy="256032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ar-YE" dirty="0"/>
              <a:t>صورة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88B93A6-90EC-425F-AF3D-937C759A91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951022" y="1544328"/>
            <a:ext cx="2560320" cy="256032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ar-YE" dirty="0"/>
              <a:t>صورة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EFA89B-30A3-4526-9BD1-D0752B9B287A}"/>
              </a:ext>
            </a:extLst>
          </p:cNvPr>
          <p:cNvSpPr/>
          <p:nvPr/>
        </p:nvSpPr>
        <p:spPr>
          <a:xfrm>
            <a:off x="5080460" y="1371954"/>
            <a:ext cx="3200400" cy="3200400"/>
          </a:xfrm>
          <a:prstGeom prst="ellipse">
            <a:avLst/>
          </a:prstGeom>
          <a:gradFill flip="none" rotWithShape="1">
            <a:gsLst>
              <a:gs pos="0">
                <a:srgbClr val="6BC8CF"/>
              </a:gs>
              <a:gs pos="100000">
                <a:srgbClr val="002060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1DE29B-6664-43D7-9B0E-30DFB2812F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601547" y="1848301"/>
            <a:ext cx="2114244" cy="5256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rtl="1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عنوان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4FEB151-714C-4F9A-877D-B5075CFA15E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587900" y="2502064"/>
            <a:ext cx="2127892" cy="1196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وصف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8445173-402F-49EE-9A0B-DE987E99711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231042" y="4683415"/>
            <a:ext cx="1724895" cy="1118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ادخل المحتوى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0D50F1-FEA0-4C04-9040-20D5AE897A6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810574" y="4683415"/>
            <a:ext cx="1724895" cy="1118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ادخل المحتوى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C3A28A-F040-41DD-BBC0-99F9AD1721A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390106" y="4683415"/>
            <a:ext cx="1724895" cy="1118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ادخل المحتوى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5FB947-8673-4A6F-A90F-533EE647D9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651" y="463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1">
              <a:defRPr lang="en-US" sz="48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ar-EG" dirty="0"/>
              <a:t>العنوان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45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7F1149-F639-4E0F-96EC-8CAA0F1FE7A8}"/>
              </a:ext>
            </a:extLst>
          </p:cNvPr>
          <p:cNvSpPr/>
          <p:nvPr/>
        </p:nvSpPr>
        <p:spPr>
          <a:xfrm>
            <a:off x="430306" y="336176"/>
            <a:ext cx="3065929" cy="1169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75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66284E-C5CF-4BF2-8D15-8224BAABB698}"/>
              </a:ext>
            </a:extLst>
          </p:cNvPr>
          <p:cNvSpPr/>
          <p:nvPr/>
        </p:nvSpPr>
        <p:spPr>
          <a:xfrm>
            <a:off x="658906" y="302557"/>
            <a:ext cx="3065929" cy="1169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D17229-4E3D-47EE-8F4D-2882F156D2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2202" y="2057399"/>
            <a:ext cx="6172200" cy="3803650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YE" dirty="0"/>
              <a:t>جدول أو رسم بياني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C995E-6A39-4948-88A6-B664231BF20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42184" y="1533342"/>
            <a:ext cx="3932237" cy="48653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وصف الرسم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09E689-D60F-476C-A02B-A726A5B0D49B}"/>
              </a:ext>
            </a:extLst>
          </p:cNvPr>
          <p:cNvSpPr txBox="1">
            <a:spLocks/>
          </p:cNvSpPr>
          <p:nvPr/>
        </p:nvSpPr>
        <p:spPr>
          <a:xfrm>
            <a:off x="6898063" y="222638"/>
            <a:ext cx="44541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r>
              <a:rPr lang="ar-EG" dirty="0"/>
              <a:t>العنوان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89617EF-147F-4EFB-B524-701B3089114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19977" y="1533342"/>
            <a:ext cx="3932236" cy="43277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ادخل المحتوى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D579463-0F17-422B-B63A-24EFB27F41B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419976" y="1533342"/>
            <a:ext cx="3932236" cy="43277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ادخل المحتوى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4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5EC28-97AC-4BD0-8E20-C0F087A38B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83463"/>
            <a:ext cx="10515600" cy="4793500"/>
          </a:xfrm>
          <a:prstGeom prst="rect">
            <a:avLst/>
          </a:prstGeom>
        </p:spPr>
        <p:txBody>
          <a:bodyPr/>
          <a:lstStyle>
            <a:lvl1pPr marL="338138" indent="-338138">
              <a:buClr>
                <a:srgbClr val="0070C0"/>
              </a:buClr>
              <a:buFont typeface="Calibri" panose="020F0502020204030204" pitchFamily="34" charset="0"/>
              <a:buChar char="●"/>
              <a:defRPr/>
            </a:lvl1pPr>
            <a:lvl2pPr marL="685800" indent="-347663">
              <a:buClr>
                <a:srgbClr val="0070C0"/>
              </a:buClr>
              <a:buFont typeface="Courier New" panose="02070309020205020404" pitchFamily="49" charset="0"/>
              <a:buChar char="o"/>
              <a:defRPr/>
            </a:lvl2pPr>
            <a:lvl3pPr marL="1143000" indent="-341313">
              <a:buClr>
                <a:srgbClr val="0070C0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70C0"/>
              </a:buClr>
              <a:buFont typeface="Calibri" panose="020F0502020204030204" pitchFamily="34" charset="0"/>
              <a:buChar char="₋"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B2C3CB-2B49-417A-99D3-407E5CCAB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93691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354055-462E-41A7-9281-0866745335CE}"/>
              </a:ext>
            </a:extLst>
          </p:cNvPr>
          <p:cNvSpPr/>
          <p:nvPr/>
        </p:nvSpPr>
        <p:spPr>
          <a:xfrm>
            <a:off x="430306" y="336176"/>
            <a:ext cx="3065929" cy="1169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612727A-0F06-4046-8F03-81C393DD3EC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987661" y="0"/>
            <a:ext cx="4617210" cy="635985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YE" dirty="0"/>
              <a:t>الصورة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AE62F-6B9A-4C46-BF4C-89E5D8E00F12}"/>
              </a:ext>
            </a:extLst>
          </p:cNvPr>
          <p:cNvSpPr/>
          <p:nvPr/>
        </p:nvSpPr>
        <p:spPr>
          <a:xfrm>
            <a:off x="6987661" y="4645357"/>
            <a:ext cx="4617210" cy="1714500"/>
          </a:xfrm>
          <a:prstGeom prst="rect">
            <a:avLst/>
          </a:prstGeom>
          <a:gradFill flip="none" rotWithShape="1">
            <a:gsLst>
              <a:gs pos="0">
                <a:srgbClr val="161E5E">
                  <a:alpha val="23000"/>
                  <a:lumMod val="51000"/>
                </a:srgbClr>
              </a:gs>
              <a:gs pos="52000">
                <a:srgbClr val="0B4FA2"/>
              </a:gs>
              <a:gs pos="100000">
                <a:srgbClr val="10ABC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AE03FF3-6E39-482A-AB25-75EDCB237A3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569402" y="4811518"/>
            <a:ext cx="3512592" cy="13821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وصف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8DD513-24DD-4C4E-8EDB-C24D6DDC76A3}"/>
              </a:ext>
            </a:extLst>
          </p:cNvPr>
          <p:cNvSpPr txBox="1">
            <a:spLocks/>
          </p:cNvSpPr>
          <p:nvPr/>
        </p:nvSpPr>
        <p:spPr>
          <a:xfrm>
            <a:off x="1982027" y="467035"/>
            <a:ext cx="44541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r>
              <a:rPr lang="ar-EG" dirty="0"/>
              <a:t>العنوان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0118CC7-5298-4D38-9917-41C234928EDC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110006" y="1793426"/>
            <a:ext cx="4985994" cy="43277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ادخل المحتوى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96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8E8AEA0-C89A-4F19-BE17-85E6F213D19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825942"/>
            <a:ext cx="11641540" cy="2620954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YE" dirty="0"/>
              <a:t>صورة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E5F461-CF5E-4111-8C53-BCB322D83446}"/>
              </a:ext>
            </a:extLst>
          </p:cNvPr>
          <p:cNvSpPr/>
          <p:nvPr/>
        </p:nvSpPr>
        <p:spPr>
          <a:xfrm>
            <a:off x="-5404" y="1814703"/>
            <a:ext cx="3074894" cy="2632193"/>
          </a:xfrm>
          <a:prstGeom prst="rect">
            <a:avLst/>
          </a:prstGeom>
          <a:gradFill flip="none" rotWithShape="1">
            <a:gsLst>
              <a:gs pos="0">
                <a:srgbClr val="161E5E">
                  <a:alpha val="23000"/>
                  <a:lumMod val="51000"/>
                </a:srgbClr>
              </a:gs>
              <a:gs pos="52000">
                <a:srgbClr val="0B4FA2"/>
              </a:gs>
              <a:gs pos="100000">
                <a:srgbClr val="10ABC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F08442D-99F6-4BD4-9007-50186C129A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1791" y="2072618"/>
            <a:ext cx="2220504" cy="5428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rtl="1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وصف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AE5D0E8-DD07-4E2D-B0CF-2909F6916B9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635187" y="4850238"/>
            <a:ext cx="1920240" cy="141698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YE" dirty="0"/>
              <a:t>ادخل المحتوى</a:t>
            </a:r>
            <a:endParaRPr lang="en-US" dirty="0"/>
          </a:p>
          <a:p>
            <a:pPr marL="0" lvl="0" indent="0" algn="ctr" rtl="1">
              <a:buNone/>
            </a:pPr>
            <a:r>
              <a:rPr lang="en-US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DB31EF9-0D9F-41FE-8A5C-1EE6BA084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970" y="97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1">
              <a:defRPr lang="en-US" sz="48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ar-EG" dirty="0"/>
              <a:t>العنوان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104B303-A87A-4EE4-B859-235A8A80ACA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21791" y="2737910"/>
            <a:ext cx="2220504" cy="13821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وصف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6D8C18-4D37-4366-8DA5-301680476C6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091240" y="4850237"/>
            <a:ext cx="1920239" cy="1416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YE" dirty="0"/>
              <a:t>ادخل المحتوى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58F49B0-8073-4B1E-A7DC-2ADAFF9E51E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179135" y="4850236"/>
            <a:ext cx="1920240" cy="141698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YE" dirty="0"/>
              <a:t>ادخل المحتوى</a:t>
            </a:r>
            <a:endParaRPr lang="en-US" dirty="0"/>
          </a:p>
          <a:p>
            <a:pPr marL="0" lvl="0" indent="0" algn="ctr" rtl="1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89496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9FAD1D-3425-402F-BDE2-5EDE589BC9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7BDD32-3B04-460F-A82B-25A2CEBD9D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591" y="-868679"/>
            <a:ext cx="8222679" cy="875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75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87E21-9013-47E5-BECE-21AB01176B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61E5E"/>
              </a:gs>
              <a:gs pos="52000">
                <a:srgbClr val="17479E"/>
              </a:gs>
              <a:gs pos="100000">
                <a:srgbClr val="10ABCB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0C3356-32F7-4197-831B-676B89416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0026" y="0"/>
            <a:ext cx="5129008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2448B8-11E0-4B40-9956-11793958FBF6}"/>
              </a:ext>
            </a:extLst>
          </p:cNvPr>
          <p:cNvSpPr txBox="1"/>
          <p:nvPr/>
        </p:nvSpPr>
        <p:spPr>
          <a:xfrm>
            <a:off x="1553734" y="2752183"/>
            <a:ext cx="4041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5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ar-EG" sz="5400" b="1" dirty="0">
                <a:solidFill>
                  <a:schemeClr val="bg1"/>
                </a:solidFill>
                <a:latin typeface="HS Dream" panose="02000000000000000000" pitchFamily="50" charset="-78"/>
                <a:ea typeface="Roboto" pitchFamily="2" charset="0"/>
                <a:cs typeface="HS Dream" panose="02000000000000000000" pitchFamily="50" charset="-78"/>
              </a:rPr>
              <a:t>شكرا</a:t>
            </a:r>
            <a:r>
              <a:rPr lang="ar-EG" sz="5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1777EF-56D9-455D-889B-823BD610B8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4900" y="4830833"/>
            <a:ext cx="3899648" cy="1062317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A7C0C02-F8CA-4C03-8391-ED805933D2C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75001" y="3675513"/>
            <a:ext cx="4399446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your email </a:t>
            </a:r>
          </a:p>
        </p:txBody>
      </p:sp>
    </p:spTree>
    <p:extLst>
      <p:ext uri="{BB962C8B-B14F-4D97-AF65-F5344CB8AC3E}">
        <p14:creationId xmlns:p14="http://schemas.microsoft.com/office/powerpoint/2010/main" val="20804923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7D209-7D32-4E11-A610-7C2A5F8CDC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3475" y="978650"/>
            <a:ext cx="931545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rgbClr val="132166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7DC79F-7D90-4008-9BC8-C071F462E0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3474" y="3386886"/>
            <a:ext cx="9315449" cy="815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32166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9811085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CBAC139-A6D9-4C0F-AE52-274E5D7D82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2914" y="1349829"/>
            <a:ext cx="6975705" cy="2185851"/>
          </a:xfrm>
          <a:prstGeom prst="flowChartTerminator">
            <a:avLst/>
          </a:prstGeom>
          <a:gradFill flip="none" rotWithShape="1">
            <a:gsLst>
              <a:gs pos="0">
                <a:srgbClr val="161E5E">
                  <a:alpha val="23000"/>
                  <a:lumMod val="51000"/>
                </a:srgbClr>
              </a:gs>
              <a:gs pos="52000">
                <a:srgbClr val="0B4FA2"/>
              </a:gs>
              <a:gs pos="100000">
                <a:srgbClr val="10ABC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4800" b="1" dirty="0">
                <a:solidFill>
                  <a:schemeClr val="lt1"/>
                </a:solidFill>
                <a:latin typeface="Roboto"/>
              </a:defRPr>
            </a:lvl1pPr>
          </a:lstStyle>
          <a:p>
            <a:pPr marL="0" lvl="0" algn="ctr"/>
            <a:r>
              <a:rPr lang="en-US" dirty="0"/>
              <a:t>Section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41A30-A4F0-43A3-B5C3-EB13C424D4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8530" y="0"/>
            <a:ext cx="415346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FBE63-8200-4A70-BF77-D3F8BB029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3" r="65844" b="6330"/>
          <a:stretch/>
        </p:blipFill>
        <p:spPr>
          <a:xfrm>
            <a:off x="0" y="5548591"/>
            <a:ext cx="693174" cy="130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44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5C6D57-7865-4F71-A66F-E262A306BA45}"/>
              </a:ext>
            </a:extLst>
          </p:cNvPr>
          <p:cNvSpPr/>
          <p:nvPr/>
        </p:nvSpPr>
        <p:spPr>
          <a:xfrm>
            <a:off x="4145228" y="1113680"/>
            <a:ext cx="675772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469900" dir="8580000" sx="93000" sy="930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88210-8C0F-4A38-80D9-BA91B3AB3431}"/>
              </a:ext>
            </a:extLst>
          </p:cNvPr>
          <p:cNvSpPr/>
          <p:nvPr/>
        </p:nvSpPr>
        <p:spPr>
          <a:xfrm>
            <a:off x="4145228" y="2205017"/>
            <a:ext cx="675772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469900" dir="8580000" sx="93000" sy="930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E4050-63C7-4A27-B155-76400EC27D52}"/>
              </a:ext>
            </a:extLst>
          </p:cNvPr>
          <p:cNvSpPr/>
          <p:nvPr/>
        </p:nvSpPr>
        <p:spPr>
          <a:xfrm>
            <a:off x="4145228" y="3252577"/>
            <a:ext cx="675772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469900" dir="8580000" sx="93000" sy="930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F16F76-F3DC-45ED-8448-B9F81D4BD676}"/>
              </a:ext>
            </a:extLst>
          </p:cNvPr>
          <p:cNvSpPr/>
          <p:nvPr/>
        </p:nvSpPr>
        <p:spPr>
          <a:xfrm>
            <a:off x="4145228" y="4329993"/>
            <a:ext cx="675772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469900" dir="8580000" sx="93000" sy="930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64070-171E-4B70-803C-9A6A1B70B7D0}"/>
              </a:ext>
            </a:extLst>
          </p:cNvPr>
          <p:cNvSpPr/>
          <p:nvPr/>
        </p:nvSpPr>
        <p:spPr>
          <a:xfrm>
            <a:off x="4145228" y="5426642"/>
            <a:ext cx="675772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469900" dir="8580000" sx="93000" sy="930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9FF23-3EEB-4515-8B6C-EA07279AEC30}"/>
              </a:ext>
            </a:extLst>
          </p:cNvPr>
          <p:cNvSpPr/>
          <p:nvPr/>
        </p:nvSpPr>
        <p:spPr>
          <a:xfrm>
            <a:off x="1429740" y="1124687"/>
            <a:ext cx="531005" cy="4486915"/>
          </a:xfrm>
          <a:prstGeom prst="rect">
            <a:avLst/>
          </a:prstGeom>
          <a:gradFill>
            <a:gsLst>
              <a:gs pos="0">
                <a:srgbClr val="17479E"/>
              </a:gs>
              <a:gs pos="44000">
                <a:srgbClr val="0B4FA2"/>
              </a:gs>
              <a:gs pos="100000">
                <a:srgbClr val="10ABCB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2C3C8302-47D7-4FDA-83E9-CB1AAAB3F5BD}"/>
              </a:ext>
            </a:extLst>
          </p:cNvPr>
          <p:cNvSpPr txBox="1"/>
          <p:nvPr/>
        </p:nvSpPr>
        <p:spPr>
          <a:xfrm flipH="1">
            <a:off x="2170813" y="1110413"/>
            <a:ext cx="192255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gradFill>
                  <a:gsLst>
                    <a:gs pos="0">
                      <a:srgbClr val="161C5C"/>
                    </a:gs>
                    <a:gs pos="49000">
                      <a:srgbClr val="0B4FA2"/>
                    </a:gs>
                    <a:gs pos="100000">
                      <a:srgbClr val="10ABCB"/>
                    </a:gs>
                  </a:gsLst>
                  <a:lin ang="3000000" scaled="0"/>
                </a:gra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  <a:r>
              <a:rPr lang="en-US" sz="2800" b="1" dirty="0">
                <a:gradFill>
                  <a:gsLst>
                    <a:gs pos="0">
                      <a:srgbClr val="161C5C"/>
                    </a:gs>
                    <a:gs pos="49000">
                      <a:srgbClr val="0B4FA2"/>
                    </a:gs>
                    <a:gs pos="100000">
                      <a:srgbClr val="10ABCB"/>
                    </a:gs>
                  </a:gsLst>
                  <a:lin ang="3000000" scaled="0"/>
                </a:gra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3" name="TextBox 44">
            <a:extLst>
              <a:ext uri="{FF2B5EF4-FFF2-40B4-BE49-F238E27FC236}">
                <a16:creationId xmlns:a16="http://schemas.microsoft.com/office/drawing/2014/main" id="{161E0817-52A3-4F60-BD3F-B4F34E9F3C3C}"/>
              </a:ext>
            </a:extLst>
          </p:cNvPr>
          <p:cNvSpPr txBox="1"/>
          <p:nvPr/>
        </p:nvSpPr>
        <p:spPr>
          <a:xfrm>
            <a:off x="9228668" y="5826134"/>
            <a:ext cx="1674282" cy="1154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to" pitchFamily="34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spc="225" dirty="0">
                <a:solidFill>
                  <a:schemeClr val="bg1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rPr>
              <a:t>www. mcit.gov.eg</a:t>
            </a:r>
            <a:endParaRPr lang="en-US" sz="750" spc="225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E8DE24-11C6-4F00-90F8-171E85460B9F}"/>
              </a:ext>
            </a:extLst>
          </p:cNvPr>
          <p:cNvSpPr/>
          <p:nvPr/>
        </p:nvSpPr>
        <p:spPr>
          <a:xfrm>
            <a:off x="4461668" y="1192816"/>
            <a:ext cx="419100" cy="419100"/>
          </a:xfrm>
          <a:prstGeom prst="ellipse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64C09E-9D23-4F87-8E98-89ACAD7E37E5}"/>
              </a:ext>
            </a:extLst>
          </p:cNvPr>
          <p:cNvSpPr/>
          <p:nvPr/>
        </p:nvSpPr>
        <p:spPr>
          <a:xfrm>
            <a:off x="4145228" y="1067510"/>
            <a:ext cx="6765696" cy="4571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5F0255-78EA-4295-86CB-8B77B66A6318}"/>
              </a:ext>
            </a:extLst>
          </p:cNvPr>
          <p:cNvSpPr/>
          <p:nvPr/>
        </p:nvSpPr>
        <p:spPr>
          <a:xfrm>
            <a:off x="4461668" y="2282159"/>
            <a:ext cx="419100" cy="419100"/>
          </a:xfrm>
          <a:prstGeom prst="ellipse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9173EB-8EE8-486C-A5FF-709DCB9C933D}"/>
              </a:ext>
            </a:extLst>
          </p:cNvPr>
          <p:cNvSpPr/>
          <p:nvPr/>
        </p:nvSpPr>
        <p:spPr>
          <a:xfrm>
            <a:off x="4137254" y="2156853"/>
            <a:ext cx="6765696" cy="4571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026469-8D79-4FE2-8774-F75360FF09CF}"/>
              </a:ext>
            </a:extLst>
          </p:cNvPr>
          <p:cNvSpPr/>
          <p:nvPr/>
        </p:nvSpPr>
        <p:spPr>
          <a:xfrm>
            <a:off x="4461668" y="3348642"/>
            <a:ext cx="419100" cy="419100"/>
          </a:xfrm>
          <a:prstGeom prst="ellipse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C16976-ACD6-4A87-9E7D-D8B4343FB139}"/>
              </a:ext>
            </a:extLst>
          </p:cNvPr>
          <p:cNvSpPr/>
          <p:nvPr/>
        </p:nvSpPr>
        <p:spPr>
          <a:xfrm>
            <a:off x="4137254" y="3223336"/>
            <a:ext cx="6765696" cy="4571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08A804-CA40-4578-8A66-AB0AE5A7501E}"/>
              </a:ext>
            </a:extLst>
          </p:cNvPr>
          <p:cNvSpPr/>
          <p:nvPr/>
        </p:nvSpPr>
        <p:spPr>
          <a:xfrm>
            <a:off x="4461668" y="4426556"/>
            <a:ext cx="419100" cy="419100"/>
          </a:xfrm>
          <a:prstGeom prst="ellipse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4BFBB5-35B5-42E0-9C08-4260DEF1A698}"/>
              </a:ext>
            </a:extLst>
          </p:cNvPr>
          <p:cNvSpPr/>
          <p:nvPr/>
        </p:nvSpPr>
        <p:spPr>
          <a:xfrm>
            <a:off x="4137254" y="4301250"/>
            <a:ext cx="6765696" cy="4571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E9C99E-F10D-4E4A-B7AA-8BD9471D18D3}"/>
              </a:ext>
            </a:extLst>
          </p:cNvPr>
          <p:cNvSpPr/>
          <p:nvPr/>
        </p:nvSpPr>
        <p:spPr>
          <a:xfrm>
            <a:off x="4461668" y="5497335"/>
            <a:ext cx="419100" cy="419100"/>
          </a:xfrm>
          <a:prstGeom prst="ellipse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88C389-0073-4A02-B725-EC86D036A5DF}"/>
              </a:ext>
            </a:extLst>
          </p:cNvPr>
          <p:cNvSpPr/>
          <p:nvPr/>
        </p:nvSpPr>
        <p:spPr>
          <a:xfrm>
            <a:off x="4137254" y="5372029"/>
            <a:ext cx="6765696" cy="4571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E0BAA4E-E3E9-464D-82FD-F8B72F4A9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5864" y="1192213"/>
            <a:ext cx="2132222" cy="7976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en-US" dirty="0"/>
              <a:t>Insert text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BA88D25-A6A5-4A6F-8E8A-327A25EF7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5864" y="4410151"/>
            <a:ext cx="2132222" cy="7976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en-US" dirty="0"/>
              <a:t>Insert text 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338BD61-3EF4-4663-9491-3CDCDC61C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5864" y="3314532"/>
            <a:ext cx="2132222" cy="7976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en-US" dirty="0"/>
              <a:t>Insert text 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F19D550-86B5-427C-9365-833988A391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0044" y="5468241"/>
            <a:ext cx="2132222" cy="7976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en-US" dirty="0"/>
              <a:t>Insert text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5F9F5DD-EE8B-401A-9FC2-2D9E439E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95864" y="2245865"/>
            <a:ext cx="2132222" cy="7976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en-US" dirty="0"/>
              <a:t>Insert text 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9DCD905-0ED8-463D-B745-C96E42FA278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03773" y="1175547"/>
            <a:ext cx="3407151" cy="811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subtitles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3E07E38-5362-4ADD-BED7-1A995477F60D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520102" y="2283586"/>
            <a:ext cx="3407151" cy="81186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subtitles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4FAE628-828D-4BD4-AD54-674EC5B3A79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7553347" y="3331967"/>
            <a:ext cx="3365613" cy="811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subtitles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29B2128-93BE-4F12-A897-41B6A53704C8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7507836" y="4410151"/>
            <a:ext cx="3407151" cy="811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subtitles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B8196529-CC31-49B4-AA71-9387B30CE24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7520101" y="5483566"/>
            <a:ext cx="3407151" cy="811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subtitles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63FF643-96E6-4447-A4A8-055D0E8E99F7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53695" y="1217355"/>
            <a:ext cx="419100" cy="3945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0DA20B3A-70CB-4157-B622-627BDFCD6632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455967" y="2311456"/>
            <a:ext cx="419100" cy="3945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DA9F43C-9D80-4B24-9FE5-D40ED5EDC440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477678" y="5530767"/>
            <a:ext cx="419100" cy="3945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B408B1E-A5E8-488F-A430-83483BC62F3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59829" y="4474605"/>
            <a:ext cx="419100" cy="3945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68A1BF5-B949-4FDF-BE67-6D4E69C26160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4477678" y="3368144"/>
            <a:ext cx="419100" cy="3945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#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04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5EC28-97AC-4BD0-8E20-C0F087A38B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83463"/>
            <a:ext cx="10515600" cy="4793500"/>
          </a:xfrm>
          <a:prstGeom prst="rect">
            <a:avLst/>
          </a:prstGeom>
        </p:spPr>
        <p:txBody>
          <a:bodyPr/>
          <a:lstStyle>
            <a:lvl1pPr marL="338138" indent="-338138">
              <a:buClr>
                <a:srgbClr val="0070C0"/>
              </a:buClr>
              <a:buFont typeface="Calibri" panose="020F0502020204030204" pitchFamily="34" charset="0"/>
              <a:buChar char="●"/>
              <a:defRPr/>
            </a:lvl1pPr>
            <a:lvl2pPr marL="685800" indent="-347663">
              <a:buClr>
                <a:srgbClr val="0070C0"/>
              </a:buClr>
              <a:buFont typeface="Courier New" panose="02070309020205020404" pitchFamily="49" charset="0"/>
              <a:buChar char="o"/>
              <a:defRPr/>
            </a:lvl2pPr>
            <a:lvl3pPr marL="1143000" indent="-341313">
              <a:buClr>
                <a:srgbClr val="0070C0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70C0"/>
              </a:buClr>
              <a:buFont typeface="Calibri" panose="020F0502020204030204" pitchFamily="34" charset="0"/>
              <a:buChar char="₋"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B2C3CB-2B49-417A-99D3-407E5CCAB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316681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6CBA8B-EFE3-428E-B682-B9ECC0C9B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135" y="42397"/>
            <a:ext cx="105607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6D3E40-DC5D-4FA3-A8F1-3B66511CBF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135" y="1496004"/>
            <a:ext cx="5244354" cy="4793500"/>
          </a:xfrm>
          <a:prstGeom prst="rect">
            <a:avLst/>
          </a:prstGeom>
        </p:spPr>
        <p:txBody>
          <a:bodyPr/>
          <a:lstStyle>
            <a:lvl1pPr marL="338138" indent="-338138">
              <a:buClr>
                <a:srgbClr val="0070C0"/>
              </a:buClr>
              <a:buFont typeface="Calibri" panose="020F0502020204030204" pitchFamily="34" charset="0"/>
              <a:buChar char="●"/>
              <a:defRPr/>
            </a:lvl1pPr>
            <a:lvl2pPr marL="685800" indent="-347663">
              <a:buClr>
                <a:srgbClr val="0070C0"/>
              </a:buClr>
              <a:buFont typeface="Courier New" panose="02070309020205020404" pitchFamily="49" charset="0"/>
              <a:buChar char="o"/>
              <a:defRPr/>
            </a:lvl2pPr>
            <a:lvl3pPr marL="1143000" indent="-341313">
              <a:buClr>
                <a:srgbClr val="0070C0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70C0"/>
              </a:buClr>
              <a:buFont typeface="Calibri" panose="020F0502020204030204" pitchFamily="34" charset="0"/>
              <a:buChar char="₋"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82EA3E-6865-434E-9A91-565F4F92203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82552" y="1496004"/>
            <a:ext cx="5244354" cy="4793500"/>
          </a:xfrm>
          <a:prstGeom prst="rect">
            <a:avLst/>
          </a:prstGeom>
        </p:spPr>
        <p:txBody>
          <a:bodyPr/>
          <a:lstStyle>
            <a:lvl1pPr marL="338138" indent="-338138">
              <a:buClr>
                <a:srgbClr val="0070C0"/>
              </a:buClr>
              <a:buFont typeface="Calibri" panose="020F0502020204030204" pitchFamily="34" charset="0"/>
              <a:buChar char="●"/>
              <a:defRPr/>
            </a:lvl1pPr>
            <a:lvl2pPr marL="685800" indent="-347663">
              <a:buClr>
                <a:srgbClr val="0070C0"/>
              </a:buClr>
              <a:buFont typeface="Courier New" panose="02070309020205020404" pitchFamily="49" charset="0"/>
              <a:buChar char="o"/>
              <a:defRPr/>
            </a:lvl2pPr>
            <a:lvl3pPr marL="1143000" indent="-341313">
              <a:buClr>
                <a:srgbClr val="0070C0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70C0"/>
              </a:buClr>
              <a:buFont typeface="Calibri" panose="020F0502020204030204" pitchFamily="34" charset="0"/>
              <a:buChar char="₋"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2176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D9646-AF86-4780-A47F-5F35C59BA3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492624"/>
            <a:ext cx="5157787" cy="6359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D5CA1-49DB-4656-9AEC-F5F3790A92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92624"/>
            <a:ext cx="5183188" cy="6359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1F055F-9A56-4F9F-B2D4-280B032AC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5D2BD8-1363-4814-AFB0-B6D9DEBC401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253222"/>
            <a:ext cx="5157787" cy="3950630"/>
          </a:xfrm>
          <a:prstGeom prst="rect">
            <a:avLst/>
          </a:prstGeom>
        </p:spPr>
        <p:txBody>
          <a:bodyPr/>
          <a:lstStyle>
            <a:lvl1pPr marL="338138" indent="-338138">
              <a:buClr>
                <a:srgbClr val="0070C0"/>
              </a:buClr>
              <a:buFont typeface="Calibri" panose="020F0502020204030204" pitchFamily="34" charset="0"/>
              <a:buChar char="●"/>
              <a:defRPr/>
            </a:lvl1pPr>
            <a:lvl2pPr marL="685800" indent="-347663">
              <a:buClr>
                <a:srgbClr val="0070C0"/>
              </a:buClr>
              <a:buFont typeface="Courier New" panose="02070309020205020404" pitchFamily="49" charset="0"/>
              <a:buChar char="o"/>
              <a:defRPr/>
            </a:lvl2pPr>
            <a:lvl3pPr marL="1143000" indent="-341313">
              <a:buClr>
                <a:srgbClr val="0070C0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70C0"/>
              </a:buClr>
              <a:buFont typeface="Calibri" panose="020F0502020204030204" pitchFamily="34" charset="0"/>
              <a:buChar char="₋"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B5A3A3-84ED-4921-BB25-93B118174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54617" y="2253222"/>
            <a:ext cx="5199183" cy="3950630"/>
          </a:xfrm>
          <a:prstGeom prst="rect">
            <a:avLst/>
          </a:prstGeom>
        </p:spPr>
        <p:txBody>
          <a:bodyPr/>
          <a:lstStyle>
            <a:lvl1pPr marL="338138" indent="-338138">
              <a:buClr>
                <a:srgbClr val="0070C0"/>
              </a:buClr>
              <a:buFont typeface="Calibri" panose="020F0502020204030204" pitchFamily="34" charset="0"/>
              <a:buChar char="●"/>
              <a:defRPr/>
            </a:lvl1pPr>
            <a:lvl2pPr marL="685800" indent="-347663">
              <a:buClr>
                <a:srgbClr val="0070C0"/>
              </a:buClr>
              <a:buFont typeface="Courier New" panose="02070309020205020404" pitchFamily="49" charset="0"/>
              <a:buChar char="o"/>
              <a:defRPr/>
            </a:lvl2pPr>
            <a:lvl3pPr marL="1143000" indent="-341313">
              <a:buClr>
                <a:srgbClr val="0070C0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70C0"/>
              </a:buClr>
              <a:buFont typeface="Calibri" panose="020F0502020204030204" pitchFamily="34" charset="0"/>
              <a:buChar char="₋"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75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6CBA8B-EFE3-428E-B682-B9ECC0C9B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135" y="42397"/>
            <a:ext cx="105607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6D3E40-DC5D-4FA3-A8F1-3B66511CBF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135" y="1496004"/>
            <a:ext cx="5244354" cy="4793500"/>
          </a:xfrm>
          <a:prstGeom prst="rect">
            <a:avLst/>
          </a:prstGeom>
        </p:spPr>
        <p:txBody>
          <a:bodyPr/>
          <a:lstStyle>
            <a:lvl1pPr marL="338138" indent="-338138">
              <a:buClr>
                <a:srgbClr val="0070C0"/>
              </a:buClr>
              <a:buFont typeface="Calibri" panose="020F0502020204030204" pitchFamily="34" charset="0"/>
              <a:buChar char="●"/>
              <a:defRPr/>
            </a:lvl1pPr>
            <a:lvl2pPr marL="685800" indent="-347663">
              <a:buClr>
                <a:srgbClr val="0070C0"/>
              </a:buClr>
              <a:buFont typeface="Courier New" panose="02070309020205020404" pitchFamily="49" charset="0"/>
              <a:buChar char="o"/>
              <a:defRPr/>
            </a:lvl2pPr>
            <a:lvl3pPr marL="1143000" indent="-341313">
              <a:buClr>
                <a:srgbClr val="0070C0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70C0"/>
              </a:buClr>
              <a:buFont typeface="Calibri" panose="020F0502020204030204" pitchFamily="34" charset="0"/>
              <a:buChar char="₋"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82EA3E-6865-434E-9A91-565F4F92203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82552" y="1496004"/>
            <a:ext cx="5244354" cy="4793500"/>
          </a:xfrm>
          <a:prstGeom prst="rect">
            <a:avLst/>
          </a:prstGeom>
        </p:spPr>
        <p:txBody>
          <a:bodyPr/>
          <a:lstStyle>
            <a:lvl1pPr marL="338138" indent="-338138">
              <a:buClr>
                <a:srgbClr val="0070C0"/>
              </a:buClr>
              <a:buFont typeface="Calibri" panose="020F0502020204030204" pitchFamily="34" charset="0"/>
              <a:buChar char="●"/>
              <a:defRPr/>
            </a:lvl1pPr>
            <a:lvl2pPr marL="685800" indent="-347663">
              <a:buClr>
                <a:srgbClr val="0070C0"/>
              </a:buClr>
              <a:buFont typeface="Courier New" panose="02070309020205020404" pitchFamily="49" charset="0"/>
              <a:buChar char="o"/>
              <a:defRPr/>
            </a:lvl2pPr>
            <a:lvl3pPr marL="1143000" indent="-341313">
              <a:buClr>
                <a:srgbClr val="0070C0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70C0"/>
              </a:buClr>
              <a:buFont typeface="Calibri" panose="020F0502020204030204" pitchFamily="34" charset="0"/>
              <a:buChar char="₋"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6557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BA15F1-9E9D-4F0F-8956-FB9CD26E2F25}"/>
              </a:ext>
            </a:extLst>
          </p:cNvPr>
          <p:cNvSpPr/>
          <p:nvPr/>
        </p:nvSpPr>
        <p:spPr>
          <a:xfrm rot="5400000">
            <a:off x="4055226" y="3899210"/>
            <a:ext cx="4791237" cy="45719"/>
          </a:xfrm>
          <a:prstGeom prst="rect">
            <a:avLst/>
          </a:prstGeom>
          <a:solidFill>
            <a:srgbClr val="0B4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5B727-59A3-426A-8636-08A1F96B9D80}"/>
              </a:ext>
            </a:extLst>
          </p:cNvPr>
          <p:cNvSpPr txBox="1"/>
          <p:nvPr/>
        </p:nvSpPr>
        <p:spPr>
          <a:xfrm>
            <a:off x="7574727" y="1361021"/>
            <a:ext cx="246253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Insert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5F535DE-4905-487A-8C0D-E892C5F7E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8721" y="1276612"/>
            <a:ext cx="3291840" cy="822960"/>
          </a:xfrm>
          <a:prstGeom prst="flowChartTerminator">
            <a:avLst/>
          </a:prstGeom>
          <a:gradFill flip="none" rotWithShape="1">
            <a:gsLst>
              <a:gs pos="0">
                <a:srgbClr val="161E5E">
                  <a:alpha val="23000"/>
                  <a:lumMod val="51000"/>
                </a:srgbClr>
              </a:gs>
              <a:gs pos="52000">
                <a:srgbClr val="0B4FA2"/>
              </a:gs>
              <a:gs pos="100000">
                <a:srgbClr val="10ABC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2800" b="1" dirty="0">
                <a:solidFill>
                  <a:schemeClr val="lt1"/>
                </a:solidFill>
                <a:latin typeface="Roboto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Subtitle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236022B-202D-473A-81ED-24F8B373C2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8386" y="1276612"/>
            <a:ext cx="3291840" cy="822960"/>
          </a:xfrm>
          <a:prstGeom prst="flowChartTerminator">
            <a:avLst/>
          </a:prstGeom>
          <a:gradFill flip="none" rotWithShape="1">
            <a:gsLst>
              <a:gs pos="0">
                <a:srgbClr val="161E5E">
                  <a:alpha val="23000"/>
                  <a:lumMod val="51000"/>
                </a:srgbClr>
              </a:gs>
              <a:gs pos="52000">
                <a:srgbClr val="0B4FA2"/>
              </a:gs>
              <a:gs pos="100000">
                <a:srgbClr val="10ABC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b="1" dirty="0">
                <a:solidFill>
                  <a:schemeClr val="lt1"/>
                </a:solidFill>
                <a:latin typeface="Roboto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Subtitle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78CAD55-8055-4417-8D7B-1EE5C8E99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2736" y="42398"/>
            <a:ext cx="10352868" cy="1031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BC8C8D3-F18C-4244-9203-E087FB3DD1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2735" y="2302222"/>
            <a:ext cx="5033921" cy="401546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70C0"/>
              </a:buClr>
              <a:buFont typeface="Calibri" panose="020F0502020204030204" pitchFamily="34" charset="0"/>
              <a:buChar char="●"/>
              <a:defRPr b="1"/>
            </a:lvl1pPr>
            <a:lvl2pPr marL="573088" indent="0">
              <a:buClr>
                <a:srgbClr val="0070C0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FD09D76-E784-4737-B305-E4C14CEC82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5033" y="2302222"/>
            <a:ext cx="5033921" cy="401546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70C0"/>
              </a:buClr>
              <a:buFont typeface="Calibri" panose="020F0502020204030204" pitchFamily="34" charset="0"/>
              <a:buChar char="●"/>
              <a:defRPr b="1"/>
            </a:lvl1pPr>
            <a:lvl2pPr marL="573088" indent="0">
              <a:buClr>
                <a:srgbClr val="0070C0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23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54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A7A99-381A-4C82-91E2-C13EB1BADD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17956" y="1896470"/>
            <a:ext cx="2926080" cy="292608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69F77D-FAE2-4357-B934-A19302E6AA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0865" y="1896470"/>
            <a:ext cx="5881688" cy="41227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70C0"/>
              </a:buClr>
              <a:buFont typeface="Calibri" panose="020F0502020204030204" pitchFamily="34" charset="0"/>
              <a:buChar char="●"/>
              <a:defRPr b="1"/>
            </a:lvl1pPr>
            <a:lvl2pPr marL="573088" indent="0">
              <a:buClr>
                <a:srgbClr val="0070C0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7DB029-6167-4E1A-B187-FC5E8E194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735956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52070D-074A-4234-9F82-1DE3B9ED9436}"/>
              </a:ext>
            </a:extLst>
          </p:cNvPr>
          <p:cNvCxnSpPr>
            <a:cxnSpLocks/>
          </p:cNvCxnSpPr>
          <p:nvPr/>
        </p:nvCxnSpPr>
        <p:spPr>
          <a:xfrm flipH="1">
            <a:off x="7978969" y="4328057"/>
            <a:ext cx="1" cy="7439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E4F7BF-AA08-49CE-956E-0703846F5D5D}"/>
              </a:ext>
            </a:extLst>
          </p:cNvPr>
          <p:cNvCxnSpPr>
            <a:cxnSpLocks/>
          </p:cNvCxnSpPr>
          <p:nvPr/>
        </p:nvCxnSpPr>
        <p:spPr>
          <a:xfrm flipH="1">
            <a:off x="5331019" y="4328057"/>
            <a:ext cx="1" cy="7439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2E3668C-7CEB-403B-98B0-0419F5AC9B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66156" y="1544328"/>
            <a:ext cx="2560320" cy="256032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88B93A6-90EC-425F-AF3D-937C759A91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951022" y="1544328"/>
            <a:ext cx="2560320" cy="256032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EFA89B-30A3-4526-9BD1-D0752B9B287A}"/>
              </a:ext>
            </a:extLst>
          </p:cNvPr>
          <p:cNvSpPr/>
          <p:nvPr/>
        </p:nvSpPr>
        <p:spPr>
          <a:xfrm>
            <a:off x="5040049" y="1267656"/>
            <a:ext cx="3200400" cy="3200400"/>
          </a:xfrm>
          <a:prstGeom prst="ellipse">
            <a:avLst/>
          </a:prstGeom>
          <a:gradFill flip="none" rotWithShape="1">
            <a:gsLst>
              <a:gs pos="0">
                <a:srgbClr val="161E5E">
                  <a:alpha val="23000"/>
                  <a:lumMod val="51000"/>
                </a:srgbClr>
              </a:gs>
              <a:gs pos="52000">
                <a:srgbClr val="0B4FA2"/>
              </a:gs>
              <a:gs pos="100000">
                <a:srgbClr val="10ABC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800" b="1">
              <a:solidFill>
                <a:schemeClr val="lt1"/>
              </a:solidFill>
              <a:latin typeface="Roboto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1DE29B-6664-43D7-9B0E-30DFB2812F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601547" y="1848301"/>
            <a:ext cx="2114244" cy="5256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4FEB151-714C-4F9A-877D-B5075CFA15E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587900" y="2502064"/>
            <a:ext cx="2127892" cy="1196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description 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8445173-402F-49EE-9A0B-DE987E99711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73133" y="4570871"/>
            <a:ext cx="1724895" cy="1118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0D50F1-FEA0-4C04-9040-20D5AE897A6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810574" y="4570871"/>
            <a:ext cx="1724895" cy="1118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C3A28A-F040-41DD-BBC0-99F9AD1721A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390106" y="4570871"/>
            <a:ext cx="1724895" cy="1118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72481B3-27F8-4C9A-B82E-4369DDAEF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224371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354055-462E-41A7-9281-0866745335CE}"/>
              </a:ext>
            </a:extLst>
          </p:cNvPr>
          <p:cNvSpPr/>
          <p:nvPr/>
        </p:nvSpPr>
        <p:spPr>
          <a:xfrm>
            <a:off x="430306" y="336176"/>
            <a:ext cx="3065929" cy="1169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C0EAB6-154A-45C8-BA46-CA9F6008E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0" y="1002660"/>
            <a:ext cx="3932237" cy="106838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3250" b="1" kern="12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612727A-0F06-4046-8F03-81C393DD3EC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987661" y="0"/>
            <a:ext cx="4617210" cy="6359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10FE52D-DA28-4A6B-980E-7C7E5688EC4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80347" y="2370447"/>
            <a:ext cx="3932237" cy="3823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AE62F-6B9A-4C46-BF4C-89E5D8E00F12}"/>
              </a:ext>
            </a:extLst>
          </p:cNvPr>
          <p:cNvSpPr/>
          <p:nvPr/>
        </p:nvSpPr>
        <p:spPr>
          <a:xfrm>
            <a:off x="7017093" y="4645357"/>
            <a:ext cx="4617210" cy="1714500"/>
          </a:xfrm>
          <a:prstGeom prst="rect">
            <a:avLst/>
          </a:prstGeom>
          <a:gradFill flip="none" rotWithShape="1">
            <a:gsLst>
              <a:gs pos="0">
                <a:srgbClr val="161E5E">
                  <a:alpha val="23000"/>
                  <a:lumMod val="51000"/>
                </a:srgbClr>
              </a:gs>
              <a:gs pos="52000">
                <a:srgbClr val="0B4FA2"/>
              </a:gs>
              <a:gs pos="100000">
                <a:srgbClr val="10ABC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AE03FF3-6E39-482A-AB25-75EDCB237A3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569402" y="4811518"/>
            <a:ext cx="3512592" cy="13821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description  </a:t>
            </a:r>
          </a:p>
        </p:txBody>
      </p:sp>
    </p:spTree>
    <p:extLst>
      <p:ext uri="{BB962C8B-B14F-4D97-AF65-F5344CB8AC3E}">
        <p14:creationId xmlns:p14="http://schemas.microsoft.com/office/powerpoint/2010/main" val="24119491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8E8AEA0-C89A-4F19-BE17-85E6F213D19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771302"/>
            <a:ext cx="11641540" cy="26209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E5F461-CF5E-4111-8C53-BCB322D83446}"/>
              </a:ext>
            </a:extLst>
          </p:cNvPr>
          <p:cNvSpPr/>
          <p:nvPr/>
        </p:nvSpPr>
        <p:spPr>
          <a:xfrm>
            <a:off x="7605222" y="1814703"/>
            <a:ext cx="3074894" cy="2632193"/>
          </a:xfrm>
          <a:prstGeom prst="rect">
            <a:avLst/>
          </a:prstGeom>
          <a:gradFill flip="none" rotWithShape="1">
            <a:gsLst>
              <a:gs pos="0">
                <a:srgbClr val="161E5E">
                  <a:alpha val="23000"/>
                  <a:lumMod val="51000"/>
                </a:srgbClr>
              </a:gs>
              <a:gs pos="52000">
                <a:srgbClr val="0B4FA2"/>
              </a:gs>
              <a:gs pos="100000">
                <a:srgbClr val="10ABC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F08442D-99F6-4BD4-9007-50186C129A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032417" y="2072618"/>
            <a:ext cx="2220504" cy="5428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7F46143-1052-422B-89F5-8282FDC5404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032417" y="2772089"/>
            <a:ext cx="2220504" cy="13821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558688-CB7D-42BA-BF11-BCE935EDCF00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3023009" y="4850238"/>
            <a:ext cx="1920240" cy="1416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3BD6CB8-D8B1-4B6F-80A7-59032A0BFDE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179135" y="4850238"/>
            <a:ext cx="1920240" cy="1416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AE5D0E8-DD07-4E2D-B0CF-2909F6916B9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635187" y="4850238"/>
            <a:ext cx="1920240" cy="1416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68F09A-3913-4398-8C25-940B92C99C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070636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71F57-A5B2-46C1-8287-7C3A2B930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54A10-75EB-4A56-887B-0116FFA13C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24477C-A4FF-47F0-AA6A-711F64E90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397"/>
            <a:ext cx="39322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24480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66284E-C5CF-4BF2-8D15-8224BAABB698}"/>
              </a:ext>
            </a:extLst>
          </p:cNvPr>
          <p:cNvSpPr/>
          <p:nvPr/>
        </p:nvSpPr>
        <p:spPr>
          <a:xfrm>
            <a:off x="658906" y="302557"/>
            <a:ext cx="3065929" cy="1169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EEF6AD-AE10-4A7D-98CB-D45B55B8C5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50" b="1" kern="12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D17229-4E3D-47EE-8F4D-2882F156D2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2057399"/>
            <a:ext cx="6172200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chart or table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68A5BB2-11EE-49A0-BD70-B3456A7575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C995E-6A39-4948-88A6-B664231BF20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03170" y="1533342"/>
            <a:ext cx="3932237" cy="4865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chart or table caption</a:t>
            </a:r>
          </a:p>
        </p:txBody>
      </p:sp>
    </p:spTree>
    <p:extLst>
      <p:ext uri="{BB962C8B-B14F-4D97-AF65-F5344CB8AC3E}">
        <p14:creationId xmlns:p14="http://schemas.microsoft.com/office/powerpoint/2010/main" val="3590877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A20E9FA-8ADA-48C0-99E4-EE09E249E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591592-5727-4A38-91D7-6B1844397F0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1519311"/>
            <a:ext cx="10515600" cy="4684541"/>
          </a:xfrm>
          <a:prstGeom prst="rect">
            <a:avLst/>
          </a:prstGeom>
        </p:spPr>
        <p:txBody>
          <a:bodyPr vert="vert"/>
          <a:lstStyle>
            <a:lvl1pPr marL="338138" indent="-338138">
              <a:buClr>
                <a:srgbClr val="0070C0"/>
              </a:buClr>
              <a:buFont typeface="Calibri" panose="020F0502020204030204" pitchFamily="34" charset="0"/>
              <a:buChar char="●"/>
              <a:defRPr/>
            </a:lvl1pPr>
            <a:lvl2pPr marL="685800" indent="-347663">
              <a:buClr>
                <a:srgbClr val="0070C0"/>
              </a:buClr>
              <a:buFont typeface="Courier New" panose="02070309020205020404" pitchFamily="49" charset="0"/>
              <a:buChar char="o"/>
              <a:defRPr/>
            </a:lvl2pPr>
            <a:lvl3pPr marL="1143000" indent="-341313">
              <a:buClr>
                <a:srgbClr val="0070C0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70C0"/>
              </a:buClr>
              <a:buFont typeface="Calibri" panose="020F0502020204030204" pitchFamily="34" charset="0"/>
              <a:buChar char="₋"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4250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5DD70C2-84BB-45E3-98AA-E222DDBEDA5C}"/>
              </a:ext>
            </a:extLst>
          </p:cNvPr>
          <p:cNvSpPr txBox="1">
            <a:spLocks/>
          </p:cNvSpPr>
          <p:nvPr/>
        </p:nvSpPr>
        <p:spPr>
          <a:xfrm>
            <a:off x="8740588" y="365125"/>
            <a:ext cx="2482103" cy="5811838"/>
          </a:xfrm>
          <a:prstGeom prst="rect">
            <a:avLst/>
          </a:prstGeom>
        </p:spPr>
        <p:txBody>
          <a:bodyPr vert="vert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50" kern="120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80AFB2-F1B1-443D-90A3-7C27866F2C4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69308" y="365125"/>
            <a:ext cx="7771279" cy="5811838"/>
          </a:xfrm>
          <a:prstGeom prst="rect">
            <a:avLst/>
          </a:prstGeom>
        </p:spPr>
        <p:txBody>
          <a:bodyPr vert="vert"/>
          <a:lstStyle>
            <a:lvl1pPr marL="338138" indent="-338138">
              <a:buClr>
                <a:srgbClr val="0070C0"/>
              </a:buClr>
              <a:buFont typeface="Calibri" panose="020F0502020204030204" pitchFamily="34" charset="0"/>
              <a:buChar char="●"/>
              <a:defRPr/>
            </a:lvl1pPr>
            <a:lvl2pPr marL="685800" indent="-347663">
              <a:buClr>
                <a:srgbClr val="0070C0"/>
              </a:buClr>
              <a:buFont typeface="Courier New" panose="02070309020205020404" pitchFamily="49" charset="0"/>
              <a:buChar char="o"/>
              <a:defRPr/>
            </a:lvl2pPr>
            <a:lvl3pPr marL="1143000" indent="-341313">
              <a:buClr>
                <a:srgbClr val="0070C0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70C0"/>
              </a:buClr>
              <a:buFont typeface="Calibri" panose="020F0502020204030204" pitchFamily="34" charset="0"/>
              <a:buChar char="₋"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657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D9646-AF86-4780-A47F-5F35C59BA3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492624"/>
            <a:ext cx="5157787" cy="6359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D5CA1-49DB-4656-9AEC-F5F3790A92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92624"/>
            <a:ext cx="5183188" cy="6359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1F055F-9A56-4F9F-B2D4-280B032AC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5D2BD8-1363-4814-AFB0-B6D9DEBC401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253222"/>
            <a:ext cx="5157787" cy="3950630"/>
          </a:xfrm>
          <a:prstGeom prst="rect">
            <a:avLst/>
          </a:prstGeom>
        </p:spPr>
        <p:txBody>
          <a:bodyPr/>
          <a:lstStyle>
            <a:lvl1pPr marL="338138" indent="-338138">
              <a:buClr>
                <a:srgbClr val="0070C0"/>
              </a:buClr>
              <a:buFont typeface="Calibri" panose="020F0502020204030204" pitchFamily="34" charset="0"/>
              <a:buChar char="●"/>
              <a:defRPr/>
            </a:lvl1pPr>
            <a:lvl2pPr marL="685800" indent="-347663">
              <a:buClr>
                <a:srgbClr val="0070C0"/>
              </a:buClr>
              <a:buFont typeface="Courier New" panose="02070309020205020404" pitchFamily="49" charset="0"/>
              <a:buChar char="o"/>
              <a:defRPr/>
            </a:lvl2pPr>
            <a:lvl3pPr marL="1143000" indent="-341313">
              <a:buClr>
                <a:srgbClr val="0070C0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70C0"/>
              </a:buClr>
              <a:buFont typeface="Calibri" panose="020F0502020204030204" pitchFamily="34" charset="0"/>
              <a:buChar char="₋"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B5A3A3-84ED-4921-BB25-93B118174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54617" y="2253222"/>
            <a:ext cx="5199183" cy="3950630"/>
          </a:xfrm>
          <a:prstGeom prst="rect">
            <a:avLst/>
          </a:prstGeom>
        </p:spPr>
        <p:txBody>
          <a:bodyPr/>
          <a:lstStyle>
            <a:lvl1pPr marL="338138" indent="-338138">
              <a:buClr>
                <a:srgbClr val="0070C0"/>
              </a:buClr>
              <a:buFont typeface="Calibri" panose="020F0502020204030204" pitchFamily="34" charset="0"/>
              <a:buChar char="●"/>
              <a:defRPr/>
            </a:lvl1pPr>
            <a:lvl2pPr marL="685800" indent="-347663">
              <a:buClr>
                <a:srgbClr val="0070C0"/>
              </a:buClr>
              <a:buFont typeface="Courier New" panose="02070309020205020404" pitchFamily="49" charset="0"/>
              <a:buChar char="o"/>
              <a:defRPr/>
            </a:lvl2pPr>
            <a:lvl3pPr marL="1143000" indent="-341313">
              <a:buClr>
                <a:srgbClr val="0070C0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70C0"/>
              </a:buClr>
              <a:buFont typeface="Calibri" panose="020F0502020204030204" pitchFamily="34" charset="0"/>
              <a:buChar char="₋"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2432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45F46-9ED7-45DE-9F79-CD73B12247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BE62AB-8CFF-4B6F-B54B-6DB2E9329E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717" y="1045257"/>
            <a:ext cx="3572566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639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BA7D45-F35A-4BCA-8D3C-91FBBA301757}"/>
              </a:ext>
            </a:extLst>
          </p:cNvPr>
          <p:cNvSpPr/>
          <p:nvPr/>
        </p:nvSpPr>
        <p:spPr>
          <a:xfrm>
            <a:off x="0" y="-420"/>
            <a:ext cx="12192000" cy="6858000"/>
          </a:xfrm>
          <a:prstGeom prst="rect">
            <a:avLst/>
          </a:prstGeom>
          <a:gradFill>
            <a:gsLst>
              <a:gs pos="0">
                <a:srgbClr val="161E5E"/>
              </a:gs>
              <a:gs pos="52000">
                <a:srgbClr val="17479E"/>
              </a:gs>
              <a:gs pos="100000">
                <a:srgbClr val="10ABCB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5A7E2-2989-46D8-AD3E-5BDC7F84BB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65" t="33775" b="36424"/>
          <a:stretch/>
        </p:blipFill>
        <p:spPr>
          <a:xfrm>
            <a:off x="0" y="0"/>
            <a:ext cx="1209750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E72C37-08BD-4BC2-928B-4588B373DE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692"/>
            <a:ext cx="120975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58D380-916D-41C2-9108-0EFB914DAE07}"/>
              </a:ext>
            </a:extLst>
          </p:cNvPr>
          <p:cNvSpPr txBox="1"/>
          <p:nvPr/>
        </p:nvSpPr>
        <p:spPr>
          <a:xfrm>
            <a:off x="6747768" y="2966915"/>
            <a:ext cx="4041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Thank </a:t>
            </a:r>
            <a:r>
              <a:rPr lang="en-US" sz="5400" b="1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rPr>
              <a:t>you</a:t>
            </a:r>
            <a:r>
              <a:rPr lang="en-US" sz="5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F3DE0-1088-422D-8B71-5ED77AEE9B58}"/>
              </a:ext>
            </a:extLst>
          </p:cNvPr>
          <p:cNvSpPr txBox="1"/>
          <p:nvPr/>
        </p:nvSpPr>
        <p:spPr>
          <a:xfrm>
            <a:off x="5720758" y="5506946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pc="0" dirty="0">
                <a:solidFill>
                  <a:schemeClr val="bg1"/>
                </a:solidFill>
                <a:latin typeface="Roboto"/>
              </a:rPr>
              <a:t>Applied Innovation Center  (AIC)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AF180-3659-4009-8785-FACE094312C2}"/>
              </a:ext>
            </a:extLst>
          </p:cNvPr>
          <p:cNvSpPr txBox="1"/>
          <p:nvPr/>
        </p:nvSpPr>
        <p:spPr>
          <a:xfrm>
            <a:off x="5054008" y="6248811"/>
            <a:ext cx="74295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pc="-150" dirty="0">
                <a:solidFill>
                  <a:schemeClr val="bg1"/>
                </a:solidFill>
                <a:latin typeface="Roboto"/>
              </a:rPr>
              <a:t>Ministry  of  Communications and  Information  Technology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8EB90D6-CD1D-4911-80EF-12ED1D7DA54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569035" y="3847280"/>
            <a:ext cx="4399446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your email </a:t>
            </a:r>
          </a:p>
        </p:txBody>
      </p:sp>
    </p:spTree>
    <p:extLst>
      <p:ext uri="{BB962C8B-B14F-4D97-AF65-F5344CB8AC3E}">
        <p14:creationId xmlns:p14="http://schemas.microsoft.com/office/powerpoint/2010/main" val="288228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BA15F1-9E9D-4F0F-8956-FB9CD26E2F25}"/>
              </a:ext>
            </a:extLst>
          </p:cNvPr>
          <p:cNvSpPr/>
          <p:nvPr userDrawn="1"/>
        </p:nvSpPr>
        <p:spPr>
          <a:xfrm rot="5400000">
            <a:off x="4055226" y="3899210"/>
            <a:ext cx="4791237" cy="45719"/>
          </a:xfrm>
          <a:prstGeom prst="rect">
            <a:avLst/>
          </a:prstGeom>
          <a:solidFill>
            <a:srgbClr val="0B4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5B727-59A3-426A-8636-08A1F96B9D80}"/>
              </a:ext>
            </a:extLst>
          </p:cNvPr>
          <p:cNvSpPr txBox="1"/>
          <p:nvPr userDrawn="1"/>
        </p:nvSpPr>
        <p:spPr>
          <a:xfrm>
            <a:off x="7574727" y="1361021"/>
            <a:ext cx="246253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Insert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5F535DE-4905-487A-8C0D-E892C5F7E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8721" y="1276612"/>
            <a:ext cx="3291840" cy="822960"/>
          </a:xfrm>
          <a:prstGeom prst="flowChartTerminator">
            <a:avLst/>
          </a:prstGeom>
          <a:gradFill flip="none" rotWithShape="1">
            <a:gsLst>
              <a:gs pos="0">
                <a:srgbClr val="161E5E">
                  <a:alpha val="23000"/>
                  <a:lumMod val="51000"/>
                </a:srgbClr>
              </a:gs>
              <a:gs pos="52000">
                <a:srgbClr val="0B4FA2"/>
              </a:gs>
              <a:gs pos="100000">
                <a:srgbClr val="10ABC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2800" b="1" dirty="0">
                <a:solidFill>
                  <a:schemeClr val="lt1"/>
                </a:solidFill>
                <a:latin typeface="Roboto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Subtitle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236022B-202D-473A-81ED-24F8B373C2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8386" y="1276612"/>
            <a:ext cx="3291840" cy="822960"/>
          </a:xfrm>
          <a:prstGeom prst="flowChartTerminator">
            <a:avLst/>
          </a:prstGeom>
          <a:gradFill flip="none" rotWithShape="1">
            <a:gsLst>
              <a:gs pos="0">
                <a:srgbClr val="161E5E">
                  <a:alpha val="23000"/>
                  <a:lumMod val="51000"/>
                </a:srgbClr>
              </a:gs>
              <a:gs pos="52000">
                <a:srgbClr val="0B4FA2"/>
              </a:gs>
              <a:gs pos="100000">
                <a:srgbClr val="10ABCB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b="1" dirty="0">
                <a:solidFill>
                  <a:schemeClr val="lt1"/>
                </a:solidFill>
                <a:latin typeface="Roboto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Subtitle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78CAD55-8055-4417-8D7B-1EE5C8E99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2736" y="42398"/>
            <a:ext cx="10352868" cy="1031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3250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BC8C8D3-F18C-4244-9203-E087FB3DD1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2735" y="2302222"/>
            <a:ext cx="5033921" cy="401546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70C0"/>
              </a:buClr>
              <a:buFont typeface="Calibri" panose="020F0502020204030204" pitchFamily="34" charset="0"/>
              <a:buChar char="●"/>
              <a:defRPr b="1"/>
            </a:lvl1pPr>
            <a:lvl2pPr marL="573088" indent="0">
              <a:buClr>
                <a:srgbClr val="0070C0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FD09D76-E784-4737-B305-E4C14CEC82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5033" y="2302222"/>
            <a:ext cx="5033921" cy="401546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70C0"/>
              </a:buClr>
              <a:buFont typeface="Calibri" panose="020F0502020204030204" pitchFamily="34" charset="0"/>
              <a:buChar char="●"/>
              <a:defRPr b="1"/>
            </a:lvl1pPr>
            <a:lvl2pPr marL="573088" indent="0">
              <a:buClr>
                <a:srgbClr val="0070C0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5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65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F58DD-BC08-43BD-8E74-965E2923C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8530" y="0"/>
            <a:ext cx="415346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83F21A-1E17-4B53-9A40-EFA49740EE06}"/>
              </a:ext>
            </a:extLst>
          </p:cNvPr>
          <p:cNvSpPr txBox="1"/>
          <p:nvPr userDrawn="1"/>
        </p:nvSpPr>
        <p:spPr>
          <a:xfrm>
            <a:off x="2494773" y="6422890"/>
            <a:ext cx="41534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spc="-150" dirty="0">
                <a:solidFill>
                  <a:srgbClr val="162C79"/>
                </a:solidFill>
                <a:latin typeface="Arial Rounded MT Bold" panose="020F0704030504030204" pitchFamily="34" charset="0"/>
              </a:rPr>
              <a:t>Ministry of Communications and 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BD8617-B99A-4970-8081-964EE66E3E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04" y="5247219"/>
            <a:ext cx="2036271" cy="16228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707CC0-9365-46C7-8D69-5BB120836DB0}"/>
              </a:ext>
            </a:extLst>
          </p:cNvPr>
          <p:cNvSpPr txBox="1"/>
          <p:nvPr userDrawn="1"/>
        </p:nvSpPr>
        <p:spPr>
          <a:xfrm>
            <a:off x="2494773" y="5968609"/>
            <a:ext cx="415346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Applied Innovation Center</a:t>
            </a:r>
          </a:p>
        </p:txBody>
      </p:sp>
    </p:spTree>
    <p:extLst>
      <p:ext uri="{BB962C8B-B14F-4D97-AF65-F5344CB8AC3E}">
        <p14:creationId xmlns:p14="http://schemas.microsoft.com/office/powerpoint/2010/main" val="44614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937D187-8281-4BC5-930D-E8AC41CA1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9" r="3206" b="4781"/>
          <a:stretch/>
        </p:blipFill>
        <p:spPr>
          <a:xfrm>
            <a:off x="825910" y="-31860"/>
            <a:ext cx="11366091" cy="6889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F906F2-52CC-45EA-BEB1-27A9F2937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844"/>
          <a:stretch/>
        </p:blipFill>
        <p:spPr>
          <a:xfrm>
            <a:off x="94064" y="5489593"/>
            <a:ext cx="599110" cy="139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6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2" r:id="rId3"/>
    <p:sldLayoutId id="2147483653" r:id="rId4"/>
    <p:sldLayoutId id="2147483664" r:id="rId5"/>
    <p:sldLayoutId id="2147483654" r:id="rId6"/>
    <p:sldLayoutId id="2147483663" r:id="rId7"/>
    <p:sldLayoutId id="2147483665" r:id="rId8"/>
    <p:sldLayoutId id="2147483668" r:id="rId9"/>
    <p:sldLayoutId id="2147483669" r:id="rId10"/>
    <p:sldLayoutId id="2147483657" r:id="rId11"/>
    <p:sldLayoutId id="2147483667" r:id="rId12"/>
    <p:sldLayoutId id="2147483658" r:id="rId13"/>
    <p:sldLayoutId id="2147483659" r:id="rId14"/>
    <p:sldLayoutId id="2147483670" r:id="rId15"/>
    <p:sldLayoutId id="2147483671" r:id="rId16"/>
    <p:sldLayoutId id="2147483697" r:id="rId17"/>
    <p:sldLayoutId id="214748374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F58DD-BC08-43BD-8E74-965E2923C9B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8530" y="0"/>
            <a:ext cx="415346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83F21A-1E17-4B53-9A40-EFA49740EE06}"/>
              </a:ext>
            </a:extLst>
          </p:cNvPr>
          <p:cNvSpPr txBox="1"/>
          <p:nvPr/>
        </p:nvSpPr>
        <p:spPr>
          <a:xfrm>
            <a:off x="2494773" y="6422890"/>
            <a:ext cx="41534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srgbClr val="162C79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Ministry of Communications and 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BD8617-B99A-4970-8081-964EE66E3E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04" y="5247219"/>
            <a:ext cx="2036271" cy="16228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707CC0-9365-46C7-8D69-5BB120836DB0}"/>
              </a:ext>
            </a:extLst>
          </p:cNvPr>
          <p:cNvSpPr txBox="1"/>
          <p:nvPr/>
        </p:nvSpPr>
        <p:spPr>
          <a:xfrm>
            <a:off x="2494773" y="5968609"/>
            <a:ext cx="415346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Applied Innovation Center</a:t>
            </a:r>
          </a:p>
        </p:txBody>
      </p:sp>
      <p:sp>
        <p:nvSpPr>
          <p:cNvPr id="6" name="Parallélogramme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22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F58DD-BC08-43BD-8E74-965E2923C9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8530" y="0"/>
            <a:ext cx="415346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BD8617-B99A-4970-8081-964EE66E3E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04" y="4540003"/>
            <a:ext cx="2850830" cy="2271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E67EC1-31BF-4519-BCD8-D708670CBD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2338"/>
          <a:stretch/>
        </p:blipFill>
        <p:spPr>
          <a:xfrm>
            <a:off x="2918119" y="6189785"/>
            <a:ext cx="3899648" cy="506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CA4EDB-5E3F-4323-ABE2-0147BFF774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prstClr val="black"/>
              <a:srgbClr val="1321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2144"/>
          <a:stretch/>
        </p:blipFill>
        <p:spPr>
          <a:xfrm>
            <a:off x="2918119" y="5575175"/>
            <a:ext cx="3899648" cy="614610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5937D187-8281-4BC5-930D-E8AC41CA1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9" r="3206" b="4781"/>
          <a:stretch/>
        </p:blipFill>
        <p:spPr>
          <a:xfrm>
            <a:off x="825910" y="-31860"/>
            <a:ext cx="11366091" cy="68898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F906F2-52CC-45EA-BEB1-27A9F2937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844"/>
          <a:stretch/>
        </p:blipFill>
        <p:spPr>
          <a:xfrm>
            <a:off x="94064" y="5489593"/>
            <a:ext cx="599110" cy="139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3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937D187-8281-4BC5-930D-E8AC41CA13C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9" r="3206" b="4781"/>
          <a:stretch/>
        </p:blipFill>
        <p:spPr>
          <a:xfrm>
            <a:off x="1514167" y="-31860"/>
            <a:ext cx="10677833" cy="688986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3A328A6-4236-474E-ABE2-CA1AB0DF5B87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53" t="17809" r="24788" b="27232"/>
          <a:stretch/>
        </p:blipFill>
        <p:spPr>
          <a:xfrm>
            <a:off x="0" y="5048864"/>
            <a:ext cx="1514167" cy="180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F58DD-BC08-43BD-8E74-965E2923C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8530" y="0"/>
            <a:ext cx="415346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83F21A-1E17-4B53-9A40-EFA49740EE06}"/>
              </a:ext>
            </a:extLst>
          </p:cNvPr>
          <p:cNvSpPr txBox="1"/>
          <p:nvPr/>
        </p:nvSpPr>
        <p:spPr>
          <a:xfrm>
            <a:off x="2494773" y="6422890"/>
            <a:ext cx="41534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spc="-150" dirty="0">
                <a:solidFill>
                  <a:srgbClr val="162C79"/>
                </a:solidFill>
                <a:latin typeface="Arial Rounded MT Bold" panose="020F0704030504030204" pitchFamily="34" charset="0"/>
              </a:rPr>
              <a:t>Ministry of Communications and 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BD8617-B99A-4970-8081-964EE66E3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04" y="5247219"/>
            <a:ext cx="2036271" cy="16228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707CC0-9365-46C7-8D69-5BB120836DB0}"/>
              </a:ext>
            </a:extLst>
          </p:cNvPr>
          <p:cNvSpPr txBox="1"/>
          <p:nvPr/>
        </p:nvSpPr>
        <p:spPr>
          <a:xfrm>
            <a:off x="2494773" y="5968609"/>
            <a:ext cx="415346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pc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Applied Innovation Center</a:t>
            </a:r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5937D187-8281-4BC5-930D-E8AC41CA1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9" r="3206" b="4781"/>
          <a:stretch/>
        </p:blipFill>
        <p:spPr>
          <a:xfrm>
            <a:off x="825910" y="-31860"/>
            <a:ext cx="11366091" cy="68898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F906F2-52CC-45EA-BEB1-27A9F2937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844"/>
          <a:stretch/>
        </p:blipFill>
        <p:spPr>
          <a:xfrm>
            <a:off x="94064" y="5489593"/>
            <a:ext cx="599110" cy="139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7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937D187-8281-4BC5-930D-E8AC41CA13C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9" r="3206" b="4781"/>
          <a:stretch/>
        </p:blipFill>
        <p:spPr>
          <a:xfrm>
            <a:off x="825910" y="-31860"/>
            <a:ext cx="11366091" cy="6889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F906F2-52CC-45EA-BEB1-27A9F293798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844"/>
          <a:stretch/>
        </p:blipFill>
        <p:spPr>
          <a:xfrm>
            <a:off x="94064" y="5489593"/>
            <a:ext cx="599110" cy="139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3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19" Type="http://schemas.openxmlformats.org/officeDocument/2006/relationships/image" Target="../media/image31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svg"/><Relationship Id="rId20" Type="http://schemas.openxmlformats.org/officeDocument/2006/relationships/image" Target="../media/image50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19" Type="http://schemas.openxmlformats.org/officeDocument/2006/relationships/image" Target="../media/image49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875" y="690772"/>
            <a:ext cx="9315450" cy="2387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5400" dirty="0"/>
              <a:t>AI for Accelerating the Achievement of SDGs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820" y="2711354"/>
            <a:ext cx="9433561" cy="2423160"/>
          </a:xfrm>
        </p:spPr>
        <p:txBody>
          <a:bodyPr>
            <a:normAutofit lnSpcReduction="10000"/>
          </a:bodyPr>
          <a:lstStyle/>
          <a:p>
            <a:endParaRPr lang="en-US" sz="4000" b="1" cap="small" dirty="0"/>
          </a:p>
          <a:p>
            <a:r>
              <a:rPr lang="en-US" sz="4000" b="1" cap="small" dirty="0"/>
              <a:t>- Egypt Case Study</a:t>
            </a:r>
          </a:p>
          <a:p>
            <a:endParaRPr lang="en-US" dirty="0"/>
          </a:p>
          <a:p>
            <a:pPr algn="r">
              <a:lnSpc>
                <a:spcPct val="100000"/>
              </a:lnSpc>
            </a:pPr>
            <a:r>
              <a:rPr lang="en-US" sz="2800" dirty="0">
                <a:solidFill>
                  <a:srgbClr val="1CBFD4"/>
                </a:solidFill>
              </a:rPr>
              <a:t>Dr. Ahmed Tantawy</a:t>
            </a:r>
          </a:p>
          <a:p>
            <a:pPr algn="r">
              <a:lnSpc>
                <a:spcPct val="100000"/>
              </a:lnSpc>
            </a:pPr>
            <a:endParaRPr lang="en-US" sz="2800" dirty="0">
              <a:solidFill>
                <a:srgbClr val="1CB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1"/>
    </mc:Choice>
    <mc:Fallback xmlns="">
      <p:transition spd="slow" advTm="134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3611C-715A-481A-B8A8-C2C42CB58D8F}"/>
              </a:ext>
            </a:extLst>
          </p:cNvPr>
          <p:cNvSpPr txBox="1"/>
          <p:nvPr/>
        </p:nvSpPr>
        <p:spPr>
          <a:xfrm>
            <a:off x="896581" y="405138"/>
            <a:ext cx="411664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" b="1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</a:rPr>
              <a:t>Other Projects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399E73-5A54-4E23-A550-BB3C072FCF03}"/>
              </a:ext>
            </a:extLst>
          </p:cNvPr>
          <p:cNvSpPr txBox="1"/>
          <p:nvPr/>
        </p:nvSpPr>
        <p:spPr>
          <a:xfrm>
            <a:off x="2116012" y="3886854"/>
            <a:ext cx="226989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itchFamily="2" charset="0"/>
                <a:ea typeface="Roboto" pitchFamily="2" charset="0"/>
              </a:rPr>
              <a:t>Drug Discovery and Repurpose Platform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(Upcoming)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832DD6-CF5F-38C4-9DAC-DA785A6F05EB}"/>
              </a:ext>
            </a:extLst>
          </p:cNvPr>
          <p:cNvGrpSpPr/>
          <p:nvPr/>
        </p:nvGrpSpPr>
        <p:grpSpPr>
          <a:xfrm>
            <a:off x="1709067" y="1180843"/>
            <a:ext cx="8293831" cy="4905310"/>
            <a:chOff x="1932587" y="1138509"/>
            <a:chExt cx="8293831" cy="49053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B3204F-637F-424C-98F7-A3BC7024D613}"/>
                </a:ext>
              </a:extLst>
            </p:cNvPr>
            <p:cNvSpPr/>
            <p:nvPr/>
          </p:nvSpPr>
          <p:spPr>
            <a:xfrm>
              <a:off x="1942424" y="1138509"/>
              <a:ext cx="2647950" cy="2343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55600" dist="317500" dir="6780000" sx="99000" sy="99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9F9803-D2FE-4DA4-A610-CE0DA6A86DEB}"/>
                </a:ext>
              </a:extLst>
            </p:cNvPr>
            <p:cNvSpPr/>
            <p:nvPr/>
          </p:nvSpPr>
          <p:spPr>
            <a:xfrm>
              <a:off x="4781191" y="1138509"/>
              <a:ext cx="2647950" cy="2343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7B3F18-2B3C-448F-8363-1C3C4BE23B49}"/>
                </a:ext>
              </a:extLst>
            </p:cNvPr>
            <p:cNvSpPr/>
            <p:nvPr/>
          </p:nvSpPr>
          <p:spPr>
            <a:xfrm>
              <a:off x="1932587" y="3699979"/>
              <a:ext cx="2647950" cy="2343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C2CC4B-AC64-477D-83F2-86D0A25265EA}"/>
                </a:ext>
              </a:extLst>
            </p:cNvPr>
            <p:cNvSpPr/>
            <p:nvPr/>
          </p:nvSpPr>
          <p:spPr>
            <a:xfrm>
              <a:off x="4771354" y="3699979"/>
              <a:ext cx="2647950" cy="2343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02CBE8-5A02-4980-BD5D-978A6EF78F25}"/>
                </a:ext>
              </a:extLst>
            </p:cNvPr>
            <p:cNvSpPr/>
            <p:nvPr/>
          </p:nvSpPr>
          <p:spPr>
            <a:xfrm>
              <a:off x="1942424" y="1138509"/>
              <a:ext cx="2647950" cy="103480"/>
            </a:xfrm>
            <a:prstGeom prst="rect">
              <a:avLst/>
            </a:prstGeom>
            <a:solidFill>
              <a:srgbClr val="174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3AFD61-384D-4517-8343-49BB5586BA2A}"/>
                </a:ext>
              </a:extLst>
            </p:cNvPr>
            <p:cNvSpPr/>
            <p:nvPr/>
          </p:nvSpPr>
          <p:spPr>
            <a:xfrm>
              <a:off x="4781191" y="1138509"/>
              <a:ext cx="2647950" cy="103480"/>
            </a:xfrm>
            <a:prstGeom prst="rect">
              <a:avLst/>
            </a:prstGeom>
            <a:solidFill>
              <a:srgbClr val="174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9D5404-55F9-4BE1-8042-CB00BBB76A0B}"/>
                </a:ext>
              </a:extLst>
            </p:cNvPr>
            <p:cNvSpPr/>
            <p:nvPr/>
          </p:nvSpPr>
          <p:spPr>
            <a:xfrm>
              <a:off x="4771354" y="3699979"/>
              <a:ext cx="2647950" cy="103480"/>
            </a:xfrm>
            <a:prstGeom prst="rect">
              <a:avLst/>
            </a:prstGeom>
            <a:solidFill>
              <a:srgbClr val="174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18B60F-B897-4ECD-8369-57A16FB4742C}"/>
                </a:ext>
              </a:extLst>
            </p:cNvPr>
            <p:cNvSpPr txBox="1"/>
            <p:nvPr/>
          </p:nvSpPr>
          <p:spPr>
            <a:xfrm>
              <a:off x="4976886" y="1276105"/>
              <a:ext cx="2269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rPr>
                <a:t>Machine Translation of ECA </a:t>
              </a:r>
              <a:r>
                <a: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  <a:sym typeface="Wingdings" panose="05000000000000000000" pitchFamily="2" charset="2"/>
                </a:rPr>
                <a:t></a:t>
              </a:r>
              <a:r>
                <a: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rPr>
                <a:t> Several Languages </a:t>
              </a:r>
              <a:endPara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69FFC4-3643-427B-B50A-A11B273619E9}"/>
                </a:ext>
              </a:extLst>
            </p:cNvPr>
            <p:cNvSpPr txBox="1"/>
            <p:nvPr/>
          </p:nvSpPr>
          <p:spPr>
            <a:xfrm>
              <a:off x="4976886" y="1961853"/>
              <a:ext cx="2066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Roboto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AFDE1D-C215-449D-899E-BB21D32C951F}"/>
                </a:ext>
              </a:extLst>
            </p:cNvPr>
            <p:cNvSpPr txBox="1"/>
            <p:nvPr/>
          </p:nvSpPr>
          <p:spPr>
            <a:xfrm>
              <a:off x="4967048" y="3886854"/>
              <a:ext cx="2269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rPr>
                <a:t>Urban Planning for Optimized </a:t>
              </a:r>
              <a:r>
                <a:rPr lang="en-GB" sz="1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rPr>
                <a:t>RoI</a:t>
              </a: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405C1C-2740-4D53-9B80-0D6200FEDEEB}"/>
                </a:ext>
              </a:extLst>
            </p:cNvPr>
            <p:cNvSpPr txBox="1"/>
            <p:nvPr/>
          </p:nvSpPr>
          <p:spPr>
            <a:xfrm>
              <a:off x="4967048" y="4661036"/>
              <a:ext cx="2225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Roboto" pitchFamily="2" charset="0"/>
                </a:rPr>
                <a:t>- Develop a platform to be used for urban planning decision support purposes, with the objective of maximizing ROI.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E26ED-8EB7-4D45-8933-2EC298AB8446}"/>
                </a:ext>
              </a:extLst>
            </p:cNvPr>
            <p:cNvSpPr txBox="1"/>
            <p:nvPr/>
          </p:nvSpPr>
          <p:spPr>
            <a:xfrm>
              <a:off x="2116013" y="4572602"/>
              <a:ext cx="2066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Roboto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66F43C-EAD1-4BBF-B099-99992E4F7B83}"/>
                </a:ext>
              </a:extLst>
            </p:cNvPr>
            <p:cNvSpPr txBox="1"/>
            <p:nvPr/>
          </p:nvSpPr>
          <p:spPr>
            <a:xfrm>
              <a:off x="2125850" y="1276105"/>
              <a:ext cx="2269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rPr>
                <a:t>Call </a:t>
              </a:r>
              <a:r>
                <a:rPr lang="en-GB" sz="1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rPr>
                <a:t>Centers</a:t>
              </a:r>
              <a:r>
                <a: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rPr>
                <a:t> Real-Time Quality Control </a:t>
              </a:r>
              <a:endPara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4D010A-F3C0-4EC0-AD3A-51E8B604ED68}"/>
                </a:ext>
              </a:extLst>
            </p:cNvPr>
            <p:cNvSpPr txBox="1"/>
            <p:nvPr/>
          </p:nvSpPr>
          <p:spPr>
            <a:xfrm>
              <a:off x="2125850" y="1961853"/>
              <a:ext cx="22698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Roboto" pitchFamily="2" charset="0"/>
                </a:rPr>
                <a:t>- Engine to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Roboto" pitchFamily="2" charset="0"/>
                </a:rPr>
                <a:t>analyze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Roboto" pitchFamily="2" charset="0"/>
                </a:rPr>
                <a:t> real-time conversations between call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Roboto" pitchFamily="2" charset="0"/>
                </a:rPr>
                <a:t>center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Roboto" pitchFamily="2" charset="0"/>
                </a:rPr>
                <a:t> agents and clients. The engine can detect issues with the agents’ performance, such as non-compliance to policies, improper situation handling, and others.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Roboto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8FAC6EB-B689-2815-D3E6-9C74D13E7984}"/>
                </a:ext>
              </a:extLst>
            </p:cNvPr>
            <p:cNvSpPr/>
            <p:nvPr/>
          </p:nvSpPr>
          <p:spPr>
            <a:xfrm>
              <a:off x="7578468" y="3699979"/>
              <a:ext cx="2647950" cy="2343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729BA80-3171-4397-3B20-02B51C5C7231}"/>
                </a:ext>
              </a:extLst>
            </p:cNvPr>
            <p:cNvSpPr/>
            <p:nvPr/>
          </p:nvSpPr>
          <p:spPr>
            <a:xfrm>
              <a:off x="7568943" y="3699979"/>
              <a:ext cx="2647950" cy="103480"/>
            </a:xfrm>
            <a:prstGeom prst="rect">
              <a:avLst/>
            </a:prstGeom>
            <a:solidFill>
              <a:srgbClr val="174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4612C0-95EB-8781-4F76-A118411A03BF}"/>
                </a:ext>
              </a:extLst>
            </p:cNvPr>
            <p:cNvSpPr txBox="1"/>
            <p:nvPr/>
          </p:nvSpPr>
          <p:spPr>
            <a:xfrm>
              <a:off x="7774162" y="3886854"/>
              <a:ext cx="2269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rPr>
                <a:t>Non-Destructive Testing of Civil Structures </a:t>
              </a:r>
              <a:endPara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C2A15B-CB61-0175-2F32-53245473738B}"/>
                </a:ext>
              </a:extLst>
            </p:cNvPr>
            <p:cNvSpPr txBox="1"/>
            <p:nvPr/>
          </p:nvSpPr>
          <p:spPr>
            <a:xfrm>
              <a:off x="7774162" y="4662053"/>
              <a:ext cx="20668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Roboto" pitchFamily="2" charset="0"/>
                </a:rPr>
                <a:t>- Use advanced Artificial Intelligence and Internet of Things techniques to test the quality of civil structures, as a preventive measure.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FDD10C-8165-8812-53DF-24D8BC1DC585}"/>
                </a:ext>
              </a:extLst>
            </p:cNvPr>
            <p:cNvSpPr/>
            <p:nvPr/>
          </p:nvSpPr>
          <p:spPr>
            <a:xfrm>
              <a:off x="7568943" y="1156804"/>
              <a:ext cx="2647950" cy="2343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EA625E6-F9C5-C440-C029-FD896B162955}"/>
                </a:ext>
              </a:extLst>
            </p:cNvPr>
            <p:cNvSpPr/>
            <p:nvPr/>
          </p:nvSpPr>
          <p:spPr>
            <a:xfrm>
              <a:off x="7578468" y="1156804"/>
              <a:ext cx="2647950" cy="103480"/>
            </a:xfrm>
            <a:prstGeom prst="rect">
              <a:avLst/>
            </a:prstGeom>
            <a:solidFill>
              <a:srgbClr val="174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223AA5-9CB4-86E2-3919-20490016BE9F}"/>
                </a:ext>
              </a:extLst>
            </p:cNvPr>
            <p:cNvSpPr txBox="1"/>
            <p:nvPr/>
          </p:nvSpPr>
          <p:spPr>
            <a:xfrm>
              <a:off x="7764637" y="1343679"/>
              <a:ext cx="2269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rPr>
                <a:t>Modeling</a:t>
              </a:r>
              <a:r>
                <a: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rPr>
                <a:t> &amp; Simulation of Underground Water Systems</a:t>
              </a:r>
              <a:endPara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9EC6C7-2659-91F0-E774-A9F58648B489}"/>
                </a:ext>
              </a:extLst>
            </p:cNvPr>
            <p:cNvSpPr txBox="1"/>
            <p:nvPr/>
          </p:nvSpPr>
          <p:spPr>
            <a:xfrm>
              <a:off x="7764637" y="2029427"/>
              <a:ext cx="2066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Roboto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AD1956-AEEC-AF08-96AC-256A2AA8E7C4}"/>
                </a:ext>
              </a:extLst>
            </p:cNvPr>
            <p:cNvSpPr/>
            <p:nvPr/>
          </p:nvSpPr>
          <p:spPr>
            <a:xfrm>
              <a:off x="1932587" y="3699979"/>
              <a:ext cx="2647950" cy="103480"/>
            </a:xfrm>
            <a:prstGeom prst="rect">
              <a:avLst/>
            </a:prstGeom>
            <a:solidFill>
              <a:srgbClr val="174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A13D55-8CB6-1727-4CF5-45CFB13DE406}"/>
                </a:ext>
              </a:extLst>
            </p:cNvPr>
            <p:cNvSpPr txBox="1"/>
            <p:nvPr/>
          </p:nvSpPr>
          <p:spPr>
            <a:xfrm>
              <a:off x="2116013" y="3886854"/>
              <a:ext cx="2429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rPr>
                <a:t>Real Estate Registry</a:t>
              </a:r>
              <a:endPara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960FE0B-4009-967C-6704-337733BE59BD}"/>
              </a:ext>
            </a:extLst>
          </p:cNvPr>
          <p:cNvSpPr txBox="1"/>
          <p:nvPr/>
        </p:nvSpPr>
        <p:spPr>
          <a:xfrm>
            <a:off x="7511305" y="2168289"/>
            <a:ext cx="2269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Roboto" pitchFamily="2" charset="0"/>
              </a:rPr>
              <a:t>- Study aqua reserves for water exploration. Modeling of the underground water reservoirs in terms of structure, capacity, and more.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j-lt"/>
              <a:ea typeface="Roboto" pitchFamily="2" charset="0"/>
            </a:endParaRPr>
          </a:p>
          <a:p>
            <a:pPr algn="just"/>
            <a:endParaRPr lang="en-GB" sz="1200" dirty="0">
              <a:solidFill>
                <a:schemeClr val="bg1">
                  <a:lumMod val="50000"/>
                </a:schemeClr>
              </a:solidFill>
              <a:latin typeface="+mj-lt"/>
              <a:ea typeface="Robo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00297-F11E-CB71-2682-BE9E6B313455}"/>
              </a:ext>
            </a:extLst>
          </p:cNvPr>
          <p:cNvSpPr txBox="1"/>
          <p:nvPr/>
        </p:nvSpPr>
        <p:spPr>
          <a:xfrm>
            <a:off x="1857027" y="4219948"/>
            <a:ext cx="2269894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Roboto" pitchFamily="2" charset="0"/>
              </a:rPr>
              <a:t>-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Roboto" pitchFamily="2" charset="0"/>
              </a:rPr>
              <a:t> An engine that can detect urban​n resources using satellite imagery,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Roboto" pitchFamily="2" charset="0"/>
              </a:rPr>
              <a:t>hekping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Roboto" pitchFamily="2" charset="0"/>
              </a:rPr>
              <a:t> identify spatial changes in terms of adding new buildings or removing existing ones. Such a capability can be used for monitoring the progress of new urban development nationwide, allowing for informed decision making.​</a:t>
            </a:r>
          </a:p>
          <a:p>
            <a:pPr algn="just"/>
            <a:endParaRPr lang="en-US" sz="1100" dirty="0">
              <a:solidFill>
                <a:schemeClr val="bg1">
                  <a:lumMod val="50000"/>
                </a:schemeClr>
              </a:solidFill>
              <a:latin typeface="+mj-lt"/>
              <a:ea typeface="Robo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84D6D-3F8B-082D-D726-202782104766}"/>
              </a:ext>
            </a:extLst>
          </p:cNvPr>
          <p:cNvSpPr txBox="1"/>
          <p:nvPr/>
        </p:nvSpPr>
        <p:spPr>
          <a:xfrm>
            <a:off x="4753368" y="2137102"/>
            <a:ext cx="2269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Roboto" pitchFamily="2" charset="0"/>
              </a:rPr>
              <a:t>-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Roboto" pitchFamily="2" charset="0"/>
              </a:rPr>
              <a:t>Automatic real-time translation from Egyptian Colloquial Arabic (ECA) to other languages including English, French, Chinese, Russian, etc.., and vice versa.</a:t>
            </a:r>
          </a:p>
        </p:txBody>
      </p:sp>
    </p:spTree>
    <p:extLst>
      <p:ext uri="{BB962C8B-B14F-4D97-AF65-F5344CB8AC3E}">
        <p14:creationId xmlns:p14="http://schemas.microsoft.com/office/powerpoint/2010/main" val="154613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2F4088-DC9C-4701-A1B2-7A5885A24E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532459" y="4485669"/>
            <a:ext cx="4399446" cy="523220"/>
          </a:xfrm>
        </p:spPr>
        <p:txBody>
          <a:bodyPr>
            <a:noAutofit/>
          </a:bodyPr>
          <a:lstStyle/>
          <a:p>
            <a:r>
              <a:rPr lang="en-US" sz="3200" b="0" i="1" dirty="0"/>
              <a:t>Dr. Ahmed Tantawy</a:t>
            </a:r>
          </a:p>
          <a:p>
            <a:r>
              <a:rPr lang="en-US" spc="300" dirty="0"/>
              <a:t>atantawy@mcit.gov.eg</a:t>
            </a:r>
          </a:p>
        </p:txBody>
      </p:sp>
    </p:spTree>
    <p:extLst>
      <p:ext uri="{BB962C8B-B14F-4D97-AF65-F5344CB8AC3E}">
        <p14:creationId xmlns:p14="http://schemas.microsoft.com/office/powerpoint/2010/main" val="292357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3064" y="1099999"/>
            <a:ext cx="10515600" cy="4793500"/>
          </a:xfrm>
        </p:spPr>
        <p:txBody>
          <a:bodyPr/>
          <a:lstStyle/>
          <a:p>
            <a:r>
              <a:rPr lang="en-US" sz="2400" dirty="0"/>
              <a:t>All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businesses innovate </a:t>
            </a:r>
            <a:r>
              <a:rPr lang="en-US" sz="2400" dirty="0"/>
              <a:t>in order to survive and thrive </a:t>
            </a:r>
          </a:p>
          <a:p>
            <a:pPr lvl="1"/>
            <a:r>
              <a:rPr lang="en-US" sz="2000" dirty="0"/>
              <a:t>Their objective is to better meet the changing demands of their target customers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Governments rarely have their own Dedicated Applied R&amp;D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but governments are the largest organizations in their respective countries:</a:t>
            </a:r>
          </a:p>
          <a:p>
            <a:pPr lvl="1"/>
            <a:r>
              <a:rPr lang="en-US" b="1" dirty="0"/>
              <a:t>Largest</a:t>
            </a:r>
            <a:r>
              <a:rPr lang="en-US" dirty="0"/>
              <a:t> contributor to the GDP</a:t>
            </a:r>
          </a:p>
          <a:p>
            <a:pPr lvl="1"/>
            <a:r>
              <a:rPr lang="en-US" b="1" dirty="0"/>
              <a:t>Largest</a:t>
            </a:r>
            <a:r>
              <a:rPr lang="en-US" dirty="0"/>
              <a:t> budget</a:t>
            </a:r>
          </a:p>
          <a:p>
            <a:pPr lvl="1"/>
            <a:r>
              <a:rPr lang="en-US" b="1" dirty="0"/>
              <a:t>Largest</a:t>
            </a:r>
            <a:r>
              <a:rPr lang="en-US" dirty="0"/>
              <a:t> employer</a:t>
            </a:r>
          </a:p>
          <a:p>
            <a:pPr lvl="1"/>
            <a:r>
              <a:rPr lang="en-US" b="1" dirty="0"/>
              <a:t>Largest</a:t>
            </a:r>
            <a:r>
              <a:rPr lang="en-US" dirty="0"/>
              <a:t> customer base (the entire country!)</a:t>
            </a:r>
          </a:p>
          <a:p>
            <a:pPr lvl="1"/>
            <a:r>
              <a:rPr lang="en-US" b="1" dirty="0"/>
              <a:t>Largest</a:t>
            </a:r>
            <a:r>
              <a:rPr lang="en-US" dirty="0"/>
              <a:t> impact on the population</a:t>
            </a:r>
          </a:p>
          <a:p>
            <a:pPr lvl="1"/>
            <a:r>
              <a:rPr lang="en-US" b="1" dirty="0"/>
              <a:t>Largest</a:t>
            </a:r>
            <a:r>
              <a:rPr lang="en-US" dirty="0"/>
              <a:t> controller of the impact on the Environment</a:t>
            </a:r>
          </a:p>
          <a:p>
            <a:pPr lvl="1"/>
            <a:r>
              <a:rPr lang="en-US" b="1" dirty="0"/>
              <a:t>Largest</a:t>
            </a:r>
            <a:r>
              <a:rPr lang="en-US" dirty="0"/>
              <a:t> diversity of activities: national infrastructure, law &amp; order, military, public healthcare, public education, public transportation, welfare, food security, protection of national resources, regulation and monitoring of all other activities,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20665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600" b="1" dirty="0"/>
              <a:t>Achieving SDGs – Government Innovation</a:t>
            </a:r>
          </a:p>
        </p:txBody>
      </p:sp>
    </p:spTree>
    <p:extLst>
      <p:ext uri="{BB962C8B-B14F-4D97-AF65-F5344CB8AC3E}">
        <p14:creationId xmlns:p14="http://schemas.microsoft.com/office/powerpoint/2010/main" val="19424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sz="2400" b="0">
                <a:solidFill>
                  <a:schemeClr val="accent1"/>
                </a:solidFill>
              </a:rPr>
              <a:t>Ministry of Communications and Information Technology</a:t>
            </a:r>
            <a:br>
              <a:rPr lang="en-US" sz="2400">
                <a:solidFill>
                  <a:schemeClr val="accent1"/>
                </a:solidFill>
              </a:rPr>
            </a:br>
            <a:br>
              <a:rPr lang="en-US" sz="2400"/>
            </a:br>
            <a:br>
              <a:rPr lang="en-US" sz="2400"/>
            </a:br>
            <a:r>
              <a:rPr lang="en-US" sz="5400"/>
              <a:t>Applied Innovation Center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308" y="3152964"/>
            <a:ext cx="10190284" cy="1920197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AI for High Impact, at National Scale</a:t>
            </a:r>
          </a:p>
        </p:txBody>
      </p:sp>
    </p:spTree>
    <p:extLst>
      <p:ext uri="{BB962C8B-B14F-4D97-AF65-F5344CB8AC3E}">
        <p14:creationId xmlns:p14="http://schemas.microsoft.com/office/powerpoint/2010/main" val="10654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D8EF16-52C2-1AF2-C659-0A282C7BD91A}"/>
              </a:ext>
            </a:extLst>
          </p:cNvPr>
          <p:cNvSpPr/>
          <p:nvPr/>
        </p:nvSpPr>
        <p:spPr>
          <a:xfrm>
            <a:off x="-1" y="1452067"/>
            <a:ext cx="11625943" cy="263219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7941" t="-2109" r="-59" b="-1410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9504B-ED36-3153-1DBB-A43057AFBCB6}"/>
              </a:ext>
            </a:extLst>
          </p:cNvPr>
          <p:cNvSpPr/>
          <p:nvPr/>
        </p:nvSpPr>
        <p:spPr>
          <a:xfrm>
            <a:off x="7593455" y="1452066"/>
            <a:ext cx="3074894" cy="2632193"/>
          </a:xfrm>
          <a:prstGeom prst="rect">
            <a:avLst/>
          </a:prstGeom>
          <a:gradFill>
            <a:gsLst>
              <a:gs pos="0">
                <a:srgbClr val="161E5E">
                  <a:lumMod val="51000"/>
                  <a:alpha val="0"/>
                </a:srgbClr>
              </a:gs>
              <a:gs pos="52000">
                <a:srgbClr val="161C5C"/>
              </a:gs>
              <a:gs pos="100000">
                <a:srgbClr val="0B4FA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82D05-DFB9-CC31-7536-B0BCBB6F3099}"/>
              </a:ext>
            </a:extLst>
          </p:cNvPr>
          <p:cNvSpPr txBox="1"/>
          <p:nvPr/>
        </p:nvSpPr>
        <p:spPr>
          <a:xfrm>
            <a:off x="7318866" y="1708340"/>
            <a:ext cx="231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Roboto" pitchFamily="2" charset="0"/>
                <a:ea typeface="Roboto" pitchFamily="2" charset="0"/>
              </a:rPr>
              <a:t>Vision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5E1F9-E0A9-00F8-4DE9-904D050088F3}"/>
              </a:ext>
            </a:extLst>
          </p:cNvPr>
          <p:cNvSpPr txBox="1"/>
          <p:nvPr/>
        </p:nvSpPr>
        <p:spPr>
          <a:xfrm>
            <a:off x="7318866" y="2224060"/>
            <a:ext cx="4021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ea typeface="Roboto" pitchFamily="2" charset="0"/>
              </a:rPr>
              <a:t>Be the go-to team for addressing the growth and sustainability challenges that face our nation and beyond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0938E3-DFC1-5883-88A4-F0CEC2C538FF}"/>
              </a:ext>
            </a:extLst>
          </p:cNvPr>
          <p:cNvSpPr txBox="1"/>
          <p:nvPr/>
        </p:nvSpPr>
        <p:spPr>
          <a:xfrm>
            <a:off x="386582" y="494394"/>
            <a:ext cx="5058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</a:rPr>
              <a:t>AIC – Raison d’</a:t>
            </a:r>
            <a:r>
              <a:rPr lang="fr-FR" sz="3200" b="1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</a:rPr>
              <a:t>être </a:t>
            </a:r>
            <a:endParaRPr lang="en-US" sz="3200" b="1" dirty="0">
              <a:gradFill>
                <a:gsLst>
                  <a:gs pos="100000">
                    <a:srgbClr val="161C5C"/>
                  </a:gs>
                  <a:gs pos="50000">
                    <a:srgbClr val="08499F"/>
                  </a:gs>
                  <a:gs pos="0">
                    <a:srgbClr val="10ACCC">
                      <a:alpha val="83000"/>
                      <a:lumMod val="97000"/>
                    </a:srgbClr>
                  </a:gs>
                </a:gsLst>
                <a:path path="circle">
                  <a:fillToRect t="100000" r="100000"/>
                </a:path>
              </a:gra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E3C3ED-6278-B1BE-2E5A-CC0A27705307}"/>
              </a:ext>
            </a:extLst>
          </p:cNvPr>
          <p:cNvSpPr txBox="1"/>
          <p:nvPr/>
        </p:nvSpPr>
        <p:spPr>
          <a:xfrm>
            <a:off x="3342290" y="4224858"/>
            <a:ext cx="275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itchFamily="2" charset="0"/>
                <a:ea typeface="Roboto" pitchFamily="2" charset="0"/>
              </a:rPr>
              <a:t>Novel Solutions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55D0F5-825F-DE3C-2F2B-65A0B7132282}"/>
              </a:ext>
            </a:extLst>
          </p:cNvPr>
          <p:cNvSpPr txBox="1"/>
          <p:nvPr/>
        </p:nvSpPr>
        <p:spPr>
          <a:xfrm>
            <a:off x="651641" y="4626027"/>
            <a:ext cx="5602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B0F0"/>
                </a:solidFill>
              </a:rPr>
              <a:t>Analyzing and solving national challenges, </a:t>
            </a:r>
            <a:r>
              <a:rPr lang="en-US" sz="2400" dirty="0">
                <a:solidFill>
                  <a:srgbClr val="002060"/>
                </a:solidFill>
              </a:rPr>
              <a:t>and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b="1" dirty="0">
                <a:solidFill>
                  <a:srgbClr val="00B0F0"/>
                </a:solidFill>
              </a:rPr>
              <a:t>delivering leading edge solutions </a:t>
            </a:r>
          </a:p>
          <a:p>
            <a:pPr algn="r"/>
            <a:r>
              <a:rPr lang="en-US" sz="2400" dirty="0">
                <a:solidFill>
                  <a:srgbClr val="002060"/>
                </a:solidFill>
              </a:rPr>
              <a:t>using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emerging Information and Communications Technologies (ICT)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316DD6-CC8C-732E-764E-CA3421BB1B7A}"/>
              </a:ext>
            </a:extLst>
          </p:cNvPr>
          <p:cNvSpPr txBox="1"/>
          <p:nvPr/>
        </p:nvSpPr>
        <p:spPr>
          <a:xfrm>
            <a:off x="6548238" y="4224858"/>
            <a:ext cx="281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itchFamily="2" charset="0"/>
                <a:ea typeface="Roboto" pitchFamily="2" charset="0"/>
              </a:rPr>
              <a:t>Capacity Building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D9B1F5-E6C6-6CC3-1FB4-1A920553E1A9}"/>
              </a:ext>
            </a:extLst>
          </p:cNvPr>
          <p:cNvSpPr txBox="1"/>
          <p:nvPr/>
        </p:nvSpPr>
        <p:spPr>
          <a:xfrm>
            <a:off x="6564614" y="4647051"/>
            <a:ext cx="3767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F0"/>
                </a:solidFill>
              </a:rPr>
              <a:t>Developing human capital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</a:rPr>
              <a:t>through </a:t>
            </a:r>
            <a:r>
              <a:rPr lang="en-US" sz="2400" b="1" dirty="0">
                <a:solidFill>
                  <a:srgbClr val="00B0F0"/>
                </a:solidFill>
              </a:rPr>
              <a:t>on-the-job training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</a:rPr>
              <a:t>on </a:t>
            </a:r>
            <a:r>
              <a:rPr lang="en-US" sz="2400" b="1" dirty="0">
                <a:solidFill>
                  <a:srgbClr val="002060"/>
                </a:solidFill>
              </a:rPr>
              <a:t>real national challenges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7333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003083-D911-D54B-8979-E0434142EECD}"/>
              </a:ext>
            </a:extLst>
          </p:cNvPr>
          <p:cNvSpPr txBox="1"/>
          <p:nvPr/>
        </p:nvSpPr>
        <p:spPr>
          <a:xfrm>
            <a:off x="427124" y="338734"/>
            <a:ext cx="10803276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</a:rPr>
              <a:t>Digital Transformation - AIC Engagement Criteria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B2B6962-3556-4EFB-0CA2-4133E492A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621063"/>
              </p:ext>
            </p:extLst>
          </p:nvPr>
        </p:nvGraphicFramePr>
        <p:xfrm>
          <a:off x="-860213" y="1070254"/>
          <a:ext cx="4735687" cy="401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429933" y="2023533"/>
            <a:ext cx="8977561" cy="4152961"/>
            <a:chOff x="3572657" y="2041563"/>
            <a:chExt cx="8114237" cy="3787798"/>
          </a:xfrm>
        </p:grpSpPr>
        <p:grpSp>
          <p:nvGrpSpPr>
            <p:cNvPr id="15" name="Google Shape;3068;p60">
              <a:extLst>
                <a:ext uri="{FF2B5EF4-FFF2-40B4-BE49-F238E27FC236}">
                  <a16:creationId xmlns:a16="http://schemas.microsoft.com/office/drawing/2014/main" id="{057AFB17-14A6-604D-E7CC-39F147B09FC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72657" y="4964590"/>
              <a:ext cx="8114237" cy="864771"/>
              <a:chOff x="6336019" y="3733725"/>
              <a:chExt cx="2566206" cy="351310"/>
            </a:xfrm>
            <a:solidFill>
              <a:srgbClr val="CFD5EA"/>
            </a:solidFill>
          </p:grpSpPr>
          <p:sp>
            <p:nvSpPr>
              <p:cNvPr id="33" name="Google Shape;3069;p60">
                <a:extLst>
                  <a:ext uri="{FF2B5EF4-FFF2-40B4-BE49-F238E27FC236}">
                    <a16:creationId xmlns:a16="http://schemas.microsoft.com/office/drawing/2014/main" id="{66287D12-3B68-C9DC-3B36-CE95A5251F44}"/>
                  </a:ext>
                </a:extLst>
              </p:cNvPr>
              <p:cNvSpPr/>
              <p:nvPr/>
            </p:nvSpPr>
            <p:spPr>
              <a:xfrm>
                <a:off x="6336019" y="3733735"/>
                <a:ext cx="1881300" cy="351300"/>
              </a:xfrm>
              <a:prstGeom prst="homePlate">
                <a:avLst>
                  <a:gd name="adj" fmla="val 50000"/>
                </a:avLst>
              </a:prstGeom>
              <a:grp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200"/>
              </a:p>
            </p:txBody>
          </p:sp>
          <p:sp>
            <p:nvSpPr>
              <p:cNvPr id="34" name="Google Shape;3070;p60">
                <a:extLst>
                  <a:ext uri="{FF2B5EF4-FFF2-40B4-BE49-F238E27FC236}">
                    <a16:creationId xmlns:a16="http://schemas.microsoft.com/office/drawing/2014/main" id="{0348AA3F-9056-6972-BE32-0EF084B85C1D}"/>
                  </a:ext>
                </a:extLst>
              </p:cNvPr>
              <p:cNvSpPr/>
              <p:nvPr/>
            </p:nvSpPr>
            <p:spPr>
              <a:xfrm>
                <a:off x="80985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grp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200"/>
              </a:p>
            </p:txBody>
          </p:sp>
          <p:sp>
            <p:nvSpPr>
              <p:cNvPr id="35" name="Google Shape;3071;p60">
                <a:extLst>
                  <a:ext uri="{FF2B5EF4-FFF2-40B4-BE49-F238E27FC236}">
                    <a16:creationId xmlns:a16="http://schemas.microsoft.com/office/drawing/2014/main" id="{FFB0AC1A-C530-3339-7E53-3BAC91ACBBF5}"/>
                  </a:ext>
                </a:extLst>
              </p:cNvPr>
              <p:cNvSpPr/>
              <p:nvPr/>
            </p:nvSpPr>
            <p:spPr>
              <a:xfrm>
                <a:off x="83271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grp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200"/>
              </a:p>
            </p:txBody>
          </p:sp>
          <p:sp>
            <p:nvSpPr>
              <p:cNvPr id="36" name="Google Shape;3072;p60">
                <a:extLst>
                  <a:ext uri="{FF2B5EF4-FFF2-40B4-BE49-F238E27FC236}">
                    <a16:creationId xmlns:a16="http://schemas.microsoft.com/office/drawing/2014/main" id="{994FE857-B2AF-3643-0150-F535030D15F1}"/>
                  </a:ext>
                </a:extLst>
              </p:cNvPr>
              <p:cNvSpPr/>
              <p:nvPr/>
            </p:nvSpPr>
            <p:spPr>
              <a:xfrm>
                <a:off x="8555725" y="3733725"/>
                <a:ext cx="346500" cy="351300"/>
              </a:xfrm>
              <a:prstGeom prst="chevron">
                <a:avLst>
                  <a:gd name="adj" fmla="val 50000"/>
                </a:avLst>
              </a:prstGeom>
              <a:grp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20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2664F3-3DC6-6D95-DF11-AE4CC6F09843}"/>
                </a:ext>
              </a:extLst>
            </p:cNvPr>
            <p:cNvSpPr txBox="1"/>
            <p:nvPr/>
          </p:nvSpPr>
          <p:spPr>
            <a:xfrm>
              <a:off x="3987849" y="5194022"/>
              <a:ext cx="5068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spc="600">
                  <a:solidFill>
                    <a:srgbClr val="0070C0"/>
                  </a:solidFill>
                </a:rPr>
                <a:t>Digital Egypt</a:t>
              </a:r>
            </a:p>
          </p:txBody>
        </p:sp>
        <p:grpSp>
          <p:nvGrpSpPr>
            <p:cNvPr id="18" name="Google Shape;9989;p62">
              <a:extLst>
                <a:ext uri="{FF2B5EF4-FFF2-40B4-BE49-F238E27FC236}">
                  <a16:creationId xmlns:a16="http://schemas.microsoft.com/office/drawing/2014/main" id="{58437053-DD2A-B604-D790-89544A240A5A}"/>
                </a:ext>
              </a:extLst>
            </p:cNvPr>
            <p:cNvGrpSpPr/>
            <p:nvPr/>
          </p:nvGrpSpPr>
          <p:grpSpPr>
            <a:xfrm>
              <a:off x="8487873" y="2041563"/>
              <a:ext cx="2328153" cy="2832776"/>
              <a:chOff x="2332275" y="1617275"/>
              <a:chExt cx="1090775" cy="1327200"/>
            </a:xfrm>
          </p:grpSpPr>
          <p:sp>
            <p:nvSpPr>
              <p:cNvPr id="30" name="Google Shape;9990;p62">
                <a:extLst>
                  <a:ext uri="{FF2B5EF4-FFF2-40B4-BE49-F238E27FC236}">
                    <a16:creationId xmlns:a16="http://schemas.microsoft.com/office/drawing/2014/main" id="{2DC00A94-B779-AEE8-7F42-108E6D257333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200"/>
              </a:p>
            </p:txBody>
          </p:sp>
          <p:sp>
            <p:nvSpPr>
              <p:cNvPr id="31" name="Google Shape;9991;p62">
                <a:extLst>
                  <a:ext uri="{FF2B5EF4-FFF2-40B4-BE49-F238E27FC236}">
                    <a16:creationId xmlns:a16="http://schemas.microsoft.com/office/drawing/2014/main" id="{5E1FA2D8-2CD2-E503-5D44-496F756F24AF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200"/>
              </a:p>
            </p:txBody>
          </p:sp>
          <p:sp>
            <p:nvSpPr>
              <p:cNvPr id="32" name="Google Shape;9992;p62">
                <a:extLst>
                  <a:ext uri="{FF2B5EF4-FFF2-40B4-BE49-F238E27FC236}">
                    <a16:creationId xmlns:a16="http://schemas.microsoft.com/office/drawing/2014/main" id="{FF996F7E-76B7-8E62-1DEB-B0B13CFA3E98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200"/>
              </a:p>
            </p:txBody>
          </p:sp>
        </p:grpSp>
        <p:grpSp>
          <p:nvGrpSpPr>
            <p:cNvPr id="19" name="Google Shape;9993;p62">
              <a:extLst>
                <a:ext uri="{FF2B5EF4-FFF2-40B4-BE49-F238E27FC236}">
                  <a16:creationId xmlns:a16="http://schemas.microsoft.com/office/drawing/2014/main" id="{1448F12B-AEA5-455F-8F48-3250D5EB20AA}"/>
                </a:ext>
              </a:extLst>
            </p:cNvPr>
            <p:cNvGrpSpPr/>
            <p:nvPr/>
          </p:nvGrpSpPr>
          <p:grpSpPr>
            <a:xfrm>
              <a:off x="6253101" y="2041563"/>
              <a:ext cx="2327886" cy="2832776"/>
              <a:chOff x="1285250" y="1617275"/>
              <a:chExt cx="1090650" cy="1327200"/>
            </a:xfrm>
          </p:grpSpPr>
          <p:sp>
            <p:nvSpPr>
              <p:cNvPr id="27" name="Google Shape;9994;p62">
                <a:extLst>
                  <a:ext uri="{FF2B5EF4-FFF2-40B4-BE49-F238E27FC236}">
                    <a16:creationId xmlns:a16="http://schemas.microsoft.com/office/drawing/2014/main" id="{1A1046B8-CF93-0A9B-EBE8-9E2FDFD6197F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200"/>
              </a:p>
            </p:txBody>
          </p:sp>
          <p:sp>
            <p:nvSpPr>
              <p:cNvPr id="28" name="Google Shape;9995;p62">
                <a:extLst>
                  <a:ext uri="{FF2B5EF4-FFF2-40B4-BE49-F238E27FC236}">
                    <a16:creationId xmlns:a16="http://schemas.microsoft.com/office/drawing/2014/main" id="{741E28AD-15F9-05BB-4E0A-86837478A305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200"/>
              </a:p>
            </p:txBody>
          </p:sp>
          <p:sp>
            <p:nvSpPr>
              <p:cNvPr id="29" name="Google Shape;9996;p62">
                <a:extLst>
                  <a:ext uri="{FF2B5EF4-FFF2-40B4-BE49-F238E27FC236}">
                    <a16:creationId xmlns:a16="http://schemas.microsoft.com/office/drawing/2014/main" id="{0F4D2D1F-7203-0E5F-7ED5-881BD7A8290C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20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CBC698-0E1C-0F2B-8294-ABE5AC599BE8}"/>
                </a:ext>
              </a:extLst>
            </p:cNvPr>
            <p:cNvSpPr txBox="1"/>
            <p:nvPr/>
          </p:nvSpPr>
          <p:spPr>
            <a:xfrm>
              <a:off x="6448220" y="2962857"/>
              <a:ext cx="190396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1CBFD4"/>
                  </a:solidFill>
                </a:rPr>
                <a:t>Confidentiality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57D328-BF86-A79D-6C94-F37F367A556D}"/>
                </a:ext>
              </a:extLst>
            </p:cNvPr>
            <p:cNvSpPr txBox="1"/>
            <p:nvPr/>
          </p:nvSpPr>
          <p:spPr>
            <a:xfrm>
              <a:off x="8825546" y="2839297"/>
              <a:ext cx="165259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1CBFD4"/>
                  </a:solidFill>
                </a:rPr>
                <a:t>Strategic Value</a:t>
              </a:r>
            </a:p>
          </p:txBody>
        </p:sp>
        <p:grpSp>
          <p:nvGrpSpPr>
            <p:cNvPr id="22" name="Google Shape;9997;p62">
              <a:extLst>
                <a:ext uri="{FF2B5EF4-FFF2-40B4-BE49-F238E27FC236}">
                  <a16:creationId xmlns:a16="http://schemas.microsoft.com/office/drawing/2014/main" id="{91633E29-0D05-55E2-A343-DA72AC4597AF}"/>
                </a:ext>
              </a:extLst>
            </p:cNvPr>
            <p:cNvGrpSpPr/>
            <p:nvPr/>
          </p:nvGrpSpPr>
          <p:grpSpPr>
            <a:xfrm>
              <a:off x="4018062" y="2041563"/>
              <a:ext cx="2328098" cy="2832776"/>
              <a:chOff x="238125" y="1617275"/>
              <a:chExt cx="1090750" cy="1327200"/>
            </a:xfrm>
          </p:grpSpPr>
          <p:sp>
            <p:nvSpPr>
              <p:cNvPr id="24" name="Google Shape;9998;p62">
                <a:extLst>
                  <a:ext uri="{FF2B5EF4-FFF2-40B4-BE49-F238E27FC236}">
                    <a16:creationId xmlns:a16="http://schemas.microsoft.com/office/drawing/2014/main" id="{01414218-1CAB-FA3A-26BF-51803D7D3D4F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200"/>
              </a:p>
            </p:txBody>
          </p:sp>
          <p:sp>
            <p:nvSpPr>
              <p:cNvPr id="25" name="Google Shape;9999;p62">
                <a:extLst>
                  <a:ext uri="{FF2B5EF4-FFF2-40B4-BE49-F238E27FC236}">
                    <a16:creationId xmlns:a16="http://schemas.microsoft.com/office/drawing/2014/main" id="{D83649E2-5E49-F92F-B838-F43872F5F3B3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200"/>
              </a:p>
            </p:txBody>
          </p:sp>
          <p:sp>
            <p:nvSpPr>
              <p:cNvPr id="26" name="Google Shape;10000;p62">
                <a:extLst>
                  <a:ext uri="{FF2B5EF4-FFF2-40B4-BE49-F238E27FC236}">
                    <a16:creationId xmlns:a16="http://schemas.microsoft.com/office/drawing/2014/main" id="{3B0AB76E-67AC-0E7E-2846-5F022158F6F2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20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572D19-0BC0-DEDE-ABB7-32BB7FAF1272}"/>
                </a:ext>
              </a:extLst>
            </p:cNvPr>
            <p:cNvSpPr txBox="1"/>
            <p:nvPr/>
          </p:nvSpPr>
          <p:spPr>
            <a:xfrm>
              <a:off x="4394099" y="2962857"/>
              <a:ext cx="161417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1CBFD4"/>
                  </a:solidFill>
                </a:rPr>
                <a:t>Uniqueness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150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ECB3B699-5643-0D94-9BCC-205B18C39127}"/>
              </a:ext>
            </a:extLst>
          </p:cNvPr>
          <p:cNvSpPr>
            <a:spLocks noChangeAspect="1"/>
          </p:cNvSpPr>
          <p:nvPr/>
        </p:nvSpPr>
        <p:spPr>
          <a:xfrm>
            <a:off x="1900174" y="536569"/>
            <a:ext cx="7984051" cy="5705265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BCA5C31F-4CB2-1D18-4E4A-A00432ECFD7C}"/>
              </a:ext>
            </a:extLst>
          </p:cNvPr>
          <p:cNvSpPr>
            <a:spLocks noChangeAspect="1"/>
          </p:cNvSpPr>
          <p:nvPr/>
        </p:nvSpPr>
        <p:spPr>
          <a:xfrm>
            <a:off x="2557283" y="838315"/>
            <a:ext cx="6662534" cy="5139876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EFADC-1ECC-45BD-B9E8-3CFEF6CE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72" y="146013"/>
            <a:ext cx="105156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/>
              <a:t>High Impact Projects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FC3E3A-9FBD-A8D1-1F8B-9A1F92FB8FF9}"/>
              </a:ext>
            </a:extLst>
          </p:cNvPr>
          <p:cNvGrpSpPr/>
          <p:nvPr/>
        </p:nvGrpSpPr>
        <p:grpSpPr>
          <a:xfrm>
            <a:off x="8640299" y="4453269"/>
            <a:ext cx="2057474" cy="1015663"/>
            <a:chOff x="8153356" y="5194258"/>
            <a:chExt cx="1819135" cy="1015663"/>
          </a:xfrm>
        </p:grpSpPr>
        <p:pic>
          <p:nvPicPr>
            <p:cNvPr id="16" name="Graphic 15" descr="Medical with solid fill">
              <a:extLst>
                <a:ext uri="{FF2B5EF4-FFF2-40B4-BE49-F238E27FC236}">
                  <a16:creationId xmlns:a16="http://schemas.microsoft.com/office/drawing/2014/main" id="{7D5BCC24-B5EC-B0BB-5E1E-75EF6364A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53356" y="5300970"/>
              <a:ext cx="720000" cy="720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A6F5D2-099E-F5E2-4299-6C7054B60FED}"/>
                </a:ext>
              </a:extLst>
            </p:cNvPr>
            <p:cNvSpPr txBox="1"/>
            <p:nvPr/>
          </p:nvSpPr>
          <p:spPr>
            <a:xfrm>
              <a:off x="8761447" y="5194258"/>
              <a:ext cx="12110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Healthcare</a:t>
              </a:r>
            </a:p>
            <a:p>
              <a:pPr algn="ctr"/>
              <a:r>
                <a:rPr lang="en-GB" sz="2000" b="1"/>
                <a:t>&amp;</a:t>
              </a:r>
            </a:p>
            <a:p>
              <a:pPr algn="ctr"/>
              <a:r>
                <a:rPr lang="en-GB" sz="2000" b="1"/>
                <a:t>Education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24549E-BD33-227B-BF3D-3505301392EF}"/>
              </a:ext>
            </a:extLst>
          </p:cNvPr>
          <p:cNvGrpSpPr/>
          <p:nvPr/>
        </p:nvGrpSpPr>
        <p:grpSpPr>
          <a:xfrm>
            <a:off x="8455867" y="1030512"/>
            <a:ext cx="2006719" cy="1323439"/>
            <a:chOff x="8377549" y="2758142"/>
            <a:chExt cx="1804457" cy="1323439"/>
          </a:xfrm>
        </p:grpSpPr>
        <p:pic>
          <p:nvPicPr>
            <p:cNvPr id="31" name="Graphic 30" descr="Farmer male with solid fill">
              <a:extLst>
                <a:ext uri="{FF2B5EF4-FFF2-40B4-BE49-F238E27FC236}">
                  <a16:creationId xmlns:a16="http://schemas.microsoft.com/office/drawing/2014/main" id="{0725D17A-DA7B-10DB-F7FA-D67E744A4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77549" y="2887781"/>
              <a:ext cx="720000" cy="720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B753F1-CF61-5C89-3CCA-3D5C11A439A2}"/>
                </a:ext>
              </a:extLst>
            </p:cNvPr>
            <p:cNvSpPr txBox="1"/>
            <p:nvPr/>
          </p:nvSpPr>
          <p:spPr>
            <a:xfrm>
              <a:off x="8921580" y="2758142"/>
              <a:ext cx="12604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/>
                <a:t>Agriculture</a:t>
              </a:r>
            </a:p>
            <a:p>
              <a:pPr algn="ctr"/>
              <a:r>
                <a:rPr lang="en-GB" sz="2000" b="1"/>
                <a:t>&amp;</a:t>
              </a:r>
            </a:p>
            <a:p>
              <a:pPr algn="ctr"/>
              <a:r>
                <a:rPr lang="en-GB" sz="2000" b="1"/>
                <a:t>Natural Resources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05A8A1-2FBE-AD74-7E99-E7F1FE4AAADB}"/>
              </a:ext>
            </a:extLst>
          </p:cNvPr>
          <p:cNvGrpSpPr/>
          <p:nvPr/>
        </p:nvGrpSpPr>
        <p:grpSpPr>
          <a:xfrm>
            <a:off x="2366008" y="3023786"/>
            <a:ext cx="1236439" cy="987310"/>
            <a:chOff x="2366008" y="2976615"/>
            <a:chExt cx="1236439" cy="987310"/>
          </a:xfrm>
        </p:grpSpPr>
        <p:pic>
          <p:nvPicPr>
            <p:cNvPr id="52" name="Graphic 51" descr="3d Glasses outline">
              <a:extLst>
                <a:ext uri="{FF2B5EF4-FFF2-40B4-BE49-F238E27FC236}">
                  <a16:creationId xmlns:a16="http://schemas.microsoft.com/office/drawing/2014/main" id="{AA34DF1B-BB72-7327-914B-2409EE57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69970" y="2976615"/>
              <a:ext cx="360000" cy="3600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DA0C91A-B6E6-4DAB-0BD0-93A8248B9A3A}"/>
                </a:ext>
              </a:extLst>
            </p:cNvPr>
            <p:cNvSpPr txBox="1"/>
            <p:nvPr/>
          </p:nvSpPr>
          <p:spPr>
            <a:xfrm>
              <a:off x="2366008" y="3271428"/>
              <a:ext cx="123643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/>
                <a:t>Modelling </a:t>
              </a:r>
            </a:p>
            <a:p>
              <a:pPr algn="ctr"/>
              <a:r>
                <a:rPr lang="en-GB" sz="1300" b="1" dirty="0"/>
                <a:t>&amp;</a:t>
              </a:r>
            </a:p>
            <a:p>
              <a:pPr algn="ctr"/>
              <a:r>
                <a:rPr lang="en-GB" sz="1300" b="1" dirty="0"/>
                <a:t>Simulation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E875D4-EF85-7C93-F57C-5478C1608D2A}"/>
              </a:ext>
            </a:extLst>
          </p:cNvPr>
          <p:cNvGrpSpPr/>
          <p:nvPr/>
        </p:nvGrpSpPr>
        <p:grpSpPr>
          <a:xfrm>
            <a:off x="5524762" y="5398105"/>
            <a:ext cx="1142476" cy="586540"/>
            <a:chOff x="5492607" y="5398105"/>
            <a:chExt cx="1142476" cy="586540"/>
          </a:xfrm>
        </p:grpSpPr>
        <p:pic>
          <p:nvPicPr>
            <p:cNvPr id="59" name="Graphic 58" descr="Network with solid fill">
              <a:extLst>
                <a:ext uri="{FF2B5EF4-FFF2-40B4-BE49-F238E27FC236}">
                  <a16:creationId xmlns:a16="http://schemas.microsoft.com/office/drawing/2014/main" id="{816F99E9-D7C8-4574-B5E8-1DDD173C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42267" y="5398105"/>
              <a:ext cx="360000" cy="3600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52726E8-CD71-AD3C-A8EF-9E15F3AF5E19}"/>
                </a:ext>
              </a:extLst>
            </p:cNvPr>
            <p:cNvSpPr txBox="1"/>
            <p:nvPr/>
          </p:nvSpPr>
          <p:spPr>
            <a:xfrm>
              <a:off x="5492607" y="5676868"/>
              <a:ext cx="1142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Analytics</a:t>
              </a:r>
              <a:endParaRPr lang="en-GB" sz="1400" b="1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19A25A-A56B-20F7-FDDD-8D2CE3C777C0}"/>
              </a:ext>
            </a:extLst>
          </p:cNvPr>
          <p:cNvGrpSpPr/>
          <p:nvPr/>
        </p:nvGrpSpPr>
        <p:grpSpPr>
          <a:xfrm>
            <a:off x="8545466" y="3002908"/>
            <a:ext cx="597247" cy="628956"/>
            <a:chOff x="8545466" y="3029202"/>
            <a:chExt cx="597247" cy="628956"/>
          </a:xfrm>
        </p:grpSpPr>
        <p:pic>
          <p:nvPicPr>
            <p:cNvPr id="62" name="Graphic 61" descr="Remote learning language with solid fill">
              <a:extLst>
                <a:ext uri="{FF2B5EF4-FFF2-40B4-BE49-F238E27FC236}">
                  <a16:creationId xmlns:a16="http://schemas.microsoft.com/office/drawing/2014/main" id="{BD75BF6A-2279-9D93-EA3B-EA4105D43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94172" y="3029202"/>
              <a:ext cx="360000" cy="36000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4A627D2-2A6C-D872-3706-7B377566386E}"/>
                </a:ext>
              </a:extLst>
            </p:cNvPr>
            <p:cNvSpPr txBox="1"/>
            <p:nvPr/>
          </p:nvSpPr>
          <p:spPr>
            <a:xfrm>
              <a:off x="8545466" y="3350381"/>
              <a:ext cx="597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0070C0"/>
                  </a:solidFill>
                </a:rPr>
                <a:t>N L P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B9E3897-1468-C28E-4B98-31EA7B5FF5C9}"/>
              </a:ext>
            </a:extLst>
          </p:cNvPr>
          <p:cNvGrpSpPr/>
          <p:nvPr/>
        </p:nvGrpSpPr>
        <p:grpSpPr>
          <a:xfrm>
            <a:off x="1209093" y="1009854"/>
            <a:ext cx="2082611" cy="1015663"/>
            <a:chOff x="1518030" y="1038848"/>
            <a:chExt cx="1775011" cy="1015663"/>
          </a:xfrm>
        </p:grpSpPr>
        <p:pic>
          <p:nvPicPr>
            <p:cNvPr id="67" name="Graphic 66" descr="City outline">
              <a:extLst>
                <a:ext uri="{FF2B5EF4-FFF2-40B4-BE49-F238E27FC236}">
                  <a16:creationId xmlns:a16="http://schemas.microsoft.com/office/drawing/2014/main" id="{570D8C39-07D3-DE0F-1456-259B8502C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573041" y="1183427"/>
              <a:ext cx="720000" cy="7200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AB93CB3-5BEB-7667-E04F-B5F55CAB8CCE}"/>
                </a:ext>
              </a:extLst>
            </p:cNvPr>
            <p:cNvSpPr txBox="1"/>
            <p:nvPr/>
          </p:nvSpPr>
          <p:spPr>
            <a:xfrm>
              <a:off x="1518030" y="1038848"/>
              <a:ext cx="14827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/>
                <a:t>Justice</a:t>
              </a:r>
            </a:p>
            <a:p>
              <a:pPr algn="ctr"/>
              <a:r>
                <a:rPr lang="en-US" sz="2000" b="1"/>
                <a:t>&amp;</a:t>
              </a:r>
            </a:p>
            <a:p>
              <a:pPr algn="ctr"/>
              <a:r>
                <a:rPr lang="en-US" sz="2000" b="1"/>
                <a:t>Security</a:t>
              </a:r>
              <a:endParaRPr lang="en-GB" sz="2000" b="1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0D8ECFB-BF74-113C-07C7-07E5520D1C84}"/>
              </a:ext>
            </a:extLst>
          </p:cNvPr>
          <p:cNvGrpSpPr/>
          <p:nvPr/>
        </p:nvGrpSpPr>
        <p:grpSpPr>
          <a:xfrm>
            <a:off x="1460182" y="4611314"/>
            <a:ext cx="1769793" cy="737681"/>
            <a:chOff x="855608" y="3045527"/>
            <a:chExt cx="1774779" cy="737681"/>
          </a:xfrm>
        </p:grpSpPr>
        <p:pic>
          <p:nvPicPr>
            <p:cNvPr id="75" name="Graphic 74" descr="Earth outline">
              <a:extLst>
                <a:ext uri="{FF2B5EF4-FFF2-40B4-BE49-F238E27FC236}">
                  <a16:creationId xmlns:a16="http://schemas.microsoft.com/office/drawing/2014/main" id="{26B9255A-0AF3-B0D7-4221-3D2C8B0F9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10384" y="3045527"/>
              <a:ext cx="720003" cy="720000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A00EC5B-B7CD-9AA6-2037-CE89E0587CC9}"/>
                </a:ext>
              </a:extLst>
            </p:cNvPr>
            <p:cNvSpPr txBox="1"/>
            <p:nvPr/>
          </p:nvSpPr>
          <p:spPr>
            <a:xfrm>
              <a:off x="855608" y="3075322"/>
              <a:ext cx="11394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/>
                <a:t>Decision </a:t>
              </a:r>
            </a:p>
            <a:p>
              <a:r>
                <a:rPr lang="en-GB" sz="2000" b="1"/>
                <a:t>Support</a:t>
              </a:r>
            </a:p>
          </p:txBody>
        </p:sp>
      </p:grp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CAA6EF3-0A93-B1C4-7CE4-483C4D91C9B3}"/>
              </a:ext>
            </a:extLst>
          </p:cNvPr>
          <p:cNvSpPr/>
          <p:nvPr/>
        </p:nvSpPr>
        <p:spPr>
          <a:xfrm>
            <a:off x="3310160" y="1339877"/>
            <a:ext cx="5124730" cy="400932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431F0F1E-E4D1-2098-1611-399C21A9D1B1}"/>
              </a:ext>
            </a:extLst>
          </p:cNvPr>
          <p:cNvSpPr>
            <a:spLocks noChangeAspect="1"/>
          </p:cNvSpPr>
          <p:nvPr/>
        </p:nvSpPr>
        <p:spPr>
          <a:xfrm>
            <a:off x="5143352" y="4014393"/>
            <a:ext cx="1557830" cy="1277400"/>
          </a:xfrm>
          <a:prstGeom prst="hexagon">
            <a:avLst/>
          </a:prstGeom>
          <a:solidFill>
            <a:srgbClr val="6BC8C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>
                <a:solidFill>
                  <a:srgbClr val="0070C0"/>
                </a:solidFill>
              </a:rPr>
              <a:t>GIS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ECFF2629-70D8-B868-775F-46430FD12663}"/>
              </a:ext>
            </a:extLst>
          </p:cNvPr>
          <p:cNvSpPr>
            <a:spLocks noChangeAspect="1"/>
          </p:cNvSpPr>
          <p:nvPr/>
        </p:nvSpPr>
        <p:spPr>
          <a:xfrm>
            <a:off x="3857587" y="3300034"/>
            <a:ext cx="1557830" cy="1277400"/>
          </a:xfrm>
          <a:prstGeom prst="hexagon">
            <a:avLst/>
          </a:prstGeom>
          <a:solidFill>
            <a:srgbClr val="6BC8C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/>
              <a:t>Cyber Security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2E43E11C-9D10-4A0F-8CD7-71524B9F84AF}"/>
              </a:ext>
            </a:extLst>
          </p:cNvPr>
          <p:cNvSpPr>
            <a:spLocks noChangeAspect="1"/>
          </p:cNvSpPr>
          <p:nvPr/>
        </p:nvSpPr>
        <p:spPr>
          <a:xfrm>
            <a:off x="3822615" y="1938663"/>
            <a:ext cx="1557830" cy="1277400"/>
          </a:xfrm>
          <a:prstGeom prst="hexagon">
            <a:avLst/>
          </a:prstGeom>
          <a:solidFill>
            <a:srgbClr val="6BC8C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>
                <a:solidFill>
                  <a:srgbClr val="0070C0"/>
                </a:solidFill>
              </a:rPr>
              <a:t>Artificial Intelligence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0847E3E9-60AB-A024-0BC8-15871397154C}"/>
              </a:ext>
            </a:extLst>
          </p:cNvPr>
          <p:cNvSpPr>
            <a:spLocks noChangeAspect="1"/>
          </p:cNvSpPr>
          <p:nvPr/>
        </p:nvSpPr>
        <p:spPr>
          <a:xfrm>
            <a:off x="5131938" y="2528417"/>
            <a:ext cx="1557830" cy="1437075"/>
          </a:xfrm>
          <a:prstGeom prst="hexagon">
            <a:avLst/>
          </a:prstGeom>
          <a:solidFill>
            <a:srgbClr val="4472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400" b="1"/>
              <a:t>Innovation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8226D24-4BBD-7793-DF55-FFA1662734A5}"/>
              </a:ext>
            </a:extLst>
          </p:cNvPr>
          <p:cNvSpPr>
            <a:spLocks noChangeAspect="1"/>
          </p:cNvSpPr>
          <p:nvPr/>
        </p:nvSpPr>
        <p:spPr>
          <a:xfrm>
            <a:off x="6416261" y="3282583"/>
            <a:ext cx="1557830" cy="1277398"/>
          </a:xfrm>
          <a:prstGeom prst="hexagon">
            <a:avLst/>
          </a:prstGeom>
          <a:solidFill>
            <a:srgbClr val="6BC8C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/>
              <a:t>Internet of Things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7DBFD91C-D162-B918-8B6C-5D480EAA8240}"/>
              </a:ext>
            </a:extLst>
          </p:cNvPr>
          <p:cNvSpPr>
            <a:spLocks noChangeAspect="1"/>
          </p:cNvSpPr>
          <p:nvPr/>
        </p:nvSpPr>
        <p:spPr>
          <a:xfrm>
            <a:off x="6419009" y="1956851"/>
            <a:ext cx="1557830" cy="1252351"/>
          </a:xfrm>
          <a:prstGeom prst="hexagon">
            <a:avLst/>
          </a:prstGeom>
          <a:solidFill>
            <a:srgbClr val="6BC8C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>
                <a:solidFill>
                  <a:srgbClr val="0070C0"/>
                </a:solidFill>
              </a:rPr>
              <a:t>High Performance Computing</a:t>
            </a:r>
          </a:p>
        </p:txBody>
      </p:sp>
      <p:pic>
        <p:nvPicPr>
          <p:cNvPr id="65" name="Graphic 64" descr="Brainstorm outline">
            <a:extLst>
              <a:ext uri="{FF2B5EF4-FFF2-40B4-BE49-F238E27FC236}">
                <a16:creationId xmlns:a16="http://schemas.microsoft.com/office/drawing/2014/main" id="{6DC60D4C-7607-8DBF-2964-4807AE6CA54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15621" y="3072594"/>
            <a:ext cx="789338" cy="78692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A536802-FEBF-45AB-693C-994755952E38}"/>
              </a:ext>
            </a:extLst>
          </p:cNvPr>
          <p:cNvSpPr txBox="1"/>
          <p:nvPr/>
        </p:nvSpPr>
        <p:spPr>
          <a:xfrm>
            <a:off x="5199309" y="1049095"/>
            <a:ext cx="1793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rgbClr val="0070C0"/>
                </a:solidFill>
              </a:rPr>
              <a:t>Computer Vision</a:t>
            </a:r>
          </a:p>
        </p:txBody>
      </p:sp>
      <p:pic>
        <p:nvPicPr>
          <p:cNvPr id="35" name="Graphic 34" descr="Eye outline">
            <a:extLst>
              <a:ext uri="{FF2B5EF4-FFF2-40B4-BE49-F238E27FC236}">
                <a16:creationId xmlns:a16="http://schemas.microsoft.com/office/drawing/2014/main" id="{9B55273E-BC92-D62B-667B-E978BCBFA92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90672" y="842875"/>
            <a:ext cx="360000" cy="360000"/>
          </a:xfrm>
          <a:prstGeom prst="rect">
            <a:avLst/>
          </a:prstGeom>
        </p:spPr>
      </p:pic>
      <p:pic>
        <p:nvPicPr>
          <p:cNvPr id="14" name="Graphic 13" descr="Eye outline">
            <a:extLst>
              <a:ext uri="{FF2B5EF4-FFF2-40B4-BE49-F238E27FC236}">
                <a16:creationId xmlns:a16="http://schemas.microsoft.com/office/drawing/2014/main" id="{F0D00899-E683-7232-9C56-54A68A6FD63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90672" y="84048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9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C8DF6F23-A485-7AEA-F120-3039ADA26EF1}"/>
              </a:ext>
            </a:extLst>
          </p:cNvPr>
          <p:cNvGrpSpPr/>
          <p:nvPr/>
        </p:nvGrpSpPr>
        <p:grpSpPr>
          <a:xfrm>
            <a:off x="3837098" y="1469589"/>
            <a:ext cx="4396820" cy="4206242"/>
            <a:chOff x="3837098" y="997641"/>
            <a:chExt cx="4396820" cy="42062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49576F9-E68A-F1CE-9906-8E90C3647880}"/>
                </a:ext>
              </a:extLst>
            </p:cNvPr>
            <p:cNvGrpSpPr/>
            <p:nvPr/>
          </p:nvGrpSpPr>
          <p:grpSpPr>
            <a:xfrm>
              <a:off x="3837098" y="997641"/>
              <a:ext cx="4206244" cy="4206242"/>
              <a:chOff x="3837098" y="997641"/>
              <a:chExt cx="4206244" cy="4206242"/>
            </a:xfrm>
          </p:grpSpPr>
          <p:sp>
            <p:nvSpPr>
              <p:cNvPr id="6" name="Google Shape;3087;p60">
                <a:extLst>
                  <a:ext uri="{FF2B5EF4-FFF2-40B4-BE49-F238E27FC236}">
                    <a16:creationId xmlns:a16="http://schemas.microsoft.com/office/drawing/2014/main" id="{CE8E1226-0B3F-BA14-2437-648E90AD8A88}"/>
                  </a:ext>
                </a:extLst>
              </p:cNvPr>
              <p:cNvSpPr/>
              <p:nvPr/>
            </p:nvSpPr>
            <p:spPr>
              <a:xfrm>
                <a:off x="3837100" y="997643"/>
                <a:ext cx="4206240" cy="4206240"/>
              </a:xfrm>
              <a:prstGeom prst="donut">
                <a:avLst>
                  <a:gd name="adj" fmla="val 25000"/>
                </a:avLst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" name="Google Shape;3088;p60">
                <a:extLst>
                  <a:ext uri="{FF2B5EF4-FFF2-40B4-BE49-F238E27FC236}">
                    <a16:creationId xmlns:a16="http://schemas.microsoft.com/office/drawing/2014/main" id="{7EEC8917-4229-6D3D-1635-3E516DE1B749}"/>
                  </a:ext>
                </a:extLst>
              </p:cNvPr>
              <p:cNvSpPr/>
              <p:nvPr/>
            </p:nvSpPr>
            <p:spPr>
              <a:xfrm rot="10800000">
                <a:off x="3837102" y="997643"/>
                <a:ext cx="4206240" cy="4206240"/>
              </a:xfrm>
              <a:prstGeom prst="blockArc">
                <a:avLst>
                  <a:gd name="adj1" fmla="val 16112008"/>
                  <a:gd name="adj2" fmla="val 0"/>
                  <a:gd name="adj3" fmla="val 25000"/>
                </a:avLst>
              </a:prstGeom>
              <a:solidFill>
                <a:srgbClr val="6BC8CF"/>
              </a:solidFill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" name="Google Shape;3088;p60">
                <a:extLst>
                  <a:ext uri="{FF2B5EF4-FFF2-40B4-BE49-F238E27FC236}">
                    <a16:creationId xmlns:a16="http://schemas.microsoft.com/office/drawing/2014/main" id="{A093FCDB-9C7C-DDB4-C285-0EB67974FFDA}"/>
                  </a:ext>
                </a:extLst>
              </p:cNvPr>
              <p:cNvSpPr/>
              <p:nvPr/>
            </p:nvSpPr>
            <p:spPr>
              <a:xfrm>
                <a:off x="3837100" y="997643"/>
                <a:ext cx="4206240" cy="4206240"/>
              </a:xfrm>
              <a:prstGeom prst="blockArc">
                <a:avLst>
                  <a:gd name="adj1" fmla="val 16112008"/>
                  <a:gd name="adj2" fmla="val 96406"/>
                  <a:gd name="adj3" fmla="val 24990"/>
                </a:avLst>
              </a:prstGeom>
              <a:solidFill>
                <a:srgbClr val="6BC8CF"/>
              </a:solidFill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" name="Google Shape;3088;p60">
                <a:extLst>
                  <a:ext uri="{FF2B5EF4-FFF2-40B4-BE49-F238E27FC236}">
                    <a16:creationId xmlns:a16="http://schemas.microsoft.com/office/drawing/2014/main" id="{2EB5BB83-A494-CA37-B4DB-BB7BB9CF9C79}"/>
                  </a:ext>
                </a:extLst>
              </p:cNvPr>
              <p:cNvSpPr/>
              <p:nvPr/>
            </p:nvSpPr>
            <p:spPr>
              <a:xfrm rot="16200000">
                <a:off x="3837098" y="997643"/>
                <a:ext cx="4206240" cy="4206240"/>
              </a:xfrm>
              <a:prstGeom prst="blockArc">
                <a:avLst>
                  <a:gd name="adj1" fmla="val 16210970"/>
                  <a:gd name="adj2" fmla="val 0"/>
                  <a:gd name="adj3" fmla="val 25000"/>
                </a:avLst>
              </a:prstGeom>
              <a:solidFill>
                <a:srgbClr val="4472C4"/>
              </a:solidFill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" name="Google Shape;3088;p60">
                <a:extLst>
                  <a:ext uri="{FF2B5EF4-FFF2-40B4-BE49-F238E27FC236}">
                    <a16:creationId xmlns:a16="http://schemas.microsoft.com/office/drawing/2014/main" id="{1C2E12C3-550F-9841-C02F-6117A5F3AD14}"/>
                  </a:ext>
                </a:extLst>
              </p:cNvPr>
              <p:cNvSpPr/>
              <p:nvPr/>
            </p:nvSpPr>
            <p:spPr>
              <a:xfrm rot="5400000">
                <a:off x="3837098" y="997641"/>
                <a:ext cx="4206240" cy="4206240"/>
              </a:xfrm>
              <a:prstGeom prst="blockArc">
                <a:avLst>
                  <a:gd name="adj1" fmla="val 16224301"/>
                  <a:gd name="adj2" fmla="val 0"/>
                  <a:gd name="adj3" fmla="val 25000"/>
                </a:avLst>
              </a:prstGeom>
              <a:solidFill>
                <a:srgbClr val="4472C4"/>
              </a:solidFill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79A577-2179-5558-B86D-0BAEAB550084}"/>
                </a:ext>
              </a:extLst>
            </p:cNvPr>
            <p:cNvSpPr txBox="1"/>
            <p:nvPr/>
          </p:nvSpPr>
          <p:spPr>
            <a:xfrm rot="18449151">
              <a:off x="4090222" y="1551139"/>
              <a:ext cx="14453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Screening and</a:t>
              </a:r>
            </a:p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Diagnosis</a:t>
              </a:r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272F24-F250-1EE2-069E-2BD0A664566D}"/>
                </a:ext>
              </a:extLst>
            </p:cNvPr>
            <p:cNvSpPr txBox="1"/>
            <p:nvPr/>
          </p:nvSpPr>
          <p:spPr>
            <a:xfrm rot="2638743">
              <a:off x="6063814" y="1601272"/>
              <a:ext cx="21701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Therapy </a:t>
              </a:r>
            </a:p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and</a:t>
              </a:r>
            </a:p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Patient Support</a:t>
              </a:r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2F03CD-3EE2-E56D-1D96-39902474B199}"/>
                </a:ext>
              </a:extLst>
            </p:cNvPr>
            <p:cNvSpPr txBox="1"/>
            <p:nvPr/>
          </p:nvSpPr>
          <p:spPr>
            <a:xfrm rot="2638743">
              <a:off x="4093914" y="3718188"/>
              <a:ext cx="17129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Research </a:t>
              </a:r>
            </a:p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and</a:t>
              </a:r>
            </a:p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Development</a:t>
              </a:r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AFD296-B99A-AC17-5B5D-F91DA3CD7D80}"/>
                </a:ext>
              </a:extLst>
            </p:cNvPr>
            <p:cNvSpPr txBox="1"/>
            <p:nvPr/>
          </p:nvSpPr>
          <p:spPr>
            <a:xfrm rot="18449151">
              <a:off x="6270606" y="3794389"/>
              <a:ext cx="14453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Operational Support</a:t>
              </a:r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D33ECE-37EA-EB16-AC9D-EACCF855C0E5}"/>
                </a:ext>
              </a:extLst>
            </p:cNvPr>
            <p:cNvSpPr txBox="1"/>
            <p:nvPr/>
          </p:nvSpPr>
          <p:spPr>
            <a:xfrm>
              <a:off x="5044492" y="2302847"/>
              <a:ext cx="18380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APPLIED AI HEALTHCARE SOLUTIONS</a:t>
              </a:r>
              <a:endParaRPr lang="en-GB" sz="2400" b="1"/>
            </a:p>
          </p:txBody>
        </p:sp>
      </p:grp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704B542A-9380-9324-4CA4-5CC50FB4C84B}"/>
              </a:ext>
            </a:extLst>
          </p:cNvPr>
          <p:cNvCxnSpPr>
            <a:cxnSpLocks/>
          </p:cNvCxnSpPr>
          <p:nvPr/>
        </p:nvCxnSpPr>
        <p:spPr>
          <a:xfrm>
            <a:off x="3326030" y="1897465"/>
            <a:ext cx="914400" cy="457200"/>
          </a:xfrm>
          <a:prstGeom prst="bentConnector3">
            <a:avLst/>
          </a:prstGeom>
          <a:ln w="317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BAE8143-7482-BE4D-489D-7B224CC5CB09}"/>
              </a:ext>
            </a:extLst>
          </p:cNvPr>
          <p:cNvSpPr txBox="1"/>
          <p:nvPr/>
        </p:nvSpPr>
        <p:spPr>
          <a:xfrm>
            <a:off x="590920" y="1301467"/>
            <a:ext cx="31089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</a:rPr>
              <a:t>Diabetic Retinopathy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</a:rPr>
              <a:t>Glaucoma</a:t>
            </a:r>
          </a:p>
          <a:p>
            <a:endParaRPr lang="en-US" sz="2000" b="1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</a:rPr>
              <a:t>Macular Edema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</a:rPr>
              <a:t>Breast Cancer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</a:rPr>
              <a:t>Early Childhood Caries</a:t>
            </a:r>
            <a:endParaRPr lang="en-GB" b="1" dirty="0">
              <a:solidFill>
                <a:srgbClr val="00B0F0"/>
              </a:solidFill>
            </a:endParaRP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42C3673A-D478-2447-109B-375271DBAE59}"/>
              </a:ext>
            </a:extLst>
          </p:cNvPr>
          <p:cNvCxnSpPr>
            <a:cxnSpLocks/>
          </p:cNvCxnSpPr>
          <p:nvPr/>
        </p:nvCxnSpPr>
        <p:spPr>
          <a:xfrm>
            <a:off x="3537419" y="4616083"/>
            <a:ext cx="914400" cy="457200"/>
          </a:xfrm>
          <a:prstGeom prst="bentConnector3">
            <a:avLst/>
          </a:prstGeom>
          <a:ln w="317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2BE859A-8E21-4726-1D72-5B720F94316A}"/>
              </a:ext>
            </a:extLst>
          </p:cNvPr>
          <p:cNvSpPr txBox="1"/>
          <p:nvPr/>
        </p:nvSpPr>
        <p:spPr>
          <a:xfrm>
            <a:off x="1183660" y="4427919"/>
            <a:ext cx="2135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rgbClr val="00B0F0"/>
                </a:solidFill>
              </a:rPr>
              <a:t>Drug Discovery </a:t>
            </a:r>
          </a:p>
          <a:p>
            <a:r>
              <a:rPr lang="en-US" sz="2000" b="1">
                <a:solidFill>
                  <a:srgbClr val="00B0F0"/>
                </a:solidFill>
              </a:rPr>
              <a:t>    &amp; Repurpose</a:t>
            </a:r>
            <a:endParaRPr lang="en-GB" sz="2000" b="1">
              <a:solidFill>
                <a:srgbClr val="00B0F0"/>
              </a:solidFill>
            </a:endParaRP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E607134E-52A1-7015-8BEB-D40F898D06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23644" y="4594722"/>
            <a:ext cx="914400" cy="457200"/>
          </a:xfrm>
          <a:prstGeom prst="bentConnector3">
            <a:avLst/>
          </a:prstGeom>
          <a:ln w="317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EE6C77A-1B05-AEC2-924F-0CE883CAA5A7}"/>
              </a:ext>
            </a:extLst>
          </p:cNvPr>
          <p:cNvSpPr txBox="1"/>
          <p:nvPr/>
        </p:nvSpPr>
        <p:spPr>
          <a:xfrm>
            <a:off x="8381893" y="4437970"/>
            <a:ext cx="310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/>
              <a:t>Electronic Health Records Management</a:t>
            </a:r>
            <a:endParaRPr lang="en-GB" sz="2000" b="1"/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EA013D42-B3A0-BA88-0D63-56D54D84DAA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15374" y="1866268"/>
            <a:ext cx="914400" cy="457200"/>
          </a:xfrm>
          <a:prstGeom prst="bentConnector3">
            <a:avLst/>
          </a:prstGeom>
          <a:ln w="317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DA0A698-A5E0-0D42-C359-B25B8D2FBF1F}"/>
              </a:ext>
            </a:extLst>
          </p:cNvPr>
          <p:cNvSpPr txBox="1"/>
          <p:nvPr/>
        </p:nvSpPr>
        <p:spPr>
          <a:xfrm>
            <a:off x="8573623" y="1301467"/>
            <a:ext cx="3108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</a:rPr>
              <a:t>Mental Health - Culture Sensitive Chatbot</a:t>
            </a:r>
          </a:p>
          <a:p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Transformative AI for Personalized Cancer Treatment</a:t>
            </a:r>
            <a:endParaRPr lang="en-GB" sz="20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B0E0C6-9494-E513-08C1-D35BD6501CF8}"/>
              </a:ext>
            </a:extLst>
          </p:cNvPr>
          <p:cNvSpPr txBox="1"/>
          <p:nvPr/>
        </p:nvSpPr>
        <p:spPr>
          <a:xfrm>
            <a:off x="427124" y="338735"/>
            <a:ext cx="1080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</a:rPr>
              <a:t>AI in Healthcare</a:t>
            </a:r>
          </a:p>
        </p:txBody>
      </p:sp>
      <p:pic>
        <p:nvPicPr>
          <p:cNvPr id="64" name="Graphic 63" descr="Medical with solid fill">
            <a:extLst>
              <a:ext uri="{FF2B5EF4-FFF2-40B4-BE49-F238E27FC236}">
                <a16:creationId xmlns:a16="http://schemas.microsoft.com/office/drawing/2014/main" id="{D2405349-E5C6-A363-632C-984812BF9F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6055" y="3908268"/>
            <a:ext cx="81433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3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80BEE9C0-FBC1-573C-2AC8-1BCDDE2B5605}"/>
              </a:ext>
            </a:extLst>
          </p:cNvPr>
          <p:cNvSpPr txBox="1"/>
          <p:nvPr/>
        </p:nvSpPr>
        <p:spPr>
          <a:xfrm>
            <a:off x="427124" y="212615"/>
            <a:ext cx="1080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gradFill>
                  <a:gsLst>
                    <a:gs pos="100000">
                      <a:srgbClr val="161C5C"/>
                    </a:gs>
                    <a:gs pos="50000">
                      <a:srgbClr val="08499F"/>
                    </a:gs>
                    <a:gs pos="0">
                      <a:srgbClr val="10ACCC">
                        <a:alpha val="83000"/>
                        <a:lumMod val="97000"/>
                      </a:srgbClr>
                    </a:gs>
                  </a:gsLst>
                  <a:path path="circle">
                    <a:fillToRect t="100000" r="100000"/>
                  </a:path>
                </a:gradFill>
                <a:latin typeface="Roboto" pitchFamily="2" charset="0"/>
                <a:ea typeface="Roboto" pitchFamily="2" charset="0"/>
              </a:rPr>
              <a:t>AI for Agriculture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7F5D86-09EE-D2F9-E6EC-FB164F37D0AD}"/>
              </a:ext>
            </a:extLst>
          </p:cNvPr>
          <p:cNvGrpSpPr/>
          <p:nvPr/>
        </p:nvGrpSpPr>
        <p:grpSpPr>
          <a:xfrm>
            <a:off x="730975" y="797390"/>
            <a:ext cx="10881361" cy="5678437"/>
            <a:chOff x="730975" y="797390"/>
            <a:chExt cx="10881361" cy="5678437"/>
          </a:xfrm>
        </p:grpSpPr>
        <p:sp>
          <p:nvSpPr>
            <p:cNvPr id="5" name="Google Shape;10015;p62">
              <a:extLst>
                <a:ext uri="{FF2B5EF4-FFF2-40B4-BE49-F238E27FC236}">
                  <a16:creationId xmlns:a16="http://schemas.microsoft.com/office/drawing/2014/main" id="{01565055-613A-F251-AEFB-F3EE4E44F842}"/>
                </a:ext>
              </a:extLst>
            </p:cNvPr>
            <p:cNvSpPr/>
            <p:nvPr/>
          </p:nvSpPr>
          <p:spPr>
            <a:xfrm>
              <a:off x="5513908" y="1730974"/>
              <a:ext cx="1764609" cy="876508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Crop Yield Prediction</a:t>
              </a:r>
              <a:endParaRPr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Google Shape;10021;p62">
              <a:extLst>
                <a:ext uri="{FF2B5EF4-FFF2-40B4-BE49-F238E27FC236}">
                  <a16:creationId xmlns:a16="http://schemas.microsoft.com/office/drawing/2014/main" id="{8737D60E-7EA8-2BE8-56A3-346E313AB898}"/>
                </a:ext>
              </a:extLst>
            </p:cNvPr>
            <p:cNvSpPr/>
            <p:nvPr/>
          </p:nvSpPr>
          <p:spPr>
            <a:xfrm>
              <a:off x="7933234" y="797390"/>
              <a:ext cx="1764609" cy="876508"/>
            </a:xfrm>
            <a:custGeom>
              <a:avLst/>
              <a:gdLst/>
              <a:ahLst/>
              <a:cxnLst/>
              <a:rect l="l" t="t" r="r" b="b"/>
              <a:pathLst>
                <a:path w="37118" h="21447" extrusionOk="0">
                  <a:moveTo>
                    <a:pt x="4951" y="0"/>
                  </a:moveTo>
                  <a:cubicBezTo>
                    <a:pt x="2218" y="0"/>
                    <a:pt x="0" y="2678"/>
                    <a:pt x="0" y="5983"/>
                  </a:cubicBezTo>
                  <a:lnTo>
                    <a:pt x="0" y="15460"/>
                  </a:lnTo>
                  <a:cubicBezTo>
                    <a:pt x="0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0" y="21446"/>
                    <a:pt x="37118" y="18765"/>
                    <a:pt x="37118" y="15460"/>
                  </a:cubicBezTo>
                  <a:lnTo>
                    <a:pt x="37118" y="5983"/>
                  </a:lnTo>
                  <a:cubicBezTo>
                    <a:pt x="37118" y="2678"/>
                    <a:pt x="34900" y="0"/>
                    <a:pt x="32168" y="0"/>
                  </a:cubicBezTo>
                  <a:close/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Fraud Detection</a:t>
              </a:r>
              <a:endParaRPr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Google Shape;10026;p62">
              <a:extLst>
                <a:ext uri="{FF2B5EF4-FFF2-40B4-BE49-F238E27FC236}">
                  <a16:creationId xmlns:a16="http://schemas.microsoft.com/office/drawing/2014/main" id="{F3F72F94-C19D-14E9-FC1A-F95EBC0240D6}"/>
                </a:ext>
              </a:extLst>
            </p:cNvPr>
            <p:cNvSpPr/>
            <p:nvPr/>
          </p:nvSpPr>
          <p:spPr>
            <a:xfrm>
              <a:off x="5513908" y="2873821"/>
              <a:ext cx="1764609" cy="876508"/>
            </a:xfrm>
            <a:custGeom>
              <a:avLst/>
              <a:gdLst/>
              <a:ahLst/>
              <a:cxnLst/>
              <a:rect l="l" t="t" r="r" b="b"/>
              <a:pathLst>
                <a:path w="37115" h="21447" extrusionOk="0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Pest Detection/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Monitoring</a:t>
              </a:r>
              <a:endParaRPr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Google Shape;10031;p62">
              <a:extLst>
                <a:ext uri="{FF2B5EF4-FFF2-40B4-BE49-F238E27FC236}">
                  <a16:creationId xmlns:a16="http://schemas.microsoft.com/office/drawing/2014/main" id="{F68DC422-5A98-2614-4351-05BE7F0330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0976" y="1722752"/>
              <a:ext cx="1753487" cy="876508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Land Use Detection</a:t>
              </a:r>
              <a:endParaRPr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Google Shape;10034;p62">
              <a:extLst>
                <a:ext uri="{FF2B5EF4-FFF2-40B4-BE49-F238E27FC236}">
                  <a16:creationId xmlns:a16="http://schemas.microsoft.com/office/drawing/2014/main" id="{09948934-D8C0-A12E-9357-8289407EAF45}"/>
                </a:ext>
              </a:extLst>
            </p:cNvPr>
            <p:cNvSpPr/>
            <p:nvPr/>
          </p:nvSpPr>
          <p:spPr>
            <a:xfrm>
              <a:off x="1660805" y="3790155"/>
              <a:ext cx="1764609" cy="876508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Water Resource Monitoring</a:t>
              </a:r>
              <a:endParaRPr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Google Shape;10037;p62">
              <a:extLst>
                <a:ext uri="{FF2B5EF4-FFF2-40B4-BE49-F238E27FC236}">
                  <a16:creationId xmlns:a16="http://schemas.microsoft.com/office/drawing/2014/main" id="{FAA2B4C6-FF7D-4075-8514-689D70AED4C7}"/>
                </a:ext>
              </a:extLst>
            </p:cNvPr>
            <p:cNvSpPr/>
            <p:nvPr/>
          </p:nvSpPr>
          <p:spPr>
            <a:xfrm>
              <a:off x="3129997" y="1738325"/>
              <a:ext cx="1764609" cy="876508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Crop Classification</a:t>
              </a:r>
              <a:endParaRPr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10034;p62">
              <a:extLst>
                <a:ext uri="{FF2B5EF4-FFF2-40B4-BE49-F238E27FC236}">
                  <a16:creationId xmlns:a16="http://schemas.microsoft.com/office/drawing/2014/main" id="{3FB93003-3E72-9E87-1315-121FA0DDEA7F}"/>
                </a:ext>
              </a:extLst>
            </p:cNvPr>
            <p:cNvSpPr/>
            <p:nvPr/>
          </p:nvSpPr>
          <p:spPr>
            <a:xfrm>
              <a:off x="5513908" y="3908183"/>
              <a:ext cx="1764609" cy="876508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</a:rPr>
                <a:t>Water Use Planning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CA2B86-A23A-1366-CEB9-6E3F7A5BE437}"/>
                </a:ext>
              </a:extLst>
            </p:cNvPr>
            <p:cNvCxnSpPr/>
            <p:nvPr/>
          </p:nvCxnSpPr>
          <p:spPr>
            <a:xfrm>
              <a:off x="2510696" y="2179458"/>
              <a:ext cx="619302" cy="0"/>
            </a:xfrm>
            <a:prstGeom prst="straightConnector1">
              <a:avLst/>
            </a:prstGeom>
            <a:ln w="38100">
              <a:solidFill>
                <a:srgbClr val="CFD9E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10DA03E-7299-50B7-5502-7F10B7778B5B}"/>
                </a:ext>
              </a:extLst>
            </p:cNvPr>
            <p:cNvCxnSpPr/>
            <p:nvPr/>
          </p:nvCxnSpPr>
          <p:spPr>
            <a:xfrm>
              <a:off x="4894606" y="2186464"/>
              <a:ext cx="619302" cy="0"/>
            </a:xfrm>
            <a:prstGeom prst="straightConnector1">
              <a:avLst/>
            </a:prstGeom>
            <a:ln w="38100">
              <a:solidFill>
                <a:srgbClr val="CFD9E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A351E54E-43AE-33B3-E90B-9241EE799B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8223" y="1058537"/>
              <a:ext cx="6352593" cy="644001"/>
            </a:xfrm>
            <a:prstGeom prst="bentConnector3">
              <a:avLst>
                <a:gd name="adj1" fmla="val -397"/>
              </a:avLst>
            </a:prstGeom>
            <a:ln w="38100">
              <a:solidFill>
                <a:srgbClr val="CFD9E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or: Elbow 93">
              <a:extLst>
                <a:ext uri="{FF2B5EF4-FFF2-40B4-BE49-F238E27FC236}">
                  <a16:creationId xmlns:a16="http://schemas.microsoft.com/office/drawing/2014/main" id="{6C86ABA2-56D2-F8FA-B460-8D111677D0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8693" y="1353448"/>
              <a:ext cx="4058601" cy="356852"/>
            </a:xfrm>
            <a:prstGeom prst="bentConnector3">
              <a:avLst>
                <a:gd name="adj1" fmla="val 231"/>
              </a:avLst>
            </a:prstGeom>
            <a:ln w="38100">
              <a:solidFill>
                <a:srgbClr val="CFD9E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or: Elbow 98">
              <a:extLst>
                <a:ext uri="{FF2B5EF4-FFF2-40B4-BE49-F238E27FC236}">
                  <a16:creationId xmlns:a16="http://schemas.microsoft.com/office/drawing/2014/main" id="{7BB739A9-0835-A227-0FE3-B77A81B7EEFE}"/>
                </a:ext>
              </a:extLst>
            </p:cNvPr>
            <p:cNvCxnSpPr>
              <a:cxnSpLocks/>
            </p:cNvCxnSpPr>
            <p:nvPr/>
          </p:nvCxnSpPr>
          <p:spPr>
            <a:xfrm>
              <a:off x="3987748" y="2623087"/>
              <a:ext cx="1526160" cy="762445"/>
            </a:xfrm>
            <a:prstGeom prst="bentConnector3">
              <a:avLst>
                <a:gd name="adj1" fmla="val 827"/>
              </a:avLst>
            </a:prstGeom>
            <a:ln w="38100">
              <a:solidFill>
                <a:srgbClr val="CFD9E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009AC52C-1DFE-55C1-9932-229D266E8E64}"/>
                </a:ext>
              </a:extLst>
            </p:cNvPr>
            <p:cNvSpPr/>
            <p:nvPr/>
          </p:nvSpPr>
          <p:spPr>
            <a:xfrm>
              <a:off x="10699607" y="797390"/>
              <a:ext cx="912729" cy="5572696"/>
            </a:xfrm>
            <a:prstGeom prst="roundRect">
              <a:avLst/>
            </a:prstGeom>
            <a:solidFill>
              <a:srgbClr val="6BC8C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/>
                <a:t>Monitoring, Simulation,</a:t>
              </a:r>
            </a:p>
            <a:p>
              <a:pPr algn="ctr"/>
              <a:r>
                <a:rPr lang="en-US" sz="2000" b="1" dirty="0"/>
                <a:t>  Analytics &amp; Decision Support</a:t>
              </a:r>
              <a:endParaRPr lang="en-GB" sz="2000" b="1" dirty="0"/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90034E61-A3DD-3225-3840-6BEA87B866B6}"/>
                </a:ext>
              </a:extLst>
            </p:cNvPr>
            <p:cNvCxnSpPr/>
            <p:nvPr/>
          </p:nvCxnSpPr>
          <p:spPr>
            <a:xfrm>
              <a:off x="9697843" y="1242625"/>
              <a:ext cx="970535" cy="0"/>
            </a:xfrm>
            <a:prstGeom prst="straightConnector1">
              <a:avLst/>
            </a:prstGeom>
            <a:ln w="38100">
              <a:solidFill>
                <a:srgbClr val="CFD9E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or: Elbow 118">
              <a:extLst>
                <a:ext uri="{FF2B5EF4-FFF2-40B4-BE49-F238E27FC236}">
                  <a16:creationId xmlns:a16="http://schemas.microsoft.com/office/drawing/2014/main" id="{14C8613B-5A15-91A5-9E2C-43DFC9A1CF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6955" y="1710300"/>
              <a:ext cx="6264363" cy="3243079"/>
            </a:xfrm>
            <a:prstGeom prst="bentConnector3">
              <a:avLst>
                <a:gd name="adj1" fmla="val 100272"/>
              </a:avLst>
            </a:prstGeom>
            <a:ln w="38100">
              <a:solidFill>
                <a:srgbClr val="CFD9E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6E4F56EC-86B1-8420-B097-B53775C8102D}"/>
                </a:ext>
              </a:extLst>
            </p:cNvPr>
            <p:cNvCxnSpPr/>
            <p:nvPr/>
          </p:nvCxnSpPr>
          <p:spPr>
            <a:xfrm>
              <a:off x="7303187" y="4309812"/>
              <a:ext cx="3396873" cy="0"/>
            </a:xfrm>
            <a:prstGeom prst="straightConnector1">
              <a:avLst/>
            </a:prstGeom>
            <a:ln w="38100">
              <a:solidFill>
                <a:srgbClr val="CFD9E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6A4EA80F-0F61-E777-6716-7B7C67B0CB73}"/>
                </a:ext>
              </a:extLst>
            </p:cNvPr>
            <p:cNvCxnSpPr/>
            <p:nvPr/>
          </p:nvCxnSpPr>
          <p:spPr>
            <a:xfrm>
              <a:off x="7308260" y="3357738"/>
              <a:ext cx="3396873" cy="0"/>
            </a:xfrm>
            <a:prstGeom prst="straightConnector1">
              <a:avLst/>
            </a:prstGeom>
            <a:ln w="38100">
              <a:solidFill>
                <a:srgbClr val="CFD9E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0E5D35B7-C5C4-1DE8-EE6E-6463674C3715}"/>
                </a:ext>
              </a:extLst>
            </p:cNvPr>
            <p:cNvCxnSpPr/>
            <p:nvPr/>
          </p:nvCxnSpPr>
          <p:spPr>
            <a:xfrm>
              <a:off x="7308261" y="2199139"/>
              <a:ext cx="3396873" cy="0"/>
            </a:xfrm>
            <a:prstGeom prst="straightConnector1">
              <a:avLst/>
            </a:prstGeom>
            <a:ln w="38100">
              <a:solidFill>
                <a:srgbClr val="CFD9E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or: Elbow 131">
              <a:extLst>
                <a:ext uri="{FF2B5EF4-FFF2-40B4-BE49-F238E27FC236}">
                  <a16:creationId xmlns:a16="http://schemas.microsoft.com/office/drawing/2014/main" id="{F4B8A287-BEC3-7D6A-1864-AE6ECF4605B0}"/>
                </a:ext>
              </a:extLst>
            </p:cNvPr>
            <p:cNvCxnSpPr/>
            <p:nvPr/>
          </p:nvCxnSpPr>
          <p:spPr>
            <a:xfrm>
              <a:off x="4406756" y="2623087"/>
              <a:ext cx="6264363" cy="140234"/>
            </a:xfrm>
            <a:prstGeom prst="bentConnector3">
              <a:avLst>
                <a:gd name="adj1" fmla="val -410"/>
              </a:avLst>
            </a:prstGeom>
            <a:ln w="38100">
              <a:solidFill>
                <a:srgbClr val="CFD9E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or: Elbow 134">
              <a:extLst>
                <a:ext uri="{FF2B5EF4-FFF2-40B4-BE49-F238E27FC236}">
                  <a16:creationId xmlns:a16="http://schemas.microsoft.com/office/drawing/2014/main" id="{6F563FEF-3598-CFDA-5529-7C5C4C1FB19F}"/>
                </a:ext>
              </a:extLst>
            </p:cNvPr>
            <p:cNvCxnSpPr>
              <a:cxnSpLocks/>
            </p:cNvCxnSpPr>
            <p:nvPr/>
          </p:nvCxnSpPr>
          <p:spPr>
            <a:xfrm>
              <a:off x="3585300" y="2649644"/>
              <a:ext cx="1928608" cy="1577714"/>
            </a:xfrm>
            <a:prstGeom prst="bentConnector3">
              <a:avLst>
                <a:gd name="adj1" fmla="val -481"/>
              </a:avLst>
            </a:prstGeom>
            <a:ln w="38100">
              <a:solidFill>
                <a:srgbClr val="CFD9E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or: Elbow 144">
              <a:extLst>
                <a:ext uri="{FF2B5EF4-FFF2-40B4-BE49-F238E27FC236}">
                  <a16:creationId xmlns:a16="http://schemas.microsoft.com/office/drawing/2014/main" id="{4C7DCD89-42EA-CD34-F9B5-8AABD3D61840}"/>
                </a:ext>
              </a:extLst>
            </p:cNvPr>
            <p:cNvCxnSpPr/>
            <p:nvPr/>
          </p:nvCxnSpPr>
          <p:spPr>
            <a:xfrm>
              <a:off x="1588222" y="2604757"/>
              <a:ext cx="9087737" cy="2892476"/>
            </a:xfrm>
            <a:prstGeom prst="bentConnector3">
              <a:avLst>
                <a:gd name="adj1" fmla="val -287"/>
              </a:avLst>
            </a:prstGeom>
            <a:ln w="38100">
              <a:solidFill>
                <a:srgbClr val="CFD9E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Google Shape;10031;p62">
              <a:extLst>
                <a:ext uri="{FF2B5EF4-FFF2-40B4-BE49-F238E27FC236}">
                  <a16:creationId xmlns:a16="http://schemas.microsoft.com/office/drawing/2014/main" id="{030AA97B-409E-ADC8-F33F-8271A80C2D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0975" y="5599319"/>
              <a:ext cx="1753487" cy="876508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Farmer Advisor Chatbot</a:t>
              </a:r>
              <a:endParaRPr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12270669-5674-429B-8788-FB909C0D3925}"/>
                </a:ext>
              </a:extLst>
            </p:cNvPr>
            <p:cNvCxnSpPr/>
            <p:nvPr/>
          </p:nvCxnSpPr>
          <p:spPr>
            <a:xfrm>
              <a:off x="3393000" y="4441251"/>
              <a:ext cx="2117531" cy="0"/>
            </a:xfrm>
            <a:prstGeom prst="straightConnector1">
              <a:avLst/>
            </a:prstGeom>
            <a:ln w="38100">
              <a:solidFill>
                <a:srgbClr val="CFD9E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2A22C7D-5232-7BDD-BD32-34E8AD20361B}"/>
                </a:ext>
              </a:extLst>
            </p:cNvPr>
            <p:cNvCxnSpPr/>
            <p:nvPr/>
          </p:nvCxnSpPr>
          <p:spPr>
            <a:xfrm>
              <a:off x="2553195" y="4682076"/>
              <a:ext cx="0" cy="262952"/>
            </a:xfrm>
            <a:prstGeom prst="line">
              <a:avLst/>
            </a:prstGeom>
            <a:ln w="38100">
              <a:solidFill>
                <a:srgbClr val="CFD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or: Elbow 154">
              <a:extLst>
                <a:ext uri="{FF2B5EF4-FFF2-40B4-BE49-F238E27FC236}">
                  <a16:creationId xmlns:a16="http://schemas.microsoft.com/office/drawing/2014/main" id="{0A826DFC-1531-7EF2-AC53-975E2E5915C8}"/>
                </a:ext>
              </a:extLst>
            </p:cNvPr>
            <p:cNvCxnSpPr/>
            <p:nvPr/>
          </p:nvCxnSpPr>
          <p:spPr>
            <a:xfrm>
              <a:off x="2181491" y="4705347"/>
              <a:ext cx="8470124" cy="525905"/>
            </a:xfrm>
            <a:prstGeom prst="bentConnector3">
              <a:avLst>
                <a:gd name="adj1" fmla="val -287"/>
              </a:avLst>
            </a:prstGeom>
            <a:ln w="38100">
              <a:solidFill>
                <a:srgbClr val="CFD9E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E7A4B048-F30A-7A0F-A290-B233DFF7D3D0}"/>
                </a:ext>
              </a:extLst>
            </p:cNvPr>
            <p:cNvCxnSpPr/>
            <p:nvPr/>
          </p:nvCxnSpPr>
          <p:spPr>
            <a:xfrm>
              <a:off x="2484462" y="6037573"/>
              <a:ext cx="8229600" cy="0"/>
            </a:xfrm>
            <a:prstGeom prst="straightConnector1">
              <a:avLst/>
            </a:prstGeom>
            <a:ln w="38100">
              <a:solidFill>
                <a:srgbClr val="CFD9E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111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94" y="121526"/>
            <a:ext cx="10515600" cy="914400"/>
          </a:xfrm>
        </p:spPr>
        <p:txBody>
          <a:bodyPr/>
          <a:lstStyle/>
          <a:p>
            <a:r>
              <a:rPr lang="en-US" sz="3200" b="1" dirty="0"/>
              <a:t>AI for Security/Law Enforcement &amp; Judiciary</a:t>
            </a:r>
            <a:endParaRPr lang="en-US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36FB1B-647B-EB1B-32EA-BF43B2936C76}"/>
              </a:ext>
            </a:extLst>
          </p:cNvPr>
          <p:cNvGrpSpPr/>
          <p:nvPr/>
        </p:nvGrpSpPr>
        <p:grpSpPr>
          <a:xfrm>
            <a:off x="3106769" y="3396757"/>
            <a:ext cx="2828467" cy="1477108"/>
            <a:chOff x="823294" y="1204546"/>
            <a:chExt cx="3127633" cy="14771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B98A1ED-8FC3-39E8-DD3B-CD543214F639}"/>
                </a:ext>
              </a:extLst>
            </p:cNvPr>
            <p:cNvSpPr/>
            <p:nvPr/>
          </p:nvSpPr>
          <p:spPr>
            <a:xfrm>
              <a:off x="870438" y="1204546"/>
              <a:ext cx="3033347" cy="14771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Graphic 7" descr="Gavel outline">
              <a:extLst>
                <a:ext uri="{FF2B5EF4-FFF2-40B4-BE49-F238E27FC236}">
                  <a16:creationId xmlns:a16="http://schemas.microsoft.com/office/drawing/2014/main" id="{EF2A006F-6AEA-6BEF-40AD-012732974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89930" y="1320605"/>
              <a:ext cx="685800" cy="6858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E87349-9449-1ED8-02B4-7CD0C76D228E}"/>
                </a:ext>
              </a:extLst>
            </p:cNvPr>
            <p:cNvSpPr txBox="1"/>
            <p:nvPr/>
          </p:nvSpPr>
          <p:spPr>
            <a:xfrm>
              <a:off x="823294" y="1969479"/>
              <a:ext cx="31276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Legal Classification</a:t>
              </a:r>
            </a:p>
            <a:p>
              <a:pPr algn="ctr"/>
              <a:r>
                <a:rPr lang="en-US" b="1">
                  <a:solidFill>
                    <a:srgbClr val="00B0F0"/>
                  </a:solidFill>
                </a:rPr>
                <a:t>Decision</a:t>
              </a:r>
              <a:r>
                <a:rPr lang="en-US" b="1"/>
                <a:t> </a:t>
              </a:r>
              <a:r>
                <a:rPr lang="en-US" b="1">
                  <a:solidFill>
                    <a:srgbClr val="00B0F0"/>
                  </a:solidFill>
                </a:rPr>
                <a:t>Support for Judges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AA67F1-7FB3-5C13-A6E2-0E89BD964E68}"/>
              </a:ext>
            </a:extLst>
          </p:cNvPr>
          <p:cNvGrpSpPr/>
          <p:nvPr/>
        </p:nvGrpSpPr>
        <p:grpSpPr>
          <a:xfrm>
            <a:off x="8971073" y="3396757"/>
            <a:ext cx="2743200" cy="1477108"/>
            <a:chOff x="8197358" y="1198684"/>
            <a:chExt cx="2743200" cy="147710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D278FA9-A837-8A12-F8A5-D18B5042C3A1}"/>
                </a:ext>
              </a:extLst>
            </p:cNvPr>
            <p:cNvSpPr/>
            <p:nvPr/>
          </p:nvSpPr>
          <p:spPr>
            <a:xfrm>
              <a:off x="8197358" y="1198684"/>
              <a:ext cx="2743200" cy="14771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AC85E0-9705-13E9-EE4D-B8F2639BE053}"/>
                </a:ext>
              </a:extLst>
            </p:cNvPr>
            <p:cNvSpPr txBox="1"/>
            <p:nvPr/>
          </p:nvSpPr>
          <p:spPr>
            <a:xfrm>
              <a:off x="8323232" y="1978360"/>
              <a:ext cx="24914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00B0F0"/>
                  </a:solidFill>
                </a:rPr>
                <a:t>AI-based</a:t>
              </a:r>
              <a:r>
                <a:rPr lang="en-US" b="1"/>
                <a:t> </a:t>
              </a:r>
              <a:r>
                <a:rPr lang="en-US" b="1">
                  <a:solidFill>
                    <a:srgbClr val="00B0F0"/>
                  </a:solidFill>
                </a:rPr>
                <a:t>Legal</a:t>
              </a:r>
              <a:r>
                <a:rPr lang="en-US" b="1"/>
                <a:t> </a:t>
              </a:r>
              <a:r>
                <a:rPr lang="en-US" b="1">
                  <a:solidFill>
                    <a:srgbClr val="00B0F0"/>
                  </a:solidFill>
                </a:rPr>
                <a:t>Chatbot</a:t>
              </a:r>
            </a:p>
            <a:p>
              <a:pPr algn="ctr"/>
              <a:r>
                <a:rPr lang="en-US" b="1">
                  <a:solidFill>
                    <a:srgbClr val="00B0F0"/>
                  </a:solidFill>
                </a:rPr>
                <a:t>Legal</a:t>
              </a:r>
              <a:r>
                <a:rPr lang="en-US" b="1"/>
                <a:t> </a:t>
              </a:r>
              <a:r>
                <a:rPr lang="en-US" b="1">
                  <a:solidFill>
                    <a:srgbClr val="00B0F0"/>
                  </a:solidFill>
                </a:rPr>
                <a:t>Advice</a:t>
              </a:r>
              <a:r>
                <a:rPr lang="en-US" b="1"/>
                <a:t> </a:t>
              </a:r>
              <a:r>
                <a:rPr lang="en-US" b="1">
                  <a:solidFill>
                    <a:srgbClr val="00B0F0"/>
                  </a:solidFill>
                </a:rPr>
                <a:t>Generation</a:t>
              </a:r>
            </a:p>
          </p:txBody>
        </p:sp>
        <p:pic>
          <p:nvPicPr>
            <p:cNvPr id="16" name="Graphic 15" descr="Chat outline">
              <a:extLst>
                <a:ext uri="{FF2B5EF4-FFF2-40B4-BE49-F238E27FC236}">
                  <a16:creationId xmlns:a16="http://schemas.microsoft.com/office/drawing/2014/main" id="{92ECB668-8AA3-E84C-DCA5-022ED948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97379" y="1362223"/>
              <a:ext cx="685800" cy="685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49B3906-07DF-41CC-8136-778E38749EDA}"/>
              </a:ext>
            </a:extLst>
          </p:cNvPr>
          <p:cNvGrpSpPr/>
          <p:nvPr/>
        </p:nvGrpSpPr>
        <p:grpSpPr>
          <a:xfrm>
            <a:off x="284282" y="3396757"/>
            <a:ext cx="2743200" cy="1477108"/>
            <a:chOff x="943711" y="1216269"/>
            <a:chExt cx="3033347" cy="147710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5CF068B-BEB5-B58E-7B3E-D8097745AAD7}"/>
                </a:ext>
              </a:extLst>
            </p:cNvPr>
            <p:cNvSpPr/>
            <p:nvPr/>
          </p:nvSpPr>
          <p:spPr>
            <a:xfrm>
              <a:off x="943711" y="1216269"/>
              <a:ext cx="3033347" cy="1477108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69383D-0654-49B0-B773-5ABFF856EC24}"/>
                </a:ext>
              </a:extLst>
            </p:cNvPr>
            <p:cNvSpPr txBox="1"/>
            <p:nvPr/>
          </p:nvSpPr>
          <p:spPr>
            <a:xfrm>
              <a:off x="1419935" y="1981202"/>
              <a:ext cx="2080906" cy="64633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0070C0"/>
                  </a:solidFill>
                </a:rPr>
                <a:t>Transcription of </a:t>
              </a:r>
            </a:p>
            <a:p>
              <a:pPr algn="ctr"/>
              <a:r>
                <a:rPr lang="en-US" b="1">
                  <a:solidFill>
                    <a:srgbClr val="0070C0"/>
                  </a:solidFill>
                </a:rPr>
                <a:t>Legal Proceedings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CEFD78-B797-DB2B-730F-148F66E25D91}"/>
                </a:ext>
              </a:extLst>
            </p:cNvPr>
            <p:cNvGrpSpPr/>
            <p:nvPr/>
          </p:nvGrpSpPr>
          <p:grpSpPr>
            <a:xfrm>
              <a:off x="1935493" y="1268046"/>
              <a:ext cx="875124" cy="751842"/>
              <a:chOff x="1935493" y="1241670"/>
              <a:chExt cx="875124" cy="751842"/>
            </a:xfrm>
          </p:grpSpPr>
          <p:pic>
            <p:nvPicPr>
              <p:cNvPr id="26" name="Graphic 25" descr="Document outline">
                <a:extLst>
                  <a:ext uri="{FF2B5EF4-FFF2-40B4-BE49-F238E27FC236}">
                    <a16:creationId xmlns:a16="http://schemas.microsoft.com/office/drawing/2014/main" id="{D39CDC05-A1A9-DD6A-3C67-D0D471A38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216257" y="1399152"/>
                <a:ext cx="594360" cy="594360"/>
              </a:xfrm>
              <a:prstGeom prst="rect">
                <a:avLst/>
              </a:prstGeom>
            </p:spPr>
          </p:pic>
          <p:pic>
            <p:nvPicPr>
              <p:cNvPr id="28" name="Graphic 27" descr="Radio microphone outline">
                <a:extLst>
                  <a:ext uri="{FF2B5EF4-FFF2-40B4-BE49-F238E27FC236}">
                    <a16:creationId xmlns:a16="http://schemas.microsoft.com/office/drawing/2014/main" id="{0AB79F85-B79F-26C6-E740-7A730E908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935493" y="1241670"/>
                <a:ext cx="594360" cy="594360"/>
              </a:xfrm>
              <a:prstGeom prst="rect">
                <a:avLst/>
              </a:prstGeom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A58F0D3-A479-72EB-ACE0-922E5594177F}"/>
              </a:ext>
            </a:extLst>
          </p:cNvPr>
          <p:cNvGrpSpPr/>
          <p:nvPr/>
        </p:nvGrpSpPr>
        <p:grpSpPr>
          <a:xfrm>
            <a:off x="6078406" y="3396757"/>
            <a:ext cx="2743200" cy="1477108"/>
            <a:chOff x="2837278" y="3072914"/>
            <a:chExt cx="3033347" cy="147710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53B07CE-7DC2-E5C5-9979-967C358DAA49}"/>
                </a:ext>
              </a:extLst>
            </p:cNvPr>
            <p:cNvSpPr/>
            <p:nvPr/>
          </p:nvSpPr>
          <p:spPr>
            <a:xfrm>
              <a:off x="2837278" y="3072914"/>
              <a:ext cx="3033347" cy="14771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21BE29-7F60-72A2-6119-59F3E8410B06}"/>
                </a:ext>
              </a:extLst>
            </p:cNvPr>
            <p:cNvSpPr txBox="1"/>
            <p:nvPr/>
          </p:nvSpPr>
          <p:spPr>
            <a:xfrm>
              <a:off x="2994541" y="3837846"/>
              <a:ext cx="2718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Legal Drafting Assistant</a:t>
              </a:r>
            </a:p>
            <a:p>
              <a:pPr algn="ctr"/>
              <a:r>
                <a:rPr lang="en-US" b="1"/>
                <a:t>Automated Legal Research</a:t>
              </a:r>
            </a:p>
          </p:txBody>
        </p:sp>
        <p:pic>
          <p:nvPicPr>
            <p:cNvPr id="32" name="Graphic 31" descr="Blueprint outline">
              <a:extLst>
                <a:ext uri="{FF2B5EF4-FFF2-40B4-BE49-F238E27FC236}">
                  <a16:creationId xmlns:a16="http://schemas.microsoft.com/office/drawing/2014/main" id="{E9A34A70-6ADB-CCE4-0479-DE12CAD12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056772" y="3188973"/>
              <a:ext cx="685800" cy="68580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2130444-A5E9-6D52-5C17-85AF960E2072}"/>
              </a:ext>
            </a:extLst>
          </p:cNvPr>
          <p:cNvGrpSpPr/>
          <p:nvPr/>
        </p:nvGrpSpPr>
        <p:grpSpPr>
          <a:xfrm>
            <a:off x="7228791" y="1239125"/>
            <a:ext cx="2743200" cy="1477108"/>
            <a:chOff x="7355059" y="1236780"/>
            <a:chExt cx="2743200" cy="147710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F920A0F-1EE9-45D4-7A6A-758CDF5F7473}"/>
                </a:ext>
              </a:extLst>
            </p:cNvPr>
            <p:cNvSpPr/>
            <p:nvPr/>
          </p:nvSpPr>
          <p:spPr>
            <a:xfrm>
              <a:off x="7355059" y="1236780"/>
              <a:ext cx="2743200" cy="14771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CF0B7E-FD92-58E9-2337-78E925AB0392}"/>
                </a:ext>
              </a:extLst>
            </p:cNvPr>
            <p:cNvSpPr txBox="1"/>
            <p:nvPr/>
          </p:nvSpPr>
          <p:spPr>
            <a:xfrm>
              <a:off x="7478458" y="1984799"/>
              <a:ext cx="2496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0B0F0"/>
                  </a:solidFill>
                </a:rPr>
                <a:t>Semi-Automated </a:t>
              </a:r>
            </a:p>
            <a:p>
              <a:pPr algn="ctr"/>
              <a:r>
                <a:rPr lang="en-US" b="1">
                  <a:solidFill>
                    <a:srgbClr val="00B0F0"/>
                  </a:solidFill>
                </a:rPr>
                <a:t>Police Call Center</a:t>
              </a:r>
            </a:p>
          </p:txBody>
        </p:sp>
        <p:pic>
          <p:nvPicPr>
            <p:cNvPr id="49" name="Graphic 48" descr="Siren outline">
              <a:extLst>
                <a:ext uri="{FF2B5EF4-FFF2-40B4-BE49-F238E27FC236}">
                  <a16:creationId xmlns:a16="http://schemas.microsoft.com/office/drawing/2014/main" id="{64692B23-7FF8-19EB-CA4B-0E54FA076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429479" y="1358696"/>
              <a:ext cx="685800" cy="6858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342502A-2A9D-CC65-8626-11374A4D6F52}"/>
              </a:ext>
            </a:extLst>
          </p:cNvPr>
          <p:cNvGrpSpPr/>
          <p:nvPr/>
        </p:nvGrpSpPr>
        <p:grpSpPr>
          <a:xfrm>
            <a:off x="1225216" y="1193408"/>
            <a:ext cx="2743200" cy="1477108"/>
            <a:chOff x="1905001" y="1236780"/>
            <a:chExt cx="2743200" cy="147710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2F74D60-ABF7-3F12-C250-104851F64555}"/>
                </a:ext>
              </a:extLst>
            </p:cNvPr>
            <p:cNvSpPr/>
            <p:nvPr/>
          </p:nvSpPr>
          <p:spPr>
            <a:xfrm>
              <a:off x="1905001" y="1236780"/>
              <a:ext cx="2743200" cy="1477108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A18516-6E03-8F97-58A8-9D40C4D9054A}"/>
                </a:ext>
              </a:extLst>
            </p:cNvPr>
            <p:cNvSpPr txBox="1"/>
            <p:nvPr/>
          </p:nvSpPr>
          <p:spPr>
            <a:xfrm>
              <a:off x="2053305" y="2063257"/>
              <a:ext cx="2323521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Illegal Crops Detection</a:t>
              </a:r>
            </a:p>
          </p:txBody>
        </p:sp>
        <p:pic>
          <p:nvPicPr>
            <p:cNvPr id="51" name="Graphic 50" descr="Grain outline">
              <a:extLst>
                <a:ext uri="{FF2B5EF4-FFF2-40B4-BE49-F238E27FC236}">
                  <a16:creationId xmlns:a16="http://schemas.microsoft.com/office/drawing/2014/main" id="{4ED4601D-37D7-B26C-ABC9-2FA78A6E6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006935" y="1375895"/>
              <a:ext cx="685800" cy="6858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68D141D-1167-55E6-4A55-6C8E61338D4C}"/>
              </a:ext>
            </a:extLst>
          </p:cNvPr>
          <p:cNvGrpSpPr/>
          <p:nvPr/>
        </p:nvGrpSpPr>
        <p:grpSpPr>
          <a:xfrm>
            <a:off x="4259774" y="1221018"/>
            <a:ext cx="2743200" cy="1477108"/>
            <a:chOff x="7355059" y="1236780"/>
            <a:chExt cx="2743200" cy="147710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DDB1257-CB78-B7C6-C657-09FEE93D8AD0}"/>
                </a:ext>
              </a:extLst>
            </p:cNvPr>
            <p:cNvSpPr/>
            <p:nvPr/>
          </p:nvSpPr>
          <p:spPr>
            <a:xfrm>
              <a:off x="7355059" y="1236780"/>
              <a:ext cx="2743200" cy="14771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D8D62F-BEA8-59DD-2B3B-1C31F32AB962}"/>
                </a:ext>
              </a:extLst>
            </p:cNvPr>
            <p:cNvSpPr txBox="1"/>
            <p:nvPr/>
          </p:nvSpPr>
          <p:spPr>
            <a:xfrm>
              <a:off x="7478458" y="1984799"/>
              <a:ext cx="2496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Land Incursion Detection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D08D00-A05A-5420-9147-D8FAB7DECA24}"/>
              </a:ext>
            </a:extLst>
          </p:cNvPr>
          <p:cNvGrpSpPr/>
          <p:nvPr/>
        </p:nvGrpSpPr>
        <p:grpSpPr>
          <a:xfrm>
            <a:off x="4996152" y="1246602"/>
            <a:ext cx="1022878" cy="838358"/>
            <a:chOff x="4996152" y="1162522"/>
            <a:chExt cx="1022878" cy="838358"/>
          </a:xfrm>
        </p:grpSpPr>
        <p:pic>
          <p:nvPicPr>
            <p:cNvPr id="23" name="Graphic 22" descr="Full Brick Wall outline">
              <a:extLst>
                <a:ext uri="{FF2B5EF4-FFF2-40B4-BE49-F238E27FC236}">
                  <a16:creationId xmlns:a16="http://schemas.microsoft.com/office/drawing/2014/main" id="{C287B83A-2741-DDFF-8429-5EFA2C54C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287510" y="1269360"/>
              <a:ext cx="731520" cy="731520"/>
            </a:xfrm>
            <a:prstGeom prst="rect">
              <a:avLst/>
            </a:prstGeom>
          </p:spPr>
        </p:pic>
        <p:pic>
          <p:nvPicPr>
            <p:cNvPr id="27" name="Graphic 26" descr="Agriculture outline">
              <a:extLst>
                <a:ext uri="{FF2B5EF4-FFF2-40B4-BE49-F238E27FC236}">
                  <a16:creationId xmlns:a16="http://schemas.microsoft.com/office/drawing/2014/main" id="{70689363-1A05-6337-704F-4FD96658E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996152" y="1162522"/>
              <a:ext cx="73152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9333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D9E2F3"/>
      </a:lt2>
      <a:accent1>
        <a:srgbClr val="C3CFFE"/>
      </a:accent1>
      <a:accent2>
        <a:srgbClr val="1F74FF"/>
      </a:accent2>
      <a:accent3>
        <a:srgbClr val="B4C6E7"/>
      </a:accent3>
      <a:accent4>
        <a:srgbClr val="D6DCE4"/>
      </a:accent4>
      <a:accent5>
        <a:srgbClr val="D2E3FF"/>
      </a:accent5>
      <a:accent6>
        <a:srgbClr val="A5A5A5"/>
      </a:accent6>
      <a:hlink>
        <a:srgbClr val="0563C1"/>
      </a:hlink>
      <a:folHlink>
        <a:srgbClr val="032A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IC_En2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C_En2a" id="{0362ACC2-B354-485D-9BBD-A71E5FCFC3DE}" vid="{3E1F5FA9-2CBB-4BB5-82C6-36DD6D7C825E}"/>
    </a:ext>
  </a:extLst>
</a:theme>
</file>

<file path=ppt/theme/theme4.xml><?xml version="1.0" encoding="utf-8"?>
<a:theme xmlns:a="http://schemas.openxmlformats.org/drawingml/2006/main" name="AIC-Ar-v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C-Ar-v1" id="{FFF9C492-2BB4-4560-8B32-5F3F6F18C3FA}" vid="{62943B71-520B-4268-8186-39AEFFEAB889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IC_E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C_En2" id="{B0729028-4F7F-492E-83A6-ACAA94D324CF}" vid="{1EAE3C41-11BE-4F41-B734-18D04306DCE7}"/>
    </a:ext>
  </a:extLst>
</a:theme>
</file>

<file path=ppt/theme/theme7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D9E2F3"/>
      </a:lt2>
      <a:accent1>
        <a:srgbClr val="C3CFFE"/>
      </a:accent1>
      <a:accent2>
        <a:srgbClr val="1F74FF"/>
      </a:accent2>
      <a:accent3>
        <a:srgbClr val="B4C6E7"/>
      </a:accent3>
      <a:accent4>
        <a:srgbClr val="D6DCE4"/>
      </a:accent4>
      <a:accent5>
        <a:srgbClr val="D2E3FF"/>
      </a:accent5>
      <a:accent6>
        <a:srgbClr val="A5A5A5"/>
      </a:accent6>
      <a:hlink>
        <a:srgbClr val="0563C1"/>
      </a:hlink>
      <a:folHlink>
        <a:srgbClr val="032A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674CA38F43542A6AD7EE2BAF365E3" ma:contentTypeVersion="13" ma:contentTypeDescription="Create a new document." ma:contentTypeScope="" ma:versionID="8ea8e0f59b52b4d287f9b1628c4add72">
  <xsd:schema xmlns:xsd="http://www.w3.org/2001/XMLSchema" xmlns:xs="http://www.w3.org/2001/XMLSchema" xmlns:p="http://schemas.microsoft.com/office/2006/metadata/properties" xmlns:ns3="0582d99e-aa3a-4a23-93f1-8112433d3ac4" xmlns:ns4="4b7fca0c-f570-44d3-af9a-f549adaaa812" targetNamespace="http://schemas.microsoft.com/office/2006/metadata/properties" ma:root="true" ma:fieldsID="e51f0737f935e580d12b05f1e17127b2" ns3:_="" ns4:_="">
    <xsd:import namespace="0582d99e-aa3a-4a23-93f1-8112433d3ac4"/>
    <xsd:import namespace="4b7fca0c-f570-44d3-af9a-f549adaaa8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2d99e-aa3a-4a23-93f1-8112433d3a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fca0c-f570-44d3-af9a-f549adaaa8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70FBA5-1650-4E1F-8EA7-37F22AF9EF5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4b7fca0c-f570-44d3-af9a-f549adaaa812"/>
    <ds:schemaRef ds:uri="http://purl.org/dc/dcmitype/"/>
    <ds:schemaRef ds:uri="http://purl.org/dc/elements/1.1/"/>
    <ds:schemaRef ds:uri="http://schemas.microsoft.com/office/infopath/2007/PartnerControls"/>
    <ds:schemaRef ds:uri="0582d99e-aa3a-4a23-93f1-8112433d3ac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668385A-472F-48A7-A7A7-905E293422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2B73DD-FB70-45DB-B0F2-263D775B7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82d99e-aa3a-4a23-93f1-8112433d3ac4"/>
    <ds:schemaRef ds:uri="4b7fca0c-f570-44d3-af9a-f549adaaa8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20859</TotalTime>
  <Words>637</Words>
  <Application>Microsoft Office PowerPoint</Application>
  <PresentationFormat>Widescreen</PresentationFormat>
  <Paragraphs>132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Arial Rounded MT Bold</vt:lpstr>
      <vt:lpstr>Calibri</vt:lpstr>
      <vt:lpstr>Courier New</vt:lpstr>
      <vt:lpstr>HS Dream</vt:lpstr>
      <vt:lpstr>Roboto</vt:lpstr>
      <vt:lpstr>Wingdings</vt:lpstr>
      <vt:lpstr>Custom Design</vt:lpstr>
      <vt:lpstr>Office Theme</vt:lpstr>
      <vt:lpstr>AIC_En2a</vt:lpstr>
      <vt:lpstr>AIC-Ar-v1</vt:lpstr>
      <vt:lpstr>1_Office Theme</vt:lpstr>
      <vt:lpstr>AIC_En2</vt:lpstr>
      <vt:lpstr>2_Office Theme</vt:lpstr>
      <vt:lpstr>AI for Accelerating the Achievement of SDGs</vt:lpstr>
      <vt:lpstr>Achieving SDGs – Government Innovation</vt:lpstr>
      <vt:lpstr>Ministry of Communications and Information Technology   Applied Innovation Center</vt:lpstr>
      <vt:lpstr>PowerPoint Presentation</vt:lpstr>
      <vt:lpstr>PowerPoint Presentation</vt:lpstr>
      <vt:lpstr>High Impact Projects</vt:lpstr>
      <vt:lpstr>PowerPoint Presentation</vt:lpstr>
      <vt:lpstr>PowerPoint Presentation</vt:lpstr>
      <vt:lpstr>AI for Security/Law Enforcement &amp; Judiciary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Ahmed N Tantawy</dc:creator>
  <cp:lastModifiedBy>Deena Hassan</cp:lastModifiedBy>
  <cp:revision>281</cp:revision>
  <dcterms:created xsi:type="dcterms:W3CDTF">2021-09-22T13:49:37Z</dcterms:created>
  <dcterms:modified xsi:type="dcterms:W3CDTF">2024-05-27T11:25:30Z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0x01010056A674CA38F43542A6AD7EE2BAF365E3</vt:lpwstr>
  </property>
</Properties>
</file>