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Lst>
  <p:notesMasterIdLst>
    <p:notesMasterId r:id="rId43"/>
  </p:notesMasterIdLst>
  <p:handoutMasterIdLst>
    <p:handoutMasterId r:id="rId44"/>
  </p:handoutMasterIdLst>
  <p:sldIdLst>
    <p:sldId id="1182" r:id="rId2"/>
    <p:sldId id="1382" r:id="rId3"/>
    <p:sldId id="1456" r:id="rId4"/>
    <p:sldId id="1457" r:id="rId5"/>
    <p:sldId id="1458" r:id="rId6"/>
    <p:sldId id="1566" r:id="rId7"/>
    <p:sldId id="1567" r:id="rId8"/>
    <p:sldId id="1568" r:id="rId9"/>
    <p:sldId id="1569" r:id="rId10"/>
    <p:sldId id="1570" r:id="rId11"/>
    <p:sldId id="1469" r:id="rId12"/>
    <p:sldId id="1471" r:id="rId13"/>
    <p:sldId id="1472" r:id="rId14"/>
    <p:sldId id="1273" r:id="rId15"/>
    <p:sldId id="1258" r:id="rId16"/>
    <p:sldId id="1259" r:id="rId17"/>
    <p:sldId id="1544" r:id="rId18"/>
    <p:sldId id="1562" r:id="rId19"/>
    <p:sldId id="1467" r:id="rId20"/>
    <p:sldId id="1545" r:id="rId21"/>
    <p:sldId id="1551" r:id="rId22"/>
    <p:sldId id="1552" r:id="rId23"/>
    <p:sldId id="1553" r:id="rId24"/>
    <p:sldId id="1554" r:id="rId25"/>
    <p:sldId id="1555" r:id="rId26"/>
    <p:sldId id="1556" r:id="rId27"/>
    <p:sldId id="1470" r:id="rId28"/>
    <p:sldId id="1559" r:id="rId29"/>
    <p:sldId id="1560" r:id="rId30"/>
    <p:sldId id="1561" r:id="rId31"/>
    <p:sldId id="1546" r:id="rId32"/>
    <p:sldId id="1473" r:id="rId33"/>
    <p:sldId id="1542" r:id="rId34"/>
    <p:sldId id="1549" r:id="rId35"/>
    <p:sldId id="1397" r:id="rId36"/>
    <p:sldId id="1550" r:id="rId37"/>
    <p:sldId id="1547" r:id="rId38"/>
    <p:sldId id="1398" r:id="rId39"/>
    <p:sldId id="1548" r:id="rId40"/>
    <p:sldId id="1292" r:id="rId41"/>
    <p:sldId id="1254" r:id="rId42"/>
  </p:sldIdLst>
  <p:sldSz cx="9144000" cy="6858000" type="screen4x3"/>
  <p:notesSz cx="7099300" cy="93853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4128" userDrawn="1">
          <p15:clr>
            <a:srgbClr val="A4A3A4"/>
          </p15:clr>
        </p15:guide>
      </p15:sldGuideLst>
    </p:ext>
    <p:ext uri="{2D200454-40CA-4A62-9FC3-DE9A4176ACB9}">
      <p15:notesGuideLst xmlns:p15="http://schemas.microsoft.com/office/powerpoint/2012/main">
        <p15:guide id="1" orient="horz" pos="352" userDrawn="1">
          <p15:clr>
            <a:srgbClr val="A4A3A4"/>
          </p15:clr>
        </p15:guide>
        <p15:guide id="2" pos="375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ot Christian" initials="EC" lastIdx="1" clrIdx="0">
    <p:extLst>
      <p:ext uri="{19B8F6BF-5375-455C-9EA6-DF929625EA0E}">
        <p15:presenceInfo xmlns:p15="http://schemas.microsoft.com/office/powerpoint/2012/main" userId="3a2ead4a4a1d01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FFFF"/>
    <a:srgbClr val="FFFF99"/>
    <a:srgbClr val="CCFFCC"/>
    <a:srgbClr val="99FFCC"/>
    <a:srgbClr val="0742FF"/>
    <a:srgbClr val="FFCCCC"/>
    <a:srgbClr val="D9FFFF"/>
    <a:srgbClr val="D1FF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78027" autoAdjust="0"/>
  </p:normalViewPr>
  <p:slideViewPr>
    <p:cSldViewPr snapToGrid="0" snapToObjects="1">
      <p:cViewPr varScale="1">
        <p:scale>
          <a:sx n="67" d="100"/>
          <a:sy n="67" d="100"/>
        </p:scale>
        <p:origin x="1210" y="62"/>
      </p:cViewPr>
      <p:guideLst>
        <p:guide orient="horz" pos="2520"/>
        <p:guide pos="4128"/>
      </p:guideLst>
    </p:cSldViewPr>
  </p:slideViewPr>
  <p:outlineViewPr>
    <p:cViewPr>
      <p:scale>
        <a:sx n="25" d="100"/>
        <a:sy n="25" d="100"/>
      </p:scale>
      <p:origin x="0" y="-31085"/>
    </p:cViewPr>
  </p:outlineViewPr>
  <p:notesTextViewPr>
    <p:cViewPr>
      <p:scale>
        <a:sx n="100" d="100"/>
        <a:sy n="100" d="100"/>
      </p:scale>
      <p:origin x="0" y="0"/>
    </p:cViewPr>
  </p:notesTextViewPr>
  <p:sorterViewPr>
    <p:cViewPr>
      <p:scale>
        <a:sx n="88" d="100"/>
        <a:sy n="88" d="100"/>
      </p:scale>
      <p:origin x="0" y="-3830"/>
    </p:cViewPr>
  </p:sorterViewPr>
  <p:notesViewPr>
    <p:cSldViewPr snapToGrid="0" snapToObjects="1">
      <p:cViewPr varScale="1">
        <p:scale>
          <a:sx n="64" d="100"/>
          <a:sy n="64" d="100"/>
        </p:scale>
        <p:origin x="3144" y="67"/>
      </p:cViewPr>
      <p:guideLst>
        <p:guide orient="horz" pos="352"/>
        <p:guide pos="375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51"/>
            <a:ext cx="3076672" cy="47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94" tIns="0" rIns="18794" bIns="0" numCol="1" anchor="t" anchorCtr="0" compatLnSpc="1">
            <a:prstTxWarp prst="textNoShape">
              <a:avLst/>
            </a:prstTxWarp>
          </a:bodyPr>
          <a:lstStyle>
            <a:lvl1pPr defTabSz="901820">
              <a:defRPr sz="1000" i="1">
                <a:latin typeface="Times New Roman" pitchFamily="18" charset="0"/>
              </a:defRPr>
            </a:lvl1pPr>
          </a:lstStyle>
          <a:p>
            <a:r>
              <a:rPr lang="en-US" altLang="en-US"/>
              <a:t>CAP and the UN Action Plan on Early Warnings for All</a:t>
            </a:r>
          </a:p>
        </p:txBody>
      </p:sp>
      <p:sp>
        <p:nvSpPr>
          <p:cNvPr id="3075" name="Rectangle 3"/>
          <p:cNvSpPr>
            <a:spLocks noGrp="1" noChangeArrowheads="1"/>
          </p:cNvSpPr>
          <p:nvPr>
            <p:ph type="dt" sz="quarter" idx="1"/>
          </p:nvPr>
        </p:nvSpPr>
        <p:spPr bwMode="auto">
          <a:xfrm>
            <a:off x="4022630" y="-1551"/>
            <a:ext cx="3076671" cy="47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94" tIns="0" rIns="18794" bIns="0" numCol="1" anchor="t" anchorCtr="0" compatLnSpc="1">
            <a:prstTxWarp prst="textNoShape">
              <a:avLst/>
            </a:prstTxWarp>
          </a:bodyPr>
          <a:lstStyle>
            <a:lvl1pPr algn="r" defTabSz="901820">
              <a:defRPr sz="1000" i="1">
                <a:latin typeface="Times New Roman" pitchFamily="18" charset="0"/>
              </a:defRPr>
            </a:lvl1pPr>
          </a:lstStyle>
          <a:p>
            <a:r>
              <a:rPr lang="en-US" altLang="en-US" dirty="0"/>
              <a:t>15 March 2017</a:t>
            </a:r>
          </a:p>
        </p:txBody>
      </p:sp>
      <p:sp>
        <p:nvSpPr>
          <p:cNvPr id="3076" name="Rectangle 4"/>
          <p:cNvSpPr>
            <a:spLocks noGrp="1" noChangeArrowheads="1"/>
          </p:cNvSpPr>
          <p:nvPr>
            <p:ph type="ftr" sz="quarter" idx="2"/>
          </p:nvPr>
        </p:nvSpPr>
        <p:spPr bwMode="auto">
          <a:xfrm>
            <a:off x="0" y="8916656"/>
            <a:ext cx="3076672" cy="47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94" tIns="0" rIns="18794" bIns="0" numCol="1" anchor="b" anchorCtr="0" compatLnSpc="1">
            <a:prstTxWarp prst="textNoShape">
              <a:avLst/>
            </a:prstTxWarp>
          </a:bodyPr>
          <a:lstStyle>
            <a:lvl1pPr defTabSz="901820">
              <a:defRPr sz="1000" i="1">
                <a:latin typeface="Times New Roman" pitchFamily="18" charset="0"/>
              </a:defRPr>
            </a:lvl1pPr>
          </a:lstStyle>
          <a:p>
            <a:endParaRPr lang="en-US" altLang="en-US"/>
          </a:p>
        </p:txBody>
      </p:sp>
      <p:sp>
        <p:nvSpPr>
          <p:cNvPr id="3077" name="Rectangle 5"/>
          <p:cNvSpPr>
            <a:spLocks noGrp="1" noChangeArrowheads="1"/>
          </p:cNvSpPr>
          <p:nvPr>
            <p:ph type="sldNum" sz="quarter" idx="3"/>
          </p:nvPr>
        </p:nvSpPr>
        <p:spPr bwMode="auto">
          <a:xfrm>
            <a:off x="4022630" y="8916656"/>
            <a:ext cx="3076671" cy="47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94" tIns="0" rIns="18794" bIns="0" numCol="1" anchor="b" anchorCtr="0" compatLnSpc="1">
            <a:prstTxWarp prst="textNoShape">
              <a:avLst/>
            </a:prstTxWarp>
          </a:bodyPr>
          <a:lstStyle>
            <a:lvl1pPr algn="r" defTabSz="901820">
              <a:defRPr sz="1000" i="1">
                <a:latin typeface="Times New Roman" pitchFamily="18" charset="0"/>
              </a:defRPr>
            </a:lvl1pPr>
          </a:lstStyle>
          <a:p>
            <a:fld id="{5FA2705A-7DBD-4FA6-A2CA-8421412B906C}" type="slidenum">
              <a:rPr lang="en-US" altLang="en-US"/>
              <a:pPr/>
              <a:t>‹#›</a:t>
            </a:fld>
            <a:endParaRPr lang="en-US" altLang="en-US"/>
          </a:p>
        </p:txBody>
      </p:sp>
      <p:sp>
        <p:nvSpPr>
          <p:cNvPr id="3078" name="Rectangle 6"/>
          <p:cNvSpPr>
            <a:spLocks noChangeArrowheads="1"/>
          </p:cNvSpPr>
          <p:nvPr/>
        </p:nvSpPr>
        <p:spPr bwMode="auto">
          <a:xfrm>
            <a:off x="3196853" y="8941484"/>
            <a:ext cx="691733" cy="25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140" tIns="43854" rIns="86140" bIns="43854">
            <a:spAutoFit/>
          </a:bodyPr>
          <a:lstStyle>
            <a:lvl1pPr defTabSz="879475">
              <a:defRPr sz="2400">
                <a:solidFill>
                  <a:schemeClr val="tx1"/>
                </a:solidFill>
                <a:latin typeface="Times New Roman" pitchFamily="18" charset="0"/>
              </a:defRPr>
            </a:lvl1pPr>
            <a:lvl2pPr marL="439738" defTabSz="879475">
              <a:defRPr sz="2400">
                <a:solidFill>
                  <a:schemeClr val="tx1"/>
                </a:solidFill>
                <a:latin typeface="Times New Roman" pitchFamily="18" charset="0"/>
              </a:defRPr>
            </a:lvl2pPr>
            <a:lvl3pPr marL="879475" defTabSz="879475">
              <a:defRPr sz="2400">
                <a:solidFill>
                  <a:schemeClr val="tx1"/>
                </a:solidFill>
                <a:latin typeface="Times New Roman" pitchFamily="18" charset="0"/>
              </a:defRPr>
            </a:lvl3pPr>
            <a:lvl4pPr marL="1317625" defTabSz="879475">
              <a:defRPr sz="2400">
                <a:solidFill>
                  <a:schemeClr val="tx1"/>
                </a:solidFill>
                <a:latin typeface="Times New Roman" pitchFamily="18" charset="0"/>
              </a:defRPr>
            </a:lvl4pPr>
            <a:lvl5pPr marL="1757363" defTabSz="879475">
              <a:defRPr sz="2400">
                <a:solidFill>
                  <a:schemeClr val="tx1"/>
                </a:solidFill>
                <a:latin typeface="Times New Roman" pitchFamily="18" charset="0"/>
              </a:defRPr>
            </a:lvl5pPr>
            <a:lvl6pPr marL="2214563" defTabSz="879475" eaLnBrk="0" fontAlgn="base" hangingPunct="0">
              <a:spcBef>
                <a:spcPct val="0"/>
              </a:spcBef>
              <a:spcAft>
                <a:spcPct val="0"/>
              </a:spcAft>
              <a:defRPr sz="2400">
                <a:solidFill>
                  <a:schemeClr val="tx1"/>
                </a:solidFill>
                <a:latin typeface="Times New Roman" pitchFamily="18" charset="0"/>
              </a:defRPr>
            </a:lvl6pPr>
            <a:lvl7pPr marL="2671763" defTabSz="879475" eaLnBrk="0" fontAlgn="base" hangingPunct="0">
              <a:spcBef>
                <a:spcPct val="0"/>
              </a:spcBef>
              <a:spcAft>
                <a:spcPct val="0"/>
              </a:spcAft>
              <a:defRPr sz="2400">
                <a:solidFill>
                  <a:schemeClr val="tx1"/>
                </a:solidFill>
                <a:latin typeface="Times New Roman" pitchFamily="18" charset="0"/>
              </a:defRPr>
            </a:lvl7pPr>
            <a:lvl8pPr marL="3128963" defTabSz="879475" eaLnBrk="0" fontAlgn="base" hangingPunct="0">
              <a:spcBef>
                <a:spcPct val="0"/>
              </a:spcBef>
              <a:spcAft>
                <a:spcPct val="0"/>
              </a:spcAft>
              <a:defRPr sz="2400">
                <a:solidFill>
                  <a:schemeClr val="tx1"/>
                </a:solidFill>
                <a:latin typeface="Times New Roman" pitchFamily="18" charset="0"/>
              </a:defRPr>
            </a:lvl8pPr>
            <a:lvl9pPr marL="3586163" defTabSz="879475"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ltLang="en-US" sz="1200"/>
              <a:t>Page </a:t>
            </a:r>
            <a:fld id="{90B56594-981B-4A50-A9BB-8BC8F16471C4}" type="slidenum">
              <a:rPr lang="en-US" altLang="en-US" sz="1200"/>
              <a:pPr algn="ctr">
                <a:lnSpc>
                  <a:spcPct val="90000"/>
                </a:lnSpc>
              </a:pPr>
              <a:t>‹#›</a:t>
            </a:fld>
            <a:endParaRPr lang="en-US" altLang="en-US" sz="1200"/>
          </a:p>
        </p:txBody>
      </p:sp>
    </p:spTree>
    <p:extLst>
      <p:ext uri="{BB962C8B-B14F-4D97-AF65-F5344CB8AC3E}">
        <p14:creationId xmlns:p14="http://schemas.microsoft.com/office/powerpoint/2010/main" val="3342681088"/>
      </p:ext>
    </p:extLst>
  </p:cSld>
  <p:clrMap bg1="lt1" tx1="dk1" bg2="lt2" tx2="dk2" accent1="accent1" accent2="accent2" accent3="accent3" accent4="accent4" accent5="accent5" accent6="accent6" hlink="hlink" folHlink="folHlink"/>
  <p:hf ftr="0" dt="0"/>
  <p:extLst>
    <p:ext uri="{56416CCD-93CA-4268-BC5B-53C4BB910035}">
      <p15:sldGuideLst xmlns:p15="http://schemas.microsoft.com/office/powerpoint/2012/main">
        <p15:guide id="1" orient="horz" pos="2956"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ftr" sz="quarter" idx="4"/>
          </p:nvPr>
        </p:nvSpPr>
        <p:spPr bwMode="auto">
          <a:xfrm>
            <a:off x="308130" y="8916656"/>
            <a:ext cx="2768543" cy="27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94" tIns="0" rIns="18794" bIns="0" numCol="1" anchor="b" anchorCtr="0" compatLnSpc="1">
            <a:prstTxWarp prst="textNoShape">
              <a:avLst/>
            </a:prstTxWarp>
          </a:bodyPr>
          <a:lstStyle>
            <a:lvl1pPr defTabSz="901820">
              <a:defRPr sz="1000" i="1">
                <a:latin typeface="Times New Roman" pitchFamily="18" charset="0"/>
              </a:defRPr>
            </a:lvl1pPr>
          </a:lstStyle>
          <a:p>
            <a:endParaRPr lang="en-US" altLang="en-US"/>
          </a:p>
        </p:txBody>
      </p:sp>
      <p:sp>
        <p:nvSpPr>
          <p:cNvPr id="2053" name="Rectangle 5"/>
          <p:cNvSpPr>
            <a:spLocks noGrp="1" noChangeArrowheads="1"/>
          </p:cNvSpPr>
          <p:nvPr>
            <p:ph type="sldNum" sz="quarter" idx="5"/>
          </p:nvPr>
        </p:nvSpPr>
        <p:spPr bwMode="auto">
          <a:xfrm>
            <a:off x="4022630" y="8916657"/>
            <a:ext cx="2637587" cy="25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94" tIns="0" rIns="18794" bIns="0" numCol="1" anchor="b" anchorCtr="0" compatLnSpc="1">
            <a:prstTxWarp prst="textNoShape">
              <a:avLst/>
            </a:prstTxWarp>
          </a:bodyPr>
          <a:lstStyle>
            <a:lvl1pPr algn="r" defTabSz="901820">
              <a:defRPr sz="1400" i="1">
                <a:latin typeface="Times New Roman" pitchFamily="18" charset="0"/>
              </a:defRPr>
            </a:lvl1pPr>
          </a:lstStyle>
          <a:p>
            <a:fld id="{2DA14E46-8237-482A-8627-8FBE2E4103F2}" type="slidenum">
              <a:rPr lang="en-US" altLang="en-US"/>
              <a:pPr/>
              <a:t>‹#›</a:t>
            </a:fld>
            <a:endParaRPr lang="en-US" altLang="en-US"/>
          </a:p>
        </p:txBody>
      </p:sp>
      <p:sp>
        <p:nvSpPr>
          <p:cNvPr id="2054" name="Rectangle 6"/>
          <p:cNvSpPr>
            <a:spLocks noGrp="1" noChangeArrowheads="1"/>
          </p:cNvSpPr>
          <p:nvPr>
            <p:ph type="body" sz="quarter" idx="3"/>
          </p:nvPr>
        </p:nvSpPr>
        <p:spPr bwMode="auto">
          <a:xfrm>
            <a:off x="631666" y="4175902"/>
            <a:ext cx="5835970" cy="474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39" tIns="45420" rIns="90839" bIns="45420" numCol="1" anchor="t" anchorCtr="0" compatLnSpc="1">
            <a:prstTxWarp prst="textNoShape">
              <a:avLst/>
            </a:prstTxWarp>
          </a:bodyPr>
          <a:lstStyle/>
          <a:p>
            <a:pPr lvl="0"/>
            <a:endParaRPr lang="en-US" altLang="en-US" dirty="0"/>
          </a:p>
          <a:p>
            <a:pPr lvl="0"/>
            <a:endParaRPr lang="en-US" altLang="en-US" dirty="0"/>
          </a:p>
        </p:txBody>
      </p:sp>
      <p:sp>
        <p:nvSpPr>
          <p:cNvPr id="2055" name="Rectangle 7"/>
          <p:cNvSpPr>
            <a:spLocks noGrp="1" noRot="1" noChangeAspect="1" noChangeArrowheads="1" noTextEdit="1"/>
          </p:cNvSpPr>
          <p:nvPr>
            <p:ph type="sldImg" idx="2"/>
          </p:nvPr>
        </p:nvSpPr>
        <p:spPr bwMode="auto">
          <a:xfrm>
            <a:off x="1279525" y="561975"/>
            <a:ext cx="4702175" cy="35274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Grp="1" noChangeArrowheads="1"/>
          </p:cNvSpPr>
          <p:nvPr>
            <p:ph type="hdr" sz="quarter"/>
          </p:nvPr>
        </p:nvSpPr>
        <p:spPr bwMode="auto">
          <a:xfrm>
            <a:off x="3076674" y="77592"/>
            <a:ext cx="3863942" cy="25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94" tIns="0" rIns="18794" bIns="0" numCol="1" anchor="t" anchorCtr="0" compatLnSpc="1">
            <a:prstTxWarp prst="textNoShape">
              <a:avLst/>
            </a:prstTxWarp>
          </a:bodyPr>
          <a:lstStyle>
            <a:lvl1pPr algn="r" defTabSz="901820">
              <a:defRPr sz="1200" i="0">
                <a:latin typeface="Arial" panose="020B0604020202020204" pitchFamily="34" charset="0"/>
                <a:cs typeface="Arial" panose="020B0604020202020204" pitchFamily="34" charset="0"/>
              </a:defRPr>
            </a:lvl1pPr>
          </a:lstStyle>
          <a:p>
            <a:r>
              <a:rPr lang="en-US" altLang="en-US"/>
              <a:t>CAP and the UN Action Plan on Early Warnings for All</a:t>
            </a:r>
            <a:endParaRPr lang="en-US" altLang="en-US" dirty="0"/>
          </a:p>
        </p:txBody>
      </p:sp>
    </p:spTree>
    <p:extLst>
      <p:ext uri="{BB962C8B-B14F-4D97-AF65-F5344CB8AC3E}">
        <p14:creationId xmlns:p14="http://schemas.microsoft.com/office/powerpoint/2010/main" val="874048473"/>
      </p:ext>
    </p:extLst>
  </p:cSld>
  <p:clrMap bg1="lt1" tx1="dk1" bg2="lt2" tx2="dk2" accent1="accent1" accent2="accent2" accent3="accent3" accent4="accent4" accent5="accent5" accent6="accent6" hlink="hlink" folHlink="folHlink"/>
  <p:hf ftr="0" dt="0"/>
  <p:notesStyle>
    <a:lvl1pPr algn="l" rtl="0" eaLnBrk="0" fontAlgn="base" hangingPunct="0">
      <a:lnSpc>
        <a:spcPct val="90000"/>
      </a:lnSpc>
      <a:spcBef>
        <a:spcPct val="4000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56" userDrawn="1">
          <p15:clr>
            <a:srgbClr val="F26B43"/>
          </p15:clr>
        </p15:guide>
        <p15:guide id="2" pos="223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930" name="Rectangle 2"/>
          <p:cNvSpPr>
            <a:spLocks noGrp="1" noRot="1" noChangeAspect="1" noChangeArrowheads="1" noTextEdit="1"/>
          </p:cNvSpPr>
          <p:nvPr>
            <p:ph type="sldImg"/>
          </p:nvPr>
        </p:nvSpPr>
        <p:spPr>
          <a:xfrm>
            <a:off x="1279525" y="561975"/>
            <a:ext cx="4702175" cy="3527425"/>
          </a:xfrm>
          <a:ln/>
        </p:spPr>
      </p:sp>
      <p:sp>
        <p:nvSpPr>
          <p:cNvPr id="1916931" name="Rectangle 3"/>
          <p:cNvSpPr>
            <a:spLocks noGrp="1" noChangeArrowheads="1"/>
          </p:cNvSpPr>
          <p:nvPr>
            <p:ph type="body" idx="1"/>
          </p:nvPr>
        </p:nvSpPr>
        <p:spPr/>
        <p:txBody>
          <a:bodyPr/>
          <a:lstStyle/>
          <a:p>
            <a:r>
              <a:rPr kumimoji="1" lang="en-US" altLang="en-US" dirty="0">
                <a:latin typeface="Arial" charset="0"/>
              </a:rPr>
              <a:t>My presentation is: “The international standard Common Alerting Protocol (CAP) and the UN Action Plan on Early Warnings for All". </a:t>
            </a:r>
          </a:p>
          <a:p>
            <a:r>
              <a:rPr kumimoji="1" lang="en-US" altLang="en-US" dirty="0">
                <a:latin typeface="Arial" charset="0"/>
              </a:rPr>
              <a:t>My name is Eliot Christian. Since 2001 I have been involved </a:t>
            </a:r>
            <a:r>
              <a:rPr kumimoji="1" lang="en-US" altLang="en-US">
                <a:latin typeface="Arial" charset="0"/>
              </a:rPr>
              <a:t>in </a:t>
            </a:r>
            <a:br>
              <a:rPr kumimoji="1" lang="en-US" altLang="en-US">
                <a:latin typeface="Arial" charset="0"/>
              </a:rPr>
            </a:br>
            <a:r>
              <a:rPr kumimoji="1" lang="en-US" altLang="en-US">
                <a:latin typeface="Arial" charset="0"/>
              </a:rPr>
              <a:t>defining </a:t>
            </a:r>
            <a:r>
              <a:rPr kumimoji="1" lang="en-US" altLang="en-US" dirty="0">
                <a:latin typeface="Arial" charset="0"/>
              </a:rPr>
              <a:t>and promoting CAP, especially internationally. </a:t>
            </a:r>
            <a:br>
              <a:rPr kumimoji="1" lang="en-US" altLang="en-US">
                <a:latin typeface="Arial" charset="0"/>
              </a:rPr>
            </a:br>
            <a:endParaRPr kumimoji="1" lang="en-US" altLang="en-US">
              <a:latin typeface="Arial" charset="0"/>
            </a:endParaRPr>
          </a:p>
          <a:p>
            <a:endParaRPr lang="en-US" altLang="en-US" dirty="0">
              <a:latin typeface="Arial" charset="0"/>
            </a:endParaRPr>
          </a:p>
          <a:p>
            <a:endParaRPr lang="en-US" altLang="en-US" dirty="0">
              <a:latin typeface="Arial" charset="0"/>
            </a:endParaRP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1</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p:txBody>
          <a:bodyPr/>
          <a:lstStyle/>
          <a:p>
            <a:fld id="{2B98AF77-8EEF-44B5-B35B-4C2588069DAD}" type="slidenum">
              <a:rPr lang="en-US" altLang="en-US"/>
              <a:pPr/>
              <a:t>10</a:t>
            </a:fld>
            <a:endParaRPr lang="en-US" altLang="en-US" dirty="0"/>
          </a:p>
        </p:txBody>
      </p:sp>
      <p:sp>
        <p:nvSpPr>
          <p:cNvPr id="5" name="Rectangle 8"/>
          <p:cNvSpPr>
            <a:spLocks noGrp="1" noChangeArrowheads="1"/>
          </p:cNvSpPr>
          <p:nvPr>
            <p:ph type="hdr" sz="quarter"/>
          </p:nvPr>
        </p:nvSpPr>
        <p:spPr/>
        <p:txBody>
          <a:bodyPr/>
          <a:lstStyle/>
          <a:p>
            <a:r>
              <a:rPr lang="en-US" altLang="en-US"/>
              <a:t>CAP and the UN Action Plan on Early Warnings for All</a:t>
            </a:r>
            <a:endParaRPr lang="en-US" altLang="en-US" dirty="0"/>
          </a:p>
        </p:txBody>
      </p:sp>
      <p:sp>
        <p:nvSpPr>
          <p:cNvPr id="2181123" name="Rectangle 3"/>
          <p:cNvSpPr>
            <a:spLocks noGrp="1" noChangeArrowheads="1"/>
          </p:cNvSpPr>
          <p:nvPr>
            <p:ph type="body" idx="1"/>
          </p:nvPr>
        </p:nvSpPr>
        <p:spPr/>
        <p:txBody>
          <a:bodyPr/>
          <a:lstStyle/>
          <a:p>
            <a:r>
              <a:rPr lang="en-US" altLang="en-US" dirty="0"/>
              <a:t>National Weather Service maintains thousands of CAP news feeds, </a:t>
            </a:r>
            <a:br>
              <a:rPr lang="en-US" altLang="en-US" dirty="0"/>
            </a:br>
            <a:r>
              <a:rPr lang="en-US" altLang="en-US" dirty="0"/>
              <a:t>by county and by “forecast zone”. </a:t>
            </a:r>
          </a:p>
          <a:p>
            <a:r>
              <a:rPr lang="en-US" altLang="en-US" dirty="0"/>
              <a:t>Here we see the URRL of an aggregate CAP Feed at national-scale.</a:t>
            </a:r>
          </a:p>
        </p:txBody>
      </p:sp>
      <p:sp>
        <p:nvSpPr>
          <p:cNvPr id="10" name="Slide Image Placeholder 9">
            <a:extLst>
              <a:ext uri="{FF2B5EF4-FFF2-40B4-BE49-F238E27FC236}">
                <a16:creationId xmlns:a16="http://schemas.microsoft.com/office/drawing/2014/main" id="{22C1E655-8B8A-031F-6752-2B8F13C06163}"/>
              </a:ext>
            </a:extLst>
          </p:cNvPr>
          <p:cNvSpPr>
            <a:spLocks noGrp="1" noRot="1" noChangeAspect="1"/>
          </p:cNvSpPr>
          <p:nvPr>
            <p:ph type="sldImg"/>
          </p:nvPr>
        </p:nvSpPr>
        <p:spPr/>
      </p:sp>
    </p:spTree>
    <p:extLst>
      <p:ext uri="{BB962C8B-B14F-4D97-AF65-F5344CB8AC3E}">
        <p14:creationId xmlns:p14="http://schemas.microsoft.com/office/powerpoint/2010/main" val="361393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6338" name="Rectangle 2"/>
          <p:cNvSpPr>
            <a:spLocks noGrp="1" noRot="1" noChangeAspect="1" noChangeArrowheads="1" noTextEdit="1"/>
          </p:cNvSpPr>
          <p:nvPr>
            <p:ph type="sldImg"/>
          </p:nvPr>
        </p:nvSpPr>
        <p:spPr>
          <a:xfrm>
            <a:off x="1279525" y="561975"/>
            <a:ext cx="4702175" cy="3527425"/>
          </a:xfrm>
          <a:ln/>
        </p:spPr>
      </p:sp>
      <p:sp>
        <p:nvSpPr>
          <p:cNvPr id="2446339" name="Rectangle 3"/>
          <p:cNvSpPr>
            <a:spLocks noGrp="1" noChangeArrowheads="1"/>
          </p:cNvSpPr>
          <p:nvPr>
            <p:ph type="body" idx="1"/>
          </p:nvPr>
        </p:nvSpPr>
        <p:spPr/>
        <p:txBody>
          <a:bodyPr/>
          <a:lstStyle/>
          <a:p>
            <a:r>
              <a:rPr lang="en-US" altLang="en-US" dirty="0">
                <a:latin typeface="Arial" charset="0"/>
              </a:rPr>
              <a:t>The National Weather Service aggregated CAP feed is just one </a:t>
            </a:r>
            <a:br>
              <a:rPr lang="en-US" altLang="en-US" dirty="0">
                <a:latin typeface="Arial" charset="0"/>
              </a:rPr>
            </a:br>
            <a:r>
              <a:rPr lang="en-US" altLang="en-US" dirty="0">
                <a:latin typeface="Arial" charset="0"/>
              </a:rPr>
              <a:t>source in the U.S. Federal Integrated Public Alert and Warning </a:t>
            </a:r>
            <a:br>
              <a:rPr lang="en-US" altLang="en-US" dirty="0">
                <a:latin typeface="Arial" charset="0"/>
              </a:rPr>
            </a:br>
            <a:r>
              <a:rPr lang="en-US" altLang="en-US" dirty="0">
                <a:latin typeface="Arial" charset="0"/>
              </a:rPr>
              <a:t>System (IPAWS).</a:t>
            </a:r>
          </a:p>
          <a:p>
            <a:r>
              <a:rPr lang="en-US" altLang="en-US" dirty="0">
                <a:latin typeface="Arial" charset="0"/>
              </a:rPr>
              <a:t>IPAWS aggregates CAP alerts from more than 1,700 federal, state, local, tribal and territorial alerting authorities.</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11</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3923193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1522" name="Rectangle 2"/>
          <p:cNvSpPr>
            <a:spLocks noGrp="1" noRot="1" noChangeAspect="1" noChangeArrowheads="1" noTextEdit="1"/>
          </p:cNvSpPr>
          <p:nvPr>
            <p:ph type="sldImg"/>
          </p:nvPr>
        </p:nvSpPr>
        <p:spPr>
          <a:xfrm>
            <a:off x="1279525" y="561975"/>
            <a:ext cx="4702175" cy="3527425"/>
          </a:xfrm>
          <a:ln/>
        </p:spPr>
      </p:sp>
      <p:sp>
        <p:nvSpPr>
          <p:cNvPr id="2411523" name="Rectangle 3"/>
          <p:cNvSpPr>
            <a:spLocks noGrp="1" noChangeArrowheads="1"/>
          </p:cNvSpPr>
          <p:nvPr>
            <p:ph type="body" idx="1"/>
          </p:nvPr>
        </p:nvSpPr>
        <p:spPr/>
        <p:txBody>
          <a:bodyPr/>
          <a:lstStyle/>
          <a:p>
            <a:pPr>
              <a:lnSpc>
                <a:spcPct val="100000"/>
              </a:lnSpc>
            </a:pPr>
            <a:r>
              <a:rPr lang="en-US" altLang="en-US" dirty="0">
                <a:latin typeface="Arial" charset="0"/>
              </a:rPr>
              <a:t>Other national-scale CAP-based emergency warnings systems have a similar architecture. This is a diagram of India’s "Integrated Disaster Early Warning Platform".</a:t>
            </a:r>
          </a:p>
          <a:p>
            <a:pPr>
              <a:lnSpc>
                <a:spcPct val="100000"/>
              </a:lnSpc>
            </a:pPr>
            <a:r>
              <a:rPr lang="en-US" altLang="en-US" dirty="0">
                <a:latin typeface="Arial" charset="0"/>
              </a:rPr>
              <a:t>O</a:t>
            </a:r>
            <a:r>
              <a:rPr lang="en-US" altLang="zh-CN" dirty="0">
                <a:latin typeface="Arial" charset="0"/>
              </a:rPr>
              <a:t>n the left we see that CAP alerts are aggregated from the village and city level, through District and State levels, and on up to the National level. </a:t>
            </a:r>
          </a:p>
          <a:p>
            <a:pPr>
              <a:lnSpc>
                <a:spcPct val="100000"/>
              </a:lnSpc>
            </a:pPr>
            <a:r>
              <a:rPr lang="en-US" altLang="en-US" dirty="0">
                <a:latin typeface="Arial" charset="0"/>
              </a:rPr>
              <a:t> </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12</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1839632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1522" name="Rectangle 2"/>
          <p:cNvSpPr>
            <a:spLocks noGrp="1" noRot="1" noChangeAspect="1" noChangeArrowheads="1" noTextEdit="1"/>
          </p:cNvSpPr>
          <p:nvPr>
            <p:ph type="sldImg"/>
          </p:nvPr>
        </p:nvSpPr>
        <p:spPr>
          <a:xfrm>
            <a:off x="1279525" y="561975"/>
            <a:ext cx="4702175" cy="3527425"/>
          </a:xfrm>
          <a:ln/>
        </p:spPr>
      </p:sp>
      <p:sp>
        <p:nvSpPr>
          <p:cNvPr id="2411523" name="Rectangle 3"/>
          <p:cNvSpPr>
            <a:spLocks noGrp="1" noChangeArrowheads="1"/>
          </p:cNvSpPr>
          <p:nvPr>
            <p:ph type="body" idx="1"/>
          </p:nvPr>
        </p:nvSpPr>
        <p:spPr/>
        <p:txBody>
          <a:bodyPr/>
          <a:lstStyle/>
          <a:p>
            <a:pPr>
              <a:lnSpc>
                <a:spcPct val="100000"/>
              </a:lnSpc>
            </a:pPr>
            <a:r>
              <a:rPr lang="en-US" altLang="en-US" dirty="0">
                <a:latin typeface="Arial" charset="0"/>
              </a:rPr>
              <a:t>China's CAP-enabled, all hazards alert system is called NEWRES, </a:t>
            </a:r>
            <a:br>
              <a:rPr lang="en-US" altLang="en-US" dirty="0">
                <a:latin typeface="Arial" charset="0"/>
              </a:rPr>
            </a:br>
            <a:r>
              <a:rPr lang="en-US" altLang="en-US" dirty="0">
                <a:latin typeface="Arial" charset="0"/>
              </a:rPr>
              <a:t>the National Early Warning Release System</a:t>
            </a:r>
            <a:r>
              <a:rPr lang="en-US" altLang="zh-CN" dirty="0">
                <a:latin typeface="Arial" charset="0"/>
              </a:rPr>
              <a:t>. </a:t>
            </a:r>
          </a:p>
          <a:p>
            <a:pPr>
              <a:lnSpc>
                <a:spcPct val="100000"/>
              </a:lnSpc>
            </a:pPr>
            <a:r>
              <a:rPr lang="en-US" altLang="zh-CN" dirty="0">
                <a:latin typeface="Arial" charset="0"/>
              </a:rPr>
              <a:t>NEWRES has one national, 31 provincial, 343 municipal, and </a:t>
            </a:r>
            <a:br>
              <a:rPr lang="en-US" altLang="zh-CN" dirty="0">
                <a:latin typeface="Arial" charset="0"/>
              </a:rPr>
            </a:br>
            <a:r>
              <a:rPr lang="en-US" altLang="zh-CN" dirty="0">
                <a:latin typeface="Arial" charset="0"/>
              </a:rPr>
              <a:t>2,015 county centers.</a:t>
            </a:r>
          </a:p>
          <a:p>
            <a:pPr>
              <a:lnSpc>
                <a:spcPct val="100000"/>
              </a:lnSpc>
            </a:pPr>
            <a:r>
              <a:rPr lang="en-US" altLang="en-US" dirty="0">
                <a:latin typeface="Arial" charset="0"/>
              </a:rPr>
              <a:t> </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13</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910958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746" name="Rectangle 2"/>
          <p:cNvSpPr>
            <a:spLocks noGrp="1" noRot="1" noChangeAspect="1" noChangeArrowheads="1" noTextEdit="1"/>
          </p:cNvSpPr>
          <p:nvPr>
            <p:ph type="sldImg"/>
          </p:nvPr>
        </p:nvSpPr>
        <p:spPr>
          <a:xfrm>
            <a:off x="1279525" y="561975"/>
            <a:ext cx="4702175" cy="3527425"/>
          </a:xfrm>
          <a:ln/>
        </p:spPr>
      </p:sp>
      <p:sp>
        <p:nvSpPr>
          <p:cNvPr id="2079747" name="Rectangle 3"/>
          <p:cNvSpPr>
            <a:spLocks noGrp="1" noChangeArrowheads="1"/>
          </p:cNvSpPr>
          <p:nvPr>
            <p:ph type="body" idx="1"/>
          </p:nvPr>
        </p:nvSpPr>
        <p:spPr/>
        <p:txBody>
          <a:bodyPr/>
          <a:lstStyle/>
          <a:p>
            <a:r>
              <a:rPr lang="en-US" altLang="en-US" dirty="0">
                <a:latin typeface="Arial" charset="0"/>
                <a:ea typeface="ＭＳ Ｐゴシック" pitchFamily="34" charset="-128"/>
              </a:rPr>
              <a:t>Given that emergency alerting is often life-critical, receivers want </a:t>
            </a:r>
            <a:br>
              <a:rPr lang="en-US" altLang="en-US" dirty="0">
                <a:latin typeface="Arial" charset="0"/>
                <a:ea typeface="ＭＳ Ｐゴシック" pitchFamily="34" charset="-128"/>
              </a:rPr>
            </a:br>
            <a:r>
              <a:rPr lang="en-US" altLang="en-US" dirty="0">
                <a:latin typeface="Arial" charset="0"/>
                <a:ea typeface="ＭＳ Ｐゴシック" pitchFamily="34" charset="-128"/>
              </a:rPr>
              <a:t>to be sure that a warning source is authoritative. </a:t>
            </a:r>
          </a:p>
          <a:p>
            <a:r>
              <a:rPr lang="en-US" altLang="en-US" dirty="0">
                <a:latin typeface="Arial" charset="0"/>
                <a:ea typeface="ＭＳ Ｐゴシック" pitchFamily="34" charset="-128"/>
              </a:rPr>
              <a:t>Because emergency alerting uses large-scale public networks, </a:t>
            </a:r>
            <a:br>
              <a:rPr lang="en-US" altLang="en-US" dirty="0">
                <a:latin typeface="Arial" charset="0"/>
                <a:ea typeface="ＭＳ Ｐゴシック" pitchFamily="34" charset="-128"/>
              </a:rPr>
            </a:br>
            <a:r>
              <a:rPr lang="en-US" altLang="en-US" dirty="0">
                <a:latin typeface="Arial" charset="0"/>
                <a:ea typeface="ＭＳ Ｐゴシック" pitchFamily="34" charset="-128"/>
              </a:rPr>
              <a:t>it is impossible to know your sources personally, as you might </a:t>
            </a:r>
            <a:br>
              <a:rPr lang="en-US" altLang="en-US" dirty="0">
                <a:latin typeface="Arial" charset="0"/>
                <a:ea typeface="ＭＳ Ｐゴシック" pitchFamily="34" charset="-128"/>
              </a:rPr>
            </a:br>
            <a:r>
              <a:rPr lang="en-US" altLang="en-US" dirty="0">
                <a:latin typeface="Arial" charset="0"/>
                <a:ea typeface="ＭＳ Ｐゴシック" pitchFamily="34" charset="-128"/>
              </a:rPr>
              <a:t>have done in a small town. </a:t>
            </a:r>
          </a:p>
          <a:p>
            <a:r>
              <a:rPr lang="en-US" altLang="en-US" dirty="0">
                <a:latin typeface="Arial" charset="0"/>
                <a:ea typeface="ＭＳ Ｐゴシック" pitchFamily="34" charset="-128"/>
              </a:rPr>
              <a:t>The international Register of Alerting Authorities is like a referral service--you might trust a registered alerting authority because </a:t>
            </a:r>
            <a:br>
              <a:rPr lang="en-US" altLang="en-US" dirty="0">
                <a:latin typeface="Arial" charset="0"/>
                <a:ea typeface="ＭＳ Ｐゴシック" pitchFamily="34" charset="-128"/>
              </a:rPr>
            </a:br>
            <a:r>
              <a:rPr lang="en-US" altLang="en-US" dirty="0">
                <a:latin typeface="Arial" charset="0"/>
                <a:ea typeface="ＭＳ Ｐゴシック" pitchFamily="34" charset="-128"/>
              </a:rPr>
              <a:t>you trust the service that registered them.</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14</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6978" name="Rectangle 2"/>
          <p:cNvSpPr>
            <a:spLocks noGrp="1" noRot="1" noChangeAspect="1" noChangeArrowheads="1" noTextEdit="1"/>
          </p:cNvSpPr>
          <p:nvPr>
            <p:ph type="sldImg"/>
          </p:nvPr>
        </p:nvSpPr>
        <p:spPr>
          <a:xfrm>
            <a:off x="1279525" y="561975"/>
            <a:ext cx="4702175" cy="3527425"/>
          </a:xfrm>
          <a:ln/>
        </p:spPr>
      </p:sp>
      <p:sp>
        <p:nvSpPr>
          <p:cNvPr id="2046979" name="Rectangle 3"/>
          <p:cNvSpPr>
            <a:spLocks noGrp="1" noChangeArrowheads="1"/>
          </p:cNvSpPr>
          <p:nvPr>
            <p:ph type="body" idx="1"/>
          </p:nvPr>
        </p:nvSpPr>
        <p:spPr/>
        <p:txBody>
          <a:bodyPr/>
          <a:lstStyle/>
          <a:p>
            <a:r>
              <a:rPr lang="en-US" altLang="en-US" dirty="0">
                <a:latin typeface="Arial" charset="0"/>
              </a:rPr>
              <a:t>This is the international Register of Alerting Authorities, </a:t>
            </a:r>
            <a:br>
              <a:rPr lang="en-US" altLang="en-US" dirty="0">
                <a:latin typeface="Arial" charset="0"/>
              </a:rPr>
            </a:br>
            <a:r>
              <a:rPr lang="en-US" altLang="en-US" dirty="0">
                <a:latin typeface="Arial" charset="0"/>
              </a:rPr>
              <a:t>operated by the World Meteorological Organization (WMO). </a:t>
            </a:r>
          </a:p>
          <a:p>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15</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26" name="Rectangle 2"/>
          <p:cNvSpPr>
            <a:spLocks noGrp="1" noRot="1" noChangeAspect="1" noChangeArrowheads="1" noTextEdit="1"/>
          </p:cNvSpPr>
          <p:nvPr>
            <p:ph type="sldImg"/>
          </p:nvPr>
        </p:nvSpPr>
        <p:spPr>
          <a:xfrm>
            <a:off x="1279525" y="561975"/>
            <a:ext cx="4702175" cy="3527425"/>
          </a:xfrm>
          <a:ln/>
        </p:spPr>
      </p:sp>
      <p:sp>
        <p:nvSpPr>
          <p:cNvPr id="2049027" name="Rectangle 3"/>
          <p:cNvSpPr>
            <a:spLocks noGrp="1" noChangeArrowheads="1"/>
          </p:cNvSpPr>
          <p:nvPr>
            <p:ph type="body" idx="1"/>
          </p:nvPr>
        </p:nvSpPr>
        <p:spPr/>
        <p:txBody>
          <a:bodyPr/>
          <a:lstStyle/>
          <a:p>
            <a:r>
              <a:rPr lang="en-US" altLang="en-US" dirty="0">
                <a:latin typeface="Arial" charset="0"/>
              </a:rPr>
              <a:t>Here is the register record for the alerting authority I just showed: </a:t>
            </a:r>
            <a:br>
              <a:rPr lang="en-US" altLang="en-US" dirty="0">
                <a:latin typeface="Arial" charset="0"/>
              </a:rPr>
            </a:br>
            <a:r>
              <a:rPr lang="en-US" altLang="en-US" dirty="0">
                <a:latin typeface="Arial" charset="0"/>
              </a:rPr>
              <a:t>the U.S. National Weather Service.  </a:t>
            </a:r>
          </a:p>
          <a:p>
            <a:r>
              <a:rPr lang="en-US" altLang="en-US" dirty="0">
                <a:latin typeface="Arial" charset="0"/>
              </a:rPr>
              <a:t>We see hazard categories for which this authority typically issues alerts; and the map shows its typical alerting area. Notice that this register record has that CAP Feed URL we just looked at. </a:t>
            </a:r>
          </a:p>
          <a:p>
            <a:endParaRPr lang="en-US" altLang="en-US" dirty="0">
              <a:latin typeface="Arial" charset="0"/>
            </a:endParaRP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16</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8034" name="Rectangle 2"/>
          <p:cNvSpPr>
            <a:spLocks noGrp="1" noRot="1" noChangeAspect="1" noChangeArrowheads="1" noTextEdit="1"/>
          </p:cNvSpPr>
          <p:nvPr>
            <p:ph type="sldImg"/>
          </p:nvPr>
        </p:nvSpPr>
        <p:spPr>
          <a:xfrm>
            <a:off x="1279525" y="561975"/>
            <a:ext cx="4702175" cy="3527425"/>
          </a:xfrm>
          <a:ln/>
        </p:spPr>
      </p:sp>
      <p:sp>
        <p:nvSpPr>
          <p:cNvPr id="2348035" name="Rectangle 3"/>
          <p:cNvSpPr>
            <a:spLocks noGrp="1" noChangeArrowheads="1"/>
          </p:cNvSpPr>
          <p:nvPr>
            <p:ph type="body" idx="1"/>
          </p:nvPr>
        </p:nvSpPr>
        <p:spPr/>
        <p:txBody>
          <a:bodyPr/>
          <a:lstStyle/>
          <a:p>
            <a:pPr defTabSz="890991">
              <a:spcAft>
                <a:spcPct val="20000"/>
              </a:spcAft>
              <a:defRPr/>
            </a:pPr>
            <a:r>
              <a:rPr lang="en-US" altLang="en-US" dirty="0">
                <a:latin typeface="Arial" charset="0"/>
              </a:rPr>
              <a:t>Now that you have a sense what CAP is about, I’d like to mention </a:t>
            </a:r>
            <a:br>
              <a:rPr lang="en-US" altLang="en-US" dirty="0">
                <a:latin typeface="Arial" charset="0"/>
              </a:rPr>
            </a:br>
            <a:r>
              <a:rPr lang="en-US" altLang="en-US" dirty="0">
                <a:latin typeface="Arial" charset="0"/>
              </a:rPr>
              <a:t>the </a:t>
            </a:r>
            <a:r>
              <a:rPr lang="en-US" altLang="en-US" dirty="0"/>
              <a:t>CAP Editor Freeware.</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17</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1317182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0914" name="Rectangle 2"/>
          <p:cNvSpPr>
            <a:spLocks noGrp="1" noRot="1" noChangeAspect="1" noChangeArrowheads="1" noTextEdit="1"/>
          </p:cNvSpPr>
          <p:nvPr>
            <p:ph type="sldImg"/>
          </p:nvPr>
        </p:nvSpPr>
        <p:spPr>
          <a:xfrm>
            <a:off x="1335088" y="538163"/>
            <a:ext cx="4611687" cy="3460750"/>
          </a:xfrm>
          <a:ln/>
        </p:spPr>
      </p:sp>
      <p:sp>
        <p:nvSpPr>
          <p:cNvPr id="2470915" name="Rectangle 3"/>
          <p:cNvSpPr>
            <a:spLocks noGrp="1" noChangeArrowheads="1"/>
          </p:cNvSpPr>
          <p:nvPr>
            <p:ph type="body" idx="1"/>
          </p:nvPr>
        </p:nvSpPr>
        <p:spPr>
          <a:xfrm>
            <a:off x="999073" y="4145337"/>
            <a:ext cx="5471643" cy="4701488"/>
          </a:xfrm>
        </p:spPr>
        <p:txBody>
          <a:bodyPr/>
          <a:lstStyle/>
          <a:p>
            <a:r>
              <a:rPr lang="en-US" altLang="ko-KR" dirty="0">
                <a:latin typeface="Arial" charset="0"/>
                <a:ea typeface="Gulim" pitchFamily="34" charset="-127"/>
              </a:rPr>
              <a:t>CAP Editor is a free tool for CAP alert creation and publishing. </a:t>
            </a:r>
            <a:br>
              <a:rPr lang="en-US" altLang="ko-KR" dirty="0">
                <a:latin typeface="Arial" charset="0"/>
                <a:ea typeface="Gulim" pitchFamily="34" charset="-127"/>
              </a:rPr>
            </a:br>
            <a:r>
              <a:rPr lang="en-US" altLang="ko-KR" dirty="0">
                <a:latin typeface="Arial" charset="0"/>
                <a:ea typeface="Gulim" pitchFamily="34" charset="-127"/>
              </a:rPr>
              <a:t>Now in operational use by 53 countries. CAP Editor supports 30 languages so far. It is already initialized for 374 alerting authorities in 205 countries/territories. More can be added easily.</a:t>
            </a:r>
          </a:p>
          <a:p>
            <a:r>
              <a:rPr lang="en-US" altLang="ko-KR" dirty="0">
                <a:latin typeface="Arial" charset="0"/>
                <a:ea typeface="Gulim" pitchFamily="34" charset="-127"/>
              </a:rPr>
              <a:t>Anyone can try out the CAP Editor tool as a guest. To actually publish alerts, the alerting authority just needs to designate which persons are allowed to create and publish its CAP alerts.</a:t>
            </a:r>
          </a:p>
          <a:p>
            <a:r>
              <a:rPr lang="en-US" altLang="zh-CN" dirty="0">
                <a:latin typeface="Arial" charset="0"/>
                <a:ea typeface="Gulim" pitchFamily="34" charset="-127"/>
              </a:rPr>
              <a:t>I am demonstrating this tool during the 2023 WSIS Forum at my Exhibition Booth titled: Free Tools for CAP-based Emergency Alerting.</a:t>
            </a:r>
            <a:endParaRPr lang="en-NZ" altLang="zh-CN" dirty="0">
              <a:latin typeface="Arial" charset="0"/>
            </a:endParaRP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18</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0802" name="Rectangle 2"/>
          <p:cNvSpPr>
            <a:spLocks noGrp="1" noRot="1" noChangeAspect="1" noChangeArrowheads="1" noTextEdit="1"/>
          </p:cNvSpPr>
          <p:nvPr>
            <p:ph type="sldImg"/>
          </p:nvPr>
        </p:nvSpPr>
        <p:spPr>
          <a:xfrm>
            <a:off x="1279525" y="561975"/>
            <a:ext cx="4702175" cy="3527425"/>
          </a:xfrm>
          <a:ln/>
        </p:spPr>
      </p:sp>
      <p:sp>
        <p:nvSpPr>
          <p:cNvPr id="2380803" name="Rectangle 3"/>
          <p:cNvSpPr>
            <a:spLocks noGrp="1" noChangeArrowheads="1"/>
          </p:cNvSpPr>
          <p:nvPr>
            <p:ph type="body" idx="1"/>
          </p:nvPr>
        </p:nvSpPr>
        <p:spPr/>
        <p:txBody>
          <a:bodyPr/>
          <a:lstStyle/>
          <a:p>
            <a:pPr>
              <a:lnSpc>
                <a:spcPct val="100000"/>
              </a:lnSpc>
            </a:pPr>
            <a:r>
              <a:rPr lang="en-US" altLang="en-US" dirty="0">
                <a:latin typeface="Arial" charset="0"/>
              </a:rPr>
              <a:t>Of course, there are many other tools for creating CAP alerts and publishing CAP Feeds. My opening slide showed a flood emergency. Here we see that a CAP tool is part of the international Flash Flood Guidance System.</a:t>
            </a:r>
            <a:endParaRPr kumimoji="1" lang="en-US" altLang="ja-JP" dirty="0">
              <a:latin typeface="Arial" charset="0"/>
            </a:endParaRP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19</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300174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8034" name="Rectangle 2"/>
          <p:cNvSpPr>
            <a:spLocks noGrp="1" noRot="1" noChangeAspect="1" noChangeArrowheads="1" noTextEdit="1"/>
          </p:cNvSpPr>
          <p:nvPr>
            <p:ph type="sldImg"/>
          </p:nvPr>
        </p:nvSpPr>
        <p:spPr>
          <a:xfrm>
            <a:off x="1279525" y="561975"/>
            <a:ext cx="4702175" cy="3527425"/>
          </a:xfrm>
          <a:ln/>
        </p:spPr>
      </p:sp>
      <p:sp>
        <p:nvSpPr>
          <p:cNvPr id="2348035" name="Rectangle 3"/>
          <p:cNvSpPr>
            <a:spLocks noGrp="1" noChangeArrowheads="1"/>
          </p:cNvSpPr>
          <p:nvPr>
            <p:ph type="body" idx="1"/>
          </p:nvPr>
        </p:nvSpPr>
        <p:spPr/>
        <p:txBody>
          <a:bodyPr/>
          <a:lstStyle/>
          <a:p>
            <a:pPr>
              <a:spcAft>
                <a:spcPct val="20000"/>
              </a:spcAft>
            </a:pPr>
            <a:r>
              <a:rPr lang="en-US" altLang="en-US" dirty="0">
                <a:latin typeface="Arial" charset="0"/>
              </a:rPr>
              <a:t>These are the major topics in this presentation. </a:t>
            </a:r>
          </a:p>
          <a:p>
            <a:pPr defTabSz="890991">
              <a:spcAft>
                <a:spcPct val="20000"/>
              </a:spcAft>
              <a:defRPr/>
            </a:pPr>
            <a:r>
              <a:rPr lang="en-US" altLang="en-US" dirty="0">
                <a:latin typeface="Arial" charset="0"/>
              </a:rPr>
              <a:t>First:  What is </a:t>
            </a:r>
            <a:r>
              <a:rPr lang="en-US" altLang="en-US" dirty="0"/>
              <a:t>CAP?</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2</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8034" name="Rectangle 2"/>
          <p:cNvSpPr>
            <a:spLocks noGrp="1" noRot="1" noChangeAspect="1" noChangeArrowheads="1" noTextEdit="1"/>
          </p:cNvSpPr>
          <p:nvPr>
            <p:ph type="sldImg"/>
          </p:nvPr>
        </p:nvSpPr>
        <p:spPr>
          <a:xfrm>
            <a:off x="1279525" y="561975"/>
            <a:ext cx="4702175" cy="3527425"/>
          </a:xfrm>
          <a:ln/>
        </p:spPr>
      </p:sp>
      <p:sp>
        <p:nvSpPr>
          <p:cNvPr id="2348035" name="Rectangle 3"/>
          <p:cNvSpPr>
            <a:spLocks noGrp="1" noChangeArrowheads="1"/>
          </p:cNvSpPr>
          <p:nvPr>
            <p:ph type="body" idx="1"/>
          </p:nvPr>
        </p:nvSpPr>
        <p:spPr/>
        <p:txBody>
          <a:bodyPr/>
          <a:lstStyle/>
          <a:p>
            <a:pPr defTabSz="890991">
              <a:spcAft>
                <a:spcPct val="20000"/>
              </a:spcAft>
              <a:defRPr/>
            </a:pPr>
            <a:r>
              <a:rPr lang="en-US" altLang="en-US" dirty="0">
                <a:latin typeface="Arial" charset="0"/>
              </a:rPr>
              <a:t>Now let’s turn to </a:t>
            </a:r>
            <a:r>
              <a:rPr lang="en-US" altLang="en-US" dirty="0"/>
              <a:t>CAP Alert Hubs. </a:t>
            </a:r>
          </a:p>
          <a:p>
            <a:pPr defTabSz="890991">
              <a:spcAft>
                <a:spcPct val="20000"/>
              </a:spcAft>
              <a:defRPr/>
            </a:pPr>
            <a:r>
              <a:rPr lang="en-US" altLang="en-US" dirty="0"/>
              <a:t>We have seen there are many thousands of CAP alert feeds, even </a:t>
            </a:r>
            <a:br>
              <a:rPr lang="en-US" altLang="en-US" dirty="0"/>
            </a:br>
            <a:r>
              <a:rPr lang="en-US" altLang="en-US" dirty="0"/>
              <a:t>for a single nation. Aggregating CAP news feeds allows large-scale intermediaries (such as an international news organization) to monitor CAP alerts from just a few sources. </a:t>
            </a:r>
          </a:p>
          <a:p>
            <a:pPr defTabSz="890991">
              <a:spcAft>
                <a:spcPct val="20000"/>
              </a:spcAft>
              <a:defRPr/>
            </a:pPr>
            <a:r>
              <a:rPr lang="en-US" altLang="en-US" dirty="0"/>
              <a:t>Yet, the more local-scale CAP Feeds remain available for use by </a:t>
            </a:r>
            <a:br>
              <a:rPr lang="en-US" altLang="en-US" dirty="0"/>
            </a:br>
            <a:r>
              <a:rPr lang="en-US" altLang="en-US" dirty="0"/>
              <a:t>cities, nations and regions.</a:t>
            </a:r>
          </a:p>
          <a:p>
            <a:pPr defTabSz="890991">
              <a:spcAft>
                <a:spcPct val="20000"/>
              </a:spcAft>
              <a:defRPr/>
            </a:pPr>
            <a:endParaRPr lang="en-US" altLang="en-US" dirty="0"/>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20</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2258846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8386" name="Rectangle 2"/>
          <p:cNvSpPr>
            <a:spLocks noGrp="1" noRot="1" noChangeAspect="1" noChangeArrowheads="1" noTextEdit="1"/>
          </p:cNvSpPr>
          <p:nvPr>
            <p:ph type="sldImg"/>
          </p:nvPr>
        </p:nvSpPr>
        <p:spPr>
          <a:xfrm>
            <a:off x="1279525" y="561975"/>
            <a:ext cx="4702175" cy="3527425"/>
          </a:xfrm>
          <a:ln/>
        </p:spPr>
      </p:sp>
      <p:sp>
        <p:nvSpPr>
          <p:cNvPr id="2448387" name="Rectangle 3"/>
          <p:cNvSpPr>
            <a:spLocks noGrp="1" noChangeArrowheads="1"/>
          </p:cNvSpPr>
          <p:nvPr>
            <p:ph type="body" idx="1"/>
          </p:nvPr>
        </p:nvSpPr>
        <p:spPr>
          <a:xfrm>
            <a:off x="631666" y="4175901"/>
            <a:ext cx="5835970" cy="4610404"/>
          </a:xfrm>
        </p:spPr>
        <p:txBody>
          <a:bodyPr/>
          <a:lstStyle/>
          <a:p>
            <a:r>
              <a:rPr lang="en-US" altLang="en-US" dirty="0">
                <a:latin typeface="Arial" charset="0"/>
              </a:rPr>
              <a:t>So, a CAP Alert Hub aggregates CAP feeds in one location. CAP alerts published by alerting authorities get aggregated on the Hub almost as soon as a CAP alert is posted online.</a:t>
            </a:r>
            <a:r>
              <a:rPr lang="en-US" altLang="zh-CN" dirty="0">
                <a:latin typeface="Arial" charset="0"/>
              </a:rPr>
              <a:t> </a:t>
            </a:r>
          </a:p>
          <a:p>
            <a:r>
              <a:rPr lang="en-US" altLang="en-US" dirty="0">
                <a:latin typeface="Arial" charset="0"/>
              </a:rPr>
              <a:t>There are several benefits to having CAP feeds aggregated on a </a:t>
            </a:r>
            <a:r>
              <a:rPr lang="en-US" altLang="en-US" b="1" dirty="0">
                <a:latin typeface="Arial" charset="0"/>
              </a:rPr>
              <a:t>cloud-based</a:t>
            </a:r>
            <a:r>
              <a:rPr lang="en-US" altLang="en-US" dirty="0">
                <a:latin typeface="Arial" charset="0"/>
              </a:rPr>
              <a:t> CAP Alert Hub:</a:t>
            </a:r>
          </a:p>
          <a:p>
            <a:pPr marL="285750" indent="-285750">
              <a:buFont typeface="Arial" panose="020B0604020202020204" pitchFamily="34" charset="0"/>
              <a:buChar char="•"/>
            </a:pPr>
            <a:r>
              <a:rPr lang="en-NZ" altLang="zh-CN" b="1" dirty="0">
                <a:latin typeface="Arial" charset="0"/>
              </a:rPr>
              <a:t>Speed</a:t>
            </a:r>
            <a:r>
              <a:rPr lang="en-NZ" altLang="zh-CN" dirty="0">
                <a:latin typeface="Arial" charset="0"/>
              </a:rPr>
              <a:t> - Dissemination time is crucial for sudden-onset events such as earthquakes, tsunami, terrorists strikes, and tornadoes</a:t>
            </a:r>
          </a:p>
          <a:p>
            <a:pPr marL="285750" indent="-285750">
              <a:buFont typeface="Arial" panose="020B0604020202020204" pitchFamily="34" charset="0"/>
              <a:buChar char="•"/>
            </a:pPr>
            <a:r>
              <a:rPr lang="en-NZ" altLang="zh-CN" b="1" dirty="0">
                <a:latin typeface="Arial" charset="0"/>
              </a:rPr>
              <a:t>Scale</a:t>
            </a:r>
            <a:r>
              <a:rPr lang="en-NZ" altLang="zh-CN" dirty="0">
                <a:latin typeface="Arial" charset="0"/>
              </a:rPr>
              <a:t> - The global scale dissemination infrastructure provides high performance, high reliability, and high availability</a:t>
            </a:r>
          </a:p>
          <a:p>
            <a:pPr marL="285750" indent="-285750">
              <a:buFont typeface="Arial" panose="020B0604020202020204" pitchFamily="34" charset="0"/>
              <a:buChar char="•"/>
            </a:pPr>
            <a:r>
              <a:rPr lang="en-NZ" altLang="zh-CN" b="1" dirty="0">
                <a:latin typeface="Arial" charset="0"/>
              </a:rPr>
              <a:t>Redundancy</a:t>
            </a:r>
            <a:r>
              <a:rPr lang="en-NZ" altLang="zh-CN" dirty="0">
                <a:latin typeface="Arial" charset="0"/>
              </a:rPr>
              <a:t> - An additional copy of alert messages is kept elsewhere from the originator</a:t>
            </a:r>
          </a:p>
          <a:p>
            <a:pPr marL="285750" indent="-285750">
              <a:buFont typeface="Arial" panose="020B0604020202020204" pitchFamily="34" charset="0"/>
              <a:buChar char="•"/>
            </a:pPr>
            <a:r>
              <a:rPr lang="en-NZ" altLang="zh-CN" b="1" dirty="0">
                <a:latin typeface="Arial" charset="0"/>
              </a:rPr>
              <a:t>Security and Authenticity</a:t>
            </a:r>
          </a:p>
          <a:p>
            <a:pPr marL="285750" indent="-285750">
              <a:buFont typeface="Arial" panose="020B0604020202020204" pitchFamily="34" charset="0"/>
              <a:buChar char="•"/>
            </a:pPr>
            <a:r>
              <a:rPr lang="en-NZ" altLang="zh-CN" b="1" dirty="0">
                <a:latin typeface="Arial" charset="0"/>
              </a:rPr>
              <a:t>Analytics</a:t>
            </a:r>
            <a:r>
              <a:rPr lang="en-NZ" altLang="zh-CN" dirty="0">
                <a:latin typeface="Arial" charset="0"/>
              </a:rPr>
              <a:t> - A centralized aggregator simplifies analysis and enables optimization of alert dissemination</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21</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3083731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84E7930D-EF42-4752-AA4A-7B118CDF81A4}" type="slidenum">
              <a:rPr lang="en-US" altLang="en-US"/>
              <a:pPr/>
              <a:t>22</a:t>
            </a:fld>
            <a:endParaRPr lang="en-US" altLang="en-US"/>
          </a:p>
        </p:txBody>
      </p:sp>
      <p:sp>
        <p:nvSpPr>
          <p:cNvPr id="5" name="Rectangle 8"/>
          <p:cNvSpPr>
            <a:spLocks noGrp="1" noChangeArrowheads="1"/>
          </p:cNvSpPr>
          <p:nvPr>
            <p:ph type="hdr" sz="quarter"/>
          </p:nvPr>
        </p:nvSpPr>
        <p:spPr>
          <a:ln/>
        </p:spPr>
        <p:txBody>
          <a:bodyPr/>
          <a:lstStyle/>
          <a:p>
            <a:r>
              <a:rPr lang="en-US" altLang="en-US"/>
              <a:t>CAP and the UN Action Plan on Early Warnings for All</a:t>
            </a:r>
          </a:p>
        </p:txBody>
      </p:sp>
      <p:sp>
        <p:nvSpPr>
          <p:cNvPr id="2354178" name="Rectangle 2"/>
          <p:cNvSpPr>
            <a:spLocks noGrp="1" noRot="1" noChangeAspect="1" noChangeArrowheads="1" noTextEdit="1"/>
          </p:cNvSpPr>
          <p:nvPr>
            <p:ph type="sldImg"/>
          </p:nvPr>
        </p:nvSpPr>
        <p:spPr>
          <a:xfrm>
            <a:off x="1279525" y="561975"/>
            <a:ext cx="4702175" cy="3527425"/>
          </a:xfrm>
          <a:ln/>
        </p:spPr>
      </p:sp>
      <p:sp>
        <p:nvSpPr>
          <p:cNvPr id="2354179" name="Rectangle 3"/>
          <p:cNvSpPr>
            <a:spLocks noGrp="1" noChangeArrowheads="1"/>
          </p:cNvSpPr>
          <p:nvPr>
            <p:ph type="body" idx="1"/>
          </p:nvPr>
        </p:nvSpPr>
        <p:spPr/>
        <p:txBody>
          <a:bodyPr/>
          <a:lstStyle/>
          <a:p>
            <a:r>
              <a:rPr lang="en-US" altLang="en-US" dirty="0">
                <a:latin typeface="Arial" charset="0"/>
              </a:rPr>
              <a:t>At all scales, CAP Alert Hubs are based on a simple, three-level architecture. </a:t>
            </a:r>
          </a:p>
          <a:p>
            <a:endParaRPr lang="en-US" altLang="en-US" dirty="0">
              <a:latin typeface="Arial" charset="0"/>
            </a:endParaRPr>
          </a:p>
          <a:p>
            <a:endParaRPr lang="en-US" altLang="en-US" dirty="0">
              <a:latin typeface="Arial" charset="0"/>
            </a:endParaRPr>
          </a:p>
        </p:txBody>
      </p:sp>
    </p:spTree>
    <p:extLst>
      <p:ext uri="{BB962C8B-B14F-4D97-AF65-F5344CB8AC3E}">
        <p14:creationId xmlns:p14="http://schemas.microsoft.com/office/powerpoint/2010/main" val="2648493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9525" y="561975"/>
            <a:ext cx="4702175" cy="3527425"/>
          </a:xfrm>
        </p:spPr>
      </p:sp>
      <p:sp>
        <p:nvSpPr>
          <p:cNvPr id="3" name="Notes Placeholder 2"/>
          <p:cNvSpPr>
            <a:spLocks noGrp="1"/>
          </p:cNvSpPr>
          <p:nvPr>
            <p:ph type="body" idx="1"/>
          </p:nvPr>
        </p:nvSpPr>
        <p:spPr/>
        <p:txBody>
          <a:bodyPr/>
          <a:lstStyle/>
          <a:p>
            <a:pPr defTabSz="890860">
              <a:defRPr/>
            </a:pPr>
            <a:r>
              <a:rPr lang="en-NZ" dirty="0">
                <a:latin typeface="Arial" charset="0"/>
              </a:rPr>
              <a:t>The basic unit of an emergency alerting system is the individual CAP Alert: an XML document following the schema defined in ITU X.1303.</a:t>
            </a:r>
          </a:p>
          <a:p>
            <a:pPr defTabSz="890860">
              <a:defRPr/>
            </a:pPr>
            <a:r>
              <a:rPr lang="en-NZ" dirty="0">
                <a:latin typeface="Arial" charset="0"/>
              </a:rPr>
              <a:t>From a policy perspective, a CAP alert is a public, legal document. </a:t>
            </a:r>
            <a:r>
              <a:rPr lang="en-US" dirty="0">
                <a:latin typeface="Arial" charset="0"/>
              </a:rPr>
              <a:t>According to the online Free Dictionary</a:t>
            </a:r>
            <a:r>
              <a:rPr lang="en-NZ" dirty="0">
                <a:latin typeface="Arial" charset="0"/>
              </a:rPr>
              <a:t>: “A public document is one that is, or should legally be, readily available for inspection by the public, as a document issued by [...] a governmental department.”</a:t>
            </a:r>
            <a:endParaRPr lang="en-US" dirty="0">
              <a:latin typeface="Arial" charset="0"/>
            </a:endParaRPr>
          </a:p>
          <a:p>
            <a:pPr algn="just">
              <a:lnSpc>
                <a:spcPct val="115000"/>
              </a:lnSpc>
              <a:spcBef>
                <a:spcPts val="0"/>
              </a:spcBef>
              <a:spcAft>
                <a:spcPts val="585"/>
              </a:spcAft>
            </a:pPr>
            <a:endParaRPr lang="en-NZ"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DA14E46-8237-482A-8627-8FBE2E4103F2}" type="slidenum">
              <a:rPr lang="en-US" altLang="en-US" smtClean="0"/>
              <a:pPr/>
              <a:t>23</a:t>
            </a:fld>
            <a:endParaRPr lang="en-US" altLang="en-US"/>
          </a:p>
        </p:txBody>
      </p:sp>
      <p:sp>
        <p:nvSpPr>
          <p:cNvPr id="5" name="Header Placeholder 4"/>
          <p:cNvSpPr>
            <a:spLocks noGrp="1"/>
          </p:cNvSpPr>
          <p:nvPr>
            <p:ph type="hdr" sz="quarter"/>
          </p:nvPr>
        </p:nvSpPr>
        <p:spPr/>
        <p:txBody>
          <a:bodyPr/>
          <a:lstStyle/>
          <a:p>
            <a:r>
              <a:rPr lang="en-US" altLang="en-US"/>
              <a:t>CAP and the UN Action Plan on Early Warnings for All</a:t>
            </a:r>
            <a:endParaRPr lang="en-US" altLang="en-US" dirty="0"/>
          </a:p>
        </p:txBody>
      </p:sp>
    </p:spTree>
    <p:extLst>
      <p:ext uri="{BB962C8B-B14F-4D97-AF65-F5344CB8AC3E}">
        <p14:creationId xmlns:p14="http://schemas.microsoft.com/office/powerpoint/2010/main" val="2965599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9525" y="561975"/>
            <a:ext cx="4702175" cy="3527425"/>
          </a:xfrm>
        </p:spPr>
      </p:sp>
      <p:sp>
        <p:nvSpPr>
          <p:cNvPr id="3" name="Notes Placeholder 2"/>
          <p:cNvSpPr>
            <a:spLocks noGrp="1"/>
          </p:cNvSpPr>
          <p:nvPr>
            <p:ph type="body" idx="1"/>
          </p:nvPr>
        </p:nvSpPr>
        <p:spPr/>
        <p:txBody>
          <a:bodyPr/>
          <a:lstStyle/>
          <a:p>
            <a:pPr>
              <a:lnSpc>
                <a:spcPct val="115000"/>
              </a:lnSpc>
              <a:spcBef>
                <a:spcPts val="0"/>
              </a:spcBef>
              <a:spcAft>
                <a:spcPts val="585"/>
              </a:spcAft>
            </a:pPr>
            <a:r>
              <a:rPr lang="en-NZ" dirty="0">
                <a:latin typeface="Arial" charset="0"/>
              </a:rPr>
              <a:t>A CAP Alert Feed is a</a:t>
            </a:r>
            <a:r>
              <a:rPr lang="en-US" dirty="0">
                <a:latin typeface="Arial" charset="0"/>
              </a:rPr>
              <a:t> “series of alerts”. It </a:t>
            </a:r>
            <a:r>
              <a:rPr lang="en-NZ" dirty="0"/>
              <a:t>provides time-ordered links to CAP alerts, as a “publish/subscribe” service. That service follows either the RSS or the ATOM Internet standard for news feeds.</a:t>
            </a:r>
          </a:p>
          <a:p>
            <a:pPr>
              <a:lnSpc>
                <a:spcPct val="115000"/>
              </a:lnSpc>
              <a:spcBef>
                <a:spcPts val="0"/>
              </a:spcBef>
              <a:spcAft>
                <a:spcPts val="585"/>
              </a:spcAft>
            </a:pPr>
            <a:endParaRPr lang="en-US" dirty="0"/>
          </a:p>
        </p:txBody>
      </p:sp>
      <p:sp>
        <p:nvSpPr>
          <p:cNvPr id="4" name="Slide Number Placeholder 3"/>
          <p:cNvSpPr>
            <a:spLocks noGrp="1"/>
          </p:cNvSpPr>
          <p:nvPr>
            <p:ph type="sldNum" sz="quarter" idx="5"/>
          </p:nvPr>
        </p:nvSpPr>
        <p:spPr/>
        <p:txBody>
          <a:bodyPr/>
          <a:lstStyle/>
          <a:p>
            <a:fld id="{2DA14E46-8237-482A-8627-8FBE2E4103F2}" type="slidenum">
              <a:rPr lang="en-US" altLang="en-US" smtClean="0"/>
              <a:pPr/>
              <a:t>24</a:t>
            </a:fld>
            <a:endParaRPr lang="en-US" altLang="en-US"/>
          </a:p>
        </p:txBody>
      </p:sp>
      <p:sp>
        <p:nvSpPr>
          <p:cNvPr id="5" name="Header Placeholder 4"/>
          <p:cNvSpPr>
            <a:spLocks noGrp="1"/>
          </p:cNvSpPr>
          <p:nvPr>
            <p:ph type="hdr" sz="quarter"/>
          </p:nvPr>
        </p:nvSpPr>
        <p:spPr/>
        <p:txBody>
          <a:bodyPr/>
          <a:lstStyle/>
          <a:p>
            <a:r>
              <a:rPr lang="en-US" altLang="en-US"/>
              <a:t>CAP and the UN Action Plan on Early Warnings for All</a:t>
            </a:r>
            <a:endParaRPr lang="en-US" altLang="en-US" dirty="0"/>
          </a:p>
        </p:txBody>
      </p:sp>
    </p:spTree>
    <p:extLst>
      <p:ext uri="{BB962C8B-B14F-4D97-AF65-F5344CB8AC3E}">
        <p14:creationId xmlns:p14="http://schemas.microsoft.com/office/powerpoint/2010/main" val="1323469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9525" y="561975"/>
            <a:ext cx="4702175" cy="3527425"/>
          </a:xfrm>
        </p:spPr>
      </p:sp>
      <p:sp>
        <p:nvSpPr>
          <p:cNvPr id="3" name="Notes Placeholder 2"/>
          <p:cNvSpPr>
            <a:spLocks noGrp="1"/>
          </p:cNvSpPr>
          <p:nvPr>
            <p:ph type="body" idx="1"/>
          </p:nvPr>
        </p:nvSpPr>
        <p:spPr/>
        <p:txBody>
          <a:bodyPr/>
          <a:lstStyle/>
          <a:p>
            <a:r>
              <a:rPr lang="en-NZ" dirty="0">
                <a:latin typeface="Arial" charset="0"/>
              </a:rPr>
              <a:t>A CAP Alert Hub also provides simplified access to aggregated CAP alerts. The access is again via a publish/subscribe service, compliant with either RSS or ATOM specifications.</a:t>
            </a:r>
            <a:endParaRPr lang="en-US" dirty="0">
              <a:latin typeface="Arial" charset="0"/>
            </a:endParaRPr>
          </a:p>
          <a:p>
            <a:r>
              <a:rPr lang="en-NZ" dirty="0">
                <a:latin typeface="Arial" charset="0"/>
              </a:rPr>
              <a:t>A CAP Alert Hub is a</a:t>
            </a:r>
            <a:r>
              <a:rPr lang="en-US" dirty="0">
                <a:latin typeface="Arial" charset="0"/>
              </a:rPr>
              <a:t> “collection of records”, with alerts typically arranged according to time of publication. Such an </a:t>
            </a:r>
            <a:r>
              <a:rPr lang="en-NZ" dirty="0">
                <a:latin typeface="Arial" charset="0"/>
              </a:rPr>
              <a:t>alert series across multiple alerting authorities serves the shared situational awareness requirement for emergency management.</a:t>
            </a:r>
          </a:p>
          <a:p>
            <a:r>
              <a:rPr lang="en-NZ" dirty="0">
                <a:latin typeface="Arial" charset="0"/>
              </a:rPr>
              <a:t>Aggregation of alerts into collections can be applied at any geospatial scale: city, nation, region, or global.</a:t>
            </a:r>
          </a:p>
          <a:p>
            <a:r>
              <a:rPr lang="en-NZ" dirty="0">
                <a:latin typeface="Arial" charset="0"/>
              </a:rPr>
              <a:t>Selection of alerts into collections can also be applied to focus on a particular theme, such as all alerts having to do with transportation, </a:t>
            </a:r>
            <a:br>
              <a:rPr lang="en-NZ" dirty="0">
                <a:latin typeface="Arial" charset="0"/>
              </a:rPr>
            </a:br>
            <a:r>
              <a:rPr lang="en-NZ" dirty="0">
                <a:latin typeface="Arial" charset="0"/>
              </a:rPr>
              <a:t>food security, and so on.</a:t>
            </a:r>
            <a:endParaRPr lang="en-US" dirty="0">
              <a:latin typeface="Arial" charset="0"/>
            </a:endParaRPr>
          </a:p>
          <a:p>
            <a:r>
              <a:rPr lang="en-NZ" dirty="0">
                <a:latin typeface="Arial" charset="0"/>
              </a:rPr>
              <a:t>Extending a series of alerts to long time scales on a collection of alerts from one alerting authority yields an archive, encompassing perhaps millions of separate emergencies over decades. </a:t>
            </a:r>
          </a:p>
        </p:txBody>
      </p:sp>
      <p:sp>
        <p:nvSpPr>
          <p:cNvPr id="4" name="Slide Number Placeholder 3"/>
          <p:cNvSpPr>
            <a:spLocks noGrp="1"/>
          </p:cNvSpPr>
          <p:nvPr>
            <p:ph type="sldNum" sz="quarter" idx="5"/>
          </p:nvPr>
        </p:nvSpPr>
        <p:spPr/>
        <p:txBody>
          <a:bodyPr/>
          <a:lstStyle/>
          <a:p>
            <a:fld id="{2DA14E46-8237-482A-8627-8FBE2E4103F2}" type="slidenum">
              <a:rPr lang="en-US" altLang="en-US" smtClean="0"/>
              <a:pPr/>
              <a:t>25</a:t>
            </a:fld>
            <a:endParaRPr lang="en-US" altLang="en-US"/>
          </a:p>
        </p:txBody>
      </p:sp>
      <p:sp>
        <p:nvSpPr>
          <p:cNvPr id="5" name="Header Placeholder 4"/>
          <p:cNvSpPr>
            <a:spLocks noGrp="1"/>
          </p:cNvSpPr>
          <p:nvPr>
            <p:ph type="hdr" sz="quarter"/>
          </p:nvPr>
        </p:nvSpPr>
        <p:spPr/>
        <p:txBody>
          <a:bodyPr/>
          <a:lstStyle/>
          <a:p>
            <a:r>
              <a:rPr lang="en-US" altLang="en-US"/>
              <a:t>CAP and the UN Action Plan on Early Warnings for All</a:t>
            </a:r>
            <a:endParaRPr lang="en-US" altLang="en-US" dirty="0"/>
          </a:p>
        </p:txBody>
      </p:sp>
    </p:spTree>
    <p:extLst>
      <p:ext uri="{BB962C8B-B14F-4D97-AF65-F5344CB8AC3E}">
        <p14:creationId xmlns:p14="http://schemas.microsoft.com/office/powerpoint/2010/main" val="3039152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19C7E6F5-43E1-44E2-95E1-E3303EC07CAA}" type="slidenum">
              <a:rPr lang="en-US" altLang="en-US"/>
              <a:pPr/>
              <a:t>26</a:t>
            </a:fld>
            <a:endParaRPr lang="en-US" altLang="en-US"/>
          </a:p>
        </p:txBody>
      </p:sp>
      <p:sp>
        <p:nvSpPr>
          <p:cNvPr id="5" name="Rectangle 8"/>
          <p:cNvSpPr>
            <a:spLocks noGrp="1" noChangeArrowheads="1"/>
          </p:cNvSpPr>
          <p:nvPr>
            <p:ph type="hdr" sz="quarter"/>
          </p:nvPr>
        </p:nvSpPr>
        <p:spPr>
          <a:ln/>
        </p:spPr>
        <p:txBody>
          <a:bodyPr/>
          <a:lstStyle/>
          <a:p>
            <a:r>
              <a:rPr lang="en-US" altLang="en-US"/>
              <a:t>CAP and the UN Action Plan on Early Warnings for All</a:t>
            </a:r>
          </a:p>
        </p:txBody>
      </p:sp>
      <p:sp>
        <p:nvSpPr>
          <p:cNvPr id="2448386" name="Rectangle 2"/>
          <p:cNvSpPr>
            <a:spLocks noGrp="1" noRot="1" noChangeAspect="1" noChangeArrowheads="1" noTextEdit="1"/>
          </p:cNvSpPr>
          <p:nvPr>
            <p:ph type="sldImg"/>
          </p:nvPr>
        </p:nvSpPr>
        <p:spPr>
          <a:xfrm>
            <a:off x="1279525" y="561975"/>
            <a:ext cx="4702175" cy="3527425"/>
          </a:xfrm>
          <a:ln/>
        </p:spPr>
      </p:sp>
      <p:sp>
        <p:nvSpPr>
          <p:cNvPr id="2448387" name="Rectangle 3"/>
          <p:cNvSpPr>
            <a:spLocks noGrp="1" noChangeArrowheads="1"/>
          </p:cNvSpPr>
          <p:nvPr>
            <p:ph type="body" idx="1"/>
          </p:nvPr>
        </p:nvSpPr>
        <p:spPr>
          <a:xfrm>
            <a:off x="631667" y="4175901"/>
            <a:ext cx="5835970" cy="4610404"/>
          </a:xfrm>
        </p:spPr>
        <p:txBody>
          <a:bodyPr/>
          <a:lstStyle/>
          <a:p>
            <a:r>
              <a:rPr lang="en-US" altLang="en-US" dirty="0">
                <a:latin typeface="Arial" charset="0"/>
              </a:rPr>
              <a:t>Each CAP Alert Hub subscribes to published CAP alert feeds and offers the aggregate to its own subscribers. </a:t>
            </a:r>
          </a:p>
          <a:p>
            <a:r>
              <a:rPr lang="en-US" altLang="zh-CN" dirty="0">
                <a:latin typeface="Arial" charset="0"/>
              </a:rPr>
              <a:t>It is important to emphasize that a CAP Alert Hub provides only a </a:t>
            </a:r>
            <a:r>
              <a:rPr lang="en-US" altLang="zh-CN" i="1" dirty="0">
                <a:latin typeface="Arial" charset="0"/>
              </a:rPr>
              <a:t>copy</a:t>
            </a:r>
            <a:r>
              <a:rPr lang="en-US" altLang="zh-CN" dirty="0">
                <a:latin typeface="Arial" charset="0"/>
              </a:rPr>
              <a:t> of the alert; it </a:t>
            </a:r>
            <a:r>
              <a:rPr lang="en-US" altLang="zh-CN" u="sng" dirty="0">
                <a:latin typeface="Arial" charset="0"/>
              </a:rPr>
              <a:t>does not</a:t>
            </a:r>
            <a:r>
              <a:rPr lang="en-US" altLang="zh-CN" dirty="0">
                <a:latin typeface="Arial" charset="0"/>
              </a:rPr>
              <a:t> have the role of an </a:t>
            </a:r>
            <a:r>
              <a:rPr lang="en-US" altLang="zh-CN" i="1" dirty="0">
                <a:latin typeface="Arial" charset="0"/>
              </a:rPr>
              <a:t>alerting authority. </a:t>
            </a:r>
            <a:r>
              <a:rPr lang="en-US" altLang="zh-CN" dirty="0">
                <a:latin typeface="Arial" charset="0"/>
              </a:rPr>
              <a:t>Think of a CAP Alert Hub as a </a:t>
            </a:r>
            <a:r>
              <a:rPr lang="en-US" altLang="zh-CN" b="1" dirty="0">
                <a:latin typeface="Arial" charset="0"/>
              </a:rPr>
              <a:t>publisher</a:t>
            </a:r>
            <a:r>
              <a:rPr lang="en-US" altLang="zh-CN" dirty="0">
                <a:latin typeface="Arial" charset="0"/>
              </a:rPr>
              <a:t> rather than an originator or an editor.</a:t>
            </a:r>
          </a:p>
        </p:txBody>
      </p:sp>
    </p:spTree>
    <p:extLst>
      <p:ext uri="{BB962C8B-B14F-4D97-AF65-F5344CB8AC3E}">
        <p14:creationId xmlns:p14="http://schemas.microsoft.com/office/powerpoint/2010/main" val="3836385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9346" name="Rectangle 2"/>
          <p:cNvSpPr>
            <a:spLocks noGrp="1" noRot="1" noChangeAspect="1" noChangeArrowheads="1" noTextEdit="1"/>
          </p:cNvSpPr>
          <p:nvPr>
            <p:ph type="sldImg"/>
          </p:nvPr>
        </p:nvSpPr>
        <p:spPr>
          <a:xfrm>
            <a:off x="1277938" y="561975"/>
            <a:ext cx="4702175" cy="3527425"/>
          </a:xfrm>
          <a:ln/>
        </p:spPr>
      </p:sp>
      <p:sp>
        <p:nvSpPr>
          <p:cNvPr id="2489347" name="Rectangle 3"/>
          <p:cNvSpPr>
            <a:spLocks noGrp="1" noChangeArrowheads="1"/>
          </p:cNvSpPr>
          <p:nvPr>
            <p:ph type="body" idx="1"/>
          </p:nvPr>
        </p:nvSpPr>
        <p:spPr/>
        <p:txBody>
          <a:bodyPr/>
          <a:lstStyle/>
          <a:p>
            <a:r>
              <a:rPr lang="en-US" altLang="en-US" dirty="0">
                <a:latin typeface="Arial" charset="0"/>
              </a:rPr>
              <a:t>Here we see a CAP Alert Hub at regional scale: MeteoAlarm. </a:t>
            </a:r>
          </a:p>
          <a:p>
            <a:r>
              <a:rPr lang="en-US" altLang="en-US" dirty="0">
                <a:latin typeface="Arial" charset="0"/>
              </a:rPr>
              <a:t>Operated on behalf of 37 European national weather services, MeteoAlarm features a graphic Web page highlighting severe </a:t>
            </a:r>
            <a:br>
              <a:rPr lang="en-US" altLang="en-US" dirty="0">
                <a:latin typeface="Arial" charset="0"/>
              </a:rPr>
            </a:br>
            <a:r>
              <a:rPr lang="en-US" altLang="en-US" dirty="0">
                <a:latin typeface="Arial" charset="0"/>
              </a:rPr>
              <a:t>weather situations. </a:t>
            </a:r>
          </a:p>
          <a:p>
            <a:r>
              <a:rPr lang="en-US" altLang="en-US" dirty="0">
                <a:latin typeface="Arial" charset="0"/>
              </a:rPr>
              <a:t>But, MeteoAlarm also publishes a CAP news feed specific to </a:t>
            </a:r>
            <a:br>
              <a:rPr lang="en-US" altLang="en-US" dirty="0">
                <a:latin typeface="Arial" charset="0"/>
              </a:rPr>
            </a:br>
            <a:r>
              <a:rPr lang="en-US" altLang="en-US" dirty="0">
                <a:latin typeface="Arial" charset="0"/>
              </a:rPr>
              <a:t>each partner country</a:t>
            </a:r>
            <a:r>
              <a:rPr lang="en-US" altLang="ja-JP" dirty="0">
                <a:latin typeface="Arial" charset="0"/>
              </a:rPr>
              <a:t>. This allows national-scale needs to be </a:t>
            </a:r>
            <a:br>
              <a:rPr lang="en-US" altLang="ja-JP" dirty="0">
                <a:latin typeface="Arial" charset="0"/>
              </a:rPr>
            </a:br>
            <a:r>
              <a:rPr lang="en-US" altLang="ja-JP" dirty="0">
                <a:latin typeface="Arial" charset="0"/>
              </a:rPr>
              <a:t>served in addition to European-scale needs. And, these 37 </a:t>
            </a:r>
            <a:br>
              <a:rPr lang="en-US" altLang="ja-JP" dirty="0">
                <a:latin typeface="Arial" charset="0"/>
              </a:rPr>
            </a:br>
            <a:r>
              <a:rPr lang="en-US" altLang="ja-JP" dirty="0">
                <a:latin typeface="Arial" charset="0"/>
              </a:rPr>
              <a:t>MeteoAlarm feeds are aggregated in turn by global-scale </a:t>
            </a:r>
            <a:br>
              <a:rPr lang="en-US" altLang="ja-JP" dirty="0">
                <a:latin typeface="Arial" charset="0"/>
              </a:rPr>
            </a:br>
            <a:r>
              <a:rPr lang="en-US" altLang="ja-JP" dirty="0">
                <a:latin typeface="Arial" charset="0"/>
              </a:rPr>
              <a:t>CAP Alert Hubs.</a:t>
            </a:r>
          </a:p>
          <a:p>
            <a:endParaRPr lang="en-US" altLang="ja-JP" dirty="0">
              <a:latin typeface="Arial" charset="0"/>
            </a:endParaRP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27</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697022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9525" y="561975"/>
            <a:ext cx="4702175" cy="3527425"/>
          </a:xfrm>
        </p:spPr>
      </p:sp>
      <p:sp>
        <p:nvSpPr>
          <p:cNvPr id="3" name="Notes Placeholder 2"/>
          <p:cNvSpPr>
            <a:spLocks noGrp="1"/>
          </p:cNvSpPr>
          <p:nvPr>
            <p:ph type="body" idx="1"/>
          </p:nvPr>
        </p:nvSpPr>
        <p:spPr/>
        <p:txBody>
          <a:bodyPr/>
          <a:lstStyle/>
          <a:p>
            <a:pPr defTabSz="890991">
              <a:defRPr/>
            </a:pPr>
            <a:r>
              <a:rPr lang="en-US" dirty="0">
                <a:latin typeface="Arial" charset="0"/>
              </a:rPr>
              <a:t>WMO Alert Hub is one CAP Alert Hub at global scale. It is now aggerating 199 CAP Alert Feeds, published by 131 countries. </a:t>
            </a:r>
          </a:p>
          <a:p>
            <a:pPr defTabSz="890991">
              <a:defRPr/>
            </a:pPr>
            <a:r>
              <a:rPr lang="en-US" altLang="en-US" dirty="0">
                <a:latin typeface="Arial" charset="0"/>
              </a:rPr>
              <a:t>WMO Alert Hub was given to WMO by the government of the United States. On behalf of the U.S. Government, my company (Alert-</a:t>
            </a:r>
            <a:r>
              <a:rPr lang="en-US" altLang="en-US" dirty="0" err="1">
                <a:latin typeface="Arial" charset="0"/>
              </a:rPr>
              <a:t>Hub.Org</a:t>
            </a:r>
            <a:r>
              <a:rPr lang="en-US" altLang="en-US" dirty="0">
                <a:latin typeface="Arial" charset="0"/>
              </a:rPr>
              <a:t>) operates WMO Alert Hub. </a:t>
            </a:r>
          </a:p>
          <a:p>
            <a:pPr defTabSz="890991">
              <a:defRPr/>
            </a:pPr>
            <a:r>
              <a:rPr lang="en-US" dirty="0">
                <a:latin typeface="Arial" charset="0"/>
              </a:rPr>
              <a:t>WMO Alert Hub is also a core component of WMO’s Global Multi-Hazard Alert System (GMAS). </a:t>
            </a:r>
          </a:p>
          <a:p>
            <a:pPr defTabSz="913890">
              <a:defRPr/>
            </a:pPr>
            <a:endParaRPr lang="en-US" dirty="0"/>
          </a:p>
        </p:txBody>
      </p:sp>
      <p:sp>
        <p:nvSpPr>
          <p:cNvPr id="4" name="Slide Number Placeholder 3"/>
          <p:cNvSpPr>
            <a:spLocks noGrp="1"/>
          </p:cNvSpPr>
          <p:nvPr>
            <p:ph type="sldNum" sz="quarter" idx="5"/>
          </p:nvPr>
        </p:nvSpPr>
        <p:spPr/>
        <p:txBody>
          <a:bodyPr/>
          <a:lstStyle/>
          <a:p>
            <a:fld id="{2DA14E46-8237-482A-8627-8FBE2E4103F2}" type="slidenum">
              <a:rPr lang="en-US" altLang="en-US" smtClean="0"/>
              <a:pPr/>
              <a:t>28</a:t>
            </a:fld>
            <a:endParaRPr lang="en-US" altLang="en-US"/>
          </a:p>
        </p:txBody>
      </p:sp>
      <p:sp>
        <p:nvSpPr>
          <p:cNvPr id="5" name="Header Placeholder 4"/>
          <p:cNvSpPr>
            <a:spLocks noGrp="1"/>
          </p:cNvSpPr>
          <p:nvPr>
            <p:ph type="hdr" sz="quarter"/>
          </p:nvPr>
        </p:nvSpPr>
        <p:spPr/>
        <p:txBody>
          <a:bodyPr/>
          <a:lstStyle/>
          <a:p>
            <a:r>
              <a:rPr lang="en-US" altLang="en-US"/>
              <a:t>CAP and the UN Action Plan on Early Warnings for All</a:t>
            </a:r>
            <a:endParaRPr lang="en-US" altLang="en-US" dirty="0"/>
          </a:p>
        </p:txBody>
      </p:sp>
    </p:spTree>
    <p:extLst>
      <p:ext uri="{BB962C8B-B14F-4D97-AF65-F5344CB8AC3E}">
        <p14:creationId xmlns:p14="http://schemas.microsoft.com/office/powerpoint/2010/main" val="3745881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6818" name="Rectangle 2"/>
          <p:cNvSpPr>
            <a:spLocks noGrp="1" noRot="1" noChangeAspect="1" noChangeArrowheads="1" noTextEdit="1"/>
          </p:cNvSpPr>
          <p:nvPr>
            <p:ph type="sldImg"/>
          </p:nvPr>
        </p:nvSpPr>
        <p:spPr>
          <a:xfrm>
            <a:off x="1687513" y="519113"/>
            <a:ext cx="3724275" cy="2794000"/>
          </a:xfrm>
          <a:ln/>
        </p:spPr>
      </p:sp>
      <p:sp>
        <p:nvSpPr>
          <p:cNvPr id="2466819" name="Rectangle 3"/>
          <p:cNvSpPr>
            <a:spLocks noGrp="1" noChangeArrowheads="1"/>
          </p:cNvSpPr>
          <p:nvPr>
            <p:ph type="body" idx="1"/>
          </p:nvPr>
        </p:nvSpPr>
        <p:spPr>
          <a:xfrm>
            <a:off x="631666" y="3455864"/>
            <a:ext cx="5835970" cy="5479413"/>
          </a:xfrm>
        </p:spPr>
        <p:txBody>
          <a:bodyPr/>
          <a:lstStyle/>
          <a:p>
            <a:r>
              <a:rPr lang="en-US" altLang="ko-KR" dirty="0">
                <a:latin typeface="Arial" charset="0"/>
                <a:ea typeface="Gulim" pitchFamily="34" charset="-127"/>
              </a:rPr>
              <a:t>A CAP Alert Hub can be focused on a particular topic, such as tsunami or flash floods, </a:t>
            </a:r>
          </a:p>
          <a:p>
            <a:r>
              <a:rPr lang="en-US" altLang="ko-KR" dirty="0">
                <a:latin typeface="Arial" charset="0"/>
                <a:ea typeface="Gulim" pitchFamily="34" charset="-127"/>
              </a:rPr>
              <a:t>The Severe Weather Information Center aggregates a subset of the CAP news feeds aggregated by the WMO Alert Hub, selecting only those specific to severe weather. This Alert Hub is operated on behalf </a:t>
            </a:r>
            <a:br>
              <a:rPr lang="en-US" altLang="ko-KR" dirty="0">
                <a:latin typeface="Arial" charset="0"/>
                <a:ea typeface="Gulim" pitchFamily="34" charset="-127"/>
              </a:rPr>
            </a:br>
            <a:r>
              <a:rPr lang="en-US" altLang="ko-KR" dirty="0">
                <a:latin typeface="Arial" charset="0"/>
                <a:ea typeface="Gulim" pitchFamily="34" charset="-127"/>
              </a:rPr>
              <a:t>of WMO by Hong Kong Observatory. </a:t>
            </a:r>
          </a:p>
          <a:p>
            <a:br>
              <a:rPr lang="en-US" altLang="ko-KR" dirty="0">
                <a:latin typeface="Arial" charset="0"/>
                <a:ea typeface="Gulim" pitchFamily="34" charset="-127"/>
              </a:rPr>
            </a:br>
            <a:endParaRPr lang="en-US" altLang="ko-KR" dirty="0">
              <a:latin typeface="Arial" charset="0"/>
              <a:ea typeface="Gulim" pitchFamily="34" charset="-127"/>
            </a:endParaRP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29</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79647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02" name="Rectangle 2"/>
          <p:cNvSpPr>
            <a:spLocks noGrp="1" noRot="1" noChangeAspect="1" noChangeArrowheads="1" noTextEdit="1"/>
          </p:cNvSpPr>
          <p:nvPr>
            <p:ph type="sldImg"/>
          </p:nvPr>
        </p:nvSpPr>
        <p:spPr>
          <a:xfrm>
            <a:off x="1279525" y="561975"/>
            <a:ext cx="4702175" cy="3527425"/>
          </a:xfrm>
          <a:ln/>
        </p:spPr>
      </p:sp>
      <p:sp>
        <p:nvSpPr>
          <p:cNvPr id="2252803" name="Rectangle 3"/>
          <p:cNvSpPr>
            <a:spLocks noGrp="1" noChangeArrowheads="1"/>
          </p:cNvSpPr>
          <p:nvPr>
            <p:ph type="body" idx="1"/>
          </p:nvPr>
        </p:nvSpPr>
        <p:spPr>
          <a:xfrm>
            <a:off x="631666" y="4175901"/>
            <a:ext cx="5835970" cy="4759377"/>
          </a:xfrm>
        </p:spPr>
        <p:txBody>
          <a:bodyPr/>
          <a:lstStyle/>
          <a:p>
            <a:r>
              <a:rPr lang="en-US" altLang="ja-JP" dirty="0">
                <a:ea typeface="ＭＳ Ｐゴシック" pitchFamily="34" charset="-128"/>
              </a:rPr>
              <a:t>Consider this Breaking News: A Flood is Coming</a:t>
            </a:r>
          </a:p>
          <a:p>
            <a:r>
              <a:rPr lang="en-US" altLang="en-US" dirty="0"/>
              <a:t>Lives are at stake.  People need to be warned.</a:t>
            </a:r>
          </a:p>
          <a:p>
            <a:r>
              <a:rPr lang="en-US" altLang="en-US" dirty="0">
                <a:latin typeface="Arial" charset="0"/>
              </a:rPr>
              <a:t>They n</a:t>
            </a:r>
            <a:r>
              <a:rPr lang="en-US" altLang="en-US" baseline="0" dirty="0">
                <a:latin typeface="Arial" charset="0"/>
              </a:rPr>
              <a:t>eed</a:t>
            </a:r>
            <a:r>
              <a:rPr lang="en-US" altLang="en-US" dirty="0">
                <a:latin typeface="Arial" charset="0"/>
              </a:rPr>
              <a:t> to know the Key Facts for this emergency.</a:t>
            </a: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3</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906" name="Rectangle 2"/>
          <p:cNvSpPr>
            <a:spLocks noGrp="1" noRot="1" noChangeAspect="1" noChangeArrowheads="1" noTextEdit="1"/>
          </p:cNvSpPr>
          <p:nvPr>
            <p:ph type="sldImg"/>
          </p:nvPr>
        </p:nvSpPr>
        <p:spPr>
          <a:xfrm>
            <a:off x="1279525" y="561975"/>
            <a:ext cx="4702175" cy="3527425"/>
          </a:xfrm>
          <a:ln/>
        </p:spPr>
      </p:sp>
      <p:sp>
        <p:nvSpPr>
          <p:cNvPr id="2427907" name="Rectangle 3"/>
          <p:cNvSpPr>
            <a:spLocks noGrp="1" noChangeArrowheads="1"/>
          </p:cNvSpPr>
          <p:nvPr>
            <p:ph type="body" idx="1"/>
          </p:nvPr>
        </p:nvSpPr>
        <p:spPr/>
        <p:txBody>
          <a:bodyPr/>
          <a:lstStyle/>
          <a:p>
            <a:r>
              <a:rPr lang="en-US" altLang="en-US" dirty="0">
                <a:latin typeface="Arial" charset="0"/>
              </a:rPr>
              <a:t>The International Federation of Red Cross and Red Crescent Societies (IFRC) Alert Hub is a free online source for published emergency alerts. It leverages CAP for all manner of emergency preparedness and response activities, at all scales, from city through country and on </a:t>
            </a:r>
            <a:br>
              <a:rPr lang="en-US" altLang="en-US" dirty="0">
                <a:latin typeface="Arial" charset="0"/>
              </a:rPr>
            </a:br>
            <a:r>
              <a:rPr lang="en-US" altLang="en-US" dirty="0">
                <a:latin typeface="Arial" charset="0"/>
              </a:rPr>
              <a:t>up to global. </a:t>
            </a:r>
          </a:p>
          <a:p>
            <a:r>
              <a:rPr lang="en-US" altLang="en-US" dirty="0">
                <a:latin typeface="Arial" charset="0"/>
              </a:rPr>
              <a:t>Expected consumers of IFRC Alert Hub include Red Cross and Red Crescent National Societies, news organizations, telecommunications providers, international and national emergency managers, and disaster relief organizations, among many others.</a:t>
            </a:r>
          </a:p>
          <a:p>
            <a:endParaRPr lang="en-US" altLang="en-US" dirty="0">
              <a:latin typeface="Arial" charset="0"/>
            </a:endParaRP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30</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1362112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8034" name="Rectangle 2"/>
          <p:cNvSpPr>
            <a:spLocks noGrp="1" noRot="1" noChangeAspect="1" noChangeArrowheads="1" noTextEdit="1"/>
          </p:cNvSpPr>
          <p:nvPr>
            <p:ph type="sldImg"/>
          </p:nvPr>
        </p:nvSpPr>
        <p:spPr>
          <a:xfrm>
            <a:off x="1279525" y="561975"/>
            <a:ext cx="4702175" cy="3527425"/>
          </a:xfrm>
          <a:ln/>
        </p:spPr>
      </p:sp>
      <p:sp>
        <p:nvSpPr>
          <p:cNvPr id="2348035" name="Rectangle 3"/>
          <p:cNvSpPr>
            <a:spLocks noGrp="1" noChangeArrowheads="1"/>
          </p:cNvSpPr>
          <p:nvPr>
            <p:ph type="body" idx="1"/>
          </p:nvPr>
        </p:nvSpPr>
        <p:spPr/>
        <p:txBody>
          <a:bodyPr/>
          <a:lstStyle/>
          <a:p>
            <a:pPr defTabSz="890991">
              <a:spcAft>
                <a:spcPct val="20000"/>
              </a:spcAft>
              <a:defRPr/>
            </a:pPr>
            <a:r>
              <a:rPr lang="en-US" altLang="en-US" dirty="0">
                <a:latin typeface="Arial" charset="0"/>
              </a:rPr>
              <a:t>Our next topic is the worldwide </a:t>
            </a:r>
            <a:r>
              <a:rPr lang="en-US" altLang="en-US" i="1" dirty="0"/>
              <a:t>Call to Action on Emergency Alerting</a:t>
            </a:r>
            <a:r>
              <a:rPr lang="en-US" altLang="en-US" dirty="0"/>
              <a:t>.</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31</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3552610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3810" name="Rectangle 2"/>
          <p:cNvSpPr>
            <a:spLocks noGrp="1" noRot="1" noChangeAspect="1" noChangeArrowheads="1" noTextEdit="1"/>
          </p:cNvSpPr>
          <p:nvPr>
            <p:ph type="sldImg"/>
          </p:nvPr>
        </p:nvSpPr>
        <p:spPr>
          <a:xfrm>
            <a:off x="1279525" y="561975"/>
            <a:ext cx="4702175" cy="3527425"/>
          </a:xfrm>
          <a:ln/>
        </p:spPr>
      </p:sp>
      <p:sp>
        <p:nvSpPr>
          <p:cNvPr id="2423811" name="Rectangle 3"/>
          <p:cNvSpPr>
            <a:spLocks noGrp="1" noChangeArrowheads="1"/>
          </p:cNvSpPr>
          <p:nvPr>
            <p:ph type="body" idx="1"/>
          </p:nvPr>
        </p:nvSpPr>
        <p:spPr/>
        <p:txBody>
          <a:bodyPr/>
          <a:lstStyle/>
          <a:p>
            <a:pPr>
              <a:lnSpc>
                <a:spcPct val="100000"/>
              </a:lnSpc>
            </a:pPr>
            <a:r>
              <a:rPr lang="en-US" altLang="en-US" dirty="0">
                <a:latin typeface="Arial" charset="0"/>
              </a:rPr>
              <a:t>Here is a global view of CAP uptake at the country level. </a:t>
            </a:r>
          </a:p>
          <a:p>
            <a:pPr>
              <a:lnSpc>
                <a:spcPct val="100000"/>
              </a:lnSpc>
            </a:pPr>
            <a:r>
              <a:rPr lang="en-US" altLang="en-US" dirty="0">
                <a:latin typeface="Arial" charset="0"/>
              </a:rPr>
              <a:t>Today, 92% of the world's population lives in a country with at least </a:t>
            </a:r>
            <a:br>
              <a:rPr lang="en-US" altLang="en-US" dirty="0">
                <a:latin typeface="Arial" charset="0"/>
              </a:rPr>
            </a:br>
            <a:r>
              <a:rPr lang="en-US" altLang="en-US" dirty="0">
                <a:latin typeface="Arial" charset="0"/>
              </a:rPr>
              <a:t>one national CAP news feed operating (82%, green on this map.) or </a:t>
            </a:r>
            <a:br>
              <a:rPr lang="en-US" altLang="en-US" dirty="0">
                <a:latin typeface="Arial" charset="0"/>
              </a:rPr>
            </a:br>
            <a:r>
              <a:rPr lang="en-US" altLang="en-US" dirty="0">
                <a:latin typeface="Arial" charset="0"/>
              </a:rPr>
              <a:t>in testing now (10%, yellow on this map). </a:t>
            </a:r>
          </a:p>
          <a:p>
            <a:pPr>
              <a:lnSpc>
                <a:spcPct val="100000"/>
              </a:lnSpc>
            </a:pPr>
            <a:r>
              <a:rPr lang="en-US" altLang="en-US" dirty="0">
                <a:latin typeface="Arial" charset="0"/>
              </a:rPr>
              <a:t>Countries shown in gray have not yet begin testing CAP, as far </a:t>
            </a:r>
            <a:br>
              <a:rPr lang="en-US" altLang="en-US" dirty="0">
                <a:latin typeface="Arial" charset="0"/>
              </a:rPr>
            </a:br>
            <a:r>
              <a:rPr lang="en-US" altLang="en-US" dirty="0">
                <a:latin typeface="Arial" charset="0"/>
              </a:rPr>
              <a:t>as I know.  A large percentage of these are "Least Developed" or "Developing" countries. Sadly, those are often countries especially vulnerable to disasters. </a:t>
            </a:r>
          </a:p>
          <a:p>
            <a:pPr>
              <a:lnSpc>
                <a:spcPct val="100000"/>
              </a:lnSpc>
            </a:pPr>
            <a:endParaRPr lang="en-US" altLang="en-US" dirty="0">
              <a:latin typeface="Arial" charset="0"/>
            </a:endParaRP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32</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3572371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2610" name="Rectangle 2"/>
          <p:cNvSpPr>
            <a:spLocks noGrp="1" noRot="1" noChangeAspect="1" noChangeArrowheads="1" noTextEdit="1"/>
          </p:cNvSpPr>
          <p:nvPr>
            <p:ph type="sldImg"/>
          </p:nvPr>
        </p:nvSpPr>
        <p:spPr>
          <a:xfrm>
            <a:off x="1279525" y="561975"/>
            <a:ext cx="4702175" cy="3527425"/>
          </a:xfrm>
          <a:ln/>
        </p:spPr>
      </p:sp>
      <p:sp>
        <p:nvSpPr>
          <p:cNvPr id="2372611" name="Rectangle 3"/>
          <p:cNvSpPr>
            <a:spLocks noGrp="1" noChangeArrowheads="1"/>
          </p:cNvSpPr>
          <p:nvPr>
            <p:ph type="body" idx="1"/>
          </p:nvPr>
        </p:nvSpPr>
        <p:spPr/>
        <p:txBody>
          <a:bodyPr/>
          <a:lstStyle/>
          <a:p>
            <a:r>
              <a:rPr lang="en-US" dirty="0"/>
              <a:t>Recognizing this CAP implementation gap, international organizations, international NGOs, and international companies involved in emergency alerting are urged to endorse the Call to Action on Emergency Alerting:</a:t>
            </a:r>
          </a:p>
          <a:p>
            <a:pPr marL="451683"/>
            <a:r>
              <a:rPr lang="en-US" dirty="0"/>
              <a:t>To scale up efforts to ensure that by 2025 all countries have the capability  for effective, authoritative emergency alerting that leverages the Common Alerting Protocol (CAP),  suitable for all media and all hazards.</a:t>
            </a:r>
          </a:p>
          <a:p>
            <a:pPr>
              <a:lnSpc>
                <a:spcPct val="100000"/>
              </a:lnSpc>
            </a:pPr>
            <a:r>
              <a:rPr lang="en-US" altLang="en-US" dirty="0"/>
              <a:t>I mentioned that 82% of the world’s population lives in a country with at least one national-level CAP alert news feed operational. That is up from 42% in 2017: an average increase of 8% per year. At this rate, we are on track to reach 100% in 2025. </a:t>
            </a:r>
          </a:p>
          <a:p>
            <a:pPr>
              <a:lnSpc>
                <a:spcPct val="100000"/>
              </a:lnSpc>
            </a:pPr>
            <a:r>
              <a:rPr lang="en-US" altLang="en-US" dirty="0"/>
              <a:t>With simple freeware tools such as CAP Editor, it is easy for countries to implement CAP--at no cost and with nothing to install. </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33</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1385690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2610" name="Rectangle 2"/>
          <p:cNvSpPr>
            <a:spLocks noGrp="1" noRot="1" noChangeAspect="1" noChangeArrowheads="1" noTextEdit="1"/>
          </p:cNvSpPr>
          <p:nvPr>
            <p:ph type="sldImg"/>
          </p:nvPr>
        </p:nvSpPr>
        <p:spPr>
          <a:xfrm>
            <a:off x="1279525" y="561975"/>
            <a:ext cx="4702175" cy="3527425"/>
          </a:xfrm>
          <a:ln/>
        </p:spPr>
      </p:sp>
      <p:sp>
        <p:nvSpPr>
          <p:cNvPr id="2372611" name="Rectangle 3"/>
          <p:cNvSpPr>
            <a:spLocks noGrp="1" noChangeArrowheads="1"/>
          </p:cNvSpPr>
          <p:nvPr>
            <p:ph type="body" idx="1"/>
          </p:nvPr>
        </p:nvSpPr>
        <p:spPr/>
        <p:txBody>
          <a:bodyPr/>
          <a:lstStyle/>
          <a:p>
            <a:pPr>
              <a:lnSpc>
                <a:spcPct val="100000"/>
              </a:lnSpc>
            </a:pPr>
            <a:r>
              <a:rPr lang="en-US" altLang="en-US" dirty="0"/>
              <a:t>Here are the logos from the 20 endorsements so far. </a:t>
            </a:r>
          </a:p>
          <a:p>
            <a:pPr>
              <a:lnSpc>
                <a:spcPct val="100000"/>
              </a:lnSpc>
            </a:pPr>
            <a:r>
              <a:rPr lang="en-US" altLang="en-US" dirty="0"/>
              <a:t>These include seven companies: </a:t>
            </a:r>
            <a:r>
              <a:rPr lang="en-US" altLang="en-US" dirty="0" err="1"/>
              <a:t>Intersec</a:t>
            </a:r>
            <a:r>
              <a:rPr lang="en-US" altLang="en-US" dirty="0"/>
              <a:t>, MeteoBlue, Google, Everbridge, AccuWeather, </a:t>
            </a:r>
            <a:r>
              <a:rPr lang="en-US" altLang="en-US" dirty="0" err="1"/>
              <a:t>OpenBroadcaster</a:t>
            </a:r>
            <a:r>
              <a:rPr lang="en-US" altLang="en-US" dirty="0"/>
              <a:t>, and Alert-</a:t>
            </a:r>
            <a:r>
              <a:rPr lang="en-US" altLang="en-US" dirty="0" err="1"/>
              <a:t>Hub.Org</a:t>
            </a:r>
            <a:r>
              <a:rPr lang="en-US" altLang="en-US" dirty="0"/>
              <a:t>. </a:t>
            </a:r>
          </a:p>
          <a:p>
            <a:pPr>
              <a:lnSpc>
                <a:spcPct val="100000"/>
              </a:lnSpc>
            </a:pPr>
            <a:r>
              <a:rPr lang="en-US" altLang="en-US" dirty="0"/>
              <a:t>There are also endorsements by ten major international organizations: TISA (</a:t>
            </a:r>
            <a:r>
              <a:rPr lang="en-US" altLang="en-US" dirty="0" err="1"/>
              <a:t>Traveller</a:t>
            </a:r>
            <a:r>
              <a:rPr lang="en-US" altLang="en-US" dirty="0"/>
              <a:t> Information Services Association), World Broadcasting Unions, ABU (Asia-Pacific Broadcasting Union), EENA (European Emergency Number Association), IAEM (the International Association of Emergency Managers), MeteoAlarm, ITU, Open Commons Consortium, UNDRR, and WMO. </a:t>
            </a:r>
          </a:p>
          <a:p>
            <a:pPr>
              <a:lnSpc>
                <a:spcPct val="100000"/>
              </a:lnSpc>
            </a:pPr>
            <a:r>
              <a:rPr lang="en-US" altLang="en-US" dirty="0"/>
              <a:t>NGO’s and standards groups have also endorsed the Call to Action, specifically IFRC and OASIS.</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34</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2779665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86182265-483F-424A-B767-412E0BF623E9}" type="slidenum">
              <a:rPr lang="en-US" altLang="en-US"/>
              <a:pPr/>
              <a:t>35</a:t>
            </a:fld>
            <a:endParaRPr lang="en-US" altLang="en-US"/>
          </a:p>
        </p:txBody>
      </p:sp>
      <p:sp>
        <p:nvSpPr>
          <p:cNvPr id="5" name="Rectangle 8"/>
          <p:cNvSpPr>
            <a:spLocks noGrp="1" noChangeArrowheads="1"/>
          </p:cNvSpPr>
          <p:nvPr>
            <p:ph type="hdr" sz="quarter"/>
          </p:nvPr>
        </p:nvSpPr>
        <p:spPr>
          <a:ln/>
        </p:spPr>
        <p:txBody>
          <a:bodyPr/>
          <a:lstStyle/>
          <a:p>
            <a:pPr algn="r"/>
            <a:r>
              <a:rPr lang="en-US" altLang="en-US" dirty="0"/>
              <a:t>Early Warning Systems</a:t>
            </a:r>
          </a:p>
        </p:txBody>
      </p:sp>
      <p:sp>
        <p:nvSpPr>
          <p:cNvPr id="2348034" name="Rectangle 2"/>
          <p:cNvSpPr>
            <a:spLocks noGrp="1" noRot="1" noChangeAspect="1" noChangeArrowheads="1" noTextEdit="1"/>
          </p:cNvSpPr>
          <p:nvPr>
            <p:ph type="sldImg"/>
          </p:nvPr>
        </p:nvSpPr>
        <p:spPr>
          <a:xfrm>
            <a:off x="1223963" y="549275"/>
            <a:ext cx="4597400" cy="3449638"/>
          </a:xfrm>
          <a:ln/>
        </p:spPr>
      </p:sp>
      <p:sp>
        <p:nvSpPr>
          <p:cNvPr id="2348035" name="Rectangle 3"/>
          <p:cNvSpPr>
            <a:spLocks noGrp="1" noChangeArrowheads="1"/>
          </p:cNvSpPr>
          <p:nvPr>
            <p:ph type="body" idx="1"/>
          </p:nvPr>
        </p:nvSpPr>
        <p:spPr/>
        <p:txBody>
          <a:bodyPr/>
          <a:lstStyle/>
          <a:p>
            <a:pPr>
              <a:spcAft>
                <a:spcPct val="20000"/>
              </a:spcAft>
            </a:pPr>
            <a:r>
              <a:rPr lang="en-US" altLang="en-US" dirty="0">
                <a:latin typeface="Arial" charset="0"/>
              </a:rPr>
              <a:t>The endorsement by ITU notes that CAP is part of the ITU Guidelines for developing National Emergency Telecommunications Plans. </a:t>
            </a:r>
          </a:p>
        </p:txBody>
      </p:sp>
    </p:spTree>
    <p:extLst>
      <p:ext uri="{BB962C8B-B14F-4D97-AF65-F5344CB8AC3E}">
        <p14:creationId xmlns:p14="http://schemas.microsoft.com/office/powerpoint/2010/main" val="4015776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2610" name="Rectangle 2"/>
          <p:cNvSpPr>
            <a:spLocks noGrp="1" noRot="1" noChangeAspect="1" noChangeArrowheads="1" noTextEdit="1"/>
          </p:cNvSpPr>
          <p:nvPr>
            <p:ph type="sldImg"/>
          </p:nvPr>
        </p:nvSpPr>
        <p:spPr>
          <a:xfrm>
            <a:off x="1279525" y="561975"/>
            <a:ext cx="4702175" cy="3527425"/>
          </a:xfrm>
          <a:ln/>
        </p:spPr>
      </p:sp>
      <p:sp>
        <p:nvSpPr>
          <p:cNvPr id="2372611" name="Rectangle 3"/>
          <p:cNvSpPr>
            <a:spLocks noGrp="1" noChangeArrowheads="1"/>
          </p:cNvSpPr>
          <p:nvPr>
            <p:ph type="body" idx="1"/>
          </p:nvPr>
        </p:nvSpPr>
        <p:spPr/>
        <p:txBody>
          <a:bodyPr/>
          <a:lstStyle/>
          <a:p>
            <a:pPr>
              <a:lnSpc>
                <a:spcPct val="100000"/>
              </a:lnSpc>
            </a:pPr>
            <a:r>
              <a:rPr lang="en-US" altLang="en-US" dirty="0" err="1"/>
              <a:t>Vint</a:t>
            </a:r>
            <a:r>
              <a:rPr lang="en-US" altLang="en-US" dirty="0"/>
              <a:t> Cerf, “Father of the Internet” endorsed as himself. </a:t>
            </a:r>
            <a:br>
              <a:rPr lang="en-US" altLang="en-US" dirty="0"/>
            </a:br>
            <a:r>
              <a:rPr lang="en-US" altLang="en-US" dirty="0"/>
              <a:t>His endorsement has a visionary outlook for CAP:</a:t>
            </a:r>
          </a:p>
          <a:p>
            <a:pPr>
              <a:lnSpc>
                <a:spcPct val="100000"/>
              </a:lnSpc>
            </a:pPr>
            <a:r>
              <a:rPr lang="en-US" altLang="en-US" dirty="0"/>
              <a:t>In decades past, emergency warnings reached most people in harm's way through mass media such as over-the-air broadcast radio and television. Now, people spend more and more time online (chatting, streaming movies and sports, learning, shopping, gaming, etc.). </a:t>
            </a:r>
            <a:br>
              <a:rPr lang="en-US" altLang="en-US" dirty="0"/>
            </a:br>
            <a:r>
              <a:rPr lang="en-US" altLang="en-US" dirty="0"/>
              <a:t>Many will not get emergency messages designed for mass media. </a:t>
            </a:r>
            <a:br>
              <a:rPr lang="en-US" altLang="en-US" dirty="0"/>
            </a:br>
            <a:r>
              <a:rPr lang="en-US" altLang="en-US" dirty="0"/>
              <a:t>Yet, it is easy for Internet technologies to deliver CAP alerts to online users, and to life-saving online devices such as sirens, digital signage, bridge controls, bed shakers, etc. Let's build out a future where CAP-enabled alerting becomes a humanitarian feature of all major cloud services and computer operating systems worldwide.</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36</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597170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8034" name="Rectangle 2"/>
          <p:cNvSpPr>
            <a:spLocks noGrp="1" noRot="1" noChangeAspect="1" noChangeArrowheads="1" noTextEdit="1"/>
          </p:cNvSpPr>
          <p:nvPr>
            <p:ph type="sldImg"/>
          </p:nvPr>
        </p:nvSpPr>
        <p:spPr>
          <a:xfrm>
            <a:off x="1279525" y="561975"/>
            <a:ext cx="4702175" cy="3527425"/>
          </a:xfrm>
          <a:ln/>
        </p:spPr>
      </p:sp>
      <p:sp>
        <p:nvSpPr>
          <p:cNvPr id="2348035" name="Rectangle 3"/>
          <p:cNvSpPr>
            <a:spLocks noGrp="1" noChangeArrowheads="1"/>
          </p:cNvSpPr>
          <p:nvPr>
            <p:ph type="body" idx="1"/>
          </p:nvPr>
        </p:nvSpPr>
        <p:spPr/>
        <p:txBody>
          <a:bodyPr/>
          <a:lstStyle/>
          <a:p>
            <a:pPr defTabSz="890991">
              <a:spcAft>
                <a:spcPct val="20000"/>
              </a:spcAft>
              <a:defRPr/>
            </a:pPr>
            <a:r>
              <a:rPr lang="en-US" altLang="en-US" dirty="0">
                <a:latin typeface="Arial" charset="0"/>
              </a:rPr>
              <a:t>With all this as background, let’s end with t</a:t>
            </a:r>
            <a:r>
              <a:rPr lang="en-US" altLang="en-US" dirty="0"/>
              <a:t>he </a:t>
            </a:r>
            <a:r>
              <a:rPr lang="en-US" altLang="en-US" i="1" dirty="0"/>
              <a:t>‘UN Early Warnings for All’ Action Plan</a:t>
            </a:r>
            <a:r>
              <a:rPr lang="en-US" altLang="en-US" dirty="0"/>
              <a:t>.</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37</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extLst>
      <p:ext uri="{BB962C8B-B14F-4D97-AF65-F5344CB8AC3E}">
        <p14:creationId xmlns:p14="http://schemas.microsoft.com/office/powerpoint/2010/main" val="407609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86182265-483F-424A-B767-412E0BF623E9}" type="slidenum">
              <a:rPr lang="en-US" altLang="en-US"/>
              <a:pPr/>
              <a:t>38</a:t>
            </a:fld>
            <a:endParaRPr lang="en-US" altLang="en-US"/>
          </a:p>
        </p:txBody>
      </p:sp>
      <p:sp>
        <p:nvSpPr>
          <p:cNvPr id="5" name="Rectangle 8"/>
          <p:cNvSpPr>
            <a:spLocks noGrp="1" noChangeArrowheads="1"/>
          </p:cNvSpPr>
          <p:nvPr>
            <p:ph type="hdr" sz="quarter"/>
          </p:nvPr>
        </p:nvSpPr>
        <p:spPr>
          <a:ln/>
        </p:spPr>
        <p:txBody>
          <a:bodyPr/>
          <a:lstStyle/>
          <a:p>
            <a:pPr algn="r"/>
            <a:r>
              <a:rPr lang="en-US" altLang="en-US"/>
              <a:t>CAP and the UN Action Plan on Early Warnings for All</a:t>
            </a:r>
            <a:endParaRPr lang="en-US" altLang="en-US" dirty="0"/>
          </a:p>
        </p:txBody>
      </p:sp>
      <p:sp>
        <p:nvSpPr>
          <p:cNvPr id="2348034" name="Rectangle 2"/>
          <p:cNvSpPr>
            <a:spLocks noGrp="1" noRot="1" noChangeAspect="1" noChangeArrowheads="1" noTextEdit="1"/>
          </p:cNvSpPr>
          <p:nvPr>
            <p:ph type="sldImg"/>
          </p:nvPr>
        </p:nvSpPr>
        <p:spPr>
          <a:xfrm>
            <a:off x="1225550" y="542925"/>
            <a:ext cx="4743450" cy="3559175"/>
          </a:xfrm>
          <a:ln/>
        </p:spPr>
      </p:sp>
      <p:sp>
        <p:nvSpPr>
          <p:cNvPr id="2348035" name="Rectangle 3"/>
          <p:cNvSpPr>
            <a:spLocks noGrp="1" noChangeArrowheads="1"/>
          </p:cNvSpPr>
          <p:nvPr>
            <p:ph type="body" idx="1"/>
          </p:nvPr>
        </p:nvSpPr>
        <p:spPr/>
        <p:txBody>
          <a:bodyPr/>
          <a:lstStyle/>
          <a:p>
            <a:pPr>
              <a:spcAft>
                <a:spcPct val="20000"/>
              </a:spcAft>
            </a:pPr>
            <a:r>
              <a:rPr lang="en-US" altLang="en-US" dirty="0">
                <a:latin typeface="Arial" panose="020B0604020202020204" pitchFamily="34" charset="0"/>
                <a:cs typeface="Arial" panose="020B0604020202020204" pitchFamily="34" charset="0"/>
              </a:rPr>
              <a:t>The Action Plan was launched in 2022 at the Conference of the Parties to the Convention on Climate Change. It calls for new investments of 3.1 billion US dollars to achieve its goal: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To ensure every person on Earth is protected by early</a:t>
            </a:r>
            <a:br>
              <a:rPr lang="en-US" altLang="en-US" b="0" dirty="0">
                <a:latin typeface="Arial" panose="020B0604020202020204" pitchFamily="34" charset="0"/>
                <a:cs typeface="Arial" panose="020B0604020202020204" pitchFamily="34" charset="0"/>
              </a:rPr>
            </a:br>
            <a:r>
              <a:rPr lang="en-US" altLang="en-US" dirty="0"/>
              <a:t>     </a:t>
            </a:r>
            <a:r>
              <a:rPr lang="en-US" altLang="en-US" b="0" dirty="0">
                <a:latin typeface="Arial" panose="020B0604020202020204" pitchFamily="34" charset="0"/>
                <a:cs typeface="Arial" panose="020B0604020202020204" pitchFamily="34" charset="0"/>
              </a:rPr>
              <a:t>warning systems within five years.</a:t>
            </a:r>
          </a:p>
          <a:p>
            <a:pPr>
              <a:spcAft>
                <a:spcPct val="20000"/>
              </a:spcAft>
            </a:pPr>
            <a:r>
              <a:rPr lang="en-US" altLang="en-US" dirty="0">
                <a:latin typeface="Arial" charset="0"/>
              </a:rPr>
              <a:t>The Action Plan is organized in four Pillars. "Pillar 3" addresses </a:t>
            </a:r>
            <a:br>
              <a:rPr lang="en-US" altLang="en-US" dirty="0">
                <a:latin typeface="Arial" charset="0"/>
              </a:rPr>
            </a:br>
            <a:r>
              <a:rPr lang="en-US" altLang="en-US" dirty="0">
                <a:latin typeface="Arial" charset="0"/>
              </a:rPr>
              <a:t>the  "Dissemination and Communication” of warnings.</a:t>
            </a:r>
          </a:p>
          <a:p>
            <a:pPr>
              <a:spcAft>
                <a:spcPct val="20000"/>
              </a:spcAft>
            </a:pPr>
            <a:endParaRPr lang="en-US" altLang="en-US" dirty="0">
              <a:latin typeface="Arial" charset="0"/>
            </a:endParaRPr>
          </a:p>
          <a:p>
            <a:pPr>
              <a:spcAft>
                <a:spcPct val="20000"/>
              </a:spcAft>
            </a:pPr>
            <a:endParaRPr lang="en-US" altLang="en-US" dirty="0">
              <a:latin typeface="Arial" charset="0"/>
            </a:endParaRPr>
          </a:p>
        </p:txBody>
      </p:sp>
    </p:spTree>
    <p:extLst>
      <p:ext uri="{BB962C8B-B14F-4D97-AF65-F5344CB8AC3E}">
        <p14:creationId xmlns:p14="http://schemas.microsoft.com/office/powerpoint/2010/main" val="3148656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86182265-483F-424A-B767-412E0BF623E9}" type="slidenum">
              <a:rPr lang="en-US" altLang="en-US"/>
              <a:pPr/>
              <a:t>39</a:t>
            </a:fld>
            <a:endParaRPr lang="en-US" altLang="en-US"/>
          </a:p>
        </p:txBody>
      </p:sp>
      <p:sp>
        <p:nvSpPr>
          <p:cNvPr id="5" name="Rectangle 8"/>
          <p:cNvSpPr>
            <a:spLocks noGrp="1" noChangeArrowheads="1"/>
          </p:cNvSpPr>
          <p:nvPr>
            <p:ph type="hdr" sz="quarter"/>
          </p:nvPr>
        </p:nvSpPr>
        <p:spPr>
          <a:ln/>
        </p:spPr>
        <p:txBody>
          <a:bodyPr/>
          <a:lstStyle/>
          <a:p>
            <a:pPr algn="r"/>
            <a:r>
              <a:rPr lang="en-US" altLang="en-US"/>
              <a:t>CAP and the UN Action Plan on Early Warnings for All</a:t>
            </a:r>
            <a:endParaRPr lang="en-US" altLang="en-US" dirty="0"/>
          </a:p>
        </p:txBody>
      </p:sp>
      <p:sp>
        <p:nvSpPr>
          <p:cNvPr id="2348034" name="Rectangle 2"/>
          <p:cNvSpPr>
            <a:spLocks noGrp="1" noRot="1" noChangeAspect="1" noChangeArrowheads="1" noTextEdit="1"/>
          </p:cNvSpPr>
          <p:nvPr>
            <p:ph type="sldImg"/>
          </p:nvPr>
        </p:nvSpPr>
        <p:spPr>
          <a:xfrm>
            <a:off x="1250950" y="542925"/>
            <a:ext cx="4745038" cy="3560763"/>
          </a:xfrm>
          <a:ln/>
        </p:spPr>
      </p:sp>
      <p:sp>
        <p:nvSpPr>
          <p:cNvPr id="2348035" name="Rectangle 3"/>
          <p:cNvSpPr>
            <a:spLocks noGrp="1" noChangeArrowheads="1"/>
          </p:cNvSpPr>
          <p:nvPr>
            <p:ph type="body" idx="1"/>
          </p:nvPr>
        </p:nvSpPr>
        <p:spPr/>
        <p:txBody>
          <a:bodyPr/>
          <a:lstStyle/>
          <a:p>
            <a:pPr>
              <a:spcAft>
                <a:spcPct val="20000"/>
              </a:spcAft>
            </a:pPr>
            <a:r>
              <a:rPr lang="en-US" altLang="en-US" dirty="0">
                <a:latin typeface="Arial" charset="0"/>
              </a:rPr>
              <a:t>One of the </a:t>
            </a:r>
            <a:r>
              <a:rPr lang="en-US" altLang="en-US" b="1" dirty="0">
                <a:latin typeface="Arial" charset="0"/>
              </a:rPr>
              <a:t>Actions</a:t>
            </a:r>
            <a:r>
              <a:rPr lang="en-US" altLang="en-US" dirty="0">
                <a:latin typeface="Arial" charset="0"/>
              </a:rPr>
              <a:t> in the “Dissemination and Communication” Pillar </a:t>
            </a:r>
            <a:br>
              <a:rPr lang="en-US" altLang="en-US" dirty="0">
                <a:latin typeface="Arial" charset="0"/>
              </a:rPr>
            </a:br>
            <a:r>
              <a:rPr lang="en-US" altLang="en-US" dirty="0">
                <a:latin typeface="Arial" charset="0"/>
              </a:rPr>
              <a:t>is to "Establish CAP editor and Alert Hub to further enhance multi-hazard CAP based emergency alerting". CAP Editor and the Alert </a:t>
            </a:r>
            <a:br>
              <a:rPr lang="en-US" altLang="en-US" dirty="0">
                <a:latin typeface="Arial" charset="0"/>
              </a:rPr>
            </a:br>
            <a:r>
              <a:rPr lang="en-US" altLang="en-US" dirty="0">
                <a:latin typeface="Arial" charset="0"/>
              </a:rPr>
              <a:t>Hub are both provided by my non-profit company Alert-</a:t>
            </a:r>
            <a:r>
              <a:rPr lang="en-US" altLang="en-US" dirty="0" err="1">
                <a:latin typeface="Arial" charset="0"/>
              </a:rPr>
              <a:t>Hub.Org</a:t>
            </a:r>
            <a:r>
              <a:rPr lang="en-US" altLang="en-US" dirty="0">
                <a:latin typeface="Arial" charset="0"/>
              </a:rPr>
              <a:t>.</a:t>
            </a:r>
          </a:p>
          <a:p>
            <a:pPr>
              <a:spcAft>
                <a:spcPct val="20000"/>
              </a:spcAft>
            </a:pPr>
            <a:r>
              <a:rPr lang="en-US" altLang="en-US" dirty="0">
                <a:latin typeface="Arial" charset="0"/>
              </a:rPr>
              <a:t>The CAP Editor freeware is now in operational use by 53 countries </a:t>
            </a:r>
            <a:br>
              <a:rPr lang="en-US" altLang="en-US" dirty="0">
                <a:latin typeface="Arial" charset="0"/>
              </a:rPr>
            </a:br>
            <a:r>
              <a:rPr lang="en-US" altLang="en-US" dirty="0">
                <a:latin typeface="Arial" charset="0"/>
              </a:rPr>
              <a:t>and 27 are testing it. The Alert Hub freeware aggregates emergency alerts from 199 CAP Alert Feeds. </a:t>
            </a:r>
          </a:p>
          <a:p>
            <a:pPr>
              <a:spcAft>
                <a:spcPct val="20000"/>
              </a:spcAft>
            </a:pPr>
            <a:r>
              <a:rPr lang="en-US" altLang="en-US" dirty="0">
                <a:latin typeface="Arial" charset="0"/>
              </a:rPr>
              <a:t>One of the </a:t>
            </a:r>
            <a:r>
              <a:rPr lang="en-US" altLang="en-US" b="1" dirty="0">
                <a:latin typeface="Arial" charset="0"/>
              </a:rPr>
              <a:t>Outcomes</a:t>
            </a:r>
            <a:r>
              <a:rPr lang="en-US" altLang="en-US" dirty="0">
                <a:latin typeface="Arial" charset="0"/>
              </a:rPr>
              <a:t> in the “Dissemination and Communication” </a:t>
            </a:r>
            <a:br>
              <a:rPr lang="en-US" altLang="en-US" dirty="0">
                <a:latin typeface="Arial" charset="0"/>
              </a:rPr>
            </a:br>
            <a:r>
              <a:rPr lang="en-US" altLang="en-US" dirty="0">
                <a:latin typeface="Arial" charset="0"/>
              </a:rPr>
              <a:t>Pillar is: "All countries have the capability for effective, authoritative emergency alerting that leverages the Common Alerting Protocol (CAP), suitable for all media and all hazards." This exactly restates </a:t>
            </a:r>
            <a:br>
              <a:rPr lang="en-US" altLang="en-US" dirty="0">
                <a:latin typeface="Arial" charset="0"/>
              </a:rPr>
            </a:br>
            <a:r>
              <a:rPr lang="en-US" altLang="en-US" dirty="0">
                <a:latin typeface="Arial" charset="0"/>
              </a:rPr>
              <a:t>the Call to Action on Emergency Alerting.</a:t>
            </a:r>
          </a:p>
          <a:p>
            <a:pPr>
              <a:spcAft>
                <a:spcPct val="20000"/>
              </a:spcAft>
            </a:pPr>
            <a:endParaRPr lang="en-US" altLang="en-US" dirty="0">
              <a:latin typeface="Arial" charset="0"/>
            </a:endParaRPr>
          </a:p>
          <a:p>
            <a:pPr>
              <a:spcAft>
                <a:spcPct val="20000"/>
              </a:spcAft>
            </a:pPr>
            <a:endParaRPr lang="en-US" altLang="en-US" dirty="0">
              <a:latin typeface="Arial" charset="0"/>
            </a:endParaRPr>
          </a:p>
          <a:p>
            <a:pPr>
              <a:spcAft>
                <a:spcPct val="20000"/>
              </a:spcAft>
            </a:pPr>
            <a:endParaRPr lang="en-US" altLang="en-US" dirty="0">
              <a:latin typeface="Arial" charset="0"/>
            </a:endParaRPr>
          </a:p>
        </p:txBody>
      </p:sp>
    </p:spTree>
    <p:extLst>
      <p:ext uri="{BB962C8B-B14F-4D97-AF65-F5344CB8AC3E}">
        <p14:creationId xmlns:p14="http://schemas.microsoft.com/office/powerpoint/2010/main" val="216764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850" name="Rectangle 2"/>
          <p:cNvSpPr>
            <a:spLocks noGrp="1" noRot="1" noChangeAspect="1" noChangeArrowheads="1" noTextEdit="1"/>
          </p:cNvSpPr>
          <p:nvPr>
            <p:ph type="sldImg"/>
          </p:nvPr>
        </p:nvSpPr>
        <p:spPr>
          <a:xfrm>
            <a:off x="1279525" y="561975"/>
            <a:ext cx="4702175" cy="3527425"/>
          </a:xfrm>
          <a:ln/>
        </p:spPr>
      </p:sp>
      <p:sp>
        <p:nvSpPr>
          <p:cNvPr id="2254851" name="Rectangle 3"/>
          <p:cNvSpPr>
            <a:spLocks noGrp="1" noChangeArrowheads="1"/>
          </p:cNvSpPr>
          <p:nvPr>
            <p:ph type="body" idx="1"/>
          </p:nvPr>
        </p:nvSpPr>
        <p:spPr>
          <a:xfrm>
            <a:off x="631666" y="4175901"/>
            <a:ext cx="5835970" cy="4759377"/>
          </a:xfrm>
        </p:spPr>
        <p:txBody>
          <a:bodyPr/>
          <a:lstStyle/>
          <a:p>
            <a:pPr marL="278435" indent="-278435">
              <a:buFont typeface="Arial" panose="020B0604020202020204" pitchFamily="34" charset="0"/>
              <a:buChar char="•"/>
            </a:pPr>
            <a:r>
              <a:rPr lang="en-US" b="1" dirty="0"/>
              <a:t>What</a:t>
            </a:r>
            <a:r>
              <a:rPr lang="en-US" dirty="0"/>
              <a:t> is the emergency?</a:t>
            </a:r>
          </a:p>
          <a:p>
            <a:pPr marL="278435" indent="-278435">
              <a:buFont typeface="Arial" panose="020B0604020202020204" pitchFamily="34" charset="0"/>
              <a:buChar char="•"/>
            </a:pPr>
            <a:r>
              <a:rPr lang="en-US" b="1" dirty="0"/>
              <a:t>Where</a:t>
            </a:r>
            <a:r>
              <a:rPr lang="en-US" dirty="0"/>
              <a:t> is the affected area? </a:t>
            </a:r>
          </a:p>
          <a:p>
            <a:pPr marL="278435" indent="-278435">
              <a:buFont typeface="Arial" panose="020B0604020202020204" pitchFamily="34" charset="0"/>
              <a:buChar char="•"/>
            </a:pPr>
            <a:r>
              <a:rPr lang="en-US" b="1" dirty="0"/>
              <a:t>How soon</a:t>
            </a:r>
            <a:r>
              <a:rPr lang="en-US" dirty="0"/>
              <a:t> do we need to act? </a:t>
            </a:r>
          </a:p>
          <a:p>
            <a:pPr marL="278435" indent="-278435">
              <a:buFont typeface="Arial" panose="020B0604020202020204" pitchFamily="34" charset="0"/>
              <a:buChar char="•"/>
            </a:pPr>
            <a:r>
              <a:rPr lang="en-US" b="1" dirty="0"/>
              <a:t>How bad</a:t>
            </a:r>
            <a:r>
              <a:rPr lang="en-US" dirty="0"/>
              <a:t> will it be? </a:t>
            </a:r>
          </a:p>
          <a:p>
            <a:pPr marL="278435" indent="-278435">
              <a:buFont typeface="Arial" panose="020B0604020202020204" pitchFamily="34" charset="0"/>
              <a:buChar char="•"/>
            </a:pPr>
            <a:r>
              <a:rPr lang="en-US" b="1" dirty="0"/>
              <a:t>How certain</a:t>
            </a:r>
            <a:r>
              <a:rPr lang="en-US" dirty="0"/>
              <a:t> are the experts?</a:t>
            </a:r>
          </a:p>
          <a:p>
            <a:pPr marL="278435" indent="-278435">
              <a:buFont typeface="Arial" panose="020B0604020202020204" pitchFamily="34" charset="0"/>
              <a:buChar char="•"/>
            </a:pPr>
            <a:r>
              <a:rPr lang="en-US" b="1" dirty="0"/>
              <a:t>What</a:t>
            </a:r>
            <a:r>
              <a:rPr lang="en-US" dirty="0"/>
              <a:t> should we do?</a:t>
            </a:r>
          </a:p>
          <a:p>
            <a:pPr marL="278435" indent="-278435">
              <a:buFont typeface="Arial" panose="020B0604020202020204" pitchFamily="34" charset="0"/>
              <a:buChar char="•"/>
            </a:pPr>
            <a:endParaRPr lang="en-US" dirty="0"/>
          </a:p>
          <a:p>
            <a:endParaRPr lang="en-US" altLang="en-US" dirty="0">
              <a:latin typeface="Arial" charset="0"/>
            </a:endParaRP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4</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018" name="Rectangle 2"/>
          <p:cNvSpPr>
            <a:spLocks noGrp="1" noRot="1" noChangeAspect="1" noChangeArrowheads="1" noTextEdit="1"/>
          </p:cNvSpPr>
          <p:nvPr>
            <p:ph type="sldImg"/>
          </p:nvPr>
        </p:nvSpPr>
        <p:spPr>
          <a:xfrm>
            <a:off x="1279525" y="561975"/>
            <a:ext cx="4702175" cy="3527425"/>
          </a:xfrm>
          <a:ln/>
        </p:spPr>
      </p:sp>
      <p:sp>
        <p:nvSpPr>
          <p:cNvPr id="2134019" name="Rectangle 3"/>
          <p:cNvSpPr>
            <a:spLocks noGrp="1" noChangeArrowheads="1"/>
          </p:cNvSpPr>
          <p:nvPr>
            <p:ph type="body" idx="1"/>
          </p:nvPr>
        </p:nvSpPr>
        <p:spPr>
          <a:xfrm>
            <a:off x="631666" y="4175901"/>
            <a:ext cx="5835970" cy="4759377"/>
          </a:xfrm>
        </p:spPr>
        <p:txBody>
          <a:bodyPr/>
          <a:lstStyle/>
          <a:p>
            <a:r>
              <a:rPr lang="en-US" dirty="0"/>
              <a:t>This concludes my presentation.</a:t>
            </a:r>
          </a:p>
          <a:p>
            <a:r>
              <a:rPr lang="en-US" dirty="0"/>
              <a:t>All this week I am at the Exhibition Booth titled: Free Tools for CAP-enabled Emergency Alerting. Those free tools are the CAP Editor </a:t>
            </a:r>
            <a:br>
              <a:rPr lang="en-US" dirty="0"/>
            </a:br>
            <a:r>
              <a:rPr lang="en-US" dirty="0"/>
              <a:t>and the CAP Alert Hub.</a:t>
            </a:r>
          </a:p>
          <a:p>
            <a:r>
              <a:rPr lang="en-US" dirty="0"/>
              <a:t>Here are links to some CAP videos you might like to watch.</a:t>
            </a:r>
          </a:p>
          <a:p>
            <a:r>
              <a:rPr lang="en-US" altLang="en-US" dirty="0">
                <a:latin typeface="Arial" charset="0"/>
              </a:rPr>
              <a:t>Feel free to contact me about anything related to CAP.</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40</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8786" name="Rectangle 2"/>
          <p:cNvSpPr>
            <a:spLocks noGrp="1" noRot="1" noChangeAspect="1" noChangeArrowheads="1" noTextEdit="1"/>
          </p:cNvSpPr>
          <p:nvPr>
            <p:ph type="sldImg"/>
          </p:nvPr>
        </p:nvSpPr>
        <p:spPr>
          <a:xfrm>
            <a:off x="1279525" y="561975"/>
            <a:ext cx="4702175" cy="3527425"/>
          </a:xfrm>
          <a:ln/>
        </p:spPr>
      </p:sp>
      <p:sp>
        <p:nvSpPr>
          <p:cNvPr id="2038787" name="Rectangle 3"/>
          <p:cNvSpPr>
            <a:spLocks noGrp="1" noChangeArrowheads="1"/>
          </p:cNvSpPr>
          <p:nvPr>
            <p:ph type="body" idx="1"/>
          </p:nvPr>
        </p:nvSpPr>
        <p:spPr/>
        <p:txBody>
          <a:bodyPr/>
          <a:lstStyle/>
          <a:p>
            <a:r>
              <a:rPr lang="en-US" altLang="en-US" dirty="0">
                <a:latin typeface="Arial" charset="0"/>
              </a:rPr>
              <a:t>We have some time now for any Comments or Questions on </a:t>
            </a:r>
            <a:r>
              <a:rPr lang="en-US" altLang="en-US">
                <a:latin typeface="Arial" charset="0"/>
              </a:rPr>
              <a:t>these </a:t>
            </a:r>
            <a:br>
              <a:rPr lang="en-US" altLang="en-US">
                <a:latin typeface="Arial" charset="0"/>
              </a:rPr>
            </a:br>
            <a:r>
              <a:rPr lang="en-US" altLang="en-US">
                <a:latin typeface="Arial" charset="0"/>
              </a:rPr>
              <a:t>or </a:t>
            </a:r>
            <a:r>
              <a:rPr lang="en-US" altLang="en-US" dirty="0">
                <a:latin typeface="Arial" charset="0"/>
              </a:rPr>
              <a:t>related topics.</a:t>
            </a:r>
          </a:p>
          <a:p>
            <a:r>
              <a:rPr lang="en-US" altLang="en-US" dirty="0">
                <a:latin typeface="Arial" charset="0"/>
              </a:rPr>
              <a:t>.</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41</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a:xfrm>
            <a:off x="1279525" y="561975"/>
            <a:ext cx="4702175" cy="3527425"/>
          </a:xfrm>
          <a:ln/>
        </p:spPr>
      </p:sp>
      <p:sp>
        <p:nvSpPr>
          <p:cNvPr id="2265091" name="Rectangle 3"/>
          <p:cNvSpPr>
            <a:spLocks noGrp="1" noChangeArrowheads="1"/>
          </p:cNvSpPr>
          <p:nvPr>
            <p:ph type="body" idx="1"/>
          </p:nvPr>
        </p:nvSpPr>
        <p:spPr/>
        <p:txBody>
          <a:bodyPr/>
          <a:lstStyle/>
          <a:p>
            <a:r>
              <a:rPr lang="en-US" altLang="en-US" dirty="0"/>
              <a:t>CAP is the standard format for carrying those Key Facts.</a:t>
            </a:r>
          </a:p>
          <a:p>
            <a:r>
              <a:rPr lang="en-US" dirty="0"/>
              <a:t>CAP is designed for All-Hazards, All-Media, communications:</a:t>
            </a:r>
          </a:p>
          <a:p>
            <a:pPr marL="278435" indent="-278435">
              <a:buFont typeface="Arial" panose="020B0604020202020204" pitchFamily="34" charset="0"/>
              <a:buChar char="•"/>
            </a:pPr>
            <a:r>
              <a:rPr lang="en-US" dirty="0"/>
              <a:t>about any and all kinds of hazard (Weather, Fires, Earthquakes, Volcanoes, Landslides, Child Abductions, Disease Outbreaks, </a:t>
            </a:r>
            <a:br>
              <a:rPr lang="en-US" dirty="0"/>
            </a:br>
            <a:r>
              <a:rPr lang="en-US" dirty="0"/>
              <a:t>Air Quality, Transportation Problems, Power Outages ...)</a:t>
            </a:r>
          </a:p>
          <a:p>
            <a:pPr marL="278435" indent="-278435">
              <a:buFont typeface="Arial" panose="020B0604020202020204" pitchFamily="34" charset="0"/>
              <a:buChar char="•"/>
            </a:pPr>
            <a:r>
              <a:rPr lang="en-US" dirty="0"/>
              <a:t>over any and all media (television, radio, telephone, fax, </a:t>
            </a:r>
            <a:br>
              <a:rPr lang="en-US" dirty="0"/>
            </a:br>
            <a:r>
              <a:rPr lang="en-US" dirty="0"/>
              <a:t>highway signs, e-mail, Web sites, news feeds, ...)</a:t>
            </a:r>
          </a:p>
          <a:p>
            <a:pPr defTabSz="890991">
              <a:defRPr/>
            </a:pPr>
            <a:r>
              <a:rPr lang="en-US" altLang="en-US" dirty="0"/>
              <a:t>Imagine CAP as a "standard business form" in paper on a clipboard. </a:t>
            </a:r>
          </a:p>
          <a:p>
            <a:pPr defTabSz="890991">
              <a:defRPr/>
            </a:pPr>
            <a:r>
              <a:rPr lang="en-US" altLang="en-US" dirty="0"/>
              <a:t>According to your role (as a responder, manager, journalist, school principal) you will need other information to supplement the key facts. </a:t>
            </a:r>
          </a:p>
          <a:p>
            <a:pPr defTabSz="890991">
              <a:defRPr/>
            </a:pPr>
            <a:r>
              <a:rPr lang="en-US" altLang="en-US" dirty="0"/>
              <a:t>But, everyone involved in the emergency should have at least the Key Facts, communicated by a CAP alert.  </a:t>
            </a:r>
          </a:p>
          <a:p>
            <a:endParaRPr lang="en-US" altLang="en-US" dirty="0"/>
          </a:p>
          <a:p>
            <a:r>
              <a:rPr lang="en-US" altLang="en-US" dirty="0">
                <a:latin typeface="Arial" charset="0"/>
              </a:rPr>
              <a:t>  </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5</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6899" name="Rectangle 3"/>
          <p:cNvSpPr>
            <a:spLocks noGrp="1" noChangeArrowheads="1"/>
          </p:cNvSpPr>
          <p:nvPr>
            <p:ph type="body" idx="1"/>
          </p:nvPr>
        </p:nvSpPr>
        <p:spPr/>
        <p:txBody>
          <a:bodyPr/>
          <a:lstStyle/>
          <a:p>
            <a:r>
              <a:rPr lang="en-US" altLang="en-US" dirty="0"/>
              <a:t>A CAP Alert is like a News Article, but CAP provides more structure.</a:t>
            </a:r>
          </a:p>
          <a:p>
            <a:r>
              <a:rPr lang="en-US" altLang="en-US" dirty="0"/>
              <a:t>Each Key Fact has its own separate element. And, many of those elements hold actual data rather than just plain text. </a:t>
            </a:r>
          </a:p>
          <a:p>
            <a:r>
              <a:rPr lang="en-US" altLang="en-US" dirty="0"/>
              <a:t>The data in CAP are coded values essential for automated processing, routing, translation and much more.</a:t>
            </a:r>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6</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endParaRPr lang="en-US" altLang="en-US" dirty="0"/>
          </a:p>
        </p:txBody>
      </p:sp>
      <p:sp>
        <p:nvSpPr>
          <p:cNvPr id="15" name="Slide Image Placeholder 14">
            <a:extLst>
              <a:ext uri="{FF2B5EF4-FFF2-40B4-BE49-F238E27FC236}">
                <a16:creationId xmlns:a16="http://schemas.microsoft.com/office/drawing/2014/main" id="{A0F898EE-099A-A2F8-C60D-5D61633B75EB}"/>
              </a:ext>
            </a:extLst>
          </p:cNvPr>
          <p:cNvSpPr>
            <a:spLocks noGrp="1" noRot="1" noChangeAspect="1"/>
          </p:cNvSpPr>
          <p:nvPr>
            <p:ph type="sldImg"/>
          </p:nvPr>
        </p:nvSpPr>
        <p:spPr/>
      </p:sp>
    </p:spTree>
    <p:extLst>
      <p:ext uri="{BB962C8B-B14F-4D97-AF65-F5344CB8AC3E}">
        <p14:creationId xmlns:p14="http://schemas.microsoft.com/office/powerpoint/2010/main" val="274748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2611" name="Rectangle 3"/>
          <p:cNvSpPr>
            <a:spLocks noGrp="1" noChangeArrowheads="1"/>
          </p:cNvSpPr>
          <p:nvPr>
            <p:ph type="body" idx="1"/>
          </p:nvPr>
        </p:nvSpPr>
        <p:spPr/>
        <p:txBody>
          <a:bodyPr/>
          <a:lstStyle/>
          <a:p>
            <a:pPr lvl="0"/>
            <a:r>
              <a:rPr lang="en-US" dirty="0"/>
              <a:t>The standardized structure of CAP enables Google, for example,</a:t>
            </a:r>
            <a:br>
              <a:rPr lang="en-US" dirty="0"/>
            </a:br>
            <a:r>
              <a:rPr lang="en-US" dirty="0"/>
              <a:t> to deliver emergency warnings on a range of services. </a:t>
            </a:r>
          </a:p>
          <a:p>
            <a:pPr lvl="0"/>
            <a:r>
              <a:rPr lang="en-US" dirty="0"/>
              <a:t>Used by billions of people worldwide, these include Google Search, Google Maps, and push notifications.</a:t>
            </a:r>
          </a:p>
          <a:p>
            <a:pPr lvl="0"/>
            <a:endParaRPr lang="en-US" dirty="0"/>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7</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
        <p:nvSpPr>
          <p:cNvPr id="12" name="Slide Image Placeholder 11">
            <a:extLst>
              <a:ext uri="{FF2B5EF4-FFF2-40B4-BE49-F238E27FC236}">
                <a16:creationId xmlns:a16="http://schemas.microsoft.com/office/drawing/2014/main" id="{B6025B34-4AA5-8CD8-4752-225EF2604E96}"/>
              </a:ext>
            </a:extLst>
          </p:cNvPr>
          <p:cNvSpPr>
            <a:spLocks noGrp="1" noRot="1" noChangeAspect="1"/>
          </p:cNvSpPr>
          <p:nvPr>
            <p:ph type="sldImg"/>
          </p:nvPr>
        </p:nvSpPr>
        <p:spPr/>
      </p:sp>
    </p:spTree>
    <p:extLst>
      <p:ext uri="{BB962C8B-B14F-4D97-AF65-F5344CB8AC3E}">
        <p14:creationId xmlns:p14="http://schemas.microsoft.com/office/powerpoint/2010/main" val="312161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2611" name="Rectangle 3"/>
          <p:cNvSpPr>
            <a:spLocks noGrp="1" noChangeArrowheads="1"/>
          </p:cNvSpPr>
          <p:nvPr>
            <p:ph type="body" idx="1"/>
          </p:nvPr>
        </p:nvSpPr>
        <p:spPr/>
        <p:txBody>
          <a:bodyPr/>
          <a:lstStyle/>
          <a:p>
            <a:pPr lvl="0"/>
            <a:r>
              <a:rPr lang="en-US" dirty="0"/>
              <a:t>And CAP is essential for sending CAP alerts to in-vehicle navigation systems. Those CAP alerts enable drivers to avoid danger areas, or take other actions as appropriate.</a:t>
            </a:r>
          </a:p>
          <a:p>
            <a:pPr lvl="0"/>
            <a:endParaRPr lang="en-US" dirty="0"/>
          </a:p>
          <a:p>
            <a:pPr lvl="0"/>
            <a:endParaRPr lang="en-US" dirty="0"/>
          </a:p>
        </p:txBody>
      </p:sp>
      <p:sp>
        <p:nvSpPr>
          <p:cNvPr id="2" name="Slide Number Placeholder 1"/>
          <p:cNvSpPr>
            <a:spLocks noGrp="1"/>
          </p:cNvSpPr>
          <p:nvPr>
            <p:ph type="sldNum" sz="quarter" idx="10"/>
          </p:nvPr>
        </p:nvSpPr>
        <p:spPr/>
        <p:txBody>
          <a:bodyPr/>
          <a:lstStyle/>
          <a:p>
            <a:fld id="{2DA14E46-8237-482A-8627-8FBE2E4103F2}" type="slidenum">
              <a:rPr lang="en-US" altLang="en-US" smtClean="0"/>
              <a:pPr/>
              <a:t>8</a:t>
            </a:fld>
            <a:endParaRPr lang="en-US" altLang="en-US"/>
          </a:p>
        </p:txBody>
      </p:sp>
      <p:sp>
        <p:nvSpPr>
          <p:cNvPr id="3" name="Header Placeholder 2"/>
          <p:cNvSpPr>
            <a:spLocks noGrp="1"/>
          </p:cNvSpPr>
          <p:nvPr>
            <p:ph type="hdr" sz="quarter" idx="11"/>
          </p:nvPr>
        </p:nvSpPr>
        <p:spPr/>
        <p:txBody>
          <a:bodyPr/>
          <a:lstStyle/>
          <a:p>
            <a:r>
              <a:rPr lang="en-US" altLang="en-US"/>
              <a:t>CAP and the UN Action Plan on Early Warnings for All</a:t>
            </a:r>
          </a:p>
        </p:txBody>
      </p:sp>
      <p:sp>
        <p:nvSpPr>
          <p:cNvPr id="12" name="Slide Image Placeholder 11">
            <a:extLst>
              <a:ext uri="{FF2B5EF4-FFF2-40B4-BE49-F238E27FC236}">
                <a16:creationId xmlns:a16="http://schemas.microsoft.com/office/drawing/2014/main" id="{B6025B34-4AA5-8CD8-4752-225EF2604E96}"/>
              </a:ext>
            </a:extLst>
          </p:cNvPr>
          <p:cNvSpPr>
            <a:spLocks noGrp="1" noRot="1" noChangeAspect="1"/>
          </p:cNvSpPr>
          <p:nvPr>
            <p:ph type="sldImg"/>
          </p:nvPr>
        </p:nvSpPr>
        <p:spPr/>
      </p:sp>
    </p:spTree>
    <p:extLst>
      <p:ext uri="{BB962C8B-B14F-4D97-AF65-F5344CB8AC3E}">
        <p14:creationId xmlns:p14="http://schemas.microsoft.com/office/powerpoint/2010/main" val="358975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p:txBody>
          <a:bodyPr/>
          <a:lstStyle/>
          <a:p>
            <a:fld id="{2B98AF77-8EEF-44B5-B35B-4C2588069DAD}" type="slidenum">
              <a:rPr lang="en-US" altLang="en-US"/>
              <a:pPr/>
              <a:t>9</a:t>
            </a:fld>
            <a:endParaRPr lang="en-US" altLang="en-US" dirty="0"/>
          </a:p>
        </p:txBody>
      </p:sp>
      <p:sp>
        <p:nvSpPr>
          <p:cNvPr id="5" name="Rectangle 8"/>
          <p:cNvSpPr>
            <a:spLocks noGrp="1" noChangeArrowheads="1"/>
          </p:cNvSpPr>
          <p:nvPr>
            <p:ph type="hdr" sz="quarter"/>
          </p:nvPr>
        </p:nvSpPr>
        <p:spPr/>
        <p:txBody>
          <a:bodyPr/>
          <a:lstStyle/>
          <a:p>
            <a:r>
              <a:rPr lang="en-US" altLang="en-US"/>
              <a:t>CAP and the UN Action Plan on Early Warnings for All</a:t>
            </a:r>
            <a:endParaRPr lang="en-US" altLang="en-US" dirty="0"/>
          </a:p>
        </p:txBody>
      </p:sp>
      <p:sp>
        <p:nvSpPr>
          <p:cNvPr id="2181123" name="Rectangle 3"/>
          <p:cNvSpPr>
            <a:spLocks noGrp="1" noChangeArrowheads="1"/>
          </p:cNvSpPr>
          <p:nvPr>
            <p:ph type="body" idx="1"/>
          </p:nvPr>
        </p:nvSpPr>
        <p:spPr/>
        <p:txBody>
          <a:bodyPr/>
          <a:lstStyle/>
          <a:p>
            <a:pPr defTabSz="890991" eaLnBrk="1" fontAlgn="auto" hangingPunct="1">
              <a:lnSpc>
                <a:spcPct val="100000"/>
              </a:lnSpc>
              <a:spcBef>
                <a:spcPts val="0"/>
              </a:spcBef>
              <a:spcAft>
                <a:spcPts val="0"/>
              </a:spcAft>
              <a:defRPr/>
            </a:pPr>
            <a:r>
              <a:rPr lang="en-US" dirty="0"/>
              <a:t>These and other disseminators get published CAP alerts through Internet standard “news feeds”. (The same way that “blogs” are published.) </a:t>
            </a:r>
          </a:p>
          <a:p>
            <a:pPr defTabSz="890991" eaLnBrk="1" fontAlgn="auto" hangingPunct="1">
              <a:lnSpc>
                <a:spcPct val="100000"/>
              </a:lnSpc>
              <a:spcBef>
                <a:spcPts val="0"/>
              </a:spcBef>
              <a:spcAft>
                <a:spcPts val="0"/>
              </a:spcAft>
              <a:defRPr/>
            </a:pPr>
            <a:endParaRPr lang="en-US" altLang="en-US" dirty="0"/>
          </a:p>
          <a:p>
            <a:pPr defTabSz="890991" eaLnBrk="1" fontAlgn="auto" hangingPunct="1">
              <a:lnSpc>
                <a:spcPct val="100000"/>
              </a:lnSpc>
              <a:spcBef>
                <a:spcPts val="0"/>
              </a:spcBef>
              <a:spcAft>
                <a:spcPts val="0"/>
              </a:spcAft>
              <a:defRPr/>
            </a:pPr>
            <a:r>
              <a:rPr lang="en-US" altLang="en-US" dirty="0"/>
              <a:t>Here is an example CAP news feed. This one is published by </a:t>
            </a:r>
            <a:br>
              <a:rPr lang="en-US" altLang="en-US" dirty="0"/>
            </a:br>
            <a:r>
              <a:rPr lang="en-US" altLang="en-US" dirty="0"/>
              <a:t>the U.S. National Weather Service for the county of Los Angeles.</a:t>
            </a:r>
          </a:p>
        </p:txBody>
      </p:sp>
      <p:sp>
        <p:nvSpPr>
          <p:cNvPr id="10" name="Slide Image Placeholder 9">
            <a:extLst>
              <a:ext uri="{FF2B5EF4-FFF2-40B4-BE49-F238E27FC236}">
                <a16:creationId xmlns:a16="http://schemas.microsoft.com/office/drawing/2014/main" id="{52893F79-C2A6-4C5F-0529-D485A06A8F03}"/>
              </a:ext>
            </a:extLst>
          </p:cNvPr>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a:t>13 March 2023</a:t>
            </a:r>
          </a:p>
        </p:txBody>
      </p:sp>
      <p:sp>
        <p:nvSpPr>
          <p:cNvPr id="5" name="Footer Placeholder 4"/>
          <p:cNvSpPr>
            <a:spLocks noGrp="1"/>
          </p:cNvSpPr>
          <p:nvPr>
            <p:ph type="ftr" sz="quarter" idx="11"/>
          </p:nvPr>
        </p:nvSpPr>
        <p:spPr/>
        <p:txBody>
          <a:bodyPr/>
          <a:lstStyle>
            <a:lvl1pPr>
              <a:defRPr/>
            </a:lvl1pPr>
          </a:lstStyle>
          <a:p>
            <a:r>
              <a:rPr lang="en-US" altLang="en-US"/>
              <a:t>CAP and UN Early Warnings for All</a:t>
            </a:r>
          </a:p>
        </p:txBody>
      </p:sp>
      <p:sp>
        <p:nvSpPr>
          <p:cNvPr id="6" name="Slide Number Placeholder 5"/>
          <p:cNvSpPr>
            <a:spLocks noGrp="1"/>
          </p:cNvSpPr>
          <p:nvPr>
            <p:ph type="sldNum" sz="quarter" idx="12"/>
          </p:nvPr>
        </p:nvSpPr>
        <p:spPr/>
        <p:txBody>
          <a:bodyPr/>
          <a:lstStyle>
            <a:lvl1pPr>
              <a:defRPr/>
            </a:lvl1pPr>
          </a:lstStyle>
          <a:p>
            <a:fld id="{763776D0-1816-4F1F-B17D-4795FECED785}" type="slidenum">
              <a:rPr lang="en-US" altLang="en-US"/>
              <a:pPr/>
              <a:t>‹#›</a:t>
            </a:fld>
            <a:endParaRPr lang="en-US" altLang="en-US"/>
          </a:p>
        </p:txBody>
      </p:sp>
    </p:spTree>
    <p:extLst>
      <p:ext uri="{BB962C8B-B14F-4D97-AF65-F5344CB8AC3E}">
        <p14:creationId xmlns:p14="http://schemas.microsoft.com/office/powerpoint/2010/main" val="1237205508"/>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13 March 2023</a:t>
            </a:r>
          </a:p>
        </p:txBody>
      </p:sp>
      <p:sp>
        <p:nvSpPr>
          <p:cNvPr id="5" name="Footer Placeholder 4"/>
          <p:cNvSpPr>
            <a:spLocks noGrp="1"/>
          </p:cNvSpPr>
          <p:nvPr>
            <p:ph type="ftr" sz="quarter" idx="11"/>
          </p:nvPr>
        </p:nvSpPr>
        <p:spPr/>
        <p:txBody>
          <a:bodyPr/>
          <a:lstStyle>
            <a:lvl1pPr>
              <a:defRPr/>
            </a:lvl1pPr>
          </a:lstStyle>
          <a:p>
            <a:r>
              <a:rPr lang="en-US" altLang="en-US"/>
              <a:t>CAP and UN Early Warnings for All</a:t>
            </a:r>
          </a:p>
        </p:txBody>
      </p:sp>
      <p:sp>
        <p:nvSpPr>
          <p:cNvPr id="6" name="Slide Number Placeholder 5"/>
          <p:cNvSpPr>
            <a:spLocks noGrp="1"/>
          </p:cNvSpPr>
          <p:nvPr>
            <p:ph type="sldNum" sz="quarter" idx="12"/>
          </p:nvPr>
        </p:nvSpPr>
        <p:spPr/>
        <p:txBody>
          <a:bodyPr/>
          <a:lstStyle>
            <a:lvl1pPr>
              <a:defRPr/>
            </a:lvl1pPr>
          </a:lstStyle>
          <a:p>
            <a:fld id="{BDAFAB40-D095-44AE-9A2B-9FB6E5E2C4A5}" type="slidenum">
              <a:rPr lang="en-US" altLang="en-US"/>
              <a:pPr/>
              <a:t>‹#›</a:t>
            </a:fld>
            <a:endParaRPr lang="en-US" altLang="en-US"/>
          </a:p>
        </p:txBody>
      </p:sp>
    </p:spTree>
    <p:extLst>
      <p:ext uri="{BB962C8B-B14F-4D97-AF65-F5344CB8AC3E}">
        <p14:creationId xmlns:p14="http://schemas.microsoft.com/office/powerpoint/2010/main" val="14942533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0962" y="241304"/>
            <a:ext cx="1943100" cy="5197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664" y="241304"/>
            <a:ext cx="5688623" cy="5197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13 March 2023</a:t>
            </a:r>
          </a:p>
        </p:txBody>
      </p:sp>
      <p:sp>
        <p:nvSpPr>
          <p:cNvPr id="5" name="Footer Placeholder 4"/>
          <p:cNvSpPr>
            <a:spLocks noGrp="1"/>
          </p:cNvSpPr>
          <p:nvPr>
            <p:ph type="ftr" sz="quarter" idx="11"/>
          </p:nvPr>
        </p:nvSpPr>
        <p:spPr/>
        <p:txBody>
          <a:bodyPr/>
          <a:lstStyle>
            <a:lvl1pPr>
              <a:defRPr/>
            </a:lvl1pPr>
          </a:lstStyle>
          <a:p>
            <a:r>
              <a:rPr lang="en-US" altLang="en-US"/>
              <a:t>CAP and UN Early Warnings for All</a:t>
            </a:r>
          </a:p>
        </p:txBody>
      </p:sp>
      <p:sp>
        <p:nvSpPr>
          <p:cNvPr id="6" name="Slide Number Placeholder 5"/>
          <p:cNvSpPr>
            <a:spLocks noGrp="1"/>
          </p:cNvSpPr>
          <p:nvPr>
            <p:ph type="sldNum" sz="quarter" idx="12"/>
          </p:nvPr>
        </p:nvSpPr>
        <p:spPr/>
        <p:txBody>
          <a:bodyPr/>
          <a:lstStyle>
            <a:lvl1pPr>
              <a:defRPr/>
            </a:lvl1pPr>
          </a:lstStyle>
          <a:p>
            <a:fld id="{D410E2BB-4372-47B3-81E6-3F0B6FB809F9}" type="slidenum">
              <a:rPr lang="en-US" altLang="en-US"/>
              <a:pPr/>
              <a:t>‹#›</a:t>
            </a:fld>
            <a:endParaRPr lang="en-US" altLang="en-US"/>
          </a:p>
        </p:txBody>
      </p:sp>
    </p:spTree>
    <p:extLst>
      <p:ext uri="{BB962C8B-B14F-4D97-AF65-F5344CB8AC3E}">
        <p14:creationId xmlns:p14="http://schemas.microsoft.com/office/powerpoint/2010/main" val="112918404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2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91664" y="1323975"/>
            <a:ext cx="381586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2" y="1323975"/>
            <a:ext cx="381586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2" y="3457575"/>
            <a:ext cx="381586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C2B11C72-C4D7-1B7C-1D28-E5BB22532115}"/>
              </a:ext>
            </a:extLst>
          </p:cNvPr>
          <p:cNvSpPr>
            <a:spLocks noGrp="1"/>
          </p:cNvSpPr>
          <p:nvPr>
            <p:ph type="dt" sz="half" idx="10"/>
          </p:nvPr>
        </p:nvSpPr>
        <p:spPr/>
        <p:txBody>
          <a:bodyPr/>
          <a:lstStyle/>
          <a:p>
            <a:r>
              <a:rPr lang="en-US" altLang="en-US"/>
              <a:t>13 March 2023</a:t>
            </a:r>
          </a:p>
        </p:txBody>
      </p:sp>
      <p:sp>
        <p:nvSpPr>
          <p:cNvPr id="10" name="Footer Placeholder 9">
            <a:extLst>
              <a:ext uri="{FF2B5EF4-FFF2-40B4-BE49-F238E27FC236}">
                <a16:creationId xmlns:a16="http://schemas.microsoft.com/office/drawing/2014/main" id="{13581C1D-78A2-9962-CC82-5216FEFA0A2C}"/>
              </a:ext>
            </a:extLst>
          </p:cNvPr>
          <p:cNvSpPr>
            <a:spLocks noGrp="1"/>
          </p:cNvSpPr>
          <p:nvPr>
            <p:ph type="ftr" sz="quarter" idx="11"/>
          </p:nvPr>
        </p:nvSpPr>
        <p:spPr/>
        <p:txBody>
          <a:bodyPr/>
          <a:lstStyle/>
          <a:p>
            <a:r>
              <a:rPr lang="en-US" altLang="en-US"/>
              <a:t>CAP and UN Early Warnings for All</a:t>
            </a:r>
          </a:p>
        </p:txBody>
      </p:sp>
      <p:sp>
        <p:nvSpPr>
          <p:cNvPr id="11" name="Slide Number Placeholder 10">
            <a:extLst>
              <a:ext uri="{FF2B5EF4-FFF2-40B4-BE49-F238E27FC236}">
                <a16:creationId xmlns:a16="http://schemas.microsoft.com/office/drawing/2014/main" id="{748703C6-F707-8179-9C04-AC97D10B503F}"/>
              </a:ext>
            </a:extLst>
          </p:cNvPr>
          <p:cNvSpPr>
            <a:spLocks noGrp="1"/>
          </p:cNvSpPr>
          <p:nvPr>
            <p:ph type="sldNum" sz="quarter" idx="12"/>
          </p:nvPr>
        </p:nvSpPr>
        <p:spPr/>
        <p:txBody>
          <a:bodyPr/>
          <a:lstStyle/>
          <a:p>
            <a:fld id="{2275BC38-7CB0-4371-9738-F350664F0533}" type="slidenum">
              <a:rPr lang="en-US" altLang="en-US" smtClean="0"/>
              <a:pPr/>
              <a:t>‹#›</a:t>
            </a:fld>
            <a:endParaRPr lang="en-US" altLang="en-US"/>
          </a:p>
        </p:txBody>
      </p:sp>
      <p:sp>
        <p:nvSpPr>
          <p:cNvPr id="12" name="Title 11">
            <a:extLst>
              <a:ext uri="{FF2B5EF4-FFF2-40B4-BE49-F238E27FC236}">
                <a16:creationId xmlns:a16="http://schemas.microsoft.com/office/drawing/2014/main" id="{A6A69113-A0F6-3F04-4FE9-9CCF94FCF6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021815"/>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9363" y="241300"/>
            <a:ext cx="6639659" cy="876300"/>
          </a:xfrm>
        </p:spPr>
        <p:txBody>
          <a:bodyPr/>
          <a:lstStyle/>
          <a:p>
            <a:r>
              <a:rPr lang="en-US"/>
              <a:t>Click to edit Master title style</a:t>
            </a:r>
          </a:p>
        </p:txBody>
      </p:sp>
      <p:sp>
        <p:nvSpPr>
          <p:cNvPr id="3" name="Text Placeholder 2"/>
          <p:cNvSpPr>
            <a:spLocks noGrp="1"/>
          </p:cNvSpPr>
          <p:nvPr>
            <p:ph type="body" sz="half" idx="1"/>
          </p:nvPr>
        </p:nvSpPr>
        <p:spPr>
          <a:xfrm>
            <a:off x="691664" y="1323975"/>
            <a:ext cx="3815861"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2" y="1323975"/>
            <a:ext cx="381586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90503" y="6323013"/>
            <a:ext cx="1894330" cy="457200"/>
          </a:xfrm>
        </p:spPr>
        <p:txBody>
          <a:bodyPr/>
          <a:lstStyle>
            <a:lvl1pPr>
              <a:defRPr i="0"/>
            </a:lvl1pPr>
          </a:lstStyle>
          <a:p>
            <a:r>
              <a:rPr lang="en-US" altLang="en-US"/>
              <a:t>13 March 2023</a:t>
            </a:r>
            <a:endParaRPr lang="en-US" altLang="en-US" dirty="0"/>
          </a:p>
        </p:txBody>
      </p:sp>
      <p:sp>
        <p:nvSpPr>
          <p:cNvPr id="6" name="Footer Placeholder 5"/>
          <p:cNvSpPr>
            <a:spLocks noGrp="1"/>
          </p:cNvSpPr>
          <p:nvPr>
            <p:ph type="ftr" sz="quarter" idx="11"/>
          </p:nvPr>
        </p:nvSpPr>
        <p:spPr>
          <a:xfrm>
            <a:off x="2291629" y="6323013"/>
            <a:ext cx="5404339" cy="457200"/>
          </a:xfrm>
        </p:spPr>
        <p:txBody>
          <a:bodyPr/>
          <a:lstStyle>
            <a:lvl1pPr>
              <a:defRPr/>
            </a:lvl1pPr>
          </a:lstStyle>
          <a:p>
            <a:r>
              <a:rPr lang="en-US" altLang="en-US" dirty="0"/>
              <a:t>CAP and UN Early Warnings for All</a:t>
            </a:r>
          </a:p>
        </p:txBody>
      </p:sp>
      <p:sp>
        <p:nvSpPr>
          <p:cNvPr id="7" name="Slide Number Placeholder 6"/>
          <p:cNvSpPr>
            <a:spLocks noGrp="1"/>
          </p:cNvSpPr>
          <p:nvPr>
            <p:ph type="sldNum" sz="quarter" idx="12"/>
          </p:nvPr>
        </p:nvSpPr>
        <p:spPr>
          <a:xfrm>
            <a:off x="8359141" y="6308725"/>
            <a:ext cx="594362" cy="457200"/>
          </a:xfrm>
        </p:spPr>
        <p:txBody>
          <a:bodyPr/>
          <a:lstStyle>
            <a:lvl1pPr>
              <a:defRPr/>
            </a:lvl1pPr>
          </a:lstStyle>
          <a:p>
            <a:fld id="{458629A4-7D8F-4062-86FF-0A4C026762FE}" type="slidenum">
              <a:rPr lang="en-US" altLang="en-US"/>
              <a:pPr/>
              <a:t>‹#›</a:t>
            </a:fld>
            <a:endParaRPr lang="en-US" altLang="en-US" dirty="0"/>
          </a:p>
        </p:txBody>
      </p:sp>
    </p:spTree>
    <p:extLst>
      <p:ext uri="{BB962C8B-B14F-4D97-AF65-F5344CB8AC3E}">
        <p14:creationId xmlns:p14="http://schemas.microsoft.com/office/powerpoint/2010/main" val="17547331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13 March 2023</a:t>
            </a:r>
          </a:p>
        </p:txBody>
      </p:sp>
      <p:sp>
        <p:nvSpPr>
          <p:cNvPr id="5" name="Footer Placeholder 4"/>
          <p:cNvSpPr>
            <a:spLocks noGrp="1"/>
          </p:cNvSpPr>
          <p:nvPr>
            <p:ph type="ftr" sz="quarter" idx="11"/>
          </p:nvPr>
        </p:nvSpPr>
        <p:spPr/>
        <p:txBody>
          <a:bodyPr/>
          <a:lstStyle>
            <a:lvl1pPr>
              <a:defRPr/>
            </a:lvl1pPr>
          </a:lstStyle>
          <a:p>
            <a:r>
              <a:rPr lang="en-US" altLang="en-US"/>
              <a:t>CAP and UN Early Warnings for All</a:t>
            </a:r>
          </a:p>
        </p:txBody>
      </p:sp>
      <p:sp>
        <p:nvSpPr>
          <p:cNvPr id="6" name="Slide Number Placeholder 5"/>
          <p:cNvSpPr>
            <a:spLocks noGrp="1"/>
          </p:cNvSpPr>
          <p:nvPr>
            <p:ph type="sldNum" sz="quarter" idx="12"/>
          </p:nvPr>
        </p:nvSpPr>
        <p:spPr/>
        <p:txBody>
          <a:bodyPr/>
          <a:lstStyle>
            <a:lvl1pPr>
              <a:defRPr/>
            </a:lvl1pPr>
          </a:lstStyle>
          <a:p>
            <a:fld id="{C987FACA-A4E6-4D53-9EB7-BA7F47821EC9}" type="slidenum">
              <a:rPr lang="en-US" altLang="en-US"/>
              <a:pPr/>
              <a:t>‹#›</a:t>
            </a:fld>
            <a:endParaRPr lang="en-US" altLang="en-US"/>
          </a:p>
        </p:txBody>
      </p:sp>
    </p:spTree>
    <p:extLst>
      <p:ext uri="{BB962C8B-B14F-4D97-AF65-F5344CB8AC3E}">
        <p14:creationId xmlns:p14="http://schemas.microsoft.com/office/powerpoint/2010/main" val="17261366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13 March 2023</a:t>
            </a:r>
          </a:p>
        </p:txBody>
      </p:sp>
      <p:sp>
        <p:nvSpPr>
          <p:cNvPr id="5" name="Footer Placeholder 4"/>
          <p:cNvSpPr>
            <a:spLocks noGrp="1"/>
          </p:cNvSpPr>
          <p:nvPr>
            <p:ph type="ftr" sz="quarter" idx="11"/>
          </p:nvPr>
        </p:nvSpPr>
        <p:spPr/>
        <p:txBody>
          <a:bodyPr/>
          <a:lstStyle>
            <a:lvl1pPr>
              <a:defRPr/>
            </a:lvl1pPr>
          </a:lstStyle>
          <a:p>
            <a:r>
              <a:rPr lang="en-US" altLang="en-US"/>
              <a:t>CAP and UN Early Warnings for All</a:t>
            </a:r>
          </a:p>
        </p:txBody>
      </p:sp>
      <p:sp>
        <p:nvSpPr>
          <p:cNvPr id="6" name="Slide Number Placeholder 5"/>
          <p:cNvSpPr>
            <a:spLocks noGrp="1"/>
          </p:cNvSpPr>
          <p:nvPr>
            <p:ph type="sldNum" sz="quarter" idx="12"/>
          </p:nvPr>
        </p:nvSpPr>
        <p:spPr/>
        <p:txBody>
          <a:bodyPr/>
          <a:lstStyle>
            <a:lvl1pPr>
              <a:defRPr/>
            </a:lvl1pPr>
          </a:lstStyle>
          <a:p>
            <a:fld id="{021762D2-7A13-48CB-A101-37F7D2E75276}" type="slidenum">
              <a:rPr lang="en-US" altLang="en-US"/>
              <a:pPr/>
              <a:t>‹#›</a:t>
            </a:fld>
            <a:endParaRPr lang="en-US" altLang="en-US"/>
          </a:p>
        </p:txBody>
      </p:sp>
    </p:spTree>
    <p:extLst>
      <p:ext uri="{BB962C8B-B14F-4D97-AF65-F5344CB8AC3E}">
        <p14:creationId xmlns:p14="http://schemas.microsoft.com/office/powerpoint/2010/main" val="21446586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664" y="1323975"/>
            <a:ext cx="381586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323975"/>
            <a:ext cx="381586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a:t>13 March 2023</a:t>
            </a:r>
          </a:p>
        </p:txBody>
      </p:sp>
      <p:sp>
        <p:nvSpPr>
          <p:cNvPr id="6" name="Footer Placeholder 5"/>
          <p:cNvSpPr>
            <a:spLocks noGrp="1"/>
          </p:cNvSpPr>
          <p:nvPr>
            <p:ph type="ftr" sz="quarter" idx="11"/>
          </p:nvPr>
        </p:nvSpPr>
        <p:spPr/>
        <p:txBody>
          <a:bodyPr/>
          <a:lstStyle>
            <a:lvl1pPr>
              <a:defRPr/>
            </a:lvl1pPr>
          </a:lstStyle>
          <a:p>
            <a:r>
              <a:rPr lang="en-US" altLang="en-US"/>
              <a:t>CAP and UN Early Warnings for All</a:t>
            </a:r>
          </a:p>
        </p:txBody>
      </p:sp>
      <p:sp>
        <p:nvSpPr>
          <p:cNvPr id="7" name="Slide Number Placeholder 6"/>
          <p:cNvSpPr>
            <a:spLocks noGrp="1"/>
          </p:cNvSpPr>
          <p:nvPr>
            <p:ph type="sldNum" sz="quarter" idx="12"/>
          </p:nvPr>
        </p:nvSpPr>
        <p:spPr/>
        <p:txBody>
          <a:bodyPr/>
          <a:lstStyle>
            <a:lvl1pPr>
              <a:defRPr/>
            </a:lvl1pPr>
          </a:lstStyle>
          <a:p>
            <a:fld id="{0041BD88-F22C-4A76-9086-07E6C30D3089}" type="slidenum">
              <a:rPr lang="en-US" altLang="en-US"/>
              <a:pPr/>
              <a:t>‹#›</a:t>
            </a:fld>
            <a:endParaRPr lang="en-US" altLang="en-US"/>
          </a:p>
        </p:txBody>
      </p:sp>
    </p:spTree>
    <p:extLst>
      <p:ext uri="{BB962C8B-B14F-4D97-AF65-F5344CB8AC3E}">
        <p14:creationId xmlns:p14="http://schemas.microsoft.com/office/powerpoint/2010/main" val="6075280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066"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a:t>13 March 2023</a:t>
            </a:r>
          </a:p>
        </p:txBody>
      </p:sp>
      <p:sp>
        <p:nvSpPr>
          <p:cNvPr id="8" name="Footer Placeholder 7"/>
          <p:cNvSpPr>
            <a:spLocks noGrp="1"/>
          </p:cNvSpPr>
          <p:nvPr>
            <p:ph type="ftr" sz="quarter" idx="11"/>
          </p:nvPr>
        </p:nvSpPr>
        <p:spPr/>
        <p:txBody>
          <a:bodyPr/>
          <a:lstStyle>
            <a:lvl1pPr>
              <a:defRPr/>
            </a:lvl1pPr>
          </a:lstStyle>
          <a:p>
            <a:r>
              <a:rPr lang="en-US" altLang="en-US"/>
              <a:t>CAP and UN Early Warnings for All</a:t>
            </a:r>
          </a:p>
        </p:txBody>
      </p:sp>
      <p:sp>
        <p:nvSpPr>
          <p:cNvPr id="9" name="Slide Number Placeholder 8"/>
          <p:cNvSpPr>
            <a:spLocks noGrp="1"/>
          </p:cNvSpPr>
          <p:nvPr>
            <p:ph type="sldNum" sz="quarter" idx="12"/>
          </p:nvPr>
        </p:nvSpPr>
        <p:spPr/>
        <p:txBody>
          <a:bodyPr/>
          <a:lstStyle>
            <a:lvl1pPr>
              <a:defRPr/>
            </a:lvl1pPr>
          </a:lstStyle>
          <a:p>
            <a:fld id="{19C88734-A826-44EC-91E8-732F0E76F9D0}" type="slidenum">
              <a:rPr lang="en-US" altLang="en-US"/>
              <a:pPr/>
              <a:t>‹#›</a:t>
            </a:fld>
            <a:endParaRPr lang="en-US" altLang="en-US"/>
          </a:p>
        </p:txBody>
      </p:sp>
    </p:spTree>
    <p:extLst>
      <p:ext uri="{BB962C8B-B14F-4D97-AF65-F5344CB8AC3E}">
        <p14:creationId xmlns:p14="http://schemas.microsoft.com/office/powerpoint/2010/main" val="35245649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a:t>13 March 2023</a:t>
            </a:r>
          </a:p>
        </p:txBody>
      </p:sp>
      <p:sp>
        <p:nvSpPr>
          <p:cNvPr id="4" name="Footer Placeholder 3"/>
          <p:cNvSpPr>
            <a:spLocks noGrp="1"/>
          </p:cNvSpPr>
          <p:nvPr>
            <p:ph type="ftr" sz="quarter" idx="11"/>
          </p:nvPr>
        </p:nvSpPr>
        <p:spPr/>
        <p:txBody>
          <a:bodyPr/>
          <a:lstStyle>
            <a:lvl1pPr>
              <a:defRPr/>
            </a:lvl1pPr>
          </a:lstStyle>
          <a:p>
            <a:r>
              <a:rPr lang="en-US" altLang="en-US"/>
              <a:t>CAP and UN Early Warnings for All</a:t>
            </a:r>
          </a:p>
        </p:txBody>
      </p:sp>
      <p:sp>
        <p:nvSpPr>
          <p:cNvPr id="5" name="Slide Number Placeholder 4"/>
          <p:cNvSpPr>
            <a:spLocks noGrp="1"/>
          </p:cNvSpPr>
          <p:nvPr>
            <p:ph type="sldNum" sz="quarter" idx="12"/>
          </p:nvPr>
        </p:nvSpPr>
        <p:spPr/>
        <p:txBody>
          <a:bodyPr/>
          <a:lstStyle>
            <a:lvl1pPr>
              <a:defRPr/>
            </a:lvl1pPr>
          </a:lstStyle>
          <a:p>
            <a:fld id="{1FD1A8CF-07E5-46E3-883C-EA013DC45804}" type="slidenum">
              <a:rPr lang="en-US" altLang="en-US"/>
              <a:pPr/>
              <a:t>‹#›</a:t>
            </a:fld>
            <a:endParaRPr lang="en-US" altLang="en-US"/>
          </a:p>
        </p:txBody>
      </p:sp>
    </p:spTree>
    <p:extLst>
      <p:ext uri="{BB962C8B-B14F-4D97-AF65-F5344CB8AC3E}">
        <p14:creationId xmlns:p14="http://schemas.microsoft.com/office/powerpoint/2010/main" val="8307712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13 March 2023</a:t>
            </a:r>
          </a:p>
        </p:txBody>
      </p:sp>
      <p:sp>
        <p:nvSpPr>
          <p:cNvPr id="3" name="Footer Placeholder 2"/>
          <p:cNvSpPr>
            <a:spLocks noGrp="1"/>
          </p:cNvSpPr>
          <p:nvPr>
            <p:ph type="ftr" sz="quarter" idx="11"/>
          </p:nvPr>
        </p:nvSpPr>
        <p:spPr/>
        <p:txBody>
          <a:bodyPr/>
          <a:lstStyle>
            <a:lvl1pPr>
              <a:defRPr/>
            </a:lvl1pPr>
          </a:lstStyle>
          <a:p>
            <a:r>
              <a:rPr lang="en-US" altLang="en-US"/>
              <a:t>CAP and UN Early Warnings for All</a:t>
            </a:r>
          </a:p>
        </p:txBody>
      </p:sp>
      <p:sp>
        <p:nvSpPr>
          <p:cNvPr id="4" name="Slide Number Placeholder 3"/>
          <p:cNvSpPr>
            <a:spLocks noGrp="1"/>
          </p:cNvSpPr>
          <p:nvPr>
            <p:ph type="sldNum" sz="quarter" idx="12"/>
          </p:nvPr>
        </p:nvSpPr>
        <p:spPr/>
        <p:txBody>
          <a:bodyPr/>
          <a:lstStyle>
            <a:lvl1pPr>
              <a:defRPr/>
            </a:lvl1pPr>
          </a:lstStyle>
          <a:p>
            <a:fld id="{933758F2-89BB-4E92-A207-E68E177AF2ED}" type="slidenum">
              <a:rPr lang="en-US" altLang="en-US"/>
              <a:pPr/>
              <a:t>‹#›</a:t>
            </a:fld>
            <a:endParaRPr lang="en-US" altLang="en-US"/>
          </a:p>
        </p:txBody>
      </p:sp>
    </p:spTree>
    <p:extLst>
      <p:ext uri="{BB962C8B-B14F-4D97-AF65-F5344CB8AC3E}">
        <p14:creationId xmlns:p14="http://schemas.microsoft.com/office/powerpoint/2010/main" val="37910819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3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40" y="273054"/>
            <a:ext cx="511126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435"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13 March 2023</a:t>
            </a:r>
          </a:p>
        </p:txBody>
      </p:sp>
      <p:sp>
        <p:nvSpPr>
          <p:cNvPr id="6" name="Footer Placeholder 5"/>
          <p:cNvSpPr>
            <a:spLocks noGrp="1"/>
          </p:cNvSpPr>
          <p:nvPr>
            <p:ph type="ftr" sz="quarter" idx="11"/>
          </p:nvPr>
        </p:nvSpPr>
        <p:spPr/>
        <p:txBody>
          <a:bodyPr/>
          <a:lstStyle>
            <a:lvl1pPr>
              <a:defRPr/>
            </a:lvl1pPr>
          </a:lstStyle>
          <a:p>
            <a:r>
              <a:rPr lang="en-US" altLang="en-US"/>
              <a:t>CAP and UN Early Warnings for All</a:t>
            </a:r>
          </a:p>
        </p:txBody>
      </p:sp>
      <p:sp>
        <p:nvSpPr>
          <p:cNvPr id="7" name="Slide Number Placeholder 6"/>
          <p:cNvSpPr>
            <a:spLocks noGrp="1"/>
          </p:cNvSpPr>
          <p:nvPr>
            <p:ph type="sldNum" sz="quarter" idx="12"/>
          </p:nvPr>
        </p:nvSpPr>
        <p:spPr/>
        <p:txBody>
          <a:bodyPr/>
          <a:lstStyle>
            <a:lvl1pPr>
              <a:defRPr/>
            </a:lvl1pPr>
          </a:lstStyle>
          <a:p>
            <a:fld id="{50EB08F4-9774-4B86-8E5A-BC12A9655A0A}" type="slidenum">
              <a:rPr lang="en-US" altLang="en-US"/>
              <a:pPr/>
              <a:t>‹#›</a:t>
            </a:fld>
            <a:endParaRPr lang="en-US" altLang="en-US"/>
          </a:p>
        </p:txBody>
      </p:sp>
    </p:spTree>
    <p:extLst>
      <p:ext uri="{BB962C8B-B14F-4D97-AF65-F5344CB8AC3E}">
        <p14:creationId xmlns:p14="http://schemas.microsoft.com/office/powerpoint/2010/main" val="295677453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13 March 2023</a:t>
            </a:r>
          </a:p>
        </p:txBody>
      </p:sp>
      <p:sp>
        <p:nvSpPr>
          <p:cNvPr id="6" name="Footer Placeholder 5"/>
          <p:cNvSpPr>
            <a:spLocks noGrp="1"/>
          </p:cNvSpPr>
          <p:nvPr>
            <p:ph type="ftr" sz="quarter" idx="11"/>
          </p:nvPr>
        </p:nvSpPr>
        <p:spPr/>
        <p:txBody>
          <a:bodyPr/>
          <a:lstStyle>
            <a:lvl1pPr>
              <a:defRPr/>
            </a:lvl1pPr>
          </a:lstStyle>
          <a:p>
            <a:r>
              <a:rPr lang="en-US" altLang="en-US"/>
              <a:t>CAP and UN Early Warnings for All</a:t>
            </a:r>
          </a:p>
        </p:txBody>
      </p:sp>
      <p:sp>
        <p:nvSpPr>
          <p:cNvPr id="7" name="Slide Number Placeholder 6"/>
          <p:cNvSpPr>
            <a:spLocks noGrp="1"/>
          </p:cNvSpPr>
          <p:nvPr>
            <p:ph type="sldNum" sz="quarter" idx="12"/>
          </p:nvPr>
        </p:nvSpPr>
        <p:spPr/>
        <p:txBody>
          <a:bodyPr/>
          <a:lstStyle>
            <a:lvl1pPr>
              <a:defRPr/>
            </a:lvl1pPr>
          </a:lstStyle>
          <a:p>
            <a:fld id="{9DC1C369-E98F-4FBA-83E1-070702E9FA15}" type="slidenum">
              <a:rPr lang="en-US" altLang="en-US"/>
              <a:pPr/>
              <a:t>‹#›</a:t>
            </a:fld>
            <a:endParaRPr lang="en-US" altLang="en-US"/>
          </a:p>
        </p:txBody>
      </p:sp>
    </p:spTree>
    <p:extLst>
      <p:ext uri="{BB962C8B-B14F-4D97-AF65-F5344CB8AC3E}">
        <p14:creationId xmlns:p14="http://schemas.microsoft.com/office/powerpoint/2010/main" val="25968365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38EAF33-7D37-280D-6C77-8ADA8B544B2F}"/>
              </a:ext>
            </a:extLst>
          </p:cNvPr>
          <p:cNvPicPr>
            <a:picLocks noChangeAspect="1"/>
          </p:cNvPicPr>
          <p:nvPr userDrawn="1"/>
        </p:nvPicPr>
        <p:blipFill>
          <a:blip r:embed="rId15"/>
          <a:stretch>
            <a:fillRect/>
          </a:stretch>
        </p:blipFill>
        <p:spPr>
          <a:xfrm>
            <a:off x="0" y="6844"/>
            <a:ext cx="9144000" cy="6844312"/>
          </a:xfrm>
          <a:prstGeom prst="rect">
            <a:avLst/>
          </a:prstGeom>
        </p:spPr>
      </p:pic>
      <p:sp>
        <p:nvSpPr>
          <p:cNvPr id="1845250" name="Rectangle 2"/>
          <p:cNvSpPr>
            <a:spLocks noGrp="1" noChangeArrowheads="1"/>
          </p:cNvSpPr>
          <p:nvPr>
            <p:ph type="title"/>
          </p:nvPr>
        </p:nvSpPr>
        <p:spPr bwMode="auto">
          <a:xfrm>
            <a:off x="1514763" y="241300"/>
            <a:ext cx="6949297"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5251" name="Rectangle 3"/>
          <p:cNvSpPr>
            <a:spLocks noGrp="1" noChangeArrowheads="1"/>
          </p:cNvSpPr>
          <p:nvPr>
            <p:ph type="body" idx="1"/>
          </p:nvPr>
        </p:nvSpPr>
        <p:spPr bwMode="auto">
          <a:xfrm>
            <a:off x="691661" y="13239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5252" name="Rectangle 4"/>
          <p:cNvSpPr>
            <a:spLocks noGrp="1" noChangeArrowheads="1"/>
          </p:cNvSpPr>
          <p:nvPr>
            <p:ph type="dt" sz="half" idx="2"/>
          </p:nvPr>
        </p:nvSpPr>
        <p:spPr bwMode="auto">
          <a:xfrm>
            <a:off x="190502" y="6323013"/>
            <a:ext cx="28692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000" i="1">
                <a:latin typeface="+mn-lt"/>
              </a:defRPr>
            </a:lvl1pPr>
          </a:lstStyle>
          <a:p>
            <a:r>
              <a:rPr lang="en-US" altLang="en-US"/>
              <a:t>13 March 2023</a:t>
            </a:r>
          </a:p>
        </p:txBody>
      </p:sp>
      <p:sp>
        <p:nvSpPr>
          <p:cNvPr id="1845253" name="Rectangle 5"/>
          <p:cNvSpPr>
            <a:spLocks noGrp="1" noChangeArrowheads="1"/>
          </p:cNvSpPr>
          <p:nvPr>
            <p:ph type="ftr" sz="quarter" idx="3"/>
          </p:nvPr>
        </p:nvSpPr>
        <p:spPr bwMode="auto">
          <a:xfrm>
            <a:off x="3059725" y="6308725"/>
            <a:ext cx="54043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000">
                <a:latin typeface="+mn-lt"/>
              </a:defRPr>
            </a:lvl1pPr>
          </a:lstStyle>
          <a:p>
            <a:r>
              <a:rPr lang="en-US" altLang="en-US"/>
              <a:t>CAP and UN Early Warnings for All</a:t>
            </a:r>
          </a:p>
        </p:txBody>
      </p:sp>
      <p:sp>
        <p:nvSpPr>
          <p:cNvPr id="1845254" name="Rectangle 6"/>
          <p:cNvSpPr>
            <a:spLocks noGrp="1" noChangeArrowheads="1"/>
          </p:cNvSpPr>
          <p:nvPr>
            <p:ph type="sldNum" sz="quarter" idx="4"/>
          </p:nvPr>
        </p:nvSpPr>
        <p:spPr bwMode="auto">
          <a:xfrm>
            <a:off x="8464063" y="6308725"/>
            <a:ext cx="4894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000">
                <a:latin typeface="+mn-lt"/>
              </a:defRPr>
            </a:lvl1pPr>
          </a:lstStyle>
          <a:p>
            <a:fld id="{2275BC38-7CB0-4371-9738-F350664F053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ransition/>
  <p:hf hdr="0"/>
  <p:txStyles>
    <p:titleStyle>
      <a:lvl1pPr algn="ctr" rtl="0" fontAlgn="base">
        <a:spcBef>
          <a:spcPct val="0"/>
        </a:spcBef>
        <a:spcAft>
          <a:spcPct val="0"/>
        </a:spcAft>
        <a:defRPr sz="4000">
          <a:solidFill>
            <a:srgbClr val="000066"/>
          </a:solidFill>
          <a:latin typeface="+mj-lt"/>
          <a:ea typeface="+mj-ea"/>
          <a:cs typeface="+mj-cs"/>
        </a:defRPr>
      </a:lvl1pPr>
      <a:lvl2pPr algn="ctr" rtl="0" fontAlgn="base">
        <a:spcBef>
          <a:spcPct val="0"/>
        </a:spcBef>
        <a:spcAft>
          <a:spcPct val="0"/>
        </a:spcAft>
        <a:defRPr sz="4000">
          <a:solidFill>
            <a:srgbClr val="000066"/>
          </a:solidFill>
          <a:latin typeface="Arial" charset="0"/>
        </a:defRPr>
      </a:lvl2pPr>
      <a:lvl3pPr algn="ctr" rtl="0" fontAlgn="base">
        <a:spcBef>
          <a:spcPct val="0"/>
        </a:spcBef>
        <a:spcAft>
          <a:spcPct val="0"/>
        </a:spcAft>
        <a:defRPr sz="4000">
          <a:solidFill>
            <a:srgbClr val="000066"/>
          </a:solidFill>
          <a:latin typeface="Arial" charset="0"/>
        </a:defRPr>
      </a:lvl3pPr>
      <a:lvl4pPr algn="ctr" rtl="0" fontAlgn="base">
        <a:spcBef>
          <a:spcPct val="0"/>
        </a:spcBef>
        <a:spcAft>
          <a:spcPct val="0"/>
        </a:spcAft>
        <a:defRPr sz="4000">
          <a:solidFill>
            <a:srgbClr val="000066"/>
          </a:solidFill>
          <a:latin typeface="Arial" charset="0"/>
        </a:defRPr>
      </a:lvl4pPr>
      <a:lvl5pPr algn="ctr" rtl="0" fontAlgn="base">
        <a:spcBef>
          <a:spcPct val="0"/>
        </a:spcBef>
        <a:spcAft>
          <a:spcPct val="0"/>
        </a:spcAft>
        <a:defRPr sz="4000">
          <a:solidFill>
            <a:srgbClr val="000066"/>
          </a:solidFill>
          <a:latin typeface="Arial" charset="0"/>
        </a:defRPr>
      </a:lvl5pPr>
      <a:lvl6pPr marL="457189" algn="ctr" rtl="0" fontAlgn="base">
        <a:spcBef>
          <a:spcPct val="0"/>
        </a:spcBef>
        <a:spcAft>
          <a:spcPct val="0"/>
        </a:spcAft>
        <a:defRPr sz="4000">
          <a:solidFill>
            <a:srgbClr val="000066"/>
          </a:solidFill>
          <a:latin typeface="Arial" charset="0"/>
        </a:defRPr>
      </a:lvl6pPr>
      <a:lvl7pPr marL="914377" algn="ctr" rtl="0" fontAlgn="base">
        <a:spcBef>
          <a:spcPct val="0"/>
        </a:spcBef>
        <a:spcAft>
          <a:spcPct val="0"/>
        </a:spcAft>
        <a:defRPr sz="4000">
          <a:solidFill>
            <a:srgbClr val="000066"/>
          </a:solidFill>
          <a:latin typeface="Arial" charset="0"/>
        </a:defRPr>
      </a:lvl7pPr>
      <a:lvl8pPr marL="1371566" algn="ctr" rtl="0" fontAlgn="base">
        <a:spcBef>
          <a:spcPct val="0"/>
        </a:spcBef>
        <a:spcAft>
          <a:spcPct val="0"/>
        </a:spcAft>
        <a:defRPr sz="4000">
          <a:solidFill>
            <a:srgbClr val="000066"/>
          </a:solidFill>
          <a:latin typeface="Arial" charset="0"/>
        </a:defRPr>
      </a:lvl8pPr>
      <a:lvl9pPr marL="1828754" algn="ctr" rtl="0" fontAlgn="base">
        <a:spcBef>
          <a:spcPct val="0"/>
        </a:spcBef>
        <a:spcAft>
          <a:spcPct val="0"/>
        </a:spcAft>
        <a:defRPr sz="4000">
          <a:solidFill>
            <a:srgbClr val="000066"/>
          </a:solidFill>
          <a:latin typeface="Arial" charset="0"/>
        </a:defRPr>
      </a:lvl9pPr>
    </p:titleStyle>
    <p:bodyStyle>
      <a:lvl1pPr marL="342891" indent="-342891" algn="l" rtl="0" fontAlgn="base">
        <a:spcBef>
          <a:spcPct val="20000"/>
        </a:spcBef>
        <a:spcAft>
          <a:spcPct val="0"/>
        </a:spcAft>
        <a:buChar char="•"/>
        <a:defRPr sz="3200">
          <a:solidFill>
            <a:schemeClr val="tx1"/>
          </a:solidFill>
          <a:latin typeface="+mn-lt"/>
          <a:ea typeface="+mn-ea"/>
          <a:cs typeface="+mn-cs"/>
        </a:defRPr>
      </a:lvl1pPr>
      <a:lvl2pPr marL="742932" indent="-285744" algn="l" rtl="0" fontAlgn="base">
        <a:spcBef>
          <a:spcPct val="20000"/>
        </a:spcBef>
        <a:spcAft>
          <a:spcPct val="0"/>
        </a:spcAft>
        <a:buChar char="–"/>
        <a:defRPr sz="2800">
          <a:solidFill>
            <a:schemeClr val="tx1"/>
          </a:solidFill>
          <a:latin typeface="+mn-lt"/>
        </a:defRPr>
      </a:lvl2pPr>
      <a:lvl3pPr marL="1142971" indent="-228594" algn="l" rtl="0" fontAlgn="base">
        <a:spcBef>
          <a:spcPct val="20000"/>
        </a:spcBef>
        <a:spcAft>
          <a:spcPct val="0"/>
        </a:spcAft>
        <a:buChar char="•"/>
        <a:defRPr sz="2400">
          <a:solidFill>
            <a:schemeClr val="tx1"/>
          </a:solidFill>
          <a:latin typeface="+mn-lt"/>
        </a:defRPr>
      </a:lvl3pPr>
      <a:lvl4pPr marL="1600160" indent="-228594" algn="l" rtl="0" fontAlgn="base">
        <a:spcBef>
          <a:spcPct val="20000"/>
        </a:spcBef>
        <a:spcAft>
          <a:spcPct val="0"/>
        </a:spcAft>
        <a:buChar char="–"/>
        <a:defRPr sz="2000">
          <a:solidFill>
            <a:schemeClr val="tx1"/>
          </a:solidFill>
          <a:latin typeface="+mn-lt"/>
        </a:defRPr>
      </a:lvl4pPr>
      <a:lvl5pPr marL="2057349" indent="-228594" algn="l" rtl="0" fontAlgn="base">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alerts.weather.gov/cap/us.php?x=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mo.int/alertingorg"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ap.alert-hub.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eteoalarm.eu/"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https://alert-hub.s3.amazonaws.com/cap-source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evereweather.wmo.int/v2/"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alerthub.ifrc.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reparecenter.org/resources/cap-implementations-status-report"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hyperlink" Target="https://cap-uptake.alert-hub.org/map.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ap-uptake.s3.amazonaws.com/call-to-action.html"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www.itu.int/en/ITU-D/Emergency-Telecommunications/Documents/2020/NETP-guidelines.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preventionweb.net/publication/early-warnings-all-executive-action-plan-2023-2027"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ap-uptake.s3.amazonaws.com/call-to-action.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5IsNdN8ohyk&amp;t=8s"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hyperlink" Target="mailto:eliot.j.christian@alert-hub.org?subject=CAP%20at%20the%202023%20WSIS%20Forum" TargetMode="External"/><Relationship Id="rId5" Type="http://schemas.openxmlformats.org/officeDocument/2006/relationships/hyperlink" Target="https://drrhub.org/learn-cap.php" TargetMode="External"/><Relationship Id="rId4" Type="http://schemas.openxmlformats.org/officeDocument/2006/relationships/hyperlink" Target="https://www.youtube.com/watch?v=YthCJEaGrKc"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emf"/><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tisa.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hyperlink" Target="https://itsworldcongress.com/wp-content/uploads/2021/09/20210928-TPEG2-EAW-trial-PressRelease-FINAL-with-image.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lerts.weather.gov/cap/wwaatmget.php?x=CAC037&amp;y=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1406" name="Rectangle 14"/>
          <p:cNvSpPr>
            <a:spLocks noGrp="1" noChangeArrowheads="1"/>
          </p:cNvSpPr>
          <p:nvPr>
            <p:ph type="ctrTitle"/>
          </p:nvPr>
        </p:nvSpPr>
        <p:spPr>
          <a:xfrm>
            <a:off x="649843" y="1484866"/>
            <a:ext cx="7898294" cy="2316780"/>
          </a:xfrm>
          <a:solidFill>
            <a:srgbClr val="EFFFFF"/>
          </a:solidFill>
          <a:ln w="3175">
            <a:solidFill>
              <a:schemeClr val="tx1"/>
            </a:solidFill>
            <a:miter lim="800000"/>
            <a:headEnd/>
            <a:tailEnd/>
          </a:ln>
        </p:spPr>
        <p:txBody>
          <a:bodyPr/>
          <a:lstStyle/>
          <a:p>
            <a:r>
              <a:rPr kumimoji="1" lang="en-US" altLang="en-US" dirty="0">
                <a:solidFill>
                  <a:schemeClr val="tx1"/>
                </a:solidFill>
              </a:rPr>
              <a:t>Common Alerting Protocol (CAP) </a:t>
            </a:r>
            <a:br>
              <a:rPr kumimoji="1" lang="en-US" altLang="en-US" dirty="0">
                <a:solidFill>
                  <a:schemeClr val="tx1"/>
                </a:solidFill>
              </a:rPr>
            </a:br>
            <a:r>
              <a:rPr kumimoji="1" lang="en-US" altLang="en-US" dirty="0">
                <a:solidFill>
                  <a:schemeClr val="tx1"/>
                </a:solidFill>
              </a:rPr>
              <a:t>and the UN Action Plan </a:t>
            </a:r>
            <a:br>
              <a:rPr kumimoji="1" lang="en-US" altLang="en-US" dirty="0">
                <a:solidFill>
                  <a:schemeClr val="tx1"/>
                </a:solidFill>
              </a:rPr>
            </a:br>
            <a:r>
              <a:rPr kumimoji="1" lang="en-US" altLang="en-US" dirty="0">
                <a:solidFill>
                  <a:schemeClr val="tx1"/>
                </a:solidFill>
              </a:rPr>
              <a:t>on Early Warnings for All</a:t>
            </a:r>
          </a:p>
        </p:txBody>
      </p:sp>
      <p:pic>
        <p:nvPicPr>
          <p:cNvPr id="1851411" name="Picture 19" descr="CAP-Logo-50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95578" y="176972"/>
            <a:ext cx="3806825" cy="1127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4">
            <a:extLst>
              <a:ext uri="{FF2B5EF4-FFF2-40B4-BE49-F238E27FC236}">
                <a16:creationId xmlns:a16="http://schemas.microsoft.com/office/drawing/2014/main" id="{0DF4B1EB-0ECC-EF23-ED79-2F4DE928E8A4}"/>
              </a:ext>
            </a:extLst>
          </p:cNvPr>
          <p:cNvSpPr txBox="1">
            <a:spLocks noChangeArrowheads="1"/>
          </p:cNvSpPr>
          <p:nvPr/>
        </p:nvSpPr>
        <p:spPr bwMode="auto">
          <a:xfrm>
            <a:off x="649843" y="3949147"/>
            <a:ext cx="7898294" cy="1868557"/>
          </a:xfrm>
          <a:prstGeom prst="rect">
            <a:avLst/>
          </a:prstGeom>
          <a:solidFill>
            <a:schemeClr val="bg1"/>
          </a:solidFill>
          <a:ln w="317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rgbClr val="000066"/>
                </a:solidFill>
                <a:latin typeface="+mj-lt"/>
                <a:ea typeface="+mj-ea"/>
                <a:cs typeface="+mj-cs"/>
              </a:defRPr>
            </a:lvl1pPr>
            <a:lvl2pPr algn="ctr" rtl="0" fontAlgn="base">
              <a:spcBef>
                <a:spcPct val="0"/>
              </a:spcBef>
              <a:spcAft>
                <a:spcPct val="0"/>
              </a:spcAft>
              <a:defRPr sz="4000">
                <a:solidFill>
                  <a:srgbClr val="000066"/>
                </a:solidFill>
                <a:latin typeface="Arial" charset="0"/>
              </a:defRPr>
            </a:lvl2pPr>
            <a:lvl3pPr algn="ctr" rtl="0" fontAlgn="base">
              <a:spcBef>
                <a:spcPct val="0"/>
              </a:spcBef>
              <a:spcAft>
                <a:spcPct val="0"/>
              </a:spcAft>
              <a:defRPr sz="4000">
                <a:solidFill>
                  <a:srgbClr val="000066"/>
                </a:solidFill>
                <a:latin typeface="Arial" charset="0"/>
              </a:defRPr>
            </a:lvl3pPr>
            <a:lvl4pPr algn="ctr" rtl="0" fontAlgn="base">
              <a:spcBef>
                <a:spcPct val="0"/>
              </a:spcBef>
              <a:spcAft>
                <a:spcPct val="0"/>
              </a:spcAft>
              <a:defRPr sz="4000">
                <a:solidFill>
                  <a:srgbClr val="000066"/>
                </a:solidFill>
                <a:latin typeface="Arial" charset="0"/>
              </a:defRPr>
            </a:lvl4pPr>
            <a:lvl5pPr algn="ctr" rtl="0" fontAlgn="base">
              <a:spcBef>
                <a:spcPct val="0"/>
              </a:spcBef>
              <a:spcAft>
                <a:spcPct val="0"/>
              </a:spcAft>
              <a:defRPr sz="4000">
                <a:solidFill>
                  <a:srgbClr val="000066"/>
                </a:solidFill>
                <a:latin typeface="Arial" charset="0"/>
              </a:defRPr>
            </a:lvl5pPr>
            <a:lvl6pPr marL="457189" algn="ctr" rtl="0" fontAlgn="base">
              <a:spcBef>
                <a:spcPct val="0"/>
              </a:spcBef>
              <a:spcAft>
                <a:spcPct val="0"/>
              </a:spcAft>
              <a:defRPr sz="4000">
                <a:solidFill>
                  <a:srgbClr val="000066"/>
                </a:solidFill>
                <a:latin typeface="Arial" charset="0"/>
              </a:defRPr>
            </a:lvl6pPr>
            <a:lvl7pPr marL="914377" algn="ctr" rtl="0" fontAlgn="base">
              <a:spcBef>
                <a:spcPct val="0"/>
              </a:spcBef>
              <a:spcAft>
                <a:spcPct val="0"/>
              </a:spcAft>
              <a:defRPr sz="4000">
                <a:solidFill>
                  <a:srgbClr val="000066"/>
                </a:solidFill>
                <a:latin typeface="Arial" charset="0"/>
              </a:defRPr>
            </a:lvl7pPr>
            <a:lvl8pPr marL="1371566" algn="ctr" rtl="0" fontAlgn="base">
              <a:spcBef>
                <a:spcPct val="0"/>
              </a:spcBef>
              <a:spcAft>
                <a:spcPct val="0"/>
              </a:spcAft>
              <a:defRPr sz="4000">
                <a:solidFill>
                  <a:srgbClr val="000066"/>
                </a:solidFill>
                <a:latin typeface="Arial" charset="0"/>
              </a:defRPr>
            </a:lvl8pPr>
            <a:lvl9pPr marL="1828754" algn="ctr" rtl="0" fontAlgn="base">
              <a:spcBef>
                <a:spcPct val="0"/>
              </a:spcBef>
              <a:spcAft>
                <a:spcPct val="0"/>
              </a:spcAft>
              <a:defRPr sz="4000">
                <a:solidFill>
                  <a:srgbClr val="000066"/>
                </a:solidFill>
                <a:latin typeface="Arial" charset="0"/>
              </a:defRPr>
            </a:lvl9pPr>
          </a:lstStyle>
          <a:p>
            <a:pPr eaLnBrk="1" hangingPunct="1"/>
            <a:r>
              <a:rPr kumimoji="1" lang="en-US" altLang="en-US" sz="3200" kern="0" dirty="0">
                <a:solidFill>
                  <a:schemeClr val="tx1"/>
                </a:solidFill>
              </a:rPr>
              <a:t>presented 13 March 2023</a:t>
            </a:r>
            <a:br>
              <a:rPr kumimoji="1" lang="en-US" altLang="en-US" sz="3200" kern="0" dirty="0">
                <a:solidFill>
                  <a:schemeClr val="tx1"/>
                </a:solidFill>
              </a:rPr>
            </a:br>
            <a:r>
              <a:rPr kumimoji="1" lang="en-US" altLang="en-US" sz="3200" kern="0" dirty="0">
                <a:solidFill>
                  <a:schemeClr val="tx1"/>
                </a:solidFill>
              </a:rPr>
              <a:t>at the 2023 WSIS Forum</a:t>
            </a:r>
            <a:br>
              <a:rPr kumimoji="1" lang="en-US" altLang="en-US" sz="3200" kern="0" dirty="0">
                <a:solidFill>
                  <a:schemeClr val="tx1"/>
                </a:solidFill>
              </a:rPr>
            </a:br>
            <a:r>
              <a:rPr kumimoji="1" lang="en-US" altLang="en-US" sz="3200" kern="0" dirty="0">
                <a:solidFill>
                  <a:schemeClr val="tx1"/>
                </a:solidFill>
              </a:rPr>
              <a:t>by Eliot Christian </a:t>
            </a:r>
            <a:br>
              <a:rPr kumimoji="1" lang="en-US" altLang="en-US" sz="3200" kern="0" dirty="0">
                <a:solidFill>
                  <a:schemeClr val="tx1"/>
                </a:solidFill>
              </a:rPr>
            </a:br>
            <a:r>
              <a:rPr kumimoji="1" lang="en-US" altLang="en-US" sz="3200" kern="0" dirty="0">
                <a:solidFill>
                  <a:schemeClr val="tx1"/>
                </a:solidFill>
              </a:rPr>
              <a:t>Eliot.J.Christian@alert-hub.org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0099" name="Rectangle 3"/>
          <p:cNvSpPr>
            <a:spLocks noGrp="1" noChangeArrowheads="1"/>
          </p:cNvSpPr>
          <p:nvPr>
            <p:ph type="title"/>
          </p:nvPr>
        </p:nvSpPr>
        <p:spPr>
          <a:xfrm rot="16200000">
            <a:off x="-1687521" y="2732663"/>
            <a:ext cx="4930606" cy="1555564"/>
          </a:xfrm>
          <a:solidFill>
            <a:schemeClr val="bg1"/>
          </a:solidFill>
          <a:ln/>
          <a:extLst>
            <a:ext uri="{91240B29-F687-4F45-9708-019B960494DF}">
              <a14:hiddenLine xmlns:a14="http://schemas.microsoft.com/office/drawing/2010/main" w="3175" cmpd="sng">
                <a:solidFill>
                  <a:schemeClr val="tx1"/>
                </a:solidFill>
                <a:miter lim="800000"/>
                <a:headEnd/>
                <a:tailEnd/>
              </a14:hiddenLine>
            </a:ext>
          </a:extLst>
        </p:spPr>
        <p:txBody>
          <a:bodyPr/>
          <a:lstStyle/>
          <a:p>
            <a:r>
              <a:rPr lang="en-GB" altLang="en-US" sz="2800" dirty="0"/>
              <a:t>National CAP Alert Feed</a:t>
            </a:r>
            <a:endParaRPr lang="en-US" altLang="en-US" sz="2800" dirty="0"/>
          </a:p>
        </p:txBody>
      </p:sp>
      <p:sp>
        <p:nvSpPr>
          <p:cNvPr id="6" name="Slide Number Placeholder 5"/>
          <p:cNvSpPr>
            <a:spLocks noGrp="1"/>
          </p:cNvSpPr>
          <p:nvPr>
            <p:ph type="sldNum" sz="quarter" idx="12"/>
          </p:nvPr>
        </p:nvSpPr>
        <p:spPr/>
        <p:txBody>
          <a:bodyPr/>
          <a:lstStyle/>
          <a:p>
            <a:fld id="{C28DE54F-6FFC-424B-B92E-55E7F90D75F5}" type="slidenum">
              <a:rPr lang="en-US" altLang="en-US"/>
              <a:pPr/>
              <a:t>10</a:t>
            </a:fld>
            <a:endParaRPr lang="en-US" altLang="en-US" dirty="0"/>
          </a:p>
        </p:txBody>
      </p:sp>
      <p:pic>
        <p:nvPicPr>
          <p:cNvPr id="218009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634" t="-1" r="-6930" b="-9035"/>
          <a:stretch/>
        </p:blipFill>
        <p:spPr bwMode="auto">
          <a:xfrm>
            <a:off x="1555562" y="298518"/>
            <a:ext cx="7588438" cy="5299360"/>
          </a:xfrm>
          <a:prstGeom prst="rect">
            <a:avLst/>
          </a:prstGeom>
          <a:solidFill>
            <a:schemeClr val="bg1"/>
          </a:solidFill>
        </p:spPr>
      </p:pic>
      <p:sp>
        <p:nvSpPr>
          <p:cNvPr id="2180100" name="Rectangle 4"/>
          <p:cNvSpPr>
            <a:spLocks noChangeArrowheads="1"/>
          </p:cNvSpPr>
          <p:nvPr/>
        </p:nvSpPr>
        <p:spPr bwMode="auto">
          <a:xfrm>
            <a:off x="1688084" y="5320706"/>
            <a:ext cx="6878028" cy="547685"/>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a:solidFill>
                  <a:srgbClr val="000066"/>
                </a:solidFill>
                <a:latin typeface="Arial" charset="0"/>
              </a:defRPr>
            </a:lvl1pPr>
            <a:lvl2pPr algn="ctr">
              <a:defRPr sz="4000">
                <a:solidFill>
                  <a:srgbClr val="000066"/>
                </a:solidFill>
                <a:latin typeface="Arial" charset="0"/>
              </a:defRPr>
            </a:lvl2pPr>
            <a:lvl3pPr algn="ctr">
              <a:defRPr sz="4000">
                <a:solidFill>
                  <a:srgbClr val="000066"/>
                </a:solidFill>
                <a:latin typeface="Arial" charset="0"/>
              </a:defRPr>
            </a:lvl3pPr>
            <a:lvl4pPr algn="ctr">
              <a:defRPr sz="4000">
                <a:solidFill>
                  <a:srgbClr val="000066"/>
                </a:solidFill>
                <a:latin typeface="Arial" charset="0"/>
              </a:defRPr>
            </a:lvl4pPr>
            <a:lvl5pPr algn="ctr">
              <a:defRPr sz="4000">
                <a:solidFill>
                  <a:srgbClr val="000066"/>
                </a:solidFill>
                <a:latin typeface="Arial" charset="0"/>
              </a:defRPr>
            </a:lvl5pPr>
            <a:lvl6pPr marL="457200" algn="ctr" fontAlgn="base">
              <a:spcBef>
                <a:spcPct val="0"/>
              </a:spcBef>
              <a:spcAft>
                <a:spcPct val="0"/>
              </a:spcAft>
              <a:defRPr sz="4000">
                <a:solidFill>
                  <a:srgbClr val="000066"/>
                </a:solidFill>
                <a:latin typeface="Arial" charset="0"/>
              </a:defRPr>
            </a:lvl6pPr>
            <a:lvl7pPr marL="914400" algn="ctr" fontAlgn="base">
              <a:spcBef>
                <a:spcPct val="0"/>
              </a:spcBef>
              <a:spcAft>
                <a:spcPct val="0"/>
              </a:spcAft>
              <a:defRPr sz="4000">
                <a:solidFill>
                  <a:srgbClr val="000066"/>
                </a:solidFill>
                <a:latin typeface="Arial" charset="0"/>
              </a:defRPr>
            </a:lvl7pPr>
            <a:lvl8pPr marL="1371600" algn="ctr" fontAlgn="base">
              <a:spcBef>
                <a:spcPct val="0"/>
              </a:spcBef>
              <a:spcAft>
                <a:spcPct val="0"/>
              </a:spcAft>
              <a:defRPr sz="4000">
                <a:solidFill>
                  <a:srgbClr val="000066"/>
                </a:solidFill>
                <a:latin typeface="Arial" charset="0"/>
              </a:defRPr>
            </a:lvl8pPr>
            <a:lvl9pPr marL="1828800" algn="ctr" fontAlgn="base">
              <a:spcBef>
                <a:spcPct val="0"/>
              </a:spcBef>
              <a:spcAft>
                <a:spcPct val="0"/>
              </a:spcAft>
              <a:defRPr sz="4000">
                <a:solidFill>
                  <a:srgbClr val="000066"/>
                </a:solidFill>
                <a:latin typeface="Arial" charset="0"/>
              </a:defRPr>
            </a:lvl9pPr>
          </a:lstStyle>
          <a:p>
            <a:pPr eaLnBrk="1" hangingPunct="1"/>
            <a:r>
              <a:rPr lang="en-US" altLang="en-US" sz="2800" dirty="0">
                <a:solidFill>
                  <a:schemeClr val="tx1"/>
                </a:solidFill>
                <a:hlinkClick r:id="rId4"/>
              </a:rPr>
              <a:t>https://alerts.weather.gov/cap/us.php?x=0</a:t>
            </a:r>
            <a:endParaRPr lang="en-US" altLang="en-US" sz="2800" dirty="0">
              <a:solidFill>
                <a:schemeClr val="tx1"/>
              </a:solidFill>
            </a:endParaRPr>
          </a:p>
        </p:txBody>
      </p:sp>
      <p:sp>
        <p:nvSpPr>
          <p:cNvPr id="2" name="Date Placeholder 1">
            <a:extLst>
              <a:ext uri="{FF2B5EF4-FFF2-40B4-BE49-F238E27FC236}">
                <a16:creationId xmlns:a16="http://schemas.microsoft.com/office/drawing/2014/main" id="{CD951F1F-1444-7666-5E8D-1A15AB064F23}"/>
              </a:ext>
            </a:extLst>
          </p:cNvPr>
          <p:cNvSpPr>
            <a:spLocks noGrp="1"/>
          </p:cNvSpPr>
          <p:nvPr>
            <p:ph type="dt" sz="half" idx="10"/>
          </p:nvPr>
        </p:nvSpPr>
        <p:spPr/>
        <p:txBody>
          <a:bodyPr/>
          <a:lstStyle/>
          <a:p>
            <a:r>
              <a:rPr lang="en-US" altLang="en-US"/>
              <a:t>13 March 2023</a:t>
            </a:r>
          </a:p>
        </p:txBody>
      </p:sp>
      <p:sp>
        <p:nvSpPr>
          <p:cNvPr id="3" name="Footer Placeholder 2">
            <a:extLst>
              <a:ext uri="{FF2B5EF4-FFF2-40B4-BE49-F238E27FC236}">
                <a16:creationId xmlns:a16="http://schemas.microsoft.com/office/drawing/2014/main" id="{CDA803DD-E68C-A781-7DFA-1D4079787D95}"/>
              </a:ext>
            </a:extLst>
          </p:cNvPr>
          <p:cNvSpPr>
            <a:spLocks noGrp="1"/>
          </p:cNvSpPr>
          <p:nvPr>
            <p:ph type="ftr" sz="quarter" idx="11"/>
          </p:nvPr>
        </p:nvSpPr>
        <p:spPr/>
        <p:txBody>
          <a:bodyPr/>
          <a:lstStyle/>
          <a:p>
            <a:r>
              <a:rPr lang="en-US" altLang="en-US"/>
              <a:t>CAP and UN Early Warnings for All</a:t>
            </a:r>
          </a:p>
        </p:txBody>
      </p:sp>
    </p:spTree>
    <p:extLst>
      <p:ext uri="{BB962C8B-B14F-4D97-AF65-F5344CB8AC3E}">
        <p14:creationId xmlns:p14="http://schemas.microsoft.com/office/powerpoint/2010/main" val="34711765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5314" name="Rectangle 2"/>
          <p:cNvSpPr>
            <a:spLocks noGrp="1" noChangeArrowheads="1"/>
          </p:cNvSpPr>
          <p:nvPr>
            <p:ph type="title"/>
          </p:nvPr>
        </p:nvSpPr>
        <p:spPr>
          <a:xfrm>
            <a:off x="1632858" y="92075"/>
            <a:ext cx="5943600" cy="993778"/>
          </a:xfrm>
        </p:spPr>
        <p:txBody>
          <a:bodyPr/>
          <a:lstStyle/>
          <a:p>
            <a:r>
              <a:rPr lang="en-US" altLang="en-US" sz="3200" dirty="0"/>
              <a:t>U.S. Integrated Public Alert and Warning System (IPAWS)</a:t>
            </a:r>
          </a:p>
        </p:txBody>
      </p:sp>
      <p:pic>
        <p:nvPicPr>
          <p:cNvPr id="2445316"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687" r="-2758"/>
          <a:stretch/>
        </p:blipFill>
        <p:spPr bwMode="auto">
          <a:xfrm>
            <a:off x="0" y="1085853"/>
            <a:ext cx="9144000" cy="5338763"/>
          </a:xfrm>
          <a:prstGeom prst="rect">
            <a:avLst/>
          </a:prstGeom>
          <a:solidFill>
            <a:schemeClr val="bg1"/>
          </a:solidFill>
        </p:spPr>
      </p:pic>
      <p:sp>
        <p:nvSpPr>
          <p:cNvPr id="4" name="Footer Placeholder 3"/>
          <p:cNvSpPr>
            <a:spLocks noGrp="1"/>
          </p:cNvSpPr>
          <p:nvPr>
            <p:ph type="ftr" sz="quarter" idx="11"/>
          </p:nvPr>
        </p:nvSpPr>
        <p:spPr/>
        <p:txBody>
          <a:bodyPr/>
          <a:lstStyle/>
          <a:p>
            <a:r>
              <a:rPr lang="en-US" altLang="en-US"/>
              <a:t>CAP and UN Early Warnings for All</a:t>
            </a:r>
          </a:p>
        </p:txBody>
      </p:sp>
      <p:sp>
        <p:nvSpPr>
          <p:cNvPr id="5" name="Slide Number Placeholder 4"/>
          <p:cNvSpPr>
            <a:spLocks noGrp="1"/>
          </p:cNvSpPr>
          <p:nvPr>
            <p:ph type="sldNum" sz="quarter" idx="12"/>
          </p:nvPr>
        </p:nvSpPr>
        <p:spPr/>
        <p:txBody>
          <a:bodyPr/>
          <a:lstStyle/>
          <a:p>
            <a:fld id="{458629A4-7D8F-4062-86FF-0A4C026762FE}" type="slidenum">
              <a:rPr lang="en-US" altLang="en-US" smtClean="0"/>
              <a:pPr/>
              <a:t>11</a:t>
            </a:fld>
            <a:endParaRPr lang="en-US" altLang="en-US"/>
          </a:p>
        </p:txBody>
      </p:sp>
      <p:sp>
        <p:nvSpPr>
          <p:cNvPr id="2" name="Date Placeholder 1">
            <a:extLst>
              <a:ext uri="{FF2B5EF4-FFF2-40B4-BE49-F238E27FC236}">
                <a16:creationId xmlns:a16="http://schemas.microsoft.com/office/drawing/2014/main" id="{0C309F27-63EE-4177-0BEF-29F166C2A7BC}"/>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28070241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0498" name="Rectangle 2"/>
          <p:cNvSpPr>
            <a:spLocks noGrp="1" noChangeArrowheads="1"/>
          </p:cNvSpPr>
          <p:nvPr>
            <p:ph type="title"/>
          </p:nvPr>
        </p:nvSpPr>
        <p:spPr>
          <a:xfrm>
            <a:off x="1985555" y="283470"/>
            <a:ext cx="5172894" cy="666751"/>
          </a:xfrm>
          <a:solidFill>
            <a:schemeClr val="bg1"/>
          </a:solidFill>
        </p:spPr>
        <p:txBody>
          <a:bodyPr/>
          <a:lstStyle/>
          <a:p>
            <a:r>
              <a:rPr lang="en-US" altLang="en-US" sz="3600" dirty="0"/>
              <a:t>CAP in India</a:t>
            </a:r>
          </a:p>
        </p:txBody>
      </p:sp>
      <p:sp>
        <p:nvSpPr>
          <p:cNvPr id="8" name="椭圆 650"/>
          <p:cNvSpPr/>
          <p:nvPr/>
        </p:nvSpPr>
        <p:spPr bwMode="auto">
          <a:xfrm>
            <a:off x="8085138" y="5077397"/>
            <a:ext cx="103187" cy="109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endParaRPr lang="zh-CN" altLang="en-US">
              <a:solidFill>
                <a:srgbClr val="FFFFFF"/>
              </a:solidFill>
            </a:endParaRPr>
          </a:p>
        </p:txBody>
      </p:sp>
      <p:sp>
        <p:nvSpPr>
          <p:cNvPr id="4" name="Footer Placeholder 3"/>
          <p:cNvSpPr>
            <a:spLocks noGrp="1"/>
          </p:cNvSpPr>
          <p:nvPr>
            <p:ph type="ftr" sz="quarter" idx="11"/>
          </p:nvPr>
        </p:nvSpPr>
        <p:spPr/>
        <p:txBody>
          <a:bodyPr/>
          <a:lstStyle/>
          <a:p>
            <a:r>
              <a:rPr lang="en-US" altLang="en-US"/>
              <a:t>CAP and UN Early Warnings for All</a:t>
            </a:r>
          </a:p>
        </p:txBody>
      </p:sp>
      <p:sp>
        <p:nvSpPr>
          <p:cNvPr id="5" name="Slide Number Placeholder 4"/>
          <p:cNvSpPr>
            <a:spLocks noGrp="1"/>
          </p:cNvSpPr>
          <p:nvPr>
            <p:ph type="sldNum" sz="quarter" idx="12"/>
          </p:nvPr>
        </p:nvSpPr>
        <p:spPr/>
        <p:txBody>
          <a:bodyPr/>
          <a:lstStyle/>
          <a:p>
            <a:fld id="{458629A4-7D8F-4062-86FF-0A4C026762FE}" type="slidenum">
              <a:rPr lang="en-US" altLang="en-US" smtClean="0"/>
              <a:pPr/>
              <a:t>12</a:t>
            </a:fld>
            <a:endParaRPr lang="en-US" altLang="en-US"/>
          </a:p>
        </p:txBody>
      </p:sp>
      <p:sp>
        <p:nvSpPr>
          <p:cNvPr id="2" name="Date Placeholder 1">
            <a:extLst>
              <a:ext uri="{FF2B5EF4-FFF2-40B4-BE49-F238E27FC236}">
                <a16:creationId xmlns:a16="http://schemas.microsoft.com/office/drawing/2014/main" id="{2CC3A81A-4F31-EE5E-8834-23FAB1F0EAE0}"/>
              </a:ext>
            </a:extLst>
          </p:cNvPr>
          <p:cNvSpPr>
            <a:spLocks noGrp="1"/>
          </p:cNvSpPr>
          <p:nvPr>
            <p:ph type="dt" sz="half" idx="10"/>
          </p:nvPr>
        </p:nvSpPr>
        <p:spPr/>
        <p:txBody>
          <a:bodyPr/>
          <a:lstStyle/>
          <a:p>
            <a:r>
              <a:rPr lang="en-US" altLang="en-US"/>
              <a:t>13 March 2023</a:t>
            </a:r>
          </a:p>
        </p:txBody>
      </p:sp>
      <p:grpSp>
        <p:nvGrpSpPr>
          <p:cNvPr id="9" name="Group 8">
            <a:extLst>
              <a:ext uri="{FF2B5EF4-FFF2-40B4-BE49-F238E27FC236}">
                <a16:creationId xmlns:a16="http://schemas.microsoft.com/office/drawing/2014/main" id="{7E559726-B45B-336A-6220-230B6669B9CC}"/>
              </a:ext>
            </a:extLst>
          </p:cNvPr>
          <p:cNvGrpSpPr/>
          <p:nvPr/>
        </p:nvGrpSpPr>
        <p:grpSpPr>
          <a:xfrm>
            <a:off x="0" y="951724"/>
            <a:ext cx="9144000" cy="5335555"/>
            <a:chOff x="0" y="951724"/>
            <a:chExt cx="9144000" cy="5335555"/>
          </a:xfrm>
        </p:grpSpPr>
        <p:pic>
          <p:nvPicPr>
            <p:cNvPr id="2468868"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585" r="-837"/>
            <a:stretch/>
          </p:blipFill>
          <p:spPr bwMode="auto">
            <a:xfrm>
              <a:off x="0" y="951724"/>
              <a:ext cx="9144000" cy="5335555"/>
            </a:xfrm>
            <a:prstGeom prst="rect">
              <a:avLst/>
            </a:prstGeom>
            <a:solidFill>
              <a:schemeClr val="bg1"/>
            </a:solidFill>
            <a:ln>
              <a:noFill/>
            </a:ln>
          </p:spPr>
        </p:pic>
        <p:sp>
          <p:nvSpPr>
            <p:cNvPr id="3" name="Rectangle 2">
              <a:extLst>
                <a:ext uri="{FF2B5EF4-FFF2-40B4-BE49-F238E27FC236}">
                  <a16:creationId xmlns:a16="http://schemas.microsoft.com/office/drawing/2014/main" id="{AF37B4C8-D0F6-0FB2-EC64-E725D58B8D83}"/>
                </a:ext>
              </a:extLst>
            </p:cNvPr>
            <p:cNvSpPr/>
            <p:nvPr/>
          </p:nvSpPr>
          <p:spPr bwMode="auto">
            <a:xfrm>
              <a:off x="2481943" y="1449976"/>
              <a:ext cx="325482" cy="378824"/>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6" name="Rectangle 5">
              <a:extLst>
                <a:ext uri="{FF2B5EF4-FFF2-40B4-BE49-F238E27FC236}">
                  <a16:creationId xmlns:a16="http://schemas.microsoft.com/office/drawing/2014/main" id="{19861A3B-EBD0-0636-152D-53B643B9B41B}"/>
                </a:ext>
              </a:extLst>
            </p:cNvPr>
            <p:cNvSpPr/>
            <p:nvPr/>
          </p:nvSpPr>
          <p:spPr bwMode="auto">
            <a:xfrm>
              <a:off x="190502" y="1306286"/>
              <a:ext cx="631368" cy="378824"/>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7" name="Rectangle 6">
              <a:extLst>
                <a:ext uri="{FF2B5EF4-FFF2-40B4-BE49-F238E27FC236}">
                  <a16:creationId xmlns:a16="http://schemas.microsoft.com/office/drawing/2014/main" id="{AC8DB04A-7197-0384-AF12-176509E4263D}"/>
                </a:ext>
              </a:extLst>
            </p:cNvPr>
            <p:cNvSpPr/>
            <p:nvPr/>
          </p:nvSpPr>
          <p:spPr bwMode="auto">
            <a:xfrm>
              <a:off x="5055329" y="3252501"/>
              <a:ext cx="304800" cy="35299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grpSp>
    </p:spTree>
    <p:extLst>
      <p:ext uri="{BB962C8B-B14F-4D97-AF65-F5344CB8AC3E}">
        <p14:creationId xmlns:p14="http://schemas.microsoft.com/office/powerpoint/2010/main" val="710815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0498" name="Rectangle 2"/>
          <p:cNvSpPr>
            <a:spLocks noGrp="1" noChangeArrowheads="1"/>
          </p:cNvSpPr>
          <p:nvPr>
            <p:ph type="title"/>
          </p:nvPr>
        </p:nvSpPr>
        <p:spPr>
          <a:xfrm>
            <a:off x="1923924" y="371478"/>
            <a:ext cx="5296152" cy="666751"/>
          </a:xfrm>
          <a:solidFill>
            <a:schemeClr val="bg1"/>
          </a:solidFill>
        </p:spPr>
        <p:txBody>
          <a:bodyPr/>
          <a:lstStyle/>
          <a:p>
            <a:r>
              <a:rPr lang="en-US" altLang="en-US" sz="3600" dirty="0"/>
              <a:t>CAP in China</a:t>
            </a:r>
          </a:p>
        </p:txBody>
      </p:sp>
      <p:sp>
        <p:nvSpPr>
          <p:cNvPr id="8" name="椭圆 650"/>
          <p:cNvSpPr/>
          <p:nvPr/>
        </p:nvSpPr>
        <p:spPr bwMode="auto">
          <a:xfrm>
            <a:off x="8085138" y="5077397"/>
            <a:ext cx="103187" cy="109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endParaRPr lang="zh-CN" altLang="en-US">
              <a:solidFill>
                <a:srgbClr val="FFFFFF"/>
              </a:solidFill>
            </a:endParaRPr>
          </a:p>
        </p:txBody>
      </p:sp>
      <p:pic>
        <p:nvPicPr>
          <p:cNvPr id="246886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3206"/>
          <a:stretch/>
        </p:blipFill>
        <p:spPr bwMode="auto">
          <a:xfrm>
            <a:off x="3427270" y="1493907"/>
            <a:ext cx="5315480" cy="4228512"/>
          </a:xfrm>
          <a:prstGeom prst="rect">
            <a:avLst/>
          </a:prstGeom>
          <a:solidFill>
            <a:schemeClr val="bg1"/>
          </a:solidFill>
          <a:ln>
            <a:noFill/>
          </a:ln>
        </p:spPr>
      </p:pic>
      <p:sp>
        <p:nvSpPr>
          <p:cNvPr id="331" name="TextBox 330"/>
          <p:cNvSpPr txBox="1"/>
          <p:nvPr/>
        </p:nvSpPr>
        <p:spPr>
          <a:xfrm>
            <a:off x="190502" y="2101423"/>
            <a:ext cx="3117088" cy="2343655"/>
          </a:xfrm>
          <a:prstGeom prst="rect">
            <a:avLst/>
          </a:prstGeom>
          <a:noFill/>
        </p:spPr>
        <p:txBody>
          <a:bodyPr wrap="square">
            <a:spAutoFit/>
          </a:bodyPr>
          <a:lstStyle/>
          <a:p>
            <a:pPr>
              <a:lnSpc>
                <a:spcPct val="150000"/>
              </a:lnSpc>
              <a:defRPr/>
            </a:pPr>
            <a:r>
              <a:rPr lang="en-US" altLang="zh-CN" sz="2000" b="1" spc="51" dirty="0">
                <a:ln w="11430"/>
                <a:solidFill>
                  <a:srgbClr val="0000FF"/>
                </a:solidFill>
                <a:latin typeface="+mn-lt"/>
                <a:ea typeface="微软雅黑" pitchFamily="34" charset="-122"/>
              </a:rPr>
              <a:t>1 national center</a:t>
            </a:r>
          </a:p>
          <a:p>
            <a:pPr>
              <a:lnSpc>
                <a:spcPct val="150000"/>
              </a:lnSpc>
              <a:defRPr/>
            </a:pPr>
            <a:r>
              <a:rPr lang="en-US" altLang="zh-CN" sz="2000" b="1" spc="51" dirty="0">
                <a:ln w="11430"/>
                <a:solidFill>
                  <a:srgbClr val="0000FF"/>
                </a:solidFill>
                <a:latin typeface="+mn-lt"/>
                <a:ea typeface="微软雅黑" pitchFamily="34" charset="-122"/>
              </a:rPr>
              <a:t>31</a:t>
            </a:r>
            <a:r>
              <a:rPr lang="zh-CN" altLang="en-US" sz="2000" b="1" spc="51" dirty="0">
                <a:ln w="11430"/>
                <a:solidFill>
                  <a:srgbClr val="0000FF"/>
                </a:solidFill>
                <a:latin typeface="+mn-lt"/>
                <a:ea typeface="微软雅黑" pitchFamily="34" charset="-122"/>
              </a:rPr>
              <a:t> </a:t>
            </a:r>
            <a:r>
              <a:rPr lang="en-US" altLang="zh-CN" sz="2000" b="1" spc="51" dirty="0">
                <a:ln w="11430"/>
                <a:solidFill>
                  <a:srgbClr val="0000FF"/>
                </a:solidFill>
                <a:latin typeface="+mn-lt"/>
                <a:ea typeface="微软雅黑" pitchFamily="34" charset="-122"/>
              </a:rPr>
              <a:t>provincial centers</a:t>
            </a:r>
          </a:p>
          <a:p>
            <a:pPr>
              <a:lnSpc>
                <a:spcPct val="150000"/>
              </a:lnSpc>
              <a:defRPr/>
            </a:pPr>
            <a:r>
              <a:rPr lang="en-US" altLang="zh-CN" sz="2000" b="1" spc="51" dirty="0">
                <a:ln w="11430"/>
                <a:solidFill>
                  <a:srgbClr val="0000FF"/>
                </a:solidFill>
                <a:latin typeface="+mn-lt"/>
                <a:ea typeface="微软雅黑" pitchFamily="34" charset="-122"/>
              </a:rPr>
              <a:t>343</a:t>
            </a:r>
            <a:r>
              <a:rPr lang="zh-CN" altLang="en-US" sz="2000" b="1" spc="51" dirty="0">
                <a:ln w="11430"/>
                <a:solidFill>
                  <a:srgbClr val="0000FF"/>
                </a:solidFill>
                <a:latin typeface="+mn-lt"/>
                <a:ea typeface="微软雅黑" pitchFamily="34" charset="-122"/>
              </a:rPr>
              <a:t> </a:t>
            </a:r>
            <a:r>
              <a:rPr lang="en-US" altLang="zh-CN" sz="2000" b="1" spc="51" dirty="0">
                <a:ln w="11430"/>
                <a:solidFill>
                  <a:srgbClr val="0000FF"/>
                </a:solidFill>
                <a:latin typeface="+mn-lt"/>
                <a:ea typeface="微软雅黑" pitchFamily="34" charset="-122"/>
              </a:rPr>
              <a:t>municipal centers</a:t>
            </a:r>
            <a:br>
              <a:rPr lang="en-US" altLang="zh-CN" sz="2000" b="1" spc="51" dirty="0">
                <a:ln w="11430"/>
                <a:solidFill>
                  <a:srgbClr val="0000FF"/>
                </a:solidFill>
                <a:latin typeface="+mn-lt"/>
                <a:ea typeface="微软雅黑" pitchFamily="34" charset="-122"/>
              </a:rPr>
            </a:br>
            <a:r>
              <a:rPr lang="en-US" altLang="zh-CN" sz="2000" b="1" spc="51" dirty="0">
                <a:ln w="11430"/>
                <a:solidFill>
                  <a:srgbClr val="0000FF"/>
                </a:solidFill>
                <a:latin typeface="+mn-lt"/>
                <a:ea typeface="微软雅黑" pitchFamily="34" charset="-122"/>
              </a:rPr>
              <a:t>2015</a:t>
            </a:r>
            <a:r>
              <a:rPr lang="zh-CN" altLang="en-US" sz="2000" b="1" spc="51" dirty="0">
                <a:ln w="11430"/>
                <a:solidFill>
                  <a:srgbClr val="0000FF"/>
                </a:solidFill>
                <a:latin typeface="+mn-lt"/>
                <a:ea typeface="微软雅黑" pitchFamily="34" charset="-122"/>
              </a:rPr>
              <a:t> </a:t>
            </a:r>
            <a:r>
              <a:rPr lang="en-US" altLang="zh-CN" sz="2000" b="1" spc="51" dirty="0">
                <a:ln w="11430"/>
                <a:solidFill>
                  <a:srgbClr val="0000FF"/>
                </a:solidFill>
                <a:latin typeface="+mn-lt"/>
                <a:ea typeface="微软雅黑" pitchFamily="34" charset="-122"/>
              </a:rPr>
              <a:t>county centers</a:t>
            </a:r>
          </a:p>
          <a:p>
            <a:pPr>
              <a:lnSpc>
                <a:spcPct val="150000"/>
              </a:lnSpc>
              <a:defRPr/>
            </a:pPr>
            <a:r>
              <a:rPr lang="en-US" altLang="zh-CN" sz="2000" b="1" spc="51" dirty="0">
                <a:ln w="11430"/>
                <a:solidFill>
                  <a:srgbClr val="0000FF"/>
                </a:solidFill>
                <a:latin typeface="+mn-lt"/>
                <a:ea typeface="微软雅黑" pitchFamily="34" charset="-122"/>
              </a:rPr>
              <a:t>10126</a:t>
            </a:r>
            <a:r>
              <a:rPr lang="zh-CN" altLang="en-US" sz="2000" b="1" spc="51" dirty="0">
                <a:ln w="11430"/>
                <a:solidFill>
                  <a:srgbClr val="0000FF"/>
                </a:solidFill>
                <a:latin typeface="+mn-lt"/>
                <a:ea typeface="微软雅黑" pitchFamily="34" charset="-122"/>
              </a:rPr>
              <a:t> </a:t>
            </a:r>
            <a:r>
              <a:rPr lang="en-US" altLang="zh-CN" sz="2000" b="1" spc="51" dirty="0">
                <a:ln w="11430"/>
                <a:solidFill>
                  <a:srgbClr val="0000FF"/>
                </a:solidFill>
                <a:latin typeface="+mn-lt"/>
                <a:ea typeface="微软雅黑" pitchFamily="34" charset="-122"/>
              </a:rPr>
              <a:t>specialty staff</a:t>
            </a:r>
          </a:p>
        </p:txBody>
      </p:sp>
      <p:sp>
        <p:nvSpPr>
          <p:cNvPr id="4" name="Footer Placeholder 3"/>
          <p:cNvSpPr>
            <a:spLocks noGrp="1"/>
          </p:cNvSpPr>
          <p:nvPr>
            <p:ph type="ftr" sz="quarter" idx="11"/>
          </p:nvPr>
        </p:nvSpPr>
        <p:spPr/>
        <p:txBody>
          <a:bodyPr/>
          <a:lstStyle/>
          <a:p>
            <a:r>
              <a:rPr lang="en-US" altLang="en-US"/>
              <a:t>CAP and UN Early Warnings for All</a:t>
            </a:r>
          </a:p>
        </p:txBody>
      </p:sp>
      <p:sp>
        <p:nvSpPr>
          <p:cNvPr id="5" name="Slide Number Placeholder 4"/>
          <p:cNvSpPr>
            <a:spLocks noGrp="1"/>
          </p:cNvSpPr>
          <p:nvPr>
            <p:ph type="sldNum" sz="quarter" idx="12"/>
          </p:nvPr>
        </p:nvSpPr>
        <p:spPr/>
        <p:txBody>
          <a:bodyPr/>
          <a:lstStyle/>
          <a:p>
            <a:fld id="{458629A4-7D8F-4062-86FF-0A4C026762FE}" type="slidenum">
              <a:rPr lang="en-US" altLang="en-US" smtClean="0"/>
              <a:pPr/>
              <a:t>13</a:t>
            </a:fld>
            <a:endParaRPr lang="en-US" altLang="en-US"/>
          </a:p>
        </p:txBody>
      </p:sp>
      <p:sp>
        <p:nvSpPr>
          <p:cNvPr id="2" name="Date Placeholder 1">
            <a:extLst>
              <a:ext uri="{FF2B5EF4-FFF2-40B4-BE49-F238E27FC236}">
                <a16:creationId xmlns:a16="http://schemas.microsoft.com/office/drawing/2014/main" id="{9593C0D7-6CD0-EF34-5AFA-6B16C0CAF27B}"/>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42612710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ChangeArrowheads="1"/>
          </p:cNvSpPr>
          <p:nvPr>
            <p:ph type="title"/>
          </p:nvPr>
        </p:nvSpPr>
        <p:spPr>
          <a:xfrm>
            <a:off x="1426615" y="326748"/>
            <a:ext cx="6633669" cy="692156"/>
          </a:xfrm>
        </p:spPr>
        <p:txBody>
          <a:bodyPr/>
          <a:lstStyle/>
          <a:p>
            <a:r>
              <a:rPr lang="en-US" altLang="en-US" sz="3600" dirty="0">
                <a:latin typeface="Verdana" pitchFamily="34" charset="0"/>
              </a:rPr>
              <a:t>Is the source authoritative?</a:t>
            </a:r>
          </a:p>
        </p:txBody>
      </p:sp>
      <p:sp>
        <p:nvSpPr>
          <p:cNvPr id="2078723" name="Rectangle 3"/>
          <p:cNvSpPr>
            <a:spLocks noGrp="1" noChangeArrowheads="1"/>
          </p:cNvSpPr>
          <p:nvPr>
            <p:ph type="body" idx="1"/>
          </p:nvPr>
        </p:nvSpPr>
        <p:spPr>
          <a:xfrm>
            <a:off x="679936" y="1633632"/>
            <a:ext cx="7718425" cy="3682951"/>
          </a:xfrm>
        </p:spPr>
        <p:txBody>
          <a:bodyPr/>
          <a:lstStyle/>
          <a:p>
            <a:pPr marL="404813" indent="-404813">
              <a:buClr>
                <a:srgbClr val="0070C0"/>
              </a:buClr>
              <a:buFont typeface="Wingdings" panose="05000000000000000000" pitchFamily="2" charset="2"/>
              <a:buChar char="Ø"/>
            </a:pPr>
            <a:r>
              <a:rPr lang="en-US" altLang="en-US" sz="2800" dirty="0">
                <a:ea typeface="ＭＳ Ｐゴシック" pitchFamily="34" charset="-128"/>
              </a:rPr>
              <a:t>Aggregators and other intermediaries might lack direct knowledge needed to distinguish an authoritative source of alert messages</a:t>
            </a:r>
          </a:p>
          <a:p>
            <a:pPr marL="404813" indent="-404813">
              <a:buClr>
                <a:srgbClr val="0070C0"/>
              </a:buClr>
              <a:buFont typeface="Wingdings" panose="05000000000000000000" pitchFamily="2" charset="2"/>
              <a:buChar char="Ø"/>
            </a:pPr>
            <a:r>
              <a:rPr lang="en-US" altLang="en-US" sz="2800" dirty="0">
                <a:ea typeface="ＭＳ Ｐゴシック" pitchFamily="34" charset="-128"/>
              </a:rPr>
              <a:t>This lack becomes critical as alerting </a:t>
            </a:r>
            <a:br>
              <a:rPr lang="en-US" altLang="en-US" sz="2800" dirty="0">
                <a:ea typeface="ＭＳ Ｐゴシック" pitchFamily="34" charset="-128"/>
              </a:rPr>
            </a:br>
            <a:r>
              <a:rPr lang="en-US" altLang="en-US" sz="2800" dirty="0">
                <a:ea typeface="ＭＳ Ｐゴシック" pitchFamily="34" charset="-128"/>
              </a:rPr>
              <a:t>makes use of large-scale public networks</a:t>
            </a:r>
          </a:p>
          <a:p>
            <a:pPr marL="404813" indent="-404813">
              <a:buClr>
                <a:srgbClr val="0070C0"/>
              </a:buClr>
              <a:buFont typeface="Wingdings" panose="05000000000000000000" pitchFamily="2" charset="2"/>
              <a:buChar char="Ø"/>
            </a:pPr>
            <a:r>
              <a:rPr lang="en-US" altLang="en-US" sz="2800" dirty="0">
                <a:ea typeface="ＭＳ Ｐゴシック" pitchFamily="34" charset="-128"/>
              </a:rPr>
              <a:t>The international Register of Alerting Authorities fills that knowledge gap</a:t>
            </a:r>
          </a:p>
        </p:txBody>
      </p:sp>
      <p:sp>
        <p:nvSpPr>
          <p:cNvPr id="2" name="Footer Placeholder 1"/>
          <p:cNvSpPr>
            <a:spLocks noGrp="1"/>
          </p:cNvSpPr>
          <p:nvPr>
            <p:ph type="ftr" sz="quarter" idx="11"/>
          </p:nvPr>
        </p:nvSpPr>
        <p:spPr/>
        <p:txBody>
          <a:bodyPr/>
          <a:lstStyle/>
          <a:p>
            <a:r>
              <a:rPr lang="en-US" altLang="en-US"/>
              <a:t>CAP and UN Early Warnings for All</a:t>
            </a:r>
          </a:p>
        </p:txBody>
      </p:sp>
      <p:sp>
        <p:nvSpPr>
          <p:cNvPr id="3" name="Slide Number Placeholder 2"/>
          <p:cNvSpPr>
            <a:spLocks noGrp="1"/>
          </p:cNvSpPr>
          <p:nvPr>
            <p:ph type="sldNum" sz="quarter" idx="12"/>
          </p:nvPr>
        </p:nvSpPr>
        <p:spPr/>
        <p:txBody>
          <a:bodyPr/>
          <a:lstStyle/>
          <a:p>
            <a:fld id="{C987FACA-A4E6-4D53-9EB7-BA7F47821EC9}" type="slidenum">
              <a:rPr lang="en-US" altLang="en-US" smtClean="0"/>
              <a:pPr/>
              <a:t>14</a:t>
            </a:fld>
            <a:endParaRPr lang="en-US" altLang="en-US"/>
          </a:p>
        </p:txBody>
      </p:sp>
      <p:sp>
        <p:nvSpPr>
          <p:cNvPr id="4" name="Date Placeholder 3">
            <a:extLst>
              <a:ext uri="{FF2B5EF4-FFF2-40B4-BE49-F238E27FC236}">
                <a16:creationId xmlns:a16="http://schemas.microsoft.com/office/drawing/2014/main" id="{5B167BB5-FD2F-856B-C2DF-EABF5921B2BB}"/>
              </a:ext>
            </a:extLst>
          </p:cNvPr>
          <p:cNvSpPr>
            <a:spLocks noGrp="1"/>
          </p:cNvSpPr>
          <p:nvPr>
            <p:ph type="dt" sz="half" idx="10"/>
          </p:nvPr>
        </p:nvSpPr>
        <p:spPr/>
        <p:txBody>
          <a:bodyPr/>
          <a:lstStyle/>
          <a:p>
            <a:r>
              <a:rPr lang="en-US" altLang="en-US"/>
              <a:t>13 March 2023</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1417983" y="3"/>
            <a:ext cx="6546574" cy="1101725"/>
          </a:xfrm>
          <a:noFill/>
          <a:ln/>
        </p:spPr>
        <p:txBody>
          <a:bodyPr anchor="t" anchorCtr="1"/>
          <a:lstStyle/>
          <a:p>
            <a:r>
              <a:rPr lang="en-US" altLang="en-US" sz="3600" dirty="0"/>
              <a:t>Register of Alerting Authorities</a:t>
            </a:r>
            <a:br>
              <a:rPr lang="en-US" altLang="en-US" sz="3600" dirty="0"/>
            </a:br>
            <a:r>
              <a:rPr lang="en-US" altLang="en-US" sz="3200" dirty="0">
                <a:hlinkClick r:id="rId3"/>
              </a:rPr>
              <a:t>http://www.wmo.int/alertingorg </a:t>
            </a:r>
            <a:r>
              <a:rPr lang="en-US" altLang="en-US" dirty="0">
                <a:hlinkClick r:id="rId3"/>
              </a:rPr>
              <a:t> </a:t>
            </a:r>
            <a:endParaRPr lang="en-US" altLang="en-US" b="1" dirty="0"/>
          </a:p>
        </p:txBody>
      </p:sp>
      <p:sp>
        <p:nvSpPr>
          <p:cNvPr id="2045955" name="Rectangle 3"/>
          <p:cNvSpPr>
            <a:spLocks noGrp="1" noChangeArrowheads="1"/>
          </p:cNvSpPr>
          <p:nvPr>
            <p:ph type="body" sz="half" idx="1"/>
          </p:nvPr>
        </p:nvSpPr>
        <p:spPr>
          <a:xfrm>
            <a:off x="368300" y="1323975"/>
            <a:ext cx="4129088" cy="4114800"/>
          </a:xfrm>
        </p:spPr>
        <p:txBody>
          <a:bodyPr/>
          <a:lstStyle/>
          <a:p>
            <a:pPr marL="393690" indent="-393690"/>
            <a:endParaRPr lang="en-US" altLang="en-US" sz="2800"/>
          </a:p>
        </p:txBody>
      </p:sp>
      <p:pic>
        <p:nvPicPr>
          <p:cNvPr id="204595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3379" y="1308101"/>
            <a:ext cx="8628063" cy="47371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ltLang="en-US"/>
              <a:t>CAP and UN Early Warnings for All</a:t>
            </a:r>
          </a:p>
        </p:txBody>
      </p:sp>
      <p:sp>
        <p:nvSpPr>
          <p:cNvPr id="3" name="Slide Number Placeholder 2"/>
          <p:cNvSpPr>
            <a:spLocks noGrp="1"/>
          </p:cNvSpPr>
          <p:nvPr>
            <p:ph type="sldNum" sz="quarter" idx="12"/>
          </p:nvPr>
        </p:nvSpPr>
        <p:spPr/>
        <p:txBody>
          <a:bodyPr/>
          <a:lstStyle/>
          <a:p>
            <a:fld id="{458629A4-7D8F-4062-86FF-0A4C026762FE}" type="slidenum">
              <a:rPr lang="en-US" altLang="en-US" smtClean="0"/>
              <a:pPr/>
              <a:t>15</a:t>
            </a:fld>
            <a:endParaRPr lang="en-US" altLang="en-US"/>
          </a:p>
        </p:txBody>
      </p:sp>
      <p:sp>
        <p:nvSpPr>
          <p:cNvPr id="4" name="Date Placeholder 3">
            <a:extLst>
              <a:ext uri="{FF2B5EF4-FFF2-40B4-BE49-F238E27FC236}">
                <a16:creationId xmlns:a16="http://schemas.microsoft.com/office/drawing/2014/main" id="{F461DE1C-8299-8A7D-316E-F898171EC44F}"/>
              </a:ext>
            </a:extLst>
          </p:cNvPr>
          <p:cNvSpPr>
            <a:spLocks noGrp="1"/>
          </p:cNvSpPr>
          <p:nvPr>
            <p:ph type="dt" sz="half" idx="10"/>
          </p:nvPr>
        </p:nvSpPr>
        <p:spPr/>
        <p:txBody>
          <a:bodyPr/>
          <a:lstStyle/>
          <a:p>
            <a:r>
              <a:rPr lang="en-US" altLang="en-US"/>
              <a:t>13 March 2023</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0" name="Picture 10"/>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5000"/>
          <a:stretch/>
        </p:blipFill>
        <p:spPr bwMode="auto">
          <a:xfrm>
            <a:off x="0" y="-53545"/>
            <a:ext cx="9113956" cy="6109855"/>
          </a:xfrm>
          <a:prstGeom prst="rect">
            <a:avLst/>
          </a:prstGeom>
          <a:solidFill>
            <a:schemeClr val="bg1"/>
          </a:solidFill>
        </p:spPr>
      </p:pic>
      <p:sp>
        <p:nvSpPr>
          <p:cNvPr id="2048011" name="AutoShape 11"/>
          <p:cNvSpPr>
            <a:spLocks noChangeArrowheads="1"/>
          </p:cNvSpPr>
          <p:nvPr/>
        </p:nvSpPr>
        <p:spPr bwMode="auto">
          <a:xfrm>
            <a:off x="4591053" y="847726"/>
            <a:ext cx="1412875" cy="382588"/>
          </a:xfrm>
          <a:prstGeom prst="wedgeRoundRectCallout">
            <a:avLst>
              <a:gd name="adj1" fmla="val -125505"/>
              <a:gd name="adj2" fmla="val 1866"/>
              <a:gd name="adj3" fmla="val 16667"/>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2048012" name="Text Box 12"/>
          <p:cNvSpPr txBox="1">
            <a:spLocks noChangeArrowheads="1"/>
          </p:cNvSpPr>
          <p:nvPr/>
        </p:nvSpPr>
        <p:spPr bwMode="auto">
          <a:xfrm>
            <a:off x="4656139" y="801690"/>
            <a:ext cx="12811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charset="0"/>
              </a:rPr>
              <a:t>hazards</a:t>
            </a:r>
          </a:p>
        </p:txBody>
      </p:sp>
      <p:sp>
        <p:nvSpPr>
          <p:cNvPr id="2048018" name="AutoShape 18"/>
          <p:cNvSpPr>
            <a:spLocks noChangeArrowheads="1"/>
          </p:cNvSpPr>
          <p:nvPr/>
        </p:nvSpPr>
        <p:spPr bwMode="auto">
          <a:xfrm>
            <a:off x="3475039" y="3470275"/>
            <a:ext cx="1181100" cy="382588"/>
          </a:xfrm>
          <a:prstGeom prst="wedgeRoundRectCallout">
            <a:avLst>
              <a:gd name="adj1" fmla="val -69356"/>
              <a:gd name="adj2" fmla="val 156222"/>
              <a:gd name="adj3" fmla="val 16667"/>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2048019" name="Text Box 19"/>
          <p:cNvSpPr txBox="1">
            <a:spLocks noChangeArrowheads="1"/>
          </p:cNvSpPr>
          <p:nvPr/>
        </p:nvSpPr>
        <p:spPr bwMode="auto">
          <a:xfrm>
            <a:off x="3646491" y="3394076"/>
            <a:ext cx="7953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charset="0"/>
              </a:rPr>
              <a:t>area</a:t>
            </a:r>
          </a:p>
        </p:txBody>
      </p:sp>
      <p:sp>
        <p:nvSpPr>
          <p:cNvPr id="2" name="Footer Placeholder 1"/>
          <p:cNvSpPr>
            <a:spLocks noGrp="1"/>
          </p:cNvSpPr>
          <p:nvPr>
            <p:ph type="ftr" sz="quarter" idx="11"/>
          </p:nvPr>
        </p:nvSpPr>
        <p:spPr/>
        <p:txBody>
          <a:bodyPr/>
          <a:lstStyle/>
          <a:p>
            <a:r>
              <a:rPr lang="en-US" altLang="en-US"/>
              <a:t>CAP and UN Early Warnings for All</a:t>
            </a:r>
          </a:p>
        </p:txBody>
      </p:sp>
      <p:sp>
        <p:nvSpPr>
          <p:cNvPr id="3" name="Slide Number Placeholder 2"/>
          <p:cNvSpPr>
            <a:spLocks noGrp="1"/>
          </p:cNvSpPr>
          <p:nvPr>
            <p:ph type="sldNum" sz="quarter" idx="12"/>
          </p:nvPr>
        </p:nvSpPr>
        <p:spPr/>
        <p:txBody>
          <a:bodyPr/>
          <a:lstStyle/>
          <a:p>
            <a:fld id="{C987FACA-A4E6-4D53-9EB7-BA7F47821EC9}" type="slidenum">
              <a:rPr lang="en-US" altLang="en-US" smtClean="0"/>
              <a:pPr/>
              <a:t>16</a:t>
            </a:fld>
            <a:endParaRPr lang="en-US" altLang="en-US"/>
          </a:p>
        </p:txBody>
      </p:sp>
      <p:sp>
        <p:nvSpPr>
          <p:cNvPr id="4" name="Date Placeholder 3">
            <a:extLst>
              <a:ext uri="{FF2B5EF4-FFF2-40B4-BE49-F238E27FC236}">
                <a16:creationId xmlns:a16="http://schemas.microsoft.com/office/drawing/2014/main" id="{E0DBBC07-52C3-BD83-362C-B5D796DB78AC}"/>
              </a:ext>
            </a:extLst>
          </p:cNvPr>
          <p:cNvSpPr>
            <a:spLocks noGrp="1"/>
          </p:cNvSpPr>
          <p:nvPr>
            <p:ph type="dt" sz="half" idx="10"/>
          </p:nvPr>
        </p:nvSpPr>
        <p:spPr/>
        <p:txBody>
          <a:bodyPr/>
          <a:lstStyle/>
          <a:p>
            <a:r>
              <a:rPr lang="en-US" altLang="en-US"/>
              <a:t>13 March 2023</a:t>
            </a:r>
          </a:p>
        </p:txBody>
      </p:sp>
      <p:grpSp>
        <p:nvGrpSpPr>
          <p:cNvPr id="2048009" name="Group 9"/>
          <p:cNvGrpSpPr>
            <a:grpSpLocks/>
          </p:cNvGrpSpPr>
          <p:nvPr/>
        </p:nvGrpSpPr>
        <p:grpSpPr bwMode="auto">
          <a:xfrm>
            <a:off x="4090199" y="2105034"/>
            <a:ext cx="4926012" cy="715963"/>
            <a:chOff x="2377" y="1330"/>
            <a:chExt cx="3103" cy="451"/>
          </a:xfrm>
        </p:grpSpPr>
        <p:sp>
          <p:nvSpPr>
            <p:cNvPr id="2048007" name="AutoShape 7"/>
            <p:cNvSpPr>
              <a:spLocks noChangeArrowheads="1"/>
            </p:cNvSpPr>
            <p:nvPr/>
          </p:nvSpPr>
          <p:spPr bwMode="auto">
            <a:xfrm>
              <a:off x="2377" y="1339"/>
              <a:ext cx="3103" cy="442"/>
            </a:xfrm>
            <a:prstGeom prst="wedgeRoundRectCallout">
              <a:avLst>
                <a:gd name="adj1" fmla="val -58091"/>
                <a:gd name="adj2" fmla="val -47962"/>
                <a:gd name="adj3" fmla="val 16667"/>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2048008" name="Text Box 8"/>
            <p:cNvSpPr txBox="1">
              <a:spLocks noChangeArrowheads="1"/>
            </p:cNvSpPr>
            <p:nvPr/>
          </p:nvSpPr>
          <p:spPr bwMode="auto">
            <a:xfrm>
              <a:off x="2377" y="1330"/>
              <a:ext cx="3103"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latin typeface="Arial" charset="0"/>
                </a:rPr>
                <a:t>CAP Feed URL </a:t>
              </a:r>
              <a:br>
                <a:rPr lang="en-US" altLang="en-US" sz="2000" dirty="0">
                  <a:latin typeface="Arial" charset="0"/>
                </a:rPr>
              </a:br>
              <a:r>
                <a:rPr lang="en-US" altLang="en-US" sz="2000" dirty="0">
                  <a:latin typeface="Arial" charset="0"/>
                </a:rPr>
                <a:t>https://alerts.weather.gov/cap/us.php?x=0</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7010" name="Rectangle 2"/>
          <p:cNvSpPr>
            <a:spLocks noGrp="1" noChangeArrowheads="1"/>
          </p:cNvSpPr>
          <p:nvPr>
            <p:ph type="title"/>
          </p:nvPr>
        </p:nvSpPr>
        <p:spPr>
          <a:xfrm>
            <a:off x="2141539" y="204790"/>
            <a:ext cx="4851400" cy="996951"/>
          </a:xfrm>
        </p:spPr>
        <p:txBody>
          <a:bodyPr/>
          <a:lstStyle/>
          <a:p>
            <a:r>
              <a:rPr lang="en-US" altLang="en-US" dirty="0"/>
              <a:t>Presentation Outline</a:t>
            </a:r>
          </a:p>
        </p:txBody>
      </p:sp>
      <p:sp>
        <p:nvSpPr>
          <p:cNvPr id="2347011" name="Rectangle 3"/>
          <p:cNvSpPr>
            <a:spLocks noGrp="1" noChangeArrowheads="1"/>
          </p:cNvSpPr>
          <p:nvPr>
            <p:ph type="body" idx="1"/>
          </p:nvPr>
        </p:nvSpPr>
        <p:spPr>
          <a:xfrm>
            <a:off x="785813" y="1709739"/>
            <a:ext cx="8043862" cy="3619500"/>
          </a:xfrm>
        </p:spPr>
        <p:txBody>
          <a:bodyPr/>
          <a:lstStyle/>
          <a:p>
            <a:pPr marL="1144559" indent="-1144559">
              <a:spcAft>
                <a:spcPct val="20000"/>
              </a:spcAft>
              <a:buNone/>
            </a:pPr>
            <a:r>
              <a:rPr lang="en-US" altLang="en-US" dirty="0"/>
              <a:t>The Common Alerting Protocol (CAP)</a:t>
            </a:r>
          </a:p>
          <a:p>
            <a:pPr marL="1144559" indent="-1144559">
              <a:spcAft>
                <a:spcPct val="20000"/>
              </a:spcAft>
              <a:buNone/>
            </a:pPr>
            <a:r>
              <a:rPr lang="en-US" altLang="en-US" dirty="0"/>
              <a:t>CAP Editor Freeware</a:t>
            </a:r>
          </a:p>
          <a:p>
            <a:pPr marL="1144559" indent="-1144559">
              <a:spcAft>
                <a:spcPct val="20000"/>
              </a:spcAft>
              <a:buNone/>
            </a:pPr>
            <a:r>
              <a:rPr lang="en-US" altLang="en-US" dirty="0"/>
              <a:t>CAP Alert Hubs</a:t>
            </a:r>
          </a:p>
          <a:p>
            <a:pPr marL="1144559" indent="-1144559">
              <a:spcAft>
                <a:spcPct val="20000"/>
              </a:spcAft>
              <a:buNone/>
            </a:pPr>
            <a:r>
              <a:rPr lang="en-US" altLang="en-US" dirty="0"/>
              <a:t>The Call to Action on Emergency Alerting</a:t>
            </a:r>
          </a:p>
          <a:p>
            <a:pPr marL="1144559" indent="-1144559">
              <a:spcAft>
                <a:spcPct val="20000"/>
              </a:spcAft>
              <a:buNone/>
            </a:pPr>
            <a:r>
              <a:rPr lang="en-US" altLang="en-US" dirty="0"/>
              <a:t>The ‘UN Early Warnings for All’ Action Plan</a:t>
            </a:r>
          </a:p>
        </p:txBody>
      </p:sp>
      <p:sp>
        <p:nvSpPr>
          <p:cNvPr id="2" name="Footer Placeholder 1"/>
          <p:cNvSpPr>
            <a:spLocks noGrp="1"/>
          </p:cNvSpPr>
          <p:nvPr>
            <p:ph type="ftr" sz="quarter" idx="11"/>
          </p:nvPr>
        </p:nvSpPr>
        <p:spPr/>
        <p:txBody>
          <a:bodyPr/>
          <a:lstStyle/>
          <a:p>
            <a:r>
              <a:rPr lang="en-US" altLang="en-US"/>
              <a:t>CAP and UN Early Warnings for All</a:t>
            </a:r>
          </a:p>
        </p:txBody>
      </p:sp>
      <p:sp>
        <p:nvSpPr>
          <p:cNvPr id="3" name="Slide Number Placeholder 2"/>
          <p:cNvSpPr>
            <a:spLocks noGrp="1"/>
          </p:cNvSpPr>
          <p:nvPr>
            <p:ph type="sldNum" sz="quarter" idx="12"/>
          </p:nvPr>
        </p:nvSpPr>
        <p:spPr/>
        <p:txBody>
          <a:bodyPr/>
          <a:lstStyle/>
          <a:p>
            <a:fld id="{C987FACA-A4E6-4D53-9EB7-BA7F47821EC9}" type="slidenum">
              <a:rPr lang="en-US" altLang="en-US" smtClean="0"/>
              <a:pPr/>
              <a:t>17</a:t>
            </a:fld>
            <a:endParaRPr lang="en-US" altLang="en-US"/>
          </a:p>
        </p:txBody>
      </p:sp>
      <p:sp>
        <p:nvSpPr>
          <p:cNvPr id="4" name="Date Placeholder 3">
            <a:extLst>
              <a:ext uri="{FF2B5EF4-FFF2-40B4-BE49-F238E27FC236}">
                <a16:creationId xmlns:a16="http://schemas.microsoft.com/office/drawing/2014/main" id="{0E9707B0-93BD-7CF8-1992-1C3E78572C20}"/>
              </a:ext>
            </a:extLst>
          </p:cNvPr>
          <p:cNvSpPr>
            <a:spLocks noGrp="1"/>
          </p:cNvSpPr>
          <p:nvPr>
            <p:ph type="dt" sz="half" idx="10"/>
          </p:nvPr>
        </p:nvSpPr>
        <p:spPr/>
        <p:txBody>
          <a:bodyPr/>
          <a:lstStyle/>
          <a:p>
            <a:r>
              <a:rPr lang="en-US" altLang="en-US"/>
              <a:t>13 March 2023</a:t>
            </a:r>
          </a:p>
        </p:txBody>
      </p:sp>
      <p:sp>
        <p:nvSpPr>
          <p:cNvPr id="5" name="AutoShape 4">
            <a:extLst>
              <a:ext uri="{FF2B5EF4-FFF2-40B4-BE49-F238E27FC236}">
                <a16:creationId xmlns:a16="http://schemas.microsoft.com/office/drawing/2014/main" id="{AA68DCB3-B0C4-E968-D431-BE3831DE0090}"/>
              </a:ext>
            </a:extLst>
          </p:cNvPr>
          <p:cNvSpPr>
            <a:spLocks noChangeArrowheads="1"/>
          </p:cNvSpPr>
          <p:nvPr/>
        </p:nvSpPr>
        <p:spPr bwMode="auto">
          <a:xfrm>
            <a:off x="257173" y="2372216"/>
            <a:ext cx="508893" cy="625475"/>
          </a:xfrm>
          <a:prstGeom prst="rightArrow">
            <a:avLst>
              <a:gd name="adj1" fmla="val 49750"/>
              <a:gd name="adj2" fmla="val 50279"/>
            </a:avLst>
          </a:prstGeom>
          <a:solidFill>
            <a:srgbClr val="0742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701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9891"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6087" r="-15947"/>
          <a:stretch/>
        </p:blipFill>
        <p:spPr bwMode="auto">
          <a:xfrm>
            <a:off x="3714748" y="134939"/>
            <a:ext cx="5429251" cy="60303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69892" name="Rectangle 4"/>
          <p:cNvSpPr>
            <a:spLocks noChangeArrowheads="1"/>
          </p:cNvSpPr>
          <p:nvPr/>
        </p:nvSpPr>
        <p:spPr bwMode="auto">
          <a:xfrm>
            <a:off x="7760495" y="1643063"/>
            <a:ext cx="440531"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 name="Rectangle 1"/>
          <p:cNvSpPr/>
          <p:nvPr/>
        </p:nvSpPr>
        <p:spPr bwMode="auto">
          <a:xfrm>
            <a:off x="6627359" y="941786"/>
            <a:ext cx="1175997" cy="13062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endParaRPr lang="en-US" sz="1800"/>
          </a:p>
        </p:txBody>
      </p:sp>
      <p:sp>
        <p:nvSpPr>
          <p:cNvPr id="6" name="Slide Number Placeholder 5"/>
          <p:cNvSpPr>
            <a:spLocks noGrp="1"/>
          </p:cNvSpPr>
          <p:nvPr>
            <p:ph type="sldNum" sz="quarter" idx="12"/>
          </p:nvPr>
        </p:nvSpPr>
        <p:spPr/>
        <p:txBody>
          <a:bodyPr/>
          <a:lstStyle/>
          <a:p>
            <a:fld id="{C987FACA-A4E6-4D53-9EB7-BA7F47821EC9}" type="slidenum">
              <a:rPr lang="en-US" altLang="en-US" smtClean="0"/>
              <a:pPr/>
              <a:t>18</a:t>
            </a:fld>
            <a:endParaRPr lang="en-US" altLang="en-US"/>
          </a:p>
        </p:txBody>
      </p:sp>
      <p:sp>
        <p:nvSpPr>
          <p:cNvPr id="3" name="TextBox 2">
            <a:extLst>
              <a:ext uri="{FF2B5EF4-FFF2-40B4-BE49-F238E27FC236}">
                <a16:creationId xmlns:a16="http://schemas.microsoft.com/office/drawing/2014/main" id="{AD97BAD8-F08C-B0EC-71E3-D80270CB09FB}"/>
              </a:ext>
            </a:extLst>
          </p:cNvPr>
          <p:cNvSpPr txBox="1"/>
          <p:nvPr/>
        </p:nvSpPr>
        <p:spPr>
          <a:xfrm>
            <a:off x="532104" y="3309963"/>
            <a:ext cx="2855910" cy="2677656"/>
          </a:xfrm>
          <a:prstGeom prst="rect">
            <a:avLst/>
          </a:prstGeom>
          <a:noFill/>
          <a:ln w="6350">
            <a:solidFill>
              <a:schemeClr val="tx1"/>
            </a:solidFill>
          </a:ln>
        </p:spPr>
        <p:txBody>
          <a:bodyPr wrap="none" rtlCol="0" anchor="ctr">
            <a:spAutoFit/>
          </a:bodyPr>
          <a:lstStyle/>
          <a:p>
            <a:pPr algn="ctr"/>
            <a:r>
              <a:rPr lang="en-US" altLang="en-US" sz="2400" i="1" dirty="0">
                <a:latin typeface="+mj-lt"/>
              </a:rPr>
              <a:t>2023 WSIS Forum</a:t>
            </a:r>
            <a:br>
              <a:rPr lang="en-US" altLang="en-US" sz="2400" i="1" dirty="0">
                <a:latin typeface="+mj-lt"/>
              </a:rPr>
            </a:br>
            <a:r>
              <a:rPr lang="en-US" altLang="en-US" sz="2400" i="1" dirty="0">
                <a:latin typeface="+mj-lt"/>
              </a:rPr>
              <a:t>Exhibition Booth</a:t>
            </a:r>
            <a:br>
              <a:rPr lang="en-US" altLang="en-US" sz="2400" dirty="0">
                <a:latin typeface="+mj-lt"/>
              </a:rPr>
            </a:br>
            <a:r>
              <a:rPr lang="en-US" altLang="en-US" sz="2400" dirty="0">
                <a:latin typeface="+mj-lt"/>
              </a:rPr>
              <a:t> </a:t>
            </a:r>
            <a:br>
              <a:rPr lang="en-US" altLang="en-US" sz="2400" dirty="0">
                <a:latin typeface="+mj-lt"/>
              </a:rPr>
            </a:br>
            <a:r>
              <a:rPr lang="en-US" altLang="en-US" sz="2400" dirty="0">
                <a:latin typeface="+mj-lt"/>
              </a:rPr>
              <a:t>Free Tools </a:t>
            </a:r>
            <a:br>
              <a:rPr lang="en-US" altLang="en-US" sz="2400" dirty="0">
                <a:latin typeface="+mj-lt"/>
              </a:rPr>
            </a:br>
            <a:r>
              <a:rPr lang="en-US" altLang="en-US" sz="2400" dirty="0">
                <a:latin typeface="+mj-lt"/>
              </a:rPr>
              <a:t>for CAP-based </a:t>
            </a:r>
            <a:br>
              <a:rPr lang="en-US" altLang="en-US" sz="2400" dirty="0">
                <a:latin typeface="+mj-lt"/>
              </a:rPr>
            </a:br>
            <a:r>
              <a:rPr lang="en-US" altLang="en-US" sz="2400" dirty="0">
                <a:latin typeface="+mj-lt"/>
              </a:rPr>
              <a:t>Emergency Alerting</a:t>
            </a:r>
            <a:br>
              <a:rPr lang="en-US" altLang="en-US" sz="2400" dirty="0">
                <a:latin typeface="+mj-lt"/>
              </a:rPr>
            </a:br>
            <a:endParaRPr lang="en-US" dirty="0"/>
          </a:p>
        </p:txBody>
      </p:sp>
      <p:sp>
        <p:nvSpPr>
          <p:cNvPr id="4" name="TextBox 3">
            <a:extLst>
              <a:ext uri="{FF2B5EF4-FFF2-40B4-BE49-F238E27FC236}">
                <a16:creationId xmlns:a16="http://schemas.microsoft.com/office/drawing/2014/main" id="{AFD23165-5813-0EF0-E7EF-F4D399E5558E}"/>
              </a:ext>
            </a:extLst>
          </p:cNvPr>
          <p:cNvSpPr txBox="1"/>
          <p:nvPr/>
        </p:nvSpPr>
        <p:spPr>
          <a:xfrm>
            <a:off x="205370" y="1518583"/>
            <a:ext cx="3509379" cy="1569660"/>
          </a:xfrm>
          <a:prstGeom prst="rect">
            <a:avLst/>
          </a:prstGeom>
          <a:noFill/>
        </p:spPr>
        <p:txBody>
          <a:bodyPr wrap="square" rtlCol="0">
            <a:spAutoFit/>
          </a:bodyPr>
          <a:lstStyle/>
          <a:p>
            <a:pPr algn="ctr"/>
            <a:r>
              <a:rPr lang="en-US" altLang="en-US" sz="2400" dirty="0">
                <a:latin typeface="+mn-lt"/>
              </a:rPr>
              <a:t>Free Tool for </a:t>
            </a:r>
            <a:br>
              <a:rPr lang="en-US" altLang="en-US" sz="2400" dirty="0">
                <a:latin typeface="+mn-lt"/>
              </a:rPr>
            </a:br>
            <a:r>
              <a:rPr lang="en-US" altLang="en-US" sz="2400" dirty="0">
                <a:latin typeface="+mn-lt"/>
              </a:rPr>
              <a:t>CAP Alert Creation </a:t>
            </a:r>
            <a:br>
              <a:rPr lang="en-US" altLang="en-US" sz="2400" dirty="0">
                <a:latin typeface="+mn-lt"/>
              </a:rPr>
            </a:br>
            <a:r>
              <a:rPr lang="en-US" altLang="en-US" sz="2400" dirty="0">
                <a:latin typeface="+mn-lt"/>
              </a:rPr>
              <a:t>and Publishing</a:t>
            </a:r>
            <a:br>
              <a:rPr lang="en-US" altLang="en-US" sz="2400" dirty="0">
                <a:latin typeface="+mn-lt"/>
              </a:rPr>
            </a:br>
            <a:r>
              <a:rPr lang="en-US" altLang="en-US" sz="2400" dirty="0">
                <a:latin typeface="+mn-lt"/>
                <a:hlinkClick r:id="rId4"/>
              </a:rPr>
              <a:t>https://cap.alert-hub.org</a:t>
            </a:r>
            <a:endParaRPr lang="en-US" dirty="0">
              <a:latin typeface="+mn-lt"/>
            </a:endParaRPr>
          </a:p>
        </p:txBody>
      </p:sp>
      <p:sp>
        <p:nvSpPr>
          <p:cNvPr id="5" name="Date Placeholder 4">
            <a:extLst>
              <a:ext uri="{FF2B5EF4-FFF2-40B4-BE49-F238E27FC236}">
                <a16:creationId xmlns:a16="http://schemas.microsoft.com/office/drawing/2014/main" id="{269891F4-E909-8010-F35C-2740D6824863}"/>
              </a:ext>
            </a:extLst>
          </p:cNvPr>
          <p:cNvSpPr>
            <a:spLocks noGrp="1"/>
          </p:cNvSpPr>
          <p:nvPr>
            <p:ph type="dt" sz="half" idx="10"/>
          </p:nvPr>
        </p:nvSpPr>
        <p:spPr/>
        <p:txBody>
          <a:bodyPr/>
          <a:lstStyle/>
          <a:p>
            <a:r>
              <a:rPr lang="en-US" altLang="en-US"/>
              <a:t>13 March 2023</a:t>
            </a:r>
          </a:p>
        </p:txBody>
      </p:sp>
      <p:sp>
        <p:nvSpPr>
          <p:cNvPr id="7" name="Footer Placeholder 6">
            <a:extLst>
              <a:ext uri="{FF2B5EF4-FFF2-40B4-BE49-F238E27FC236}">
                <a16:creationId xmlns:a16="http://schemas.microsoft.com/office/drawing/2014/main" id="{1B9E21F2-A09A-6C68-54E8-B5A301B4F443}"/>
              </a:ext>
            </a:extLst>
          </p:cNvPr>
          <p:cNvSpPr>
            <a:spLocks noGrp="1"/>
          </p:cNvSpPr>
          <p:nvPr>
            <p:ph type="ftr" sz="quarter" idx="11"/>
          </p:nvPr>
        </p:nvSpPr>
        <p:spPr/>
        <p:txBody>
          <a:bodyPr/>
          <a:lstStyle/>
          <a:p>
            <a:r>
              <a:rPr lang="en-US" altLang="en-US"/>
              <a:t>CAP and UN Early Warnings for All</a:t>
            </a:r>
          </a:p>
        </p:txBody>
      </p:sp>
      <p:sp>
        <p:nvSpPr>
          <p:cNvPr id="8" name="Rectangle 7">
            <a:extLst>
              <a:ext uri="{FF2B5EF4-FFF2-40B4-BE49-F238E27FC236}">
                <a16:creationId xmlns:a16="http://schemas.microsoft.com/office/drawing/2014/main" id="{B379BE97-6129-2A5C-4D08-BC25D2D74602}"/>
              </a:ext>
            </a:extLst>
          </p:cNvPr>
          <p:cNvSpPr/>
          <p:nvPr/>
        </p:nvSpPr>
        <p:spPr bwMode="auto">
          <a:xfrm>
            <a:off x="6913418" y="50510"/>
            <a:ext cx="1550646" cy="20002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4316711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9778" name="Rectangle 2"/>
          <p:cNvSpPr>
            <a:spLocks noGrp="1" noChangeArrowheads="1"/>
          </p:cNvSpPr>
          <p:nvPr>
            <p:ph type="title"/>
          </p:nvPr>
        </p:nvSpPr>
        <p:spPr>
          <a:xfrm>
            <a:off x="1515648" y="282784"/>
            <a:ext cx="6388275" cy="482600"/>
          </a:xfrm>
        </p:spPr>
        <p:txBody>
          <a:bodyPr/>
          <a:lstStyle/>
          <a:p>
            <a:r>
              <a:rPr lang="en-US" altLang="en-US" sz="3600" dirty="0"/>
              <a:t>Flash Flood Guidance System</a:t>
            </a:r>
          </a:p>
        </p:txBody>
      </p:sp>
      <p:pic>
        <p:nvPicPr>
          <p:cNvPr id="246886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7756" y="962432"/>
            <a:ext cx="9112718" cy="537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458629A4-7D8F-4062-86FF-0A4C026762FE}" type="slidenum">
              <a:rPr lang="en-US" altLang="en-US" smtClean="0"/>
              <a:pPr/>
              <a:t>19</a:t>
            </a:fld>
            <a:endParaRPr lang="en-US" altLang="en-US" dirty="0"/>
          </a:p>
        </p:txBody>
      </p:sp>
      <p:sp>
        <p:nvSpPr>
          <p:cNvPr id="2" name="Date Placeholder 1">
            <a:extLst>
              <a:ext uri="{FF2B5EF4-FFF2-40B4-BE49-F238E27FC236}">
                <a16:creationId xmlns:a16="http://schemas.microsoft.com/office/drawing/2014/main" id="{510084BB-32A8-B87B-48EB-AB1826E57403}"/>
              </a:ext>
            </a:extLst>
          </p:cNvPr>
          <p:cNvSpPr>
            <a:spLocks noGrp="1"/>
          </p:cNvSpPr>
          <p:nvPr>
            <p:ph type="dt" sz="half" idx="10"/>
          </p:nvPr>
        </p:nvSpPr>
        <p:spPr/>
        <p:txBody>
          <a:bodyPr/>
          <a:lstStyle/>
          <a:p>
            <a:r>
              <a:rPr lang="en-US" altLang="en-US"/>
              <a:t>13 March 2023</a:t>
            </a:r>
            <a:endParaRPr lang="en-US" altLang="en-US" dirty="0"/>
          </a:p>
        </p:txBody>
      </p:sp>
      <p:sp>
        <p:nvSpPr>
          <p:cNvPr id="3" name="Footer Placeholder 2">
            <a:extLst>
              <a:ext uri="{FF2B5EF4-FFF2-40B4-BE49-F238E27FC236}">
                <a16:creationId xmlns:a16="http://schemas.microsoft.com/office/drawing/2014/main" id="{0BD14552-F768-F49B-3596-5C4D90A6AEE8}"/>
              </a:ext>
            </a:extLst>
          </p:cNvPr>
          <p:cNvSpPr>
            <a:spLocks noGrp="1"/>
          </p:cNvSpPr>
          <p:nvPr>
            <p:ph type="ftr" sz="quarter" idx="11"/>
          </p:nvPr>
        </p:nvSpPr>
        <p:spPr/>
        <p:txBody>
          <a:bodyPr/>
          <a:lstStyle/>
          <a:p>
            <a:r>
              <a:rPr lang="en-US" altLang="en-US" dirty="0"/>
              <a:t>CAP and UN Early Warnings for All</a:t>
            </a:r>
          </a:p>
        </p:txBody>
      </p:sp>
    </p:spTree>
    <p:extLst>
      <p:ext uri="{BB962C8B-B14F-4D97-AF65-F5344CB8AC3E}">
        <p14:creationId xmlns:p14="http://schemas.microsoft.com/office/powerpoint/2010/main" val="27773854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7010" name="Rectangle 2"/>
          <p:cNvSpPr>
            <a:spLocks noGrp="1" noChangeArrowheads="1"/>
          </p:cNvSpPr>
          <p:nvPr>
            <p:ph type="title"/>
          </p:nvPr>
        </p:nvSpPr>
        <p:spPr>
          <a:xfrm>
            <a:off x="2141539" y="204790"/>
            <a:ext cx="4851400" cy="996951"/>
          </a:xfrm>
        </p:spPr>
        <p:txBody>
          <a:bodyPr/>
          <a:lstStyle/>
          <a:p>
            <a:r>
              <a:rPr lang="en-US" altLang="en-US"/>
              <a:t>Presentation Outline</a:t>
            </a:r>
          </a:p>
        </p:txBody>
      </p:sp>
      <p:sp>
        <p:nvSpPr>
          <p:cNvPr id="2347011" name="Rectangle 3"/>
          <p:cNvSpPr>
            <a:spLocks noGrp="1" noChangeArrowheads="1"/>
          </p:cNvSpPr>
          <p:nvPr>
            <p:ph type="body" idx="1"/>
          </p:nvPr>
        </p:nvSpPr>
        <p:spPr>
          <a:xfrm>
            <a:off x="785813" y="1709739"/>
            <a:ext cx="8043862" cy="3619500"/>
          </a:xfrm>
        </p:spPr>
        <p:txBody>
          <a:bodyPr/>
          <a:lstStyle/>
          <a:p>
            <a:pPr marL="1144559" indent="-1144559">
              <a:spcAft>
                <a:spcPct val="20000"/>
              </a:spcAft>
              <a:buNone/>
            </a:pPr>
            <a:r>
              <a:rPr lang="en-US" altLang="en-US" dirty="0"/>
              <a:t>The Common Alerting Protocol (CAP)</a:t>
            </a:r>
          </a:p>
          <a:p>
            <a:pPr marL="1144559" indent="-1144559">
              <a:spcAft>
                <a:spcPct val="20000"/>
              </a:spcAft>
              <a:buNone/>
            </a:pPr>
            <a:r>
              <a:rPr lang="en-US" altLang="en-US" dirty="0"/>
              <a:t>CAP Editor Freeware</a:t>
            </a:r>
          </a:p>
          <a:p>
            <a:pPr marL="1144559" indent="-1144559">
              <a:spcAft>
                <a:spcPct val="20000"/>
              </a:spcAft>
              <a:buNone/>
            </a:pPr>
            <a:r>
              <a:rPr lang="en-US" altLang="en-US" dirty="0"/>
              <a:t>CAP Alert Hubs</a:t>
            </a:r>
          </a:p>
          <a:p>
            <a:pPr marL="1144559" indent="-1144559">
              <a:spcAft>
                <a:spcPct val="20000"/>
              </a:spcAft>
              <a:buNone/>
            </a:pPr>
            <a:r>
              <a:rPr lang="en-US" altLang="en-US" dirty="0"/>
              <a:t>The Call to Action on Emergency Alerting</a:t>
            </a:r>
          </a:p>
          <a:p>
            <a:pPr marL="1144559" indent="-1144559">
              <a:spcAft>
                <a:spcPct val="20000"/>
              </a:spcAft>
              <a:buNone/>
            </a:pPr>
            <a:r>
              <a:rPr lang="en-US" altLang="en-US" dirty="0"/>
              <a:t>The ‘UN Early Warnings for All’ Action Plan</a:t>
            </a:r>
          </a:p>
        </p:txBody>
      </p:sp>
      <p:sp>
        <p:nvSpPr>
          <p:cNvPr id="2" name="Footer Placeholder 1"/>
          <p:cNvSpPr>
            <a:spLocks noGrp="1"/>
          </p:cNvSpPr>
          <p:nvPr>
            <p:ph type="ftr" sz="quarter" idx="11"/>
          </p:nvPr>
        </p:nvSpPr>
        <p:spPr/>
        <p:txBody>
          <a:bodyPr/>
          <a:lstStyle/>
          <a:p>
            <a:r>
              <a:rPr lang="en-US" altLang="en-US"/>
              <a:t>CAP and UN Early Warnings for All</a:t>
            </a:r>
          </a:p>
        </p:txBody>
      </p:sp>
      <p:sp>
        <p:nvSpPr>
          <p:cNvPr id="3" name="Slide Number Placeholder 2"/>
          <p:cNvSpPr>
            <a:spLocks noGrp="1"/>
          </p:cNvSpPr>
          <p:nvPr>
            <p:ph type="sldNum" sz="quarter" idx="12"/>
          </p:nvPr>
        </p:nvSpPr>
        <p:spPr/>
        <p:txBody>
          <a:bodyPr/>
          <a:lstStyle/>
          <a:p>
            <a:fld id="{C987FACA-A4E6-4D53-9EB7-BA7F47821EC9}" type="slidenum">
              <a:rPr lang="en-US" altLang="en-US" smtClean="0"/>
              <a:pPr/>
              <a:t>2</a:t>
            </a:fld>
            <a:endParaRPr lang="en-US" altLang="en-US"/>
          </a:p>
        </p:txBody>
      </p:sp>
      <p:sp>
        <p:nvSpPr>
          <p:cNvPr id="4" name="Date Placeholder 3">
            <a:extLst>
              <a:ext uri="{FF2B5EF4-FFF2-40B4-BE49-F238E27FC236}">
                <a16:creationId xmlns:a16="http://schemas.microsoft.com/office/drawing/2014/main" id="{0E9707B0-93BD-7CF8-1992-1C3E78572C20}"/>
              </a:ext>
            </a:extLst>
          </p:cNvPr>
          <p:cNvSpPr>
            <a:spLocks noGrp="1"/>
          </p:cNvSpPr>
          <p:nvPr>
            <p:ph type="dt" sz="half" idx="10"/>
          </p:nvPr>
        </p:nvSpPr>
        <p:spPr/>
        <p:txBody>
          <a:bodyPr/>
          <a:lstStyle/>
          <a:p>
            <a:r>
              <a:rPr lang="en-US" altLang="en-US"/>
              <a:t>13 March 2023</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7010" name="Rectangle 2"/>
          <p:cNvSpPr>
            <a:spLocks noGrp="1" noChangeArrowheads="1"/>
          </p:cNvSpPr>
          <p:nvPr>
            <p:ph type="title"/>
          </p:nvPr>
        </p:nvSpPr>
        <p:spPr>
          <a:xfrm>
            <a:off x="2141539" y="204790"/>
            <a:ext cx="4851400" cy="996951"/>
          </a:xfrm>
        </p:spPr>
        <p:txBody>
          <a:bodyPr/>
          <a:lstStyle/>
          <a:p>
            <a:r>
              <a:rPr lang="en-US" altLang="en-US"/>
              <a:t>Presentation Outline</a:t>
            </a:r>
          </a:p>
        </p:txBody>
      </p:sp>
      <p:sp>
        <p:nvSpPr>
          <p:cNvPr id="2347011" name="Rectangle 3"/>
          <p:cNvSpPr>
            <a:spLocks noGrp="1" noChangeArrowheads="1"/>
          </p:cNvSpPr>
          <p:nvPr>
            <p:ph type="body" idx="1"/>
          </p:nvPr>
        </p:nvSpPr>
        <p:spPr>
          <a:xfrm>
            <a:off x="785813" y="1709739"/>
            <a:ext cx="8043862" cy="3619500"/>
          </a:xfrm>
        </p:spPr>
        <p:txBody>
          <a:bodyPr/>
          <a:lstStyle/>
          <a:p>
            <a:pPr marL="1144559" indent="-1144559">
              <a:spcAft>
                <a:spcPct val="20000"/>
              </a:spcAft>
              <a:buNone/>
            </a:pPr>
            <a:r>
              <a:rPr lang="en-US" altLang="en-US" dirty="0"/>
              <a:t>The Common Alerting Protocol (CAP)</a:t>
            </a:r>
          </a:p>
          <a:p>
            <a:pPr marL="1144559" indent="-1144559">
              <a:spcAft>
                <a:spcPct val="20000"/>
              </a:spcAft>
              <a:buNone/>
            </a:pPr>
            <a:r>
              <a:rPr lang="en-US" altLang="en-US" dirty="0"/>
              <a:t>CAP Editor Freeware</a:t>
            </a:r>
          </a:p>
          <a:p>
            <a:pPr marL="1144559" indent="-1144559">
              <a:spcAft>
                <a:spcPct val="20000"/>
              </a:spcAft>
              <a:buNone/>
            </a:pPr>
            <a:r>
              <a:rPr lang="en-US" altLang="en-US" dirty="0"/>
              <a:t>CAP Alert Hubs</a:t>
            </a:r>
          </a:p>
          <a:p>
            <a:pPr marL="1144559" indent="-1144559">
              <a:spcAft>
                <a:spcPct val="20000"/>
              </a:spcAft>
              <a:buNone/>
            </a:pPr>
            <a:r>
              <a:rPr lang="en-US" altLang="en-US" dirty="0"/>
              <a:t>The Call to Action on Emergency Alerting</a:t>
            </a:r>
          </a:p>
          <a:p>
            <a:pPr marL="1144559" indent="-1144559">
              <a:spcAft>
                <a:spcPct val="20000"/>
              </a:spcAft>
              <a:buNone/>
            </a:pPr>
            <a:r>
              <a:rPr lang="en-US" altLang="en-US" dirty="0"/>
              <a:t>The ‘UN Early Warnings for All’ Action Plan</a:t>
            </a:r>
          </a:p>
        </p:txBody>
      </p:sp>
      <p:sp>
        <p:nvSpPr>
          <p:cNvPr id="2" name="Footer Placeholder 1"/>
          <p:cNvSpPr>
            <a:spLocks noGrp="1"/>
          </p:cNvSpPr>
          <p:nvPr>
            <p:ph type="ftr" sz="quarter" idx="11"/>
          </p:nvPr>
        </p:nvSpPr>
        <p:spPr/>
        <p:txBody>
          <a:bodyPr/>
          <a:lstStyle/>
          <a:p>
            <a:r>
              <a:rPr lang="en-US" altLang="en-US"/>
              <a:t>CAP and UN Early Warnings for All</a:t>
            </a:r>
          </a:p>
        </p:txBody>
      </p:sp>
      <p:sp>
        <p:nvSpPr>
          <p:cNvPr id="3" name="Slide Number Placeholder 2"/>
          <p:cNvSpPr>
            <a:spLocks noGrp="1"/>
          </p:cNvSpPr>
          <p:nvPr>
            <p:ph type="sldNum" sz="quarter" idx="12"/>
          </p:nvPr>
        </p:nvSpPr>
        <p:spPr/>
        <p:txBody>
          <a:bodyPr/>
          <a:lstStyle/>
          <a:p>
            <a:fld id="{C987FACA-A4E6-4D53-9EB7-BA7F47821EC9}" type="slidenum">
              <a:rPr lang="en-US" altLang="en-US" smtClean="0"/>
              <a:pPr/>
              <a:t>20</a:t>
            </a:fld>
            <a:endParaRPr lang="en-US" altLang="en-US"/>
          </a:p>
        </p:txBody>
      </p:sp>
      <p:sp>
        <p:nvSpPr>
          <p:cNvPr id="4" name="Date Placeholder 3">
            <a:extLst>
              <a:ext uri="{FF2B5EF4-FFF2-40B4-BE49-F238E27FC236}">
                <a16:creationId xmlns:a16="http://schemas.microsoft.com/office/drawing/2014/main" id="{0E9707B0-93BD-7CF8-1992-1C3E78572C20}"/>
              </a:ext>
            </a:extLst>
          </p:cNvPr>
          <p:cNvSpPr>
            <a:spLocks noGrp="1"/>
          </p:cNvSpPr>
          <p:nvPr>
            <p:ph type="dt" sz="half" idx="10"/>
          </p:nvPr>
        </p:nvSpPr>
        <p:spPr/>
        <p:txBody>
          <a:bodyPr/>
          <a:lstStyle/>
          <a:p>
            <a:r>
              <a:rPr lang="en-US" altLang="en-US"/>
              <a:t>13 March 2023</a:t>
            </a:r>
          </a:p>
        </p:txBody>
      </p:sp>
      <p:sp>
        <p:nvSpPr>
          <p:cNvPr id="5" name="AutoShape 4">
            <a:extLst>
              <a:ext uri="{FF2B5EF4-FFF2-40B4-BE49-F238E27FC236}">
                <a16:creationId xmlns:a16="http://schemas.microsoft.com/office/drawing/2014/main" id="{AA68DCB3-B0C4-E968-D431-BE3831DE0090}"/>
              </a:ext>
            </a:extLst>
          </p:cNvPr>
          <p:cNvSpPr>
            <a:spLocks noChangeArrowheads="1"/>
          </p:cNvSpPr>
          <p:nvPr/>
        </p:nvSpPr>
        <p:spPr bwMode="auto">
          <a:xfrm>
            <a:off x="257173" y="3072312"/>
            <a:ext cx="508893" cy="625475"/>
          </a:xfrm>
          <a:prstGeom prst="rightArrow">
            <a:avLst>
              <a:gd name="adj1" fmla="val 49750"/>
              <a:gd name="adj2" fmla="val 50279"/>
            </a:avLst>
          </a:prstGeom>
          <a:solidFill>
            <a:srgbClr val="0742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993375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62" name="Rectangle 2"/>
          <p:cNvSpPr>
            <a:spLocks noGrp="1" noChangeArrowheads="1"/>
          </p:cNvSpPr>
          <p:nvPr>
            <p:ph type="title"/>
          </p:nvPr>
        </p:nvSpPr>
        <p:spPr>
          <a:xfrm>
            <a:off x="1012829" y="241301"/>
            <a:ext cx="6894513" cy="876300"/>
          </a:xfrm>
        </p:spPr>
        <p:txBody>
          <a:bodyPr/>
          <a:lstStyle/>
          <a:p>
            <a:r>
              <a:rPr lang="en-US" altLang="en-US"/>
              <a:t>CAP Alert Hubs</a:t>
            </a:r>
          </a:p>
        </p:txBody>
      </p:sp>
      <p:sp>
        <p:nvSpPr>
          <p:cNvPr id="2447363" name="Rectangle 3"/>
          <p:cNvSpPr>
            <a:spLocks noGrp="1" noChangeArrowheads="1"/>
          </p:cNvSpPr>
          <p:nvPr>
            <p:ph type="body" idx="1"/>
          </p:nvPr>
        </p:nvSpPr>
        <p:spPr>
          <a:xfrm>
            <a:off x="629651" y="1443041"/>
            <a:ext cx="7953681" cy="4484795"/>
          </a:xfrm>
          <a:noFill/>
          <a:extLst>
            <a:ext uri="{909E8E84-426E-40DD-AFC4-6F175D3DCCD1}">
              <a14:hiddenFill xmlns:a14="http://schemas.microsoft.com/office/drawing/2010/main">
                <a:solidFill>
                  <a:srgbClr val="FF9999"/>
                </a:solidFill>
              </a14:hiddenFill>
            </a:ext>
          </a:extLst>
        </p:spPr>
        <p:txBody>
          <a:bodyPr/>
          <a:lstStyle/>
          <a:p>
            <a:pPr marL="463550" indent="-463550">
              <a:buClr>
                <a:schemeClr val="accent2"/>
              </a:buClr>
              <a:buFont typeface="Wingdings" panose="05000000000000000000" pitchFamily="2" charset="2"/>
              <a:buChar char="Ø"/>
            </a:pPr>
            <a:r>
              <a:rPr lang="en-US" altLang="en-US" sz="2800" dirty="0"/>
              <a:t>Free service aggregating CAP alert feeds</a:t>
            </a:r>
          </a:p>
          <a:p>
            <a:pPr marL="463550" indent="-463550">
              <a:buClr>
                <a:schemeClr val="accent2"/>
              </a:buClr>
              <a:buFont typeface="Wingdings" panose="05000000000000000000" pitchFamily="2" charset="2"/>
              <a:buChar char="Ø"/>
            </a:pPr>
            <a:r>
              <a:rPr lang="en-US" altLang="en-US" sz="2800" dirty="0"/>
              <a:t>All subscribers can get near-real-time updates </a:t>
            </a:r>
          </a:p>
          <a:p>
            <a:pPr marL="463550" indent="-463550">
              <a:buClr>
                <a:schemeClr val="accent2"/>
              </a:buClr>
              <a:buFont typeface="Wingdings" panose="05000000000000000000" pitchFamily="2" charset="2"/>
              <a:buChar char="Ø"/>
            </a:pPr>
            <a:r>
              <a:rPr lang="en-US" altLang="en-US" sz="2800" dirty="0"/>
              <a:t>Benefits of being </a:t>
            </a:r>
            <a:r>
              <a:rPr lang="en-US" altLang="en-US" sz="2800" i="1" dirty="0"/>
              <a:t>cloud-based</a:t>
            </a:r>
            <a:r>
              <a:rPr lang="en-US" altLang="en-US" sz="2800" dirty="0"/>
              <a:t>:</a:t>
            </a:r>
          </a:p>
          <a:p>
            <a:pPr marL="863589" lvl="2" indent="-463550"/>
            <a:r>
              <a:rPr lang="en-NZ" altLang="zh-CN" sz="2800" dirty="0">
                <a:ea typeface="SimSun" pitchFamily="2" charset="-122"/>
              </a:rPr>
              <a:t>Speed </a:t>
            </a:r>
          </a:p>
          <a:p>
            <a:pPr marL="863589" lvl="2" indent="-463550"/>
            <a:r>
              <a:rPr lang="en-NZ" altLang="zh-CN" sz="2800" dirty="0">
                <a:ea typeface="SimSun" pitchFamily="2" charset="-122"/>
              </a:rPr>
              <a:t>Scale (performance, reliability, availability)</a:t>
            </a:r>
          </a:p>
          <a:p>
            <a:pPr marL="863589" lvl="2" indent="-463550"/>
            <a:r>
              <a:rPr lang="en-NZ" altLang="zh-CN" sz="2800" dirty="0">
                <a:ea typeface="SimSun" pitchFamily="2" charset="-122"/>
              </a:rPr>
              <a:t>Redundancy</a:t>
            </a:r>
          </a:p>
          <a:p>
            <a:pPr marL="863589" lvl="2" indent="-463550"/>
            <a:r>
              <a:rPr lang="en-NZ" altLang="zh-CN" sz="2800" dirty="0">
                <a:ea typeface="SimSun" pitchFamily="2" charset="-122"/>
              </a:rPr>
              <a:t>Security and Authenticity </a:t>
            </a:r>
          </a:p>
          <a:p>
            <a:pPr marL="863589" lvl="2" indent="-463550"/>
            <a:r>
              <a:rPr lang="en-NZ" altLang="zh-CN" sz="2800" dirty="0">
                <a:ea typeface="SimSun" pitchFamily="2" charset="-122"/>
              </a:rPr>
              <a:t>Analytics</a:t>
            </a:r>
          </a:p>
        </p:txBody>
      </p:sp>
      <p:sp>
        <p:nvSpPr>
          <p:cNvPr id="4" name="Footer Placeholder 3"/>
          <p:cNvSpPr>
            <a:spLocks noGrp="1"/>
          </p:cNvSpPr>
          <p:nvPr>
            <p:ph type="ftr" sz="quarter" idx="11"/>
          </p:nvPr>
        </p:nvSpPr>
        <p:spPr/>
        <p:txBody>
          <a:bodyPr/>
          <a:lstStyle/>
          <a:p>
            <a:r>
              <a:rPr lang="en-US" altLang="en-US"/>
              <a:t>CAP and UN Early Warnings for All</a:t>
            </a:r>
            <a:endParaRPr lang="en-US" altLang="en-US" dirty="0"/>
          </a:p>
        </p:txBody>
      </p:sp>
      <p:sp>
        <p:nvSpPr>
          <p:cNvPr id="5" name="Slide Number Placeholder 4"/>
          <p:cNvSpPr>
            <a:spLocks noGrp="1"/>
          </p:cNvSpPr>
          <p:nvPr>
            <p:ph type="sldNum" sz="quarter" idx="12"/>
          </p:nvPr>
        </p:nvSpPr>
        <p:spPr/>
        <p:txBody>
          <a:bodyPr/>
          <a:lstStyle/>
          <a:p>
            <a:fld id="{C987FACA-A4E6-4D53-9EB7-BA7F47821EC9}" type="slidenum">
              <a:rPr lang="en-US" altLang="en-US" smtClean="0"/>
              <a:pPr/>
              <a:t>21</a:t>
            </a:fld>
            <a:endParaRPr lang="en-US" altLang="en-US"/>
          </a:p>
        </p:txBody>
      </p:sp>
      <p:sp>
        <p:nvSpPr>
          <p:cNvPr id="2" name="Date Placeholder 1">
            <a:extLst>
              <a:ext uri="{FF2B5EF4-FFF2-40B4-BE49-F238E27FC236}">
                <a16:creationId xmlns:a16="http://schemas.microsoft.com/office/drawing/2014/main" id="{B5A91351-A412-F0CE-CD3D-5437C1516489}"/>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12879839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3154" name="Rectangle 2"/>
          <p:cNvSpPr>
            <a:spLocks noGrp="1" noChangeArrowheads="1"/>
          </p:cNvSpPr>
          <p:nvPr>
            <p:ph type="title"/>
          </p:nvPr>
        </p:nvSpPr>
        <p:spPr>
          <a:xfrm>
            <a:off x="174408" y="204790"/>
            <a:ext cx="8785663" cy="996951"/>
          </a:xfrm>
        </p:spPr>
        <p:txBody>
          <a:bodyPr/>
          <a:lstStyle/>
          <a:p>
            <a:r>
              <a:rPr lang="en-US" altLang="en-US" dirty="0"/>
              <a:t>Three-level Architecture</a:t>
            </a:r>
          </a:p>
        </p:txBody>
      </p:sp>
      <p:sp>
        <p:nvSpPr>
          <p:cNvPr id="2" name="Slide Number Placeholder 1">
            <a:extLst>
              <a:ext uri="{FF2B5EF4-FFF2-40B4-BE49-F238E27FC236}">
                <a16:creationId xmlns:a16="http://schemas.microsoft.com/office/drawing/2014/main" id="{382A65D2-9720-44C2-9346-2742DB47D401}"/>
              </a:ext>
            </a:extLst>
          </p:cNvPr>
          <p:cNvSpPr>
            <a:spLocks noGrp="1"/>
          </p:cNvSpPr>
          <p:nvPr>
            <p:ph type="sldNum" sz="quarter" idx="12"/>
          </p:nvPr>
        </p:nvSpPr>
        <p:spPr/>
        <p:txBody>
          <a:bodyPr/>
          <a:lstStyle/>
          <a:p>
            <a:fld id="{C987FACA-A4E6-4D53-9EB7-BA7F47821EC9}" type="slidenum">
              <a:rPr lang="en-US" altLang="en-US" smtClean="0"/>
              <a:pPr/>
              <a:t>22</a:t>
            </a:fld>
            <a:endParaRPr lang="en-US" altLang="en-US"/>
          </a:p>
        </p:txBody>
      </p:sp>
      <p:sp>
        <p:nvSpPr>
          <p:cNvPr id="3" name="Footer Placeholder 2">
            <a:extLst>
              <a:ext uri="{FF2B5EF4-FFF2-40B4-BE49-F238E27FC236}">
                <a16:creationId xmlns:a16="http://schemas.microsoft.com/office/drawing/2014/main" id="{3ADEBD17-945A-4D5E-9F8D-3CC218A9F435}"/>
              </a:ext>
            </a:extLst>
          </p:cNvPr>
          <p:cNvSpPr>
            <a:spLocks noGrp="1"/>
          </p:cNvSpPr>
          <p:nvPr>
            <p:ph type="ftr" sz="quarter" idx="11"/>
          </p:nvPr>
        </p:nvSpPr>
        <p:spPr/>
        <p:txBody>
          <a:bodyPr/>
          <a:lstStyle/>
          <a:p>
            <a:r>
              <a:rPr lang="en-US" altLang="en-US"/>
              <a:t>CAP and UN Early Warnings for All</a:t>
            </a:r>
            <a:endParaRPr lang="en-US" altLang="en-US" dirty="0"/>
          </a:p>
        </p:txBody>
      </p:sp>
      <p:grpSp>
        <p:nvGrpSpPr>
          <p:cNvPr id="5" name="Group 4">
            <a:extLst>
              <a:ext uri="{FF2B5EF4-FFF2-40B4-BE49-F238E27FC236}">
                <a16:creationId xmlns:a16="http://schemas.microsoft.com/office/drawing/2014/main" id="{BEC6377B-BEE9-4D33-8820-63113D13B28E}"/>
              </a:ext>
            </a:extLst>
          </p:cNvPr>
          <p:cNvGrpSpPr/>
          <p:nvPr/>
        </p:nvGrpSpPr>
        <p:grpSpPr>
          <a:xfrm>
            <a:off x="2107324" y="1493920"/>
            <a:ext cx="4929355" cy="4244728"/>
            <a:chOff x="7157546" y="912813"/>
            <a:chExt cx="4477406" cy="4400166"/>
          </a:xfrm>
          <a:solidFill>
            <a:srgbClr val="EFFFFF"/>
          </a:solidFill>
        </p:grpSpPr>
        <p:sp>
          <p:nvSpPr>
            <p:cNvPr id="11" name="TextBox 4">
              <a:extLst>
                <a:ext uri="{FF2B5EF4-FFF2-40B4-BE49-F238E27FC236}">
                  <a16:creationId xmlns:a16="http://schemas.microsoft.com/office/drawing/2014/main" id="{3D0C934D-4418-4016-94CB-7E79EC2384C9}"/>
                </a:ext>
              </a:extLst>
            </p:cNvPr>
            <p:cNvSpPr txBox="1"/>
            <p:nvPr/>
          </p:nvSpPr>
          <p:spPr>
            <a:xfrm>
              <a:off x="7157546" y="912813"/>
              <a:ext cx="4477406" cy="4400166"/>
            </a:xfrm>
            <a:prstGeom prst="rect">
              <a:avLst/>
            </a:prstGeom>
            <a:grpFill/>
            <a:ln w="12700">
              <a:solidFill>
                <a:schemeClr val="tx1"/>
              </a:solidFill>
            </a:ln>
          </p:spPr>
          <p:txBody>
            <a:bodyPr wrap="square" rtlCol="0">
              <a:noAutofit/>
            </a:bodyPr>
            <a:lstStyle/>
            <a:p>
              <a:pPr algn="just">
                <a:lnSpc>
                  <a:spcPct val="115000"/>
                </a:lnSpc>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Arial" panose="020B0604020202020204" pitchFamily="34" charset="0"/>
                </a:rPr>
                <a:t>CAP Alert Hub</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r>
                <a:rPr lang="en-US" sz="1200" dirty="0">
                  <a:latin typeface="Calibri" panose="020F050202020403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12" name="TextBox 5">
              <a:extLst>
                <a:ext uri="{FF2B5EF4-FFF2-40B4-BE49-F238E27FC236}">
                  <a16:creationId xmlns:a16="http://schemas.microsoft.com/office/drawing/2014/main" id="{A0CB8EB2-B4FE-4698-B0A3-AEF34E6FD6F2}"/>
                </a:ext>
              </a:extLst>
            </p:cNvPr>
            <p:cNvSpPr txBox="1"/>
            <p:nvPr/>
          </p:nvSpPr>
          <p:spPr>
            <a:xfrm>
              <a:off x="7835463" y="1752600"/>
              <a:ext cx="3338592" cy="2811470"/>
            </a:xfrm>
            <a:prstGeom prst="rect">
              <a:avLst/>
            </a:prstGeom>
            <a:grpFill/>
            <a:ln w="12700">
              <a:solidFill>
                <a:schemeClr val="tx1"/>
              </a:solidFill>
            </a:ln>
          </p:spPr>
          <p:txBody>
            <a:bodyPr wrap="square" rtlCol="0">
              <a:spAutoFit/>
            </a:bodyPr>
            <a:lstStyle/>
            <a:p>
              <a:pPr algn="just">
                <a:lnSpc>
                  <a:spcPct val="115000"/>
                </a:lnSpc>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Arial" panose="020B0604020202020204" pitchFamily="34" charset="0"/>
                </a:rPr>
                <a:t>CAP Alert Feed</a:t>
              </a:r>
            </a:p>
            <a:p>
              <a:pPr algn="just">
                <a:lnSpc>
                  <a:spcPct val="115000"/>
                </a:lnSpc>
                <a:spcBef>
                  <a:spcPts val="0"/>
                </a:spcBef>
                <a:spcAft>
                  <a:spcPts val="600"/>
                </a:spcAft>
              </a:pPr>
              <a:endParaRPr lang="en-US" sz="32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endParaRPr lang="en-US" sz="20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r>
                <a:rPr 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r>
                <a:rPr lang="en-US" sz="1200" dirty="0">
                  <a:latin typeface="Calibri" panose="020F050202020403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10" name="TextBox 3">
              <a:extLst>
                <a:ext uri="{FF2B5EF4-FFF2-40B4-BE49-F238E27FC236}">
                  <a16:creationId xmlns:a16="http://schemas.microsoft.com/office/drawing/2014/main" id="{AA02ADFA-B655-48A2-867B-80C4CCC23C88}"/>
                </a:ext>
              </a:extLst>
            </p:cNvPr>
            <p:cNvSpPr txBox="1"/>
            <p:nvPr/>
          </p:nvSpPr>
          <p:spPr>
            <a:xfrm>
              <a:off x="8404301" y="2584886"/>
              <a:ext cx="2221658" cy="1192884"/>
            </a:xfrm>
            <a:prstGeom prst="rect">
              <a:avLst/>
            </a:prstGeom>
            <a:grpFill/>
            <a:ln w="12700">
              <a:solidFill>
                <a:schemeClr val="tx1"/>
              </a:solidFill>
            </a:ln>
          </p:spPr>
          <p:txBody>
            <a:bodyPr wrap="none" rtlCol="0">
              <a:noAutofit/>
            </a:bodyPr>
            <a:lstStyle/>
            <a:p>
              <a:pPr algn="just">
                <a:lnSpc>
                  <a:spcPct val="115000"/>
                </a:lnSpc>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Arial" panose="020B0604020202020204" pitchFamily="34" charset="0"/>
                </a:rPr>
                <a:t>CAP Alert</a:t>
              </a:r>
              <a:endParaRPr lang="en-US" sz="3200" dirty="0">
                <a:latin typeface="Calibri" panose="020F0502020204030204" pitchFamily="34" charset="0"/>
                <a:ea typeface="Calibri" panose="020F0502020204030204" pitchFamily="34" charset="0"/>
                <a:cs typeface="Arial" panose="020B0604020202020204" pitchFamily="34" charset="0"/>
              </a:endParaRPr>
            </a:p>
          </p:txBody>
        </p:sp>
      </p:grpSp>
      <p:sp>
        <p:nvSpPr>
          <p:cNvPr id="4" name="Date Placeholder 3">
            <a:extLst>
              <a:ext uri="{FF2B5EF4-FFF2-40B4-BE49-F238E27FC236}">
                <a16:creationId xmlns:a16="http://schemas.microsoft.com/office/drawing/2014/main" id="{C869D1C2-AA97-5906-991A-E196F72B7C1B}"/>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3605266425"/>
      </p:ext>
    </p:extLst>
  </p:cSld>
  <p:clrMapOvr>
    <a:masterClrMapping/>
  </p:clrMapOvr>
  <p:transition advTm="7425"/>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a:extLst>
              <a:ext uri="{FF2B5EF4-FFF2-40B4-BE49-F238E27FC236}">
                <a16:creationId xmlns:a16="http://schemas.microsoft.com/office/drawing/2014/main" id="{08E6E6AD-E9EA-4D31-805C-D621F41B0B69}"/>
              </a:ext>
            </a:extLst>
          </p:cNvPr>
          <p:cNvSpPr txBox="1"/>
          <p:nvPr/>
        </p:nvSpPr>
        <p:spPr>
          <a:xfrm>
            <a:off x="6611557" y="1737794"/>
            <a:ext cx="2402800" cy="2287421"/>
          </a:xfrm>
          <a:prstGeom prst="rect">
            <a:avLst/>
          </a:prstGeom>
          <a:solidFill>
            <a:schemeClr val="bg1"/>
          </a:solidFill>
          <a:ln w="12700">
            <a:solidFill>
              <a:schemeClr val="tx1"/>
            </a:solidFill>
          </a:ln>
        </p:spPr>
        <p:txBody>
          <a:bodyPr wrap="square" rtlCol="0">
            <a:spAutoFit/>
          </a:bodyPr>
          <a:lstStyle/>
          <a:p>
            <a:pPr algn="just">
              <a:lnSpc>
                <a:spcPct val="115000"/>
              </a:lnSpc>
              <a:spcBef>
                <a:spcPts val="0"/>
              </a:spcBef>
              <a:spcAft>
                <a:spcPts val="600"/>
              </a:spcAft>
            </a:pPr>
            <a:r>
              <a:rPr lang="en-US" sz="200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algn="just">
              <a:lnSpc>
                <a:spcPct val="115000"/>
              </a:lnSpc>
              <a:spcBef>
                <a:spcPts val="0"/>
              </a:spcBef>
              <a:spcAft>
                <a:spcPts val="600"/>
              </a:spcAft>
            </a:pPr>
            <a:endParaRPr lang="en-US" sz="20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endParaRPr lang="en-US" sz="20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r>
              <a:rPr 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r>
              <a:rPr lang="en-US" sz="1200" dirty="0">
                <a:latin typeface="Calibri" panose="020F050202020403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6A96E0A3-4BD9-4F70-95A3-C61B441888A2}"/>
              </a:ext>
            </a:extLst>
          </p:cNvPr>
          <p:cNvSpPr>
            <a:spLocks noGrp="1"/>
          </p:cNvSpPr>
          <p:nvPr>
            <p:ph type="title"/>
          </p:nvPr>
        </p:nvSpPr>
        <p:spPr>
          <a:xfrm>
            <a:off x="1092520" y="265415"/>
            <a:ext cx="7043839" cy="876300"/>
          </a:xfrm>
        </p:spPr>
        <p:txBody>
          <a:bodyPr/>
          <a:lstStyle/>
          <a:p>
            <a:r>
              <a:rPr lang="en-US" dirty="0"/>
              <a:t>Individual CAP Alert</a:t>
            </a:r>
          </a:p>
        </p:txBody>
      </p:sp>
      <p:sp>
        <p:nvSpPr>
          <p:cNvPr id="3" name="Content Placeholder 2">
            <a:extLst>
              <a:ext uri="{FF2B5EF4-FFF2-40B4-BE49-F238E27FC236}">
                <a16:creationId xmlns:a16="http://schemas.microsoft.com/office/drawing/2014/main" id="{D8326908-6952-4BED-84F2-94F45954A284}"/>
              </a:ext>
            </a:extLst>
          </p:cNvPr>
          <p:cNvSpPr>
            <a:spLocks noGrp="1"/>
          </p:cNvSpPr>
          <p:nvPr>
            <p:ph idx="1"/>
          </p:nvPr>
        </p:nvSpPr>
        <p:spPr>
          <a:xfrm>
            <a:off x="429119" y="1395823"/>
            <a:ext cx="6445731" cy="4419296"/>
          </a:xfrm>
        </p:spPr>
        <p:txBody>
          <a:bodyPr/>
          <a:lstStyle/>
          <a:p>
            <a:pPr marL="0" indent="0">
              <a:lnSpc>
                <a:spcPct val="115000"/>
              </a:lnSpc>
              <a:spcBef>
                <a:spcPts val="0"/>
              </a:spcBef>
              <a:spcAft>
                <a:spcPts val="600"/>
              </a:spcAft>
              <a:buNone/>
            </a:pPr>
            <a:r>
              <a:rPr lang="en-NZ" sz="2400" dirty="0">
                <a:cs typeface="Arial" panose="020B0604020202020204" pitchFamily="34" charset="0"/>
              </a:rPr>
              <a:t>A CAP alert is an XML document compliant with the schema defined in ITU X.130</a:t>
            </a:r>
            <a:r>
              <a:rPr lang="en-US" sz="2400" dirty="0">
                <a:cs typeface="Arial" panose="020B0604020202020204" pitchFamily="34" charset="0"/>
              </a:rPr>
              <a:t>3</a:t>
            </a:r>
          </a:p>
          <a:p>
            <a:pPr marL="0" indent="0">
              <a:lnSpc>
                <a:spcPct val="115000"/>
              </a:lnSpc>
              <a:spcBef>
                <a:spcPts val="0"/>
              </a:spcBef>
              <a:spcAft>
                <a:spcPts val="600"/>
              </a:spcAft>
              <a:buNone/>
            </a:pPr>
            <a:r>
              <a:rPr lang="en-NZ" sz="2400" dirty="0">
                <a:ea typeface="Calibri" panose="020F0502020204030204" pitchFamily="34" charset="0"/>
                <a:cs typeface="Arial" panose="020B0604020202020204" pitchFamily="34" charset="0"/>
              </a:rPr>
              <a:t>A CAP alert is a public, legal document:</a:t>
            </a:r>
            <a:endParaRPr lang="en-US" sz="2400" dirty="0">
              <a:ea typeface="Calibri" panose="020F0502020204030204" pitchFamily="34" charset="0"/>
              <a:cs typeface="Arial" panose="020B0604020202020204" pitchFamily="34" charset="0"/>
            </a:endParaRPr>
          </a:p>
          <a:p>
            <a:pPr marL="114300" indent="0">
              <a:lnSpc>
                <a:spcPct val="115000"/>
              </a:lnSpc>
              <a:spcBef>
                <a:spcPts val="0"/>
              </a:spcBef>
              <a:spcAft>
                <a:spcPts val="600"/>
              </a:spcAft>
              <a:buNone/>
            </a:pPr>
            <a:r>
              <a:rPr lang="en-NZ" sz="2400" dirty="0">
                <a:ea typeface="Calibri" panose="020F0502020204030204" pitchFamily="34" charset="0"/>
                <a:cs typeface="Arial" panose="020B0604020202020204" pitchFamily="34" charset="0"/>
              </a:rPr>
              <a:t>“A public document is one that is or should legally be readily available for inspection </a:t>
            </a:r>
            <a:br>
              <a:rPr lang="en-NZ" sz="2400" dirty="0">
                <a:ea typeface="Calibri" panose="020F0502020204030204" pitchFamily="34" charset="0"/>
                <a:cs typeface="Arial" panose="020B0604020202020204" pitchFamily="34" charset="0"/>
              </a:rPr>
            </a:br>
            <a:r>
              <a:rPr lang="en-NZ" sz="2400" dirty="0">
                <a:ea typeface="Calibri" panose="020F0502020204030204" pitchFamily="34" charset="0"/>
                <a:cs typeface="Arial" panose="020B0604020202020204" pitchFamily="34" charset="0"/>
              </a:rPr>
              <a:t>by the public, as a document issued by </a:t>
            </a:r>
            <a:br>
              <a:rPr lang="en-NZ" sz="2400" dirty="0">
                <a:ea typeface="Calibri" panose="020F0502020204030204" pitchFamily="34" charset="0"/>
                <a:cs typeface="Arial" panose="020B0604020202020204" pitchFamily="34" charset="0"/>
              </a:rPr>
            </a:br>
            <a:r>
              <a:rPr lang="en-NZ" sz="2400" dirty="0">
                <a:ea typeface="Calibri" panose="020F0502020204030204" pitchFamily="34" charset="0"/>
                <a:cs typeface="Arial" panose="020B0604020202020204" pitchFamily="34" charset="0"/>
              </a:rPr>
              <a:t>[...] a governmental department.“ </a:t>
            </a:r>
            <a:endParaRPr lang="en-US" sz="2400" dirty="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F1C533C-B550-4DCB-A658-1EA2DAD80DF7}"/>
              </a:ext>
            </a:extLst>
          </p:cNvPr>
          <p:cNvSpPr>
            <a:spLocks noGrp="1"/>
          </p:cNvSpPr>
          <p:nvPr>
            <p:ph type="sldNum" sz="quarter" idx="12"/>
          </p:nvPr>
        </p:nvSpPr>
        <p:spPr/>
        <p:txBody>
          <a:bodyPr/>
          <a:lstStyle/>
          <a:p>
            <a:fld id="{C987FACA-A4E6-4D53-9EB7-BA7F47821EC9}" type="slidenum">
              <a:rPr lang="en-US" altLang="en-US" smtClean="0"/>
              <a:pPr/>
              <a:t>23</a:t>
            </a:fld>
            <a:endParaRPr lang="en-US" altLang="en-US"/>
          </a:p>
        </p:txBody>
      </p:sp>
      <p:sp>
        <p:nvSpPr>
          <p:cNvPr id="8" name="TextBox 4">
            <a:extLst>
              <a:ext uri="{FF2B5EF4-FFF2-40B4-BE49-F238E27FC236}">
                <a16:creationId xmlns:a16="http://schemas.microsoft.com/office/drawing/2014/main" id="{60E65DDD-BF3B-449C-AAFB-721C0D3BA6EC}"/>
              </a:ext>
            </a:extLst>
          </p:cNvPr>
          <p:cNvSpPr txBox="1"/>
          <p:nvPr/>
        </p:nvSpPr>
        <p:spPr>
          <a:xfrm>
            <a:off x="6812683" y="2142495"/>
            <a:ext cx="2075377" cy="1413600"/>
          </a:xfrm>
          <a:prstGeom prst="rect">
            <a:avLst/>
          </a:prstGeom>
          <a:solidFill>
            <a:schemeClr val="bg1"/>
          </a:solidFill>
          <a:ln w="12700">
            <a:solidFill>
              <a:schemeClr val="tx1"/>
            </a:solidFill>
          </a:ln>
        </p:spPr>
        <p:txBody>
          <a:bodyPr wrap="square" rtlCol="0">
            <a:noAutofit/>
          </a:bodyPr>
          <a:lstStyle/>
          <a:p>
            <a:pPr algn="just">
              <a:lnSpc>
                <a:spcPct val="115000"/>
              </a:lnSpc>
              <a:spcBef>
                <a:spcPts val="0"/>
              </a:spcBef>
              <a:spcAft>
                <a:spcPts val="600"/>
              </a:spcAft>
            </a:pPr>
            <a:endParaRPr lang="en-US" sz="11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r>
              <a:rPr lang="en-US" sz="1200" dirty="0">
                <a:latin typeface="Calibri" panose="020F050202020403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9" name="TextBox 3">
            <a:extLst>
              <a:ext uri="{FF2B5EF4-FFF2-40B4-BE49-F238E27FC236}">
                <a16:creationId xmlns:a16="http://schemas.microsoft.com/office/drawing/2014/main" id="{432E65FA-4C20-4AEF-BFE6-24D963756EF7}"/>
              </a:ext>
            </a:extLst>
          </p:cNvPr>
          <p:cNvSpPr txBox="1"/>
          <p:nvPr/>
        </p:nvSpPr>
        <p:spPr>
          <a:xfrm>
            <a:off x="6970102" y="2692994"/>
            <a:ext cx="1770428" cy="626055"/>
          </a:xfrm>
          <a:prstGeom prst="rect">
            <a:avLst/>
          </a:prstGeom>
          <a:solidFill>
            <a:schemeClr val="accent5"/>
          </a:solidFill>
          <a:ln w="12700">
            <a:solidFill>
              <a:schemeClr val="tx1"/>
            </a:solidFill>
          </a:ln>
        </p:spPr>
        <p:txBody>
          <a:bodyPr wrap="none" rtlCol="0">
            <a:noAutofit/>
          </a:bodyPr>
          <a:lstStyle/>
          <a:p>
            <a:pPr algn="just">
              <a:lnSpc>
                <a:spcPct val="115000"/>
              </a:lnSpc>
              <a:spcBef>
                <a:spcPts val="0"/>
              </a:spcBef>
              <a:spcAft>
                <a:spcPts val="600"/>
              </a:spcAft>
            </a:pPr>
            <a:r>
              <a:rPr lang="en-US" sz="2000" dirty="0">
                <a:solidFill>
                  <a:srgbClr val="000000"/>
                </a:solidFill>
                <a:latin typeface="Calibri" panose="020F0502020204030204" pitchFamily="34" charset="0"/>
                <a:ea typeface="Calibri" panose="020F0502020204030204" pitchFamily="34" charset="0"/>
                <a:cs typeface="Arial" panose="020B0604020202020204" pitchFamily="34" charset="0"/>
              </a:rPr>
              <a:t>CAP Alert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10" name="Footer Placeholder 9">
            <a:extLst>
              <a:ext uri="{FF2B5EF4-FFF2-40B4-BE49-F238E27FC236}">
                <a16:creationId xmlns:a16="http://schemas.microsoft.com/office/drawing/2014/main" id="{D6E7F83A-6D7B-45DA-AE3B-69279E298BC7}"/>
              </a:ext>
            </a:extLst>
          </p:cNvPr>
          <p:cNvSpPr>
            <a:spLocks noGrp="1"/>
          </p:cNvSpPr>
          <p:nvPr>
            <p:ph type="ftr" sz="quarter" idx="11"/>
          </p:nvPr>
        </p:nvSpPr>
        <p:spPr/>
        <p:txBody>
          <a:bodyPr/>
          <a:lstStyle/>
          <a:p>
            <a:r>
              <a:rPr lang="en-US" altLang="en-US"/>
              <a:t>CAP and UN Early Warnings for All</a:t>
            </a:r>
            <a:endParaRPr lang="en-US" altLang="en-US" dirty="0"/>
          </a:p>
        </p:txBody>
      </p:sp>
      <p:sp>
        <p:nvSpPr>
          <p:cNvPr id="4" name="Date Placeholder 3">
            <a:extLst>
              <a:ext uri="{FF2B5EF4-FFF2-40B4-BE49-F238E27FC236}">
                <a16:creationId xmlns:a16="http://schemas.microsoft.com/office/drawing/2014/main" id="{7BD0219B-E857-9364-EDE1-43A40B82D79F}"/>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29493593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
            <a:extLst>
              <a:ext uri="{FF2B5EF4-FFF2-40B4-BE49-F238E27FC236}">
                <a16:creationId xmlns:a16="http://schemas.microsoft.com/office/drawing/2014/main" id="{D866CF0B-1B48-44AA-A6F8-7876D29665B3}"/>
              </a:ext>
            </a:extLst>
          </p:cNvPr>
          <p:cNvSpPr txBox="1"/>
          <p:nvPr/>
        </p:nvSpPr>
        <p:spPr>
          <a:xfrm>
            <a:off x="6611560" y="1737794"/>
            <a:ext cx="2402800" cy="2287421"/>
          </a:xfrm>
          <a:prstGeom prst="rect">
            <a:avLst/>
          </a:prstGeom>
          <a:solidFill>
            <a:schemeClr val="bg1"/>
          </a:solidFill>
          <a:ln w="12700">
            <a:solidFill>
              <a:schemeClr val="tx1"/>
            </a:solidFill>
          </a:ln>
        </p:spPr>
        <p:txBody>
          <a:bodyPr wrap="square" rtlCol="0">
            <a:spAutoFit/>
          </a:bodyPr>
          <a:lstStyle/>
          <a:p>
            <a:pPr algn="just">
              <a:lnSpc>
                <a:spcPct val="115000"/>
              </a:lnSpc>
              <a:spcBef>
                <a:spcPts val="0"/>
              </a:spcBef>
              <a:spcAft>
                <a:spcPts val="600"/>
              </a:spcAft>
            </a:pPr>
            <a:r>
              <a:rPr lang="en-US" sz="200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algn="just">
              <a:lnSpc>
                <a:spcPct val="115000"/>
              </a:lnSpc>
              <a:spcBef>
                <a:spcPts val="0"/>
              </a:spcBef>
              <a:spcAft>
                <a:spcPts val="600"/>
              </a:spcAft>
            </a:pPr>
            <a:endParaRPr lang="en-US" sz="20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endParaRPr lang="en-US" sz="20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r>
              <a:rPr 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r>
              <a:rPr lang="en-US" sz="1200" dirty="0">
                <a:latin typeface="Calibri" panose="020F050202020403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6A96E0A3-4BD9-4F70-95A3-C61B441888A2}"/>
              </a:ext>
            </a:extLst>
          </p:cNvPr>
          <p:cNvSpPr>
            <a:spLocks noGrp="1"/>
          </p:cNvSpPr>
          <p:nvPr>
            <p:ph type="title"/>
          </p:nvPr>
        </p:nvSpPr>
        <p:spPr>
          <a:xfrm>
            <a:off x="1039513" y="252352"/>
            <a:ext cx="7066324" cy="876300"/>
          </a:xfrm>
        </p:spPr>
        <p:txBody>
          <a:bodyPr/>
          <a:lstStyle/>
          <a:p>
            <a:r>
              <a:rPr lang="en-US" dirty="0"/>
              <a:t>CAP Alert Feed</a:t>
            </a:r>
          </a:p>
        </p:txBody>
      </p:sp>
      <p:sp>
        <p:nvSpPr>
          <p:cNvPr id="3" name="Content Placeholder 2">
            <a:extLst>
              <a:ext uri="{FF2B5EF4-FFF2-40B4-BE49-F238E27FC236}">
                <a16:creationId xmlns:a16="http://schemas.microsoft.com/office/drawing/2014/main" id="{D8326908-6952-4BED-84F2-94F45954A284}"/>
              </a:ext>
            </a:extLst>
          </p:cNvPr>
          <p:cNvSpPr>
            <a:spLocks noGrp="1"/>
          </p:cNvSpPr>
          <p:nvPr>
            <p:ph idx="1"/>
          </p:nvPr>
        </p:nvSpPr>
        <p:spPr>
          <a:xfrm>
            <a:off x="456644" y="1620226"/>
            <a:ext cx="5936536" cy="4208147"/>
          </a:xfrm>
        </p:spPr>
        <p:txBody>
          <a:bodyPr/>
          <a:lstStyle/>
          <a:p>
            <a:pPr marL="0" indent="0">
              <a:lnSpc>
                <a:spcPct val="115000"/>
              </a:lnSpc>
              <a:spcBef>
                <a:spcPts val="0"/>
              </a:spcBef>
              <a:spcAft>
                <a:spcPts val="600"/>
              </a:spcAft>
              <a:buNone/>
            </a:pPr>
            <a:r>
              <a:rPr lang="en-NZ" sz="2800" dirty="0">
                <a:cs typeface="Arial" panose="020B0604020202020204" pitchFamily="34" charset="0"/>
              </a:rPr>
              <a:t>A CAP Alert Feed provides time-ordered links to CAP alerts as a publish/subscribe service compliant with either the RSS or ATOM Internet news feed standards</a:t>
            </a:r>
            <a:endParaRPr lang="en-US" sz="2800" dirty="0"/>
          </a:p>
        </p:txBody>
      </p:sp>
      <p:sp>
        <p:nvSpPr>
          <p:cNvPr id="5" name="Slide Number Placeholder 4">
            <a:extLst>
              <a:ext uri="{FF2B5EF4-FFF2-40B4-BE49-F238E27FC236}">
                <a16:creationId xmlns:a16="http://schemas.microsoft.com/office/drawing/2014/main" id="{2F1C533C-B550-4DCB-A658-1EA2DAD80DF7}"/>
              </a:ext>
            </a:extLst>
          </p:cNvPr>
          <p:cNvSpPr>
            <a:spLocks noGrp="1"/>
          </p:cNvSpPr>
          <p:nvPr>
            <p:ph type="sldNum" sz="quarter" idx="12"/>
          </p:nvPr>
        </p:nvSpPr>
        <p:spPr/>
        <p:txBody>
          <a:bodyPr/>
          <a:lstStyle/>
          <a:p>
            <a:fld id="{C987FACA-A4E6-4D53-9EB7-BA7F47821EC9}" type="slidenum">
              <a:rPr lang="en-US" altLang="en-US" smtClean="0"/>
              <a:pPr/>
              <a:t>24</a:t>
            </a:fld>
            <a:endParaRPr lang="en-US" altLang="en-US"/>
          </a:p>
        </p:txBody>
      </p:sp>
      <p:sp>
        <p:nvSpPr>
          <p:cNvPr id="12" name="TextBox 4">
            <a:extLst>
              <a:ext uri="{FF2B5EF4-FFF2-40B4-BE49-F238E27FC236}">
                <a16:creationId xmlns:a16="http://schemas.microsoft.com/office/drawing/2014/main" id="{37EEED73-8981-443C-95CA-CA8FC62E6F21}"/>
              </a:ext>
            </a:extLst>
          </p:cNvPr>
          <p:cNvSpPr txBox="1"/>
          <p:nvPr/>
        </p:nvSpPr>
        <p:spPr>
          <a:xfrm>
            <a:off x="6771350" y="2176587"/>
            <a:ext cx="2101537" cy="1505881"/>
          </a:xfrm>
          <a:prstGeom prst="rect">
            <a:avLst/>
          </a:prstGeom>
          <a:solidFill>
            <a:schemeClr val="accent5"/>
          </a:solidFill>
          <a:ln w="12700">
            <a:solidFill>
              <a:schemeClr val="tx1"/>
            </a:solidFill>
          </a:ln>
        </p:spPr>
        <p:txBody>
          <a:bodyPr wrap="square" rtlCol="0">
            <a:noAutofit/>
          </a:bodyPr>
          <a:lstStyle/>
          <a:p>
            <a:pPr algn="just">
              <a:lnSpc>
                <a:spcPct val="115000"/>
              </a:lnSpc>
              <a:spcBef>
                <a:spcPts val="0"/>
              </a:spcBef>
              <a:spcAft>
                <a:spcPts val="600"/>
              </a:spcAft>
            </a:pPr>
            <a:r>
              <a:rPr lang="en-US" sz="2000" dirty="0">
                <a:solidFill>
                  <a:srgbClr val="000000"/>
                </a:solidFill>
                <a:latin typeface="Calibri" panose="020F0502020204030204" pitchFamily="34" charset="0"/>
                <a:ea typeface="Calibri" panose="020F0502020204030204" pitchFamily="34" charset="0"/>
                <a:cs typeface="Arial" panose="020B0604020202020204" pitchFamily="34" charset="0"/>
              </a:rPr>
              <a:t>CAP Alert Feed</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r>
              <a:rPr lang="en-US" sz="1200" dirty="0">
                <a:latin typeface="Calibri" panose="020F050202020403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13" name="TextBox 3">
            <a:extLst>
              <a:ext uri="{FF2B5EF4-FFF2-40B4-BE49-F238E27FC236}">
                <a16:creationId xmlns:a16="http://schemas.microsoft.com/office/drawing/2014/main" id="{A5F2AEDC-2990-46C9-B1A1-62F06D8768E7}"/>
              </a:ext>
            </a:extLst>
          </p:cNvPr>
          <p:cNvSpPr txBox="1"/>
          <p:nvPr/>
        </p:nvSpPr>
        <p:spPr>
          <a:xfrm>
            <a:off x="6904250" y="2763022"/>
            <a:ext cx="1792744" cy="666923"/>
          </a:xfrm>
          <a:prstGeom prst="rect">
            <a:avLst/>
          </a:prstGeom>
          <a:solidFill>
            <a:schemeClr val="bg1"/>
          </a:solidFill>
          <a:ln w="12700">
            <a:solidFill>
              <a:schemeClr val="tx1"/>
            </a:solidFill>
          </a:ln>
        </p:spPr>
        <p:txBody>
          <a:bodyPr wrap="none" rtlCol="0">
            <a:noAutofit/>
          </a:bodyPr>
          <a:lstStyle/>
          <a:p>
            <a:pPr algn="just">
              <a:lnSpc>
                <a:spcPct val="115000"/>
              </a:lnSpc>
              <a:spcBef>
                <a:spcPts val="0"/>
              </a:spcBef>
              <a:spcAft>
                <a:spcPts val="600"/>
              </a:spcAft>
            </a:pPr>
            <a:r>
              <a:rPr lang="en-US" sz="2000" dirty="0">
                <a:solidFill>
                  <a:schemeClr val="bg2"/>
                </a:solidFill>
                <a:latin typeface="Calibri" panose="020F0502020204030204" pitchFamily="34" charset="0"/>
                <a:ea typeface="Calibri" panose="020F0502020204030204" pitchFamily="34" charset="0"/>
                <a:cs typeface="Arial" panose="020B0604020202020204" pitchFamily="34" charset="0"/>
              </a:rPr>
              <a:t>CAP Alert</a:t>
            </a:r>
          </a:p>
        </p:txBody>
      </p:sp>
      <p:sp>
        <p:nvSpPr>
          <p:cNvPr id="6" name="Footer Placeholder 5">
            <a:extLst>
              <a:ext uri="{FF2B5EF4-FFF2-40B4-BE49-F238E27FC236}">
                <a16:creationId xmlns:a16="http://schemas.microsoft.com/office/drawing/2014/main" id="{9AD3AB2C-81BB-45F6-89FD-8E0078E3A1EE}"/>
              </a:ext>
            </a:extLst>
          </p:cNvPr>
          <p:cNvSpPr>
            <a:spLocks noGrp="1"/>
          </p:cNvSpPr>
          <p:nvPr>
            <p:ph type="ftr" sz="quarter" idx="11"/>
          </p:nvPr>
        </p:nvSpPr>
        <p:spPr/>
        <p:txBody>
          <a:bodyPr/>
          <a:lstStyle/>
          <a:p>
            <a:r>
              <a:rPr lang="en-US" altLang="en-US"/>
              <a:t>CAP and UN Early Warnings for All</a:t>
            </a:r>
            <a:endParaRPr lang="en-US" altLang="en-US" dirty="0"/>
          </a:p>
        </p:txBody>
      </p:sp>
      <p:sp>
        <p:nvSpPr>
          <p:cNvPr id="4" name="Date Placeholder 3">
            <a:extLst>
              <a:ext uri="{FF2B5EF4-FFF2-40B4-BE49-F238E27FC236}">
                <a16:creationId xmlns:a16="http://schemas.microsoft.com/office/drawing/2014/main" id="{F00DC26C-7F31-2630-C8F2-0E1F459CC07E}"/>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35476744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E0A3-4BD9-4F70-95A3-C61B441888A2}"/>
              </a:ext>
            </a:extLst>
          </p:cNvPr>
          <p:cNvSpPr>
            <a:spLocks noGrp="1"/>
          </p:cNvSpPr>
          <p:nvPr>
            <p:ph type="title"/>
          </p:nvPr>
        </p:nvSpPr>
        <p:spPr>
          <a:xfrm>
            <a:off x="1092519" y="234869"/>
            <a:ext cx="7033668" cy="876300"/>
          </a:xfrm>
        </p:spPr>
        <p:txBody>
          <a:bodyPr/>
          <a:lstStyle/>
          <a:p>
            <a:r>
              <a:rPr lang="en-US" dirty="0"/>
              <a:t>CAP Alert Hub</a:t>
            </a:r>
          </a:p>
        </p:txBody>
      </p:sp>
      <p:sp>
        <p:nvSpPr>
          <p:cNvPr id="3" name="Content Placeholder 2">
            <a:extLst>
              <a:ext uri="{FF2B5EF4-FFF2-40B4-BE49-F238E27FC236}">
                <a16:creationId xmlns:a16="http://schemas.microsoft.com/office/drawing/2014/main" id="{D8326908-6952-4BED-84F2-94F45954A284}"/>
              </a:ext>
            </a:extLst>
          </p:cNvPr>
          <p:cNvSpPr>
            <a:spLocks noGrp="1"/>
          </p:cNvSpPr>
          <p:nvPr>
            <p:ph idx="1"/>
          </p:nvPr>
        </p:nvSpPr>
        <p:spPr>
          <a:xfrm>
            <a:off x="169779" y="1527462"/>
            <a:ext cx="6325643" cy="4208147"/>
          </a:xfrm>
        </p:spPr>
        <p:txBody>
          <a:bodyPr/>
          <a:lstStyle/>
          <a:p>
            <a:pPr marL="0" indent="0">
              <a:lnSpc>
                <a:spcPct val="115000"/>
              </a:lnSpc>
              <a:spcBef>
                <a:spcPts val="0"/>
              </a:spcBef>
              <a:spcAft>
                <a:spcPts val="600"/>
              </a:spcAft>
              <a:buNone/>
            </a:pPr>
            <a:r>
              <a:rPr lang="en-NZ" sz="2800" dirty="0">
                <a:cs typeface="Arial" panose="020B0604020202020204" pitchFamily="34" charset="0"/>
              </a:rPr>
              <a:t>A CAP Alert Hub provides aggregated </a:t>
            </a:r>
            <a:br>
              <a:rPr lang="en-NZ" sz="2800" dirty="0">
                <a:cs typeface="Arial" panose="020B0604020202020204" pitchFamily="34" charset="0"/>
              </a:rPr>
            </a:br>
            <a:r>
              <a:rPr lang="en-NZ" sz="2800" dirty="0">
                <a:cs typeface="Arial" panose="020B0604020202020204" pitchFamily="34" charset="0"/>
              </a:rPr>
              <a:t>alerts as publish/subscribe services</a:t>
            </a:r>
          </a:p>
          <a:p>
            <a:pPr marL="0" indent="0">
              <a:lnSpc>
                <a:spcPct val="115000"/>
              </a:lnSpc>
              <a:spcBef>
                <a:spcPts val="0"/>
              </a:spcBef>
              <a:spcAft>
                <a:spcPts val="600"/>
              </a:spcAft>
              <a:buNone/>
            </a:pPr>
            <a:r>
              <a:rPr lang="en-NZ" sz="2800" dirty="0">
                <a:cs typeface="Arial" panose="020B0604020202020204" pitchFamily="34" charset="0"/>
              </a:rPr>
              <a:t>Supports shared situational awareness</a:t>
            </a:r>
            <a:br>
              <a:rPr lang="en-NZ" sz="2800" dirty="0">
                <a:cs typeface="Arial" panose="020B0604020202020204" pitchFamily="34" charset="0"/>
              </a:rPr>
            </a:br>
            <a:r>
              <a:rPr lang="en-NZ" sz="2800" dirty="0">
                <a:cs typeface="Arial" panose="020B0604020202020204" pitchFamily="34" charset="0"/>
              </a:rPr>
              <a:t>at </a:t>
            </a:r>
            <a:r>
              <a:rPr lang="en-US" sz="2800" dirty="0">
                <a:cs typeface="Arial" panose="020B0604020202020204" pitchFamily="34" charset="0"/>
              </a:rPr>
              <a:t>scale: city, nation, region, global</a:t>
            </a:r>
          </a:p>
          <a:p>
            <a:pPr marL="0" indent="0">
              <a:lnSpc>
                <a:spcPct val="115000"/>
              </a:lnSpc>
              <a:spcBef>
                <a:spcPts val="0"/>
              </a:spcBef>
              <a:spcAft>
                <a:spcPts val="600"/>
              </a:spcAft>
              <a:buNone/>
            </a:pPr>
            <a:r>
              <a:rPr lang="en-US" sz="2800" dirty="0">
                <a:cs typeface="Arial" panose="020B0604020202020204" pitchFamily="34" charset="0"/>
              </a:rPr>
              <a:t>Might focus on a particular theme, </a:t>
            </a:r>
            <a:br>
              <a:rPr lang="en-US" sz="2800" dirty="0">
                <a:cs typeface="Arial" panose="020B0604020202020204" pitchFamily="34" charset="0"/>
              </a:rPr>
            </a:br>
            <a:r>
              <a:rPr lang="en-US" sz="2800" dirty="0">
                <a:cs typeface="Arial" panose="020B0604020202020204" pitchFamily="34" charset="0"/>
              </a:rPr>
              <a:t>type of hazard, highest  impact, etc.</a:t>
            </a:r>
            <a:endParaRPr lang="en-US" sz="2800" dirty="0"/>
          </a:p>
        </p:txBody>
      </p:sp>
      <p:sp>
        <p:nvSpPr>
          <p:cNvPr id="5" name="Slide Number Placeholder 4">
            <a:extLst>
              <a:ext uri="{FF2B5EF4-FFF2-40B4-BE49-F238E27FC236}">
                <a16:creationId xmlns:a16="http://schemas.microsoft.com/office/drawing/2014/main" id="{2F1C533C-B550-4DCB-A658-1EA2DAD80DF7}"/>
              </a:ext>
            </a:extLst>
          </p:cNvPr>
          <p:cNvSpPr>
            <a:spLocks noGrp="1"/>
          </p:cNvSpPr>
          <p:nvPr>
            <p:ph type="sldNum" sz="quarter" idx="12"/>
          </p:nvPr>
        </p:nvSpPr>
        <p:spPr/>
        <p:txBody>
          <a:bodyPr/>
          <a:lstStyle/>
          <a:p>
            <a:fld id="{C987FACA-A4E6-4D53-9EB7-BA7F47821EC9}" type="slidenum">
              <a:rPr lang="en-US" altLang="en-US" smtClean="0"/>
              <a:pPr/>
              <a:t>25</a:t>
            </a:fld>
            <a:endParaRPr lang="en-US" altLang="en-US"/>
          </a:p>
        </p:txBody>
      </p:sp>
      <p:sp>
        <p:nvSpPr>
          <p:cNvPr id="11" name="TextBox 5">
            <a:extLst>
              <a:ext uri="{FF2B5EF4-FFF2-40B4-BE49-F238E27FC236}">
                <a16:creationId xmlns:a16="http://schemas.microsoft.com/office/drawing/2014/main" id="{2AD8CE81-83CA-42E1-B624-C703B0D41F5B}"/>
              </a:ext>
            </a:extLst>
          </p:cNvPr>
          <p:cNvSpPr txBox="1"/>
          <p:nvPr/>
        </p:nvSpPr>
        <p:spPr>
          <a:xfrm>
            <a:off x="6584672" y="1752601"/>
            <a:ext cx="2402800" cy="2287421"/>
          </a:xfrm>
          <a:prstGeom prst="rect">
            <a:avLst/>
          </a:prstGeom>
          <a:solidFill>
            <a:schemeClr val="accent5"/>
          </a:solidFill>
          <a:ln w="12700">
            <a:solidFill>
              <a:schemeClr val="tx1"/>
            </a:solidFill>
          </a:ln>
        </p:spPr>
        <p:txBody>
          <a:bodyPr wrap="square" rtlCol="0">
            <a:spAutoFit/>
          </a:bodyPr>
          <a:lstStyle/>
          <a:p>
            <a:pPr algn="just">
              <a:lnSpc>
                <a:spcPct val="115000"/>
              </a:lnSpc>
              <a:spcBef>
                <a:spcPts val="0"/>
              </a:spcBef>
              <a:spcAft>
                <a:spcPts val="600"/>
              </a:spcAft>
            </a:pPr>
            <a:r>
              <a:rPr lang="en-US" sz="2000" dirty="0">
                <a:solidFill>
                  <a:srgbClr val="000000"/>
                </a:solidFill>
                <a:latin typeface="Calibri" panose="020F0502020204030204" pitchFamily="34" charset="0"/>
                <a:ea typeface="Calibri" panose="020F0502020204030204" pitchFamily="34" charset="0"/>
                <a:cs typeface="Arial" panose="020B0604020202020204" pitchFamily="34" charset="0"/>
              </a:rPr>
              <a:t>CAP Alert Hub</a:t>
            </a:r>
          </a:p>
          <a:p>
            <a:pPr algn="just">
              <a:lnSpc>
                <a:spcPct val="115000"/>
              </a:lnSpc>
              <a:spcBef>
                <a:spcPts val="0"/>
              </a:spcBef>
              <a:spcAft>
                <a:spcPts val="600"/>
              </a:spcAft>
            </a:pPr>
            <a:endParaRPr lang="en-US" sz="20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endParaRPr lang="en-US" sz="20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r>
              <a:rPr 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0"/>
              </a:spcBef>
              <a:spcAft>
                <a:spcPts val="600"/>
              </a:spcAft>
            </a:pPr>
            <a:r>
              <a:rPr lang="en-US" sz="1200" dirty="0">
                <a:latin typeface="Calibri" panose="020F050202020403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12" name="TextBox 4">
            <a:extLst>
              <a:ext uri="{FF2B5EF4-FFF2-40B4-BE49-F238E27FC236}">
                <a16:creationId xmlns:a16="http://schemas.microsoft.com/office/drawing/2014/main" id="{10512C41-5DA0-4136-971B-54B0EA444DFD}"/>
              </a:ext>
            </a:extLst>
          </p:cNvPr>
          <p:cNvSpPr txBox="1"/>
          <p:nvPr/>
        </p:nvSpPr>
        <p:spPr>
          <a:xfrm>
            <a:off x="6627943" y="2256370"/>
            <a:ext cx="2062296" cy="1363532"/>
          </a:xfrm>
          <a:prstGeom prst="rect">
            <a:avLst/>
          </a:prstGeom>
          <a:solidFill>
            <a:schemeClr val="bg1"/>
          </a:solidFill>
          <a:ln w="12700">
            <a:solidFill>
              <a:schemeClr val="tx1"/>
            </a:solidFill>
          </a:ln>
        </p:spPr>
        <p:txBody>
          <a:bodyPr wrap="square" rtlCol="0">
            <a:noAutofit/>
          </a:bodyPr>
          <a:lstStyle/>
          <a:p>
            <a:pPr algn="just">
              <a:lnSpc>
                <a:spcPct val="115000"/>
              </a:lnSpc>
              <a:spcBef>
                <a:spcPts val="0"/>
              </a:spcBef>
              <a:spcAft>
                <a:spcPts val="600"/>
              </a:spcAft>
            </a:pPr>
            <a:r>
              <a:rPr lang="en-US" sz="2000" dirty="0">
                <a:solidFill>
                  <a:schemeClr val="bg2"/>
                </a:solidFill>
                <a:latin typeface="Calibri" panose="020F0502020204030204" pitchFamily="34" charset="0"/>
                <a:ea typeface="Calibri" panose="020F0502020204030204" pitchFamily="34" charset="0"/>
                <a:cs typeface="Arial" panose="020B0604020202020204" pitchFamily="34" charset="0"/>
              </a:rPr>
              <a:t>CAP Alert Feed</a:t>
            </a:r>
          </a:p>
          <a:p>
            <a:pPr algn="just">
              <a:lnSpc>
                <a:spcPct val="115000"/>
              </a:lnSpc>
              <a:spcBef>
                <a:spcPts val="0"/>
              </a:spcBef>
              <a:spcAft>
                <a:spcPts val="600"/>
              </a:spcAft>
            </a:pPr>
            <a:r>
              <a:rPr lang="en-US" sz="1200" dirty="0">
                <a:latin typeface="Calibri" panose="020F050202020403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13" name="TextBox 3">
            <a:extLst>
              <a:ext uri="{FF2B5EF4-FFF2-40B4-BE49-F238E27FC236}">
                <a16:creationId xmlns:a16="http://schemas.microsoft.com/office/drawing/2014/main" id="{24F8A70C-5B3A-4091-9B8A-B81C986EFB53}"/>
              </a:ext>
            </a:extLst>
          </p:cNvPr>
          <p:cNvSpPr txBox="1"/>
          <p:nvPr/>
        </p:nvSpPr>
        <p:spPr>
          <a:xfrm>
            <a:off x="6784372" y="2787369"/>
            <a:ext cx="1759269" cy="603880"/>
          </a:xfrm>
          <a:prstGeom prst="rect">
            <a:avLst/>
          </a:prstGeom>
          <a:solidFill>
            <a:schemeClr val="bg1"/>
          </a:solidFill>
          <a:ln w="12700">
            <a:solidFill>
              <a:schemeClr val="tx1"/>
            </a:solidFill>
          </a:ln>
        </p:spPr>
        <p:txBody>
          <a:bodyPr wrap="none" rtlCol="0">
            <a:noAutofit/>
          </a:bodyPr>
          <a:lstStyle/>
          <a:p>
            <a:pPr algn="just">
              <a:lnSpc>
                <a:spcPct val="115000"/>
              </a:lnSpc>
              <a:spcBef>
                <a:spcPts val="0"/>
              </a:spcBef>
              <a:spcAft>
                <a:spcPts val="600"/>
              </a:spcAft>
            </a:pPr>
            <a:r>
              <a:rPr lang="en-US" sz="2000" dirty="0">
                <a:solidFill>
                  <a:schemeClr val="bg2"/>
                </a:solidFill>
                <a:latin typeface="Calibri" panose="020F0502020204030204" pitchFamily="34" charset="0"/>
                <a:ea typeface="Calibri" panose="020F0502020204030204" pitchFamily="34" charset="0"/>
                <a:cs typeface="Arial" panose="020B0604020202020204" pitchFamily="34" charset="0"/>
              </a:rPr>
              <a:t>CAP Alert</a:t>
            </a:r>
          </a:p>
        </p:txBody>
      </p:sp>
      <p:sp>
        <p:nvSpPr>
          <p:cNvPr id="6" name="Footer Placeholder 5">
            <a:extLst>
              <a:ext uri="{FF2B5EF4-FFF2-40B4-BE49-F238E27FC236}">
                <a16:creationId xmlns:a16="http://schemas.microsoft.com/office/drawing/2014/main" id="{CBEC4ABC-1199-4EC3-BBC9-C2D4A7DC4790}"/>
              </a:ext>
            </a:extLst>
          </p:cNvPr>
          <p:cNvSpPr>
            <a:spLocks noGrp="1"/>
          </p:cNvSpPr>
          <p:nvPr>
            <p:ph type="ftr" sz="quarter" idx="11"/>
          </p:nvPr>
        </p:nvSpPr>
        <p:spPr/>
        <p:txBody>
          <a:bodyPr/>
          <a:lstStyle/>
          <a:p>
            <a:r>
              <a:rPr lang="en-US" altLang="en-US"/>
              <a:t>CAP and UN Early Warnings for All</a:t>
            </a:r>
            <a:endParaRPr lang="en-US" altLang="en-US" dirty="0"/>
          </a:p>
        </p:txBody>
      </p:sp>
      <p:sp>
        <p:nvSpPr>
          <p:cNvPr id="4" name="Date Placeholder 3">
            <a:extLst>
              <a:ext uri="{FF2B5EF4-FFF2-40B4-BE49-F238E27FC236}">
                <a16:creationId xmlns:a16="http://schemas.microsoft.com/office/drawing/2014/main" id="{D9F10596-B2E7-0DC6-81FB-87B0AE66D197}"/>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19975573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62" name="Rectangle 2"/>
          <p:cNvSpPr>
            <a:spLocks noGrp="1" noChangeArrowheads="1"/>
          </p:cNvSpPr>
          <p:nvPr>
            <p:ph type="title"/>
          </p:nvPr>
        </p:nvSpPr>
        <p:spPr>
          <a:xfrm>
            <a:off x="1124746" y="256931"/>
            <a:ext cx="6894513" cy="876300"/>
          </a:xfrm>
        </p:spPr>
        <p:txBody>
          <a:bodyPr/>
          <a:lstStyle/>
          <a:p>
            <a:r>
              <a:rPr lang="en-US" altLang="en-US" dirty="0"/>
              <a:t>Many CAP Alert Hubs</a:t>
            </a:r>
          </a:p>
        </p:txBody>
      </p:sp>
      <p:sp>
        <p:nvSpPr>
          <p:cNvPr id="2447363" name="Rectangle 3"/>
          <p:cNvSpPr>
            <a:spLocks noGrp="1" noChangeArrowheads="1"/>
          </p:cNvSpPr>
          <p:nvPr>
            <p:ph type="body" idx="1"/>
          </p:nvPr>
        </p:nvSpPr>
        <p:spPr>
          <a:xfrm>
            <a:off x="949268" y="1576555"/>
            <a:ext cx="7280332" cy="4272455"/>
          </a:xfrm>
          <a:noFill/>
          <a:extLst>
            <a:ext uri="{909E8E84-426E-40DD-AFC4-6F175D3DCCD1}">
              <a14:hiddenFill xmlns:a14="http://schemas.microsoft.com/office/drawing/2010/main">
                <a:solidFill>
                  <a:srgbClr val="FF9999"/>
                </a:solidFill>
              </a14:hiddenFill>
            </a:ext>
          </a:extLst>
        </p:spPr>
        <p:txBody>
          <a:bodyPr/>
          <a:lstStyle/>
          <a:p>
            <a:pPr marL="457189" indent="-457189">
              <a:buClr>
                <a:schemeClr val="accent2"/>
              </a:buClr>
              <a:buFont typeface="Wingdings" panose="05000000000000000000" pitchFamily="2" charset="2"/>
              <a:buChar char="Ø"/>
            </a:pPr>
            <a:r>
              <a:rPr lang="en-US" altLang="en-US" sz="2800" dirty="0">
                <a:latin typeface="+mj-lt"/>
              </a:rPr>
              <a:t>Each CAP Alert Hub aggregates from published CAP alert feeds</a:t>
            </a:r>
          </a:p>
          <a:p>
            <a:pPr marL="457189" indent="-457189">
              <a:buClr>
                <a:schemeClr val="accent2"/>
              </a:buClr>
              <a:buFont typeface="Wingdings" panose="05000000000000000000" pitchFamily="2" charset="2"/>
              <a:buChar char="Ø"/>
            </a:pPr>
            <a:r>
              <a:rPr lang="en-US" altLang="en-US" sz="2800" dirty="0">
                <a:latin typeface="+mj-lt"/>
              </a:rPr>
              <a:t>Each CAP Alert Hub republishes CAP </a:t>
            </a:r>
            <a:br>
              <a:rPr lang="en-US" altLang="en-US" sz="2800" dirty="0">
                <a:latin typeface="+mj-lt"/>
              </a:rPr>
            </a:br>
            <a:r>
              <a:rPr lang="en-US" altLang="en-US" sz="2800" dirty="0">
                <a:latin typeface="+mj-lt"/>
              </a:rPr>
              <a:t>alerts to its subscribers</a:t>
            </a:r>
          </a:p>
          <a:p>
            <a:pPr marL="457189" indent="-457189">
              <a:buClr>
                <a:schemeClr val="accent2"/>
              </a:buClr>
              <a:buFont typeface="Wingdings" panose="05000000000000000000" pitchFamily="2" charset="2"/>
              <a:buChar char="Ø"/>
            </a:pPr>
            <a:r>
              <a:rPr lang="en-US" altLang="zh-CN" sz="2800" dirty="0">
                <a:latin typeface="+mj-lt"/>
              </a:rPr>
              <a:t>A CAP Alert Hub provides a </a:t>
            </a:r>
            <a:r>
              <a:rPr lang="en-US" altLang="zh-CN" sz="2800" i="1" dirty="0">
                <a:latin typeface="+mj-lt"/>
              </a:rPr>
              <a:t>copy</a:t>
            </a:r>
            <a:r>
              <a:rPr lang="en-US" altLang="zh-CN" sz="2800" dirty="0">
                <a:latin typeface="+mj-lt"/>
              </a:rPr>
              <a:t> of the </a:t>
            </a:r>
            <a:br>
              <a:rPr lang="en-US" altLang="zh-CN" sz="2800" dirty="0">
                <a:latin typeface="+mj-lt"/>
              </a:rPr>
            </a:br>
            <a:r>
              <a:rPr lang="en-US" altLang="zh-CN" sz="2800" dirty="0">
                <a:latin typeface="+mj-lt"/>
              </a:rPr>
              <a:t>alert; it </a:t>
            </a:r>
            <a:r>
              <a:rPr lang="en-US" altLang="zh-CN" sz="2800" u="sng" dirty="0">
                <a:latin typeface="+mj-lt"/>
              </a:rPr>
              <a:t>is not</a:t>
            </a:r>
            <a:r>
              <a:rPr lang="en-US" altLang="zh-CN" sz="2800" dirty="0">
                <a:latin typeface="+mj-lt"/>
              </a:rPr>
              <a:t> an </a:t>
            </a:r>
            <a:r>
              <a:rPr lang="en-US" altLang="zh-CN" sz="2800" i="1" dirty="0">
                <a:latin typeface="+mj-lt"/>
              </a:rPr>
              <a:t>alerting authority</a:t>
            </a:r>
          </a:p>
          <a:p>
            <a:pPr marL="457189" indent="-457189">
              <a:buClr>
                <a:schemeClr val="accent2"/>
              </a:buClr>
              <a:buFont typeface="Wingdings" panose="05000000000000000000" pitchFamily="2" charset="2"/>
              <a:buChar char="Ø"/>
            </a:pPr>
            <a:r>
              <a:rPr lang="en-US" altLang="zh-CN" sz="2800" dirty="0">
                <a:latin typeface="+mj-lt"/>
              </a:rPr>
              <a:t>CAP Alert Hubs are alert </a:t>
            </a:r>
            <a:r>
              <a:rPr lang="en-US" altLang="zh-CN" sz="2800" i="1" dirty="0">
                <a:latin typeface="+mj-lt"/>
              </a:rPr>
              <a:t>publishers,</a:t>
            </a:r>
            <a:r>
              <a:rPr lang="en-US" altLang="zh-CN" sz="2800" dirty="0">
                <a:latin typeface="+mj-lt"/>
              </a:rPr>
              <a:t> not </a:t>
            </a:r>
            <a:br>
              <a:rPr lang="en-US" altLang="zh-CN" sz="2800" dirty="0">
                <a:latin typeface="+mj-lt"/>
              </a:rPr>
            </a:br>
            <a:r>
              <a:rPr lang="en-US" altLang="zh-CN" sz="2800" dirty="0">
                <a:latin typeface="+mj-lt"/>
              </a:rPr>
              <a:t>CAP alert originators or alert editors</a:t>
            </a:r>
            <a:endParaRPr lang="en-US" altLang="en-US" sz="2800" dirty="0">
              <a:latin typeface="+mj-lt"/>
            </a:endParaRPr>
          </a:p>
        </p:txBody>
      </p:sp>
      <p:sp>
        <p:nvSpPr>
          <p:cNvPr id="3" name="Slide Number Placeholder 2">
            <a:extLst>
              <a:ext uri="{FF2B5EF4-FFF2-40B4-BE49-F238E27FC236}">
                <a16:creationId xmlns:a16="http://schemas.microsoft.com/office/drawing/2014/main" id="{93370DAC-FE44-4FB5-ACCC-2652E8550AC5}"/>
              </a:ext>
            </a:extLst>
          </p:cNvPr>
          <p:cNvSpPr>
            <a:spLocks noGrp="1"/>
          </p:cNvSpPr>
          <p:nvPr>
            <p:ph type="sldNum" sz="quarter" idx="12"/>
          </p:nvPr>
        </p:nvSpPr>
        <p:spPr/>
        <p:txBody>
          <a:bodyPr/>
          <a:lstStyle/>
          <a:p>
            <a:fld id="{C987FACA-A4E6-4D53-9EB7-BA7F47821EC9}" type="slidenum">
              <a:rPr lang="en-US" altLang="en-US" smtClean="0"/>
              <a:pPr/>
              <a:t>26</a:t>
            </a:fld>
            <a:endParaRPr lang="en-US" altLang="en-US"/>
          </a:p>
        </p:txBody>
      </p:sp>
      <p:sp>
        <p:nvSpPr>
          <p:cNvPr id="2" name="Footer Placeholder 1">
            <a:extLst>
              <a:ext uri="{FF2B5EF4-FFF2-40B4-BE49-F238E27FC236}">
                <a16:creationId xmlns:a16="http://schemas.microsoft.com/office/drawing/2014/main" id="{355ABA47-B423-493C-B2E2-AD32C3C064A8}"/>
              </a:ext>
            </a:extLst>
          </p:cNvPr>
          <p:cNvSpPr>
            <a:spLocks noGrp="1"/>
          </p:cNvSpPr>
          <p:nvPr>
            <p:ph type="ftr" sz="quarter" idx="11"/>
          </p:nvPr>
        </p:nvSpPr>
        <p:spPr/>
        <p:txBody>
          <a:bodyPr/>
          <a:lstStyle/>
          <a:p>
            <a:r>
              <a:rPr lang="en-US" altLang="en-US"/>
              <a:t>CAP and UN Early Warnings for All</a:t>
            </a:r>
            <a:endParaRPr lang="en-US" altLang="en-US" dirty="0"/>
          </a:p>
        </p:txBody>
      </p:sp>
      <p:sp>
        <p:nvSpPr>
          <p:cNvPr id="4" name="Date Placeholder 3">
            <a:extLst>
              <a:ext uri="{FF2B5EF4-FFF2-40B4-BE49-F238E27FC236}">
                <a16:creationId xmlns:a16="http://schemas.microsoft.com/office/drawing/2014/main" id="{EE73AC08-816E-8FF3-EBCD-DAD2C812630D}"/>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3110056607"/>
      </p:ext>
    </p:extLst>
  </p:cSld>
  <p:clrMapOvr>
    <a:masterClrMapping/>
  </p:clrMapOvr>
  <p:transition advTm="125393"/>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22" name="Rectangle 2"/>
          <p:cNvSpPr>
            <a:spLocks noGrp="1" noChangeArrowheads="1"/>
          </p:cNvSpPr>
          <p:nvPr>
            <p:ph type="title"/>
          </p:nvPr>
        </p:nvSpPr>
        <p:spPr>
          <a:xfrm>
            <a:off x="1" y="1"/>
            <a:ext cx="9121778" cy="723900"/>
          </a:xfrm>
          <a:solidFill>
            <a:schemeClr val="bg1"/>
          </a:solidFill>
        </p:spPr>
        <p:txBody>
          <a:bodyPr/>
          <a:lstStyle/>
          <a:p>
            <a:r>
              <a:rPr lang="en-US" altLang="en-US" dirty="0">
                <a:hlinkClick r:id="rId3"/>
              </a:rPr>
              <a:t>MeteoAlarm</a:t>
            </a:r>
            <a:endParaRPr lang="en-US" altLang="en-US" dirty="0"/>
          </a:p>
        </p:txBody>
      </p:sp>
      <p:pic>
        <p:nvPicPr>
          <p:cNvPr id="2470915"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5669" r="-5669"/>
          <a:stretch/>
        </p:blipFill>
        <p:spPr bwMode="auto">
          <a:xfrm>
            <a:off x="0" y="667172"/>
            <a:ext cx="9144000" cy="5635627"/>
          </a:xfrm>
          <a:prstGeom prst="rect">
            <a:avLst/>
          </a:prstGeom>
          <a:solidFill>
            <a:schemeClr val="bg1"/>
          </a:solidFill>
          <a:ln>
            <a:noFill/>
          </a:ln>
        </p:spPr>
      </p:pic>
      <p:sp>
        <p:nvSpPr>
          <p:cNvPr id="4" name="Footer Placeholder 3"/>
          <p:cNvSpPr>
            <a:spLocks noGrp="1"/>
          </p:cNvSpPr>
          <p:nvPr>
            <p:ph type="ftr" sz="quarter" idx="11"/>
          </p:nvPr>
        </p:nvSpPr>
        <p:spPr>
          <a:xfrm>
            <a:off x="3059725" y="6308725"/>
            <a:ext cx="5404339" cy="457200"/>
          </a:xfrm>
        </p:spPr>
        <p:txBody>
          <a:bodyPr/>
          <a:lstStyle/>
          <a:p>
            <a:r>
              <a:rPr lang="en-US" altLang="en-US"/>
              <a:t>CAP and UN Early Warnings for All</a:t>
            </a:r>
          </a:p>
        </p:txBody>
      </p:sp>
      <p:sp>
        <p:nvSpPr>
          <p:cNvPr id="5" name="Slide Number Placeholder 4"/>
          <p:cNvSpPr>
            <a:spLocks noGrp="1"/>
          </p:cNvSpPr>
          <p:nvPr>
            <p:ph type="sldNum" sz="quarter" idx="12"/>
          </p:nvPr>
        </p:nvSpPr>
        <p:spPr>
          <a:xfrm>
            <a:off x="8464063" y="6308725"/>
            <a:ext cx="489439" cy="457200"/>
          </a:xfrm>
        </p:spPr>
        <p:txBody>
          <a:bodyPr/>
          <a:lstStyle/>
          <a:p>
            <a:fld id="{C346CCE9-4730-440B-BCFE-EA38989288BB}" type="slidenum">
              <a:rPr lang="en-US" altLang="en-US" smtClean="0"/>
              <a:pPr/>
              <a:t>27</a:t>
            </a:fld>
            <a:endParaRPr lang="en-US" altLang="en-US"/>
          </a:p>
        </p:txBody>
      </p:sp>
      <p:sp>
        <p:nvSpPr>
          <p:cNvPr id="2" name="Date Placeholder 1">
            <a:extLst>
              <a:ext uri="{FF2B5EF4-FFF2-40B4-BE49-F238E27FC236}">
                <a16:creationId xmlns:a16="http://schemas.microsoft.com/office/drawing/2014/main" id="{0744961F-9278-D80C-6343-58F2E37CC1D8}"/>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27329889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E0A3-4BD9-4F70-95A3-C61B441888A2}"/>
              </a:ext>
            </a:extLst>
          </p:cNvPr>
          <p:cNvSpPr>
            <a:spLocks noGrp="1"/>
          </p:cNvSpPr>
          <p:nvPr>
            <p:ph type="title"/>
          </p:nvPr>
        </p:nvSpPr>
        <p:spPr>
          <a:xfrm>
            <a:off x="1159703" y="241301"/>
            <a:ext cx="6901733" cy="876300"/>
          </a:xfrm>
        </p:spPr>
        <p:txBody>
          <a:bodyPr/>
          <a:lstStyle/>
          <a:p>
            <a:r>
              <a:rPr lang="en-US" dirty="0"/>
              <a:t>WMO Alert Hub</a:t>
            </a:r>
          </a:p>
        </p:txBody>
      </p:sp>
      <p:sp>
        <p:nvSpPr>
          <p:cNvPr id="3" name="Content Placeholder 2">
            <a:extLst>
              <a:ext uri="{FF2B5EF4-FFF2-40B4-BE49-F238E27FC236}">
                <a16:creationId xmlns:a16="http://schemas.microsoft.com/office/drawing/2014/main" id="{D8326908-6952-4BED-84F2-94F45954A284}"/>
              </a:ext>
            </a:extLst>
          </p:cNvPr>
          <p:cNvSpPr>
            <a:spLocks noGrp="1"/>
          </p:cNvSpPr>
          <p:nvPr>
            <p:ph idx="1"/>
          </p:nvPr>
        </p:nvSpPr>
        <p:spPr>
          <a:xfrm>
            <a:off x="745055" y="1663607"/>
            <a:ext cx="7719009" cy="4105228"/>
          </a:xfrm>
        </p:spPr>
        <p:txBody>
          <a:bodyPr/>
          <a:lstStyle/>
          <a:p>
            <a:pPr marL="457189" indent="-457189">
              <a:buClr>
                <a:schemeClr val="accent2"/>
              </a:buClr>
              <a:buFont typeface="Wingdings" panose="05000000000000000000" pitchFamily="2" charset="2"/>
              <a:buChar char="Ø"/>
            </a:pPr>
            <a:r>
              <a:rPr lang="en-US" dirty="0"/>
              <a:t>Now aggregates CAP feeds published </a:t>
            </a:r>
            <a:br>
              <a:rPr lang="en-US" dirty="0"/>
            </a:br>
            <a:r>
              <a:rPr lang="en-US" dirty="0"/>
              <a:t>by </a:t>
            </a:r>
            <a:r>
              <a:rPr lang="en-US" dirty="0">
                <a:hlinkClick r:id="rId3"/>
              </a:rPr>
              <a:t>131 countries and other sources</a:t>
            </a:r>
            <a:endParaRPr lang="en-US" dirty="0"/>
          </a:p>
          <a:p>
            <a:pPr marL="457189" indent="-457189">
              <a:buClr>
                <a:schemeClr val="accent2"/>
              </a:buClr>
              <a:buFont typeface="Wingdings" panose="05000000000000000000" pitchFamily="2" charset="2"/>
              <a:buChar char="Ø"/>
            </a:pPr>
            <a:r>
              <a:rPr lang="en-US" dirty="0"/>
              <a:t>Operated by Alert-</a:t>
            </a:r>
            <a:r>
              <a:rPr lang="en-US" dirty="0" err="1"/>
              <a:t>Hub.Org</a:t>
            </a:r>
            <a:r>
              <a:rPr lang="en-US" dirty="0"/>
              <a:t> on behalf </a:t>
            </a:r>
            <a:br>
              <a:rPr lang="en-US" dirty="0"/>
            </a:br>
            <a:r>
              <a:rPr lang="en-US" dirty="0"/>
              <a:t>of USA as a WMO Member</a:t>
            </a:r>
          </a:p>
          <a:p>
            <a:pPr marL="457189" indent="-457189">
              <a:buClr>
                <a:schemeClr val="accent2"/>
              </a:buClr>
              <a:buFont typeface="Wingdings" panose="05000000000000000000" pitchFamily="2" charset="2"/>
              <a:buChar char="Ø"/>
            </a:pPr>
            <a:r>
              <a:rPr lang="en-US" dirty="0"/>
              <a:t>Core component of WMO Global </a:t>
            </a:r>
            <a:br>
              <a:rPr lang="en-US" dirty="0"/>
            </a:br>
            <a:r>
              <a:rPr lang="en-US" dirty="0"/>
              <a:t>Multi-Hazard Alert System (GMAS)</a:t>
            </a:r>
          </a:p>
          <a:p>
            <a:endParaRPr lang="en-US" dirty="0"/>
          </a:p>
        </p:txBody>
      </p:sp>
      <p:sp>
        <p:nvSpPr>
          <p:cNvPr id="5" name="Slide Number Placeholder 4">
            <a:extLst>
              <a:ext uri="{FF2B5EF4-FFF2-40B4-BE49-F238E27FC236}">
                <a16:creationId xmlns:a16="http://schemas.microsoft.com/office/drawing/2014/main" id="{2F1C533C-B550-4DCB-A658-1EA2DAD80DF7}"/>
              </a:ext>
            </a:extLst>
          </p:cNvPr>
          <p:cNvSpPr>
            <a:spLocks noGrp="1"/>
          </p:cNvSpPr>
          <p:nvPr>
            <p:ph type="sldNum" sz="quarter" idx="12"/>
          </p:nvPr>
        </p:nvSpPr>
        <p:spPr/>
        <p:txBody>
          <a:bodyPr/>
          <a:lstStyle/>
          <a:p>
            <a:fld id="{C987FACA-A4E6-4D53-9EB7-BA7F47821EC9}" type="slidenum">
              <a:rPr lang="en-US" altLang="en-US" smtClean="0"/>
              <a:pPr/>
              <a:t>28</a:t>
            </a:fld>
            <a:endParaRPr lang="en-US" altLang="en-US"/>
          </a:p>
        </p:txBody>
      </p:sp>
      <p:sp>
        <p:nvSpPr>
          <p:cNvPr id="6" name="Footer Placeholder 5">
            <a:extLst>
              <a:ext uri="{FF2B5EF4-FFF2-40B4-BE49-F238E27FC236}">
                <a16:creationId xmlns:a16="http://schemas.microsoft.com/office/drawing/2014/main" id="{D1E902A7-85AD-41F9-B3B3-F6895C8266E3}"/>
              </a:ext>
            </a:extLst>
          </p:cNvPr>
          <p:cNvSpPr>
            <a:spLocks noGrp="1"/>
          </p:cNvSpPr>
          <p:nvPr>
            <p:ph type="ftr" sz="quarter" idx="11"/>
          </p:nvPr>
        </p:nvSpPr>
        <p:spPr/>
        <p:txBody>
          <a:bodyPr/>
          <a:lstStyle/>
          <a:p>
            <a:r>
              <a:rPr lang="en-US" altLang="en-US"/>
              <a:t>CAP and UN Early Warnings for All</a:t>
            </a:r>
            <a:endParaRPr lang="en-US" altLang="en-US" dirty="0"/>
          </a:p>
        </p:txBody>
      </p:sp>
      <p:sp>
        <p:nvSpPr>
          <p:cNvPr id="4" name="Date Placeholder 3">
            <a:extLst>
              <a:ext uri="{FF2B5EF4-FFF2-40B4-BE49-F238E27FC236}">
                <a16:creationId xmlns:a16="http://schemas.microsoft.com/office/drawing/2014/main" id="{82F02AEB-A639-18E5-FCD4-754AA4F98060}"/>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32355480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5795" name="Rectangle 3"/>
          <p:cNvSpPr>
            <a:spLocks noGrp="1" noChangeArrowheads="1"/>
          </p:cNvSpPr>
          <p:nvPr>
            <p:ph type="title"/>
          </p:nvPr>
        </p:nvSpPr>
        <p:spPr>
          <a:xfrm>
            <a:off x="1431235" y="357809"/>
            <a:ext cx="7032830" cy="704169"/>
          </a:xfrm>
          <a:noFill/>
          <a:ln/>
        </p:spPr>
        <p:txBody>
          <a:bodyPr/>
          <a:lstStyle/>
          <a:p>
            <a:r>
              <a:rPr lang="en-US" altLang="en-US" sz="2800" dirty="0">
                <a:hlinkClick r:id="rId3"/>
              </a:rPr>
              <a:t>WMO Severe Weather Information Center</a:t>
            </a:r>
            <a:endParaRPr lang="en-US" altLang="en-US" sz="2800" dirty="0"/>
          </a:p>
        </p:txBody>
      </p:sp>
      <p:pic>
        <p:nvPicPr>
          <p:cNvPr id="2469890"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734" r="-8734"/>
          <a:stretch/>
        </p:blipFill>
        <p:spPr bwMode="auto">
          <a:xfrm>
            <a:off x="0" y="888515"/>
            <a:ext cx="9144000" cy="5385204"/>
          </a:xfrm>
          <a:prstGeom prst="rect">
            <a:avLst/>
          </a:prstGeom>
          <a:solidFill>
            <a:schemeClr val="bg1"/>
          </a:solidFill>
          <a:ln>
            <a:noFill/>
          </a:ln>
        </p:spPr>
      </p:pic>
      <p:sp>
        <p:nvSpPr>
          <p:cNvPr id="5" name="Slide Number Placeholder 4"/>
          <p:cNvSpPr>
            <a:spLocks noGrp="1"/>
          </p:cNvSpPr>
          <p:nvPr>
            <p:ph type="sldNum" sz="quarter" idx="12"/>
          </p:nvPr>
        </p:nvSpPr>
        <p:spPr/>
        <p:txBody>
          <a:bodyPr/>
          <a:lstStyle/>
          <a:p>
            <a:fld id="{C987FACA-A4E6-4D53-9EB7-BA7F47821EC9}" type="slidenum">
              <a:rPr lang="en-US" altLang="en-US" smtClean="0"/>
              <a:pPr/>
              <a:t>29</a:t>
            </a:fld>
            <a:endParaRPr lang="en-US" altLang="en-US"/>
          </a:p>
        </p:txBody>
      </p:sp>
      <p:sp>
        <p:nvSpPr>
          <p:cNvPr id="2" name="Date Placeholder 1">
            <a:extLst>
              <a:ext uri="{FF2B5EF4-FFF2-40B4-BE49-F238E27FC236}">
                <a16:creationId xmlns:a16="http://schemas.microsoft.com/office/drawing/2014/main" id="{9DA7FEFB-126F-5D92-16B1-81D18BB43D8D}"/>
              </a:ext>
            </a:extLst>
          </p:cNvPr>
          <p:cNvSpPr>
            <a:spLocks noGrp="1"/>
          </p:cNvSpPr>
          <p:nvPr>
            <p:ph type="dt" sz="half" idx="10"/>
          </p:nvPr>
        </p:nvSpPr>
        <p:spPr/>
        <p:txBody>
          <a:bodyPr/>
          <a:lstStyle/>
          <a:p>
            <a:r>
              <a:rPr lang="en-US" altLang="en-US"/>
              <a:t>13 March 2023</a:t>
            </a:r>
          </a:p>
        </p:txBody>
      </p:sp>
      <p:sp>
        <p:nvSpPr>
          <p:cNvPr id="3" name="Footer Placeholder 2">
            <a:extLst>
              <a:ext uri="{FF2B5EF4-FFF2-40B4-BE49-F238E27FC236}">
                <a16:creationId xmlns:a16="http://schemas.microsoft.com/office/drawing/2014/main" id="{27B395DD-168C-AA14-A64F-1FA1E28A39A6}"/>
              </a:ext>
            </a:extLst>
          </p:cNvPr>
          <p:cNvSpPr>
            <a:spLocks noGrp="1"/>
          </p:cNvSpPr>
          <p:nvPr>
            <p:ph type="ftr" sz="quarter" idx="11"/>
          </p:nvPr>
        </p:nvSpPr>
        <p:spPr/>
        <p:txBody>
          <a:bodyPr/>
          <a:lstStyle/>
          <a:p>
            <a:r>
              <a:rPr lang="en-US" altLang="en-US"/>
              <a:t>CAP and UN Early Warnings for All</a:t>
            </a:r>
          </a:p>
        </p:txBody>
      </p:sp>
    </p:spTree>
    <p:extLst>
      <p:ext uri="{BB962C8B-B14F-4D97-AF65-F5344CB8AC3E}">
        <p14:creationId xmlns:p14="http://schemas.microsoft.com/office/powerpoint/2010/main" val="30505385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1778" name="Rectangle 2"/>
          <p:cNvSpPr>
            <a:spLocks noGrp="1" noChangeArrowheads="1"/>
          </p:cNvSpPr>
          <p:nvPr>
            <p:ph type="title"/>
          </p:nvPr>
        </p:nvSpPr>
        <p:spPr>
          <a:xfrm>
            <a:off x="1415807" y="241303"/>
            <a:ext cx="7396889" cy="605865"/>
          </a:xfrm>
          <a:noFill/>
          <a:ln/>
        </p:spPr>
        <p:txBody>
          <a:bodyPr anchor="b"/>
          <a:lstStyle/>
          <a:p>
            <a:r>
              <a:rPr lang="en-US" altLang="ja-JP" sz="3600" dirty="0">
                <a:ea typeface="ＭＳ Ｐゴシック" pitchFamily="34" charset="-128"/>
              </a:rPr>
              <a:t> Breaking News: A Flood is Coming</a:t>
            </a:r>
            <a:endParaRPr lang="en-US" altLang="en-US" sz="3600" dirty="0"/>
          </a:p>
        </p:txBody>
      </p:sp>
      <p:sp>
        <p:nvSpPr>
          <p:cNvPr id="2251779" name="Rectangle 3"/>
          <p:cNvSpPr>
            <a:spLocks noGrp="1" noChangeArrowheads="1"/>
          </p:cNvSpPr>
          <p:nvPr>
            <p:ph type="body" sz="half" idx="1"/>
          </p:nvPr>
        </p:nvSpPr>
        <p:spPr>
          <a:xfrm>
            <a:off x="0" y="5447642"/>
            <a:ext cx="9117107" cy="497543"/>
          </a:xfrm>
          <a:noFill/>
          <a:ln/>
          <a:extLst>
            <a:ext uri="{91240B29-F687-4F45-9708-019B960494DF}">
              <a14:hiddenLine xmlns:a14="http://schemas.microsoft.com/office/drawing/2010/main" w="19050" cmpd="sng">
                <a:solidFill>
                  <a:schemeClr val="tx1"/>
                </a:solidFill>
                <a:miter lim="800000"/>
                <a:headEnd/>
                <a:tailEnd/>
              </a14:hiddenLine>
            </a:ext>
          </a:extLst>
        </p:spPr>
        <p:txBody>
          <a:bodyPr/>
          <a:lstStyle/>
          <a:p>
            <a:pPr marL="0" indent="0" algn="ctr">
              <a:lnSpc>
                <a:spcPct val="90000"/>
              </a:lnSpc>
              <a:spcBef>
                <a:spcPct val="40000"/>
              </a:spcBef>
              <a:buNone/>
            </a:pPr>
            <a:r>
              <a:rPr lang="en-US" altLang="en-US" dirty="0"/>
              <a:t>Lives are at stake.  People need to be warned.</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88" y="912815"/>
            <a:ext cx="9143811" cy="4520539"/>
          </a:xfrm>
          <a:prstGeom prst="rect">
            <a:avLst/>
          </a:prstGeom>
        </p:spPr>
      </p:pic>
      <p:sp>
        <p:nvSpPr>
          <p:cNvPr id="5" name="Footer Placeholder 4"/>
          <p:cNvSpPr>
            <a:spLocks noGrp="1"/>
          </p:cNvSpPr>
          <p:nvPr>
            <p:ph type="ftr" sz="quarter" idx="11"/>
          </p:nvPr>
        </p:nvSpPr>
        <p:spPr>
          <a:xfrm>
            <a:off x="3059725" y="6308725"/>
            <a:ext cx="5404339" cy="457200"/>
          </a:xfrm>
        </p:spPr>
        <p:txBody>
          <a:bodyPr/>
          <a:lstStyle/>
          <a:p>
            <a:r>
              <a:rPr lang="en-US" altLang="en-US"/>
              <a:t>CAP and UN Early Warnings for All</a:t>
            </a:r>
            <a:endParaRPr lang="en-US" altLang="en-US" dirty="0"/>
          </a:p>
        </p:txBody>
      </p:sp>
      <p:sp>
        <p:nvSpPr>
          <p:cNvPr id="6" name="Slide Number Placeholder 5"/>
          <p:cNvSpPr>
            <a:spLocks noGrp="1"/>
          </p:cNvSpPr>
          <p:nvPr>
            <p:ph type="sldNum" sz="quarter" idx="12"/>
          </p:nvPr>
        </p:nvSpPr>
        <p:spPr>
          <a:xfrm>
            <a:off x="8464063" y="6308725"/>
            <a:ext cx="489439" cy="457200"/>
          </a:xfrm>
        </p:spPr>
        <p:txBody>
          <a:bodyPr/>
          <a:lstStyle/>
          <a:p>
            <a:fld id="{C346CCE9-4730-440B-BCFE-EA38989288BB}" type="slidenum">
              <a:rPr lang="en-US" altLang="en-US" smtClean="0"/>
              <a:pPr/>
              <a:t>3</a:t>
            </a:fld>
            <a:endParaRPr lang="en-US" altLang="en-US"/>
          </a:p>
        </p:txBody>
      </p:sp>
      <p:sp>
        <p:nvSpPr>
          <p:cNvPr id="2" name="Date Placeholder 1">
            <a:extLst>
              <a:ext uri="{FF2B5EF4-FFF2-40B4-BE49-F238E27FC236}">
                <a16:creationId xmlns:a16="http://schemas.microsoft.com/office/drawing/2014/main" id="{82ACC3B1-F98C-C03F-5104-92AEF0768E6B}"/>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163562513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82" name="Rectangle 2"/>
          <p:cNvSpPr>
            <a:spLocks noGrp="1" noChangeArrowheads="1"/>
          </p:cNvSpPr>
          <p:nvPr>
            <p:ph type="title"/>
          </p:nvPr>
        </p:nvSpPr>
        <p:spPr>
          <a:xfrm>
            <a:off x="1769672" y="33258"/>
            <a:ext cx="5505771" cy="1212446"/>
          </a:xfrm>
        </p:spPr>
        <p:txBody>
          <a:bodyPr/>
          <a:lstStyle/>
          <a:p>
            <a:r>
              <a:rPr lang="en-US" altLang="en-US" dirty="0">
                <a:hlinkClick r:id="rId3"/>
              </a:rPr>
              <a:t>IFRC Alert Hub </a:t>
            </a:r>
            <a:endParaRPr lang="en-US" altLang="en-US" sz="3200" dirty="0"/>
          </a:p>
        </p:txBody>
      </p:sp>
      <p:sp>
        <p:nvSpPr>
          <p:cNvPr id="2426885" name="Rectangle 5"/>
          <p:cNvSpPr>
            <a:spLocks noChangeArrowheads="1"/>
          </p:cNvSpPr>
          <p:nvPr/>
        </p:nvSpPr>
        <p:spPr bwMode="auto">
          <a:xfrm>
            <a:off x="358107" y="1393605"/>
            <a:ext cx="8409735" cy="46081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465127" indent="-465127" eaLnBrk="1" hangingPunct="1">
              <a:buFont typeface="Wingdings" panose="05000000000000000000" pitchFamily="2" charset="2"/>
              <a:buChar char="ü"/>
            </a:pPr>
            <a:r>
              <a:rPr lang="en-US" altLang="en-US" dirty="0"/>
              <a:t>Free online source for published emergency alerts from local, national, and regional sources</a:t>
            </a:r>
          </a:p>
          <a:p>
            <a:pPr marL="465127" indent="-465127" eaLnBrk="1" hangingPunct="1">
              <a:buFont typeface="Wingdings" panose="05000000000000000000" pitchFamily="2" charset="2"/>
              <a:buChar char="ü"/>
            </a:pPr>
            <a:r>
              <a:rPr lang="en-US" altLang="en-US" dirty="0"/>
              <a:t>Multi-hazard alerting focus, leveraging CAP for all manner of emergency preparedness and response activities: city -&gt; country -&gt; global</a:t>
            </a:r>
          </a:p>
          <a:p>
            <a:pPr marL="465127" indent="-465127" eaLnBrk="1" hangingPunct="1">
              <a:buFont typeface="Wingdings" panose="05000000000000000000" pitchFamily="2" charset="2"/>
              <a:buChar char="ü"/>
            </a:pPr>
            <a:r>
              <a:rPr lang="en-US" altLang="en-US" dirty="0"/>
              <a:t>Consumers of IFRC Alert Hub: Red Cross and Red Crescent National Societies, news organizations, telecommunications providers, international and national emergency managers, disaster relief organizations, among many others</a:t>
            </a:r>
          </a:p>
        </p:txBody>
      </p:sp>
      <p:sp>
        <p:nvSpPr>
          <p:cNvPr id="4" name="Footer Placeholder 3"/>
          <p:cNvSpPr>
            <a:spLocks noGrp="1"/>
          </p:cNvSpPr>
          <p:nvPr>
            <p:ph type="ftr" sz="quarter" idx="11"/>
          </p:nvPr>
        </p:nvSpPr>
        <p:spPr/>
        <p:txBody>
          <a:bodyPr/>
          <a:lstStyle/>
          <a:p>
            <a:r>
              <a:rPr lang="en-US" altLang="en-US"/>
              <a:t>CAP and UN Early Warnings for All</a:t>
            </a:r>
          </a:p>
        </p:txBody>
      </p:sp>
      <p:sp>
        <p:nvSpPr>
          <p:cNvPr id="5" name="Slide Number Placeholder 4"/>
          <p:cNvSpPr>
            <a:spLocks noGrp="1"/>
          </p:cNvSpPr>
          <p:nvPr>
            <p:ph type="sldNum" sz="quarter" idx="12"/>
          </p:nvPr>
        </p:nvSpPr>
        <p:spPr/>
        <p:txBody>
          <a:bodyPr/>
          <a:lstStyle/>
          <a:p>
            <a:fld id="{C987FACA-A4E6-4D53-9EB7-BA7F47821EC9}" type="slidenum">
              <a:rPr lang="en-US" altLang="en-US" smtClean="0"/>
              <a:pPr/>
              <a:t>30</a:t>
            </a:fld>
            <a:endParaRPr lang="en-US" altLang="en-US"/>
          </a:p>
        </p:txBody>
      </p:sp>
      <p:sp>
        <p:nvSpPr>
          <p:cNvPr id="2" name="Date Placeholder 1">
            <a:extLst>
              <a:ext uri="{FF2B5EF4-FFF2-40B4-BE49-F238E27FC236}">
                <a16:creationId xmlns:a16="http://schemas.microsoft.com/office/drawing/2014/main" id="{3144C3F6-3754-EE65-049B-184C2A38F161}"/>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90498950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7010" name="Rectangle 2"/>
          <p:cNvSpPr>
            <a:spLocks noGrp="1" noChangeArrowheads="1"/>
          </p:cNvSpPr>
          <p:nvPr>
            <p:ph type="title"/>
          </p:nvPr>
        </p:nvSpPr>
        <p:spPr>
          <a:xfrm>
            <a:off x="2141539" y="204790"/>
            <a:ext cx="4851400" cy="996951"/>
          </a:xfrm>
        </p:spPr>
        <p:txBody>
          <a:bodyPr/>
          <a:lstStyle/>
          <a:p>
            <a:r>
              <a:rPr lang="en-US" altLang="en-US" dirty="0"/>
              <a:t>Presentation Outline</a:t>
            </a:r>
          </a:p>
        </p:txBody>
      </p:sp>
      <p:sp>
        <p:nvSpPr>
          <p:cNvPr id="2347011" name="Rectangle 3"/>
          <p:cNvSpPr>
            <a:spLocks noGrp="1" noChangeArrowheads="1"/>
          </p:cNvSpPr>
          <p:nvPr>
            <p:ph type="body" idx="1"/>
          </p:nvPr>
        </p:nvSpPr>
        <p:spPr>
          <a:xfrm>
            <a:off x="785813" y="1709739"/>
            <a:ext cx="8043862" cy="3619500"/>
          </a:xfrm>
        </p:spPr>
        <p:txBody>
          <a:bodyPr/>
          <a:lstStyle/>
          <a:p>
            <a:pPr marL="1144559" indent="-1144559">
              <a:spcAft>
                <a:spcPct val="20000"/>
              </a:spcAft>
              <a:buNone/>
            </a:pPr>
            <a:r>
              <a:rPr lang="en-US" altLang="en-US" dirty="0"/>
              <a:t>The Common Alerting Protocol (CAP)</a:t>
            </a:r>
          </a:p>
          <a:p>
            <a:pPr marL="1144559" indent="-1144559">
              <a:spcAft>
                <a:spcPct val="20000"/>
              </a:spcAft>
              <a:buNone/>
            </a:pPr>
            <a:r>
              <a:rPr lang="en-US" altLang="en-US" dirty="0"/>
              <a:t>CAP Editor Freeware</a:t>
            </a:r>
          </a:p>
          <a:p>
            <a:pPr marL="1144559" indent="-1144559">
              <a:spcAft>
                <a:spcPct val="20000"/>
              </a:spcAft>
              <a:buNone/>
            </a:pPr>
            <a:r>
              <a:rPr lang="en-US" altLang="en-US" dirty="0"/>
              <a:t>CAP Alert Hubs</a:t>
            </a:r>
          </a:p>
          <a:p>
            <a:pPr marL="1144559" indent="-1144559">
              <a:spcAft>
                <a:spcPct val="20000"/>
              </a:spcAft>
              <a:buNone/>
            </a:pPr>
            <a:r>
              <a:rPr lang="en-US" altLang="en-US" dirty="0"/>
              <a:t>The Call to Action on Emergency Alerting</a:t>
            </a:r>
          </a:p>
          <a:p>
            <a:pPr marL="1144559" indent="-1144559">
              <a:spcAft>
                <a:spcPct val="20000"/>
              </a:spcAft>
              <a:buNone/>
            </a:pPr>
            <a:r>
              <a:rPr lang="en-US" altLang="en-US" dirty="0"/>
              <a:t>The ‘UN Early Warnings for All’ Action Plan</a:t>
            </a:r>
          </a:p>
        </p:txBody>
      </p:sp>
      <p:sp>
        <p:nvSpPr>
          <p:cNvPr id="2" name="Footer Placeholder 1"/>
          <p:cNvSpPr>
            <a:spLocks noGrp="1"/>
          </p:cNvSpPr>
          <p:nvPr>
            <p:ph type="ftr" sz="quarter" idx="11"/>
          </p:nvPr>
        </p:nvSpPr>
        <p:spPr/>
        <p:txBody>
          <a:bodyPr/>
          <a:lstStyle/>
          <a:p>
            <a:r>
              <a:rPr lang="en-US" altLang="en-US"/>
              <a:t>CAP and UN Early Warnings for All</a:t>
            </a:r>
          </a:p>
        </p:txBody>
      </p:sp>
      <p:sp>
        <p:nvSpPr>
          <p:cNvPr id="3" name="Slide Number Placeholder 2"/>
          <p:cNvSpPr>
            <a:spLocks noGrp="1"/>
          </p:cNvSpPr>
          <p:nvPr>
            <p:ph type="sldNum" sz="quarter" idx="12"/>
          </p:nvPr>
        </p:nvSpPr>
        <p:spPr/>
        <p:txBody>
          <a:bodyPr/>
          <a:lstStyle/>
          <a:p>
            <a:fld id="{C987FACA-A4E6-4D53-9EB7-BA7F47821EC9}" type="slidenum">
              <a:rPr lang="en-US" altLang="en-US" smtClean="0"/>
              <a:pPr/>
              <a:t>31</a:t>
            </a:fld>
            <a:endParaRPr lang="en-US" altLang="en-US"/>
          </a:p>
        </p:txBody>
      </p:sp>
      <p:sp>
        <p:nvSpPr>
          <p:cNvPr id="4" name="Date Placeholder 3">
            <a:extLst>
              <a:ext uri="{FF2B5EF4-FFF2-40B4-BE49-F238E27FC236}">
                <a16:creationId xmlns:a16="http://schemas.microsoft.com/office/drawing/2014/main" id="{0E9707B0-93BD-7CF8-1992-1C3E78572C20}"/>
              </a:ext>
            </a:extLst>
          </p:cNvPr>
          <p:cNvSpPr>
            <a:spLocks noGrp="1"/>
          </p:cNvSpPr>
          <p:nvPr>
            <p:ph type="dt" sz="half" idx="10"/>
          </p:nvPr>
        </p:nvSpPr>
        <p:spPr/>
        <p:txBody>
          <a:bodyPr/>
          <a:lstStyle/>
          <a:p>
            <a:r>
              <a:rPr lang="en-US" altLang="en-US"/>
              <a:t>13 March 2023</a:t>
            </a:r>
          </a:p>
        </p:txBody>
      </p:sp>
      <p:sp>
        <p:nvSpPr>
          <p:cNvPr id="5" name="AutoShape 4">
            <a:extLst>
              <a:ext uri="{FF2B5EF4-FFF2-40B4-BE49-F238E27FC236}">
                <a16:creationId xmlns:a16="http://schemas.microsoft.com/office/drawing/2014/main" id="{AA68DCB3-B0C4-E968-D431-BE3831DE0090}"/>
              </a:ext>
            </a:extLst>
          </p:cNvPr>
          <p:cNvSpPr>
            <a:spLocks noChangeArrowheads="1"/>
          </p:cNvSpPr>
          <p:nvPr/>
        </p:nvSpPr>
        <p:spPr bwMode="auto">
          <a:xfrm>
            <a:off x="257173" y="3729550"/>
            <a:ext cx="508893" cy="625475"/>
          </a:xfrm>
          <a:prstGeom prst="rightArrow">
            <a:avLst>
              <a:gd name="adj1" fmla="val 49750"/>
              <a:gd name="adj2" fmla="val 50279"/>
            </a:avLst>
          </a:prstGeom>
          <a:solidFill>
            <a:srgbClr val="0742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0060315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2786" name="Rectangle 2"/>
          <p:cNvSpPr>
            <a:spLocks noGrp="1" noChangeArrowheads="1"/>
          </p:cNvSpPr>
          <p:nvPr>
            <p:ph type="title"/>
          </p:nvPr>
        </p:nvSpPr>
        <p:spPr>
          <a:xfrm>
            <a:off x="1338470" y="240705"/>
            <a:ext cx="7148084" cy="482600"/>
          </a:xfrm>
        </p:spPr>
        <p:txBody>
          <a:bodyPr/>
          <a:lstStyle/>
          <a:p>
            <a:r>
              <a:rPr lang="en-US" altLang="en-US" sz="3600" dirty="0">
                <a:hlinkClick r:id="rId3"/>
              </a:rPr>
              <a:t>CAP Implementation, Worldwide</a:t>
            </a:r>
            <a:endParaRPr lang="en-US" altLang="en-US" sz="3600" dirty="0"/>
          </a:p>
        </p:txBody>
      </p:sp>
      <p:pic>
        <p:nvPicPr>
          <p:cNvPr id="4" name="Picture 3">
            <a:hlinkClick r:id="rId4"/>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0" y="1259671"/>
            <a:ext cx="9144000" cy="4908994"/>
          </a:xfrm>
          <a:prstGeom prst="rect">
            <a:avLst/>
          </a:prstGeom>
        </p:spPr>
      </p:pic>
      <p:sp>
        <p:nvSpPr>
          <p:cNvPr id="2" name="TextBox 1">
            <a:hlinkClick r:id="rId4"/>
            <a:extLst>
              <a:ext uri="{FF2B5EF4-FFF2-40B4-BE49-F238E27FC236}">
                <a16:creationId xmlns:a16="http://schemas.microsoft.com/office/drawing/2014/main" id="{0B5C99E3-A6A6-44AB-9CFC-E792999266B9}"/>
              </a:ext>
            </a:extLst>
          </p:cNvPr>
          <p:cNvSpPr txBox="1"/>
          <p:nvPr/>
        </p:nvSpPr>
        <p:spPr>
          <a:xfrm>
            <a:off x="2704629" y="5351096"/>
            <a:ext cx="5342659" cy="769441"/>
          </a:xfrm>
          <a:prstGeom prst="rect">
            <a:avLst/>
          </a:prstGeom>
          <a:noFill/>
        </p:spPr>
        <p:txBody>
          <a:bodyPr wrap="square" rtlCol="0">
            <a:spAutoFit/>
          </a:bodyPr>
          <a:lstStyle/>
          <a:p>
            <a:pPr algn="ctr"/>
            <a:r>
              <a:rPr lang="en-US" dirty="0">
                <a:latin typeface="+mn-lt"/>
              </a:rPr>
              <a:t>clickable map with zoom and pan: </a:t>
            </a:r>
            <a:br>
              <a:rPr lang="en-US" dirty="0">
                <a:latin typeface="+mn-lt"/>
              </a:rPr>
            </a:br>
            <a:r>
              <a:rPr lang="en-US" sz="2000" dirty="0">
                <a:latin typeface="+mn-lt"/>
                <a:hlinkClick r:id="rId4"/>
              </a:rPr>
              <a:t>https://cap-uptake.alert-hub.org/map.html</a:t>
            </a:r>
            <a:endParaRPr lang="en-US" sz="2000" dirty="0">
              <a:latin typeface="+mn-lt"/>
            </a:endParaRPr>
          </a:p>
        </p:txBody>
      </p:sp>
      <p:sp>
        <p:nvSpPr>
          <p:cNvPr id="3" name="Date Placeholder 2">
            <a:extLst>
              <a:ext uri="{FF2B5EF4-FFF2-40B4-BE49-F238E27FC236}">
                <a16:creationId xmlns:a16="http://schemas.microsoft.com/office/drawing/2014/main" id="{4C69DDE4-9EA7-591C-3928-FFEA903B6777}"/>
              </a:ext>
            </a:extLst>
          </p:cNvPr>
          <p:cNvSpPr>
            <a:spLocks noGrp="1"/>
          </p:cNvSpPr>
          <p:nvPr>
            <p:ph type="dt" sz="half" idx="10"/>
          </p:nvPr>
        </p:nvSpPr>
        <p:spPr/>
        <p:txBody>
          <a:bodyPr/>
          <a:lstStyle/>
          <a:p>
            <a:r>
              <a:rPr lang="en-US" altLang="en-US" dirty="0"/>
              <a:t>13 March 2023</a:t>
            </a:r>
          </a:p>
        </p:txBody>
      </p:sp>
      <p:sp>
        <p:nvSpPr>
          <p:cNvPr id="5" name="Footer Placeholder 4">
            <a:extLst>
              <a:ext uri="{FF2B5EF4-FFF2-40B4-BE49-F238E27FC236}">
                <a16:creationId xmlns:a16="http://schemas.microsoft.com/office/drawing/2014/main" id="{771D8FE8-CF52-7FF7-7341-14D347F8701A}"/>
              </a:ext>
            </a:extLst>
          </p:cNvPr>
          <p:cNvSpPr>
            <a:spLocks noGrp="1"/>
          </p:cNvSpPr>
          <p:nvPr>
            <p:ph type="ftr" sz="quarter" idx="11"/>
          </p:nvPr>
        </p:nvSpPr>
        <p:spPr/>
        <p:txBody>
          <a:bodyPr/>
          <a:lstStyle/>
          <a:p>
            <a:r>
              <a:rPr lang="en-US" altLang="en-US"/>
              <a:t>CAP and UN Early Warnings for All</a:t>
            </a:r>
          </a:p>
        </p:txBody>
      </p:sp>
      <p:sp>
        <p:nvSpPr>
          <p:cNvPr id="6" name="Slide Number Placeholder 5">
            <a:extLst>
              <a:ext uri="{FF2B5EF4-FFF2-40B4-BE49-F238E27FC236}">
                <a16:creationId xmlns:a16="http://schemas.microsoft.com/office/drawing/2014/main" id="{2708590F-0D7B-8D5C-A385-C89D5ABF2812}"/>
              </a:ext>
            </a:extLst>
          </p:cNvPr>
          <p:cNvSpPr>
            <a:spLocks noGrp="1"/>
          </p:cNvSpPr>
          <p:nvPr>
            <p:ph type="sldNum" sz="quarter" idx="12"/>
          </p:nvPr>
        </p:nvSpPr>
        <p:spPr/>
        <p:txBody>
          <a:bodyPr/>
          <a:lstStyle/>
          <a:p>
            <a:fld id="{458629A4-7D8F-4062-86FF-0A4C026762FE}" type="slidenum">
              <a:rPr lang="en-US" altLang="en-US" smtClean="0"/>
              <a:pPr/>
              <a:t>32</a:t>
            </a:fld>
            <a:endParaRPr lang="en-US" altLang="en-US"/>
          </a:p>
        </p:txBody>
      </p:sp>
    </p:spTree>
    <p:extLst>
      <p:ext uri="{BB962C8B-B14F-4D97-AF65-F5344CB8AC3E}">
        <p14:creationId xmlns:p14="http://schemas.microsoft.com/office/powerpoint/2010/main" val="263614066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1586" name="Rectangle 2"/>
          <p:cNvSpPr>
            <a:spLocks noGrp="1" noChangeArrowheads="1"/>
          </p:cNvSpPr>
          <p:nvPr>
            <p:ph type="title"/>
          </p:nvPr>
        </p:nvSpPr>
        <p:spPr>
          <a:xfrm>
            <a:off x="1430593" y="258786"/>
            <a:ext cx="7404921" cy="876300"/>
          </a:xfrm>
        </p:spPr>
        <p:txBody>
          <a:bodyPr/>
          <a:lstStyle/>
          <a:p>
            <a:r>
              <a:rPr lang="en-US" sz="3400" dirty="0">
                <a:hlinkClick r:id="rId3"/>
              </a:rPr>
              <a:t>Call to Action on Emergency Alerting</a:t>
            </a:r>
            <a:endParaRPr lang="en-US" altLang="en-US" sz="3400" dirty="0"/>
          </a:p>
        </p:txBody>
      </p:sp>
      <p:sp>
        <p:nvSpPr>
          <p:cNvPr id="4" name="Footer Placeholder 3"/>
          <p:cNvSpPr>
            <a:spLocks noGrp="1"/>
          </p:cNvSpPr>
          <p:nvPr>
            <p:ph type="ftr" sz="quarter" idx="11"/>
          </p:nvPr>
        </p:nvSpPr>
        <p:spPr/>
        <p:txBody>
          <a:bodyPr/>
          <a:lstStyle/>
          <a:p>
            <a:r>
              <a:rPr lang="en-US" altLang="en-US"/>
              <a:t>CAP and UN Early Warnings for All</a:t>
            </a:r>
          </a:p>
        </p:txBody>
      </p:sp>
      <p:sp>
        <p:nvSpPr>
          <p:cNvPr id="5" name="Slide Number Placeholder 4"/>
          <p:cNvSpPr>
            <a:spLocks noGrp="1"/>
          </p:cNvSpPr>
          <p:nvPr>
            <p:ph type="sldNum" sz="quarter" idx="12"/>
          </p:nvPr>
        </p:nvSpPr>
        <p:spPr/>
        <p:txBody>
          <a:bodyPr/>
          <a:lstStyle/>
          <a:p>
            <a:fld id="{458629A4-7D8F-4062-86FF-0A4C026762FE}" type="slidenum">
              <a:rPr lang="en-US" altLang="en-US" smtClean="0"/>
              <a:pPr/>
              <a:t>33</a:t>
            </a:fld>
            <a:endParaRPr lang="en-US" altLang="en-US"/>
          </a:p>
        </p:txBody>
      </p:sp>
      <p:sp>
        <p:nvSpPr>
          <p:cNvPr id="8" name="TextBox 7">
            <a:extLst>
              <a:ext uri="{FF2B5EF4-FFF2-40B4-BE49-F238E27FC236}">
                <a16:creationId xmlns:a16="http://schemas.microsoft.com/office/drawing/2014/main" id="{0081AEBF-E927-447F-82E5-B5692B329556}"/>
              </a:ext>
            </a:extLst>
          </p:cNvPr>
          <p:cNvSpPr txBox="1"/>
          <p:nvPr/>
        </p:nvSpPr>
        <p:spPr>
          <a:xfrm>
            <a:off x="399774" y="1697968"/>
            <a:ext cx="7685448" cy="3416320"/>
          </a:xfrm>
          <a:prstGeom prst="rect">
            <a:avLst/>
          </a:prstGeom>
          <a:noFill/>
        </p:spPr>
        <p:txBody>
          <a:bodyPr wrap="square" rtlCol="0">
            <a:spAutoFit/>
          </a:bodyPr>
          <a:lstStyle/>
          <a:p>
            <a:r>
              <a:rPr lang="en-US" dirty="0">
                <a:latin typeface="+mj-lt"/>
              </a:rPr>
              <a:t>International organizations, international NGOs, and international companies involved in emergency alerting </a:t>
            </a:r>
            <a:br>
              <a:rPr lang="en-US" dirty="0">
                <a:latin typeface="+mj-lt"/>
              </a:rPr>
            </a:br>
            <a:r>
              <a:rPr lang="en-US" dirty="0">
                <a:latin typeface="+mj-lt"/>
              </a:rPr>
              <a:t>are endorsing the Call to Action on Emergency Alerting:</a:t>
            </a:r>
          </a:p>
          <a:p>
            <a:endParaRPr lang="en-US" dirty="0">
              <a:latin typeface="+mj-lt"/>
            </a:endParaRPr>
          </a:p>
          <a:p>
            <a:pPr marL="457200"/>
            <a:r>
              <a:rPr lang="en-US" dirty="0">
                <a:latin typeface="+mj-lt"/>
              </a:rPr>
              <a:t>To scale up efforts to ensure that by 2025 </a:t>
            </a:r>
            <a:br>
              <a:rPr lang="en-US" dirty="0">
                <a:latin typeface="+mj-lt"/>
              </a:rPr>
            </a:br>
            <a:r>
              <a:rPr lang="en-US" dirty="0">
                <a:latin typeface="+mj-lt"/>
              </a:rPr>
              <a:t>all countries have the capability  for effective, authoritative emergency alerting that leverages </a:t>
            </a:r>
            <a:br>
              <a:rPr lang="en-US" dirty="0">
                <a:latin typeface="+mj-lt"/>
              </a:rPr>
            </a:br>
            <a:r>
              <a:rPr lang="en-US" dirty="0">
                <a:latin typeface="+mj-lt"/>
              </a:rPr>
              <a:t>the Common Alerting Protocol (CAP),  suitable </a:t>
            </a:r>
            <a:br>
              <a:rPr lang="en-US" dirty="0">
                <a:latin typeface="+mj-lt"/>
              </a:rPr>
            </a:br>
            <a:r>
              <a:rPr lang="en-US" dirty="0">
                <a:latin typeface="+mj-lt"/>
              </a:rPr>
              <a:t>for all media and all hazards.</a:t>
            </a:r>
          </a:p>
        </p:txBody>
      </p:sp>
      <p:sp>
        <p:nvSpPr>
          <p:cNvPr id="2" name="Date Placeholder 1">
            <a:extLst>
              <a:ext uri="{FF2B5EF4-FFF2-40B4-BE49-F238E27FC236}">
                <a16:creationId xmlns:a16="http://schemas.microsoft.com/office/drawing/2014/main" id="{1EDC6D17-BB68-ADC4-E2FD-9C0500AC6C90}"/>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204064215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1586" name="Rectangle 2"/>
          <p:cNvSpPr>
            <a:spLocks noGrp="1" noChangeArrowheads="1"/>
          </p:cNvSpPr>
          <p:nvPr>
            <p:ph type="title"/>
          </p:nvPr>
        </p:nvSpPr>
        <p:spPr>
          <a:xfrm>
            <a:off x="1404730" y="92075"/>
            <a:ext cx="6877877" cy="820738"/>
          </a:xfrm>
        </p:spPr>
        <p:txBody>
          <a:bodyPr/>
          <a:lstStyle/>
          <a:p>
            <a:r>
              <a:rPr lang="en-US" sz="3400" dirty="0"/>
              <a:t>Endorsements of the Call to Action</a:t>
            </a:r>
            <a:endParaRPr lang="en-US" altLang="en-US" sz="3400" dirty="0"/>
          </a:p>
        </p:txBody>
      </p:sp>
      <p:sp>
        <p:nvSpPr>
          <p:cNvPr id="4" name="Footer Placeholder 3"/>
          <p:cNvSpPr>
            <a:spLocks noGrp="1"/>
          </p:cNvSpPr>
          <p:nvPr>
            <p:ph type="ftr" sz="quarter" idx="11"/>
          </p:nvPr>
        </p:nvSpPr>
        <p:spPr/>
        <p:txBody>
          <a:bodyPr/>
          <a:lstStyle/>
          <a:p>
            <a:r>
              <a:rPr lang="en-US" altLang="en-US"/>
              <a:t>CAP and UN Early Warnings for All</a:t>
            </a:r>
          </a:p>
        </p:txBody>
      </p:sp>
      <p:sp>
        <p:nvSpPr>
          <p:cNvPr id="5" name="Slide Number Placeholder 4"/>
          <p:cNvSpPr>
            <a:spLocks noGrp="1"/>
          </p:cNvSpPr>
          <p:nvPr>
            <p:ph type="sldNum" sz="quarter" idx="12"/>
          </p:nvPr>
        </p:nvSpPr>
        <p:spPr/>
        <p:txBody>
          <a:bodyPr/>
          <a:lstStyle/>
          <a:p>
            <a:fld id="{458629A4-7D8F-4062-86FF-0A4C026762FE}" type="slidenum">
              <a:rPr lang="en-US" altLang="en-US" smtClean="0"/>
              <a:pPr/>
              <a:t>34</a:t>
            </a:fld>
            <a:endParaRPr lang="en-US" altLang="en-US"/>
          </a:p>
        </p:txBody>
      </p:sp>
      <p:sp>
        <p:nvSpPr>
          <p:cNvPr id="2" name="Date Placeholder 1">
            <a:extLst>
              <a:ext uri="{FF2B5EF4-FFF2-40B4-BE49-F238E27FC236}">
                <a16:creationId xmlns:a16="http://schemas.microsoft.com/office/drawing/2014/main" id="{1EDC6D17-BB68-ADC4-E2FD-9C0500AC6C90}"/>
              </a:ext>
            </a:extLst>
          </p:cNvPr>
          <p:cNvSpPr>
            <a:spLocks noGrp="1"/>
          </p:cNvSpPr>
          <p:nvPr>
            <p:ph type="dt" sz="half" idx="10"/>
          </p:nvPr>
        </p:nvSpPr>
        <p:spPr/>
        <p:txBody>
          <a:bodyPr/>
          <a:lstStyle/>
          <a:p>
            <a:r>
              <a:rPr lang="en-US" altLang="en-US"/>
              <a:t>13 March 2023</a:t>
            </a:r>
          </a:p>
        </p:txBody>
      </p:sp>
      <p:pic>
        <p:nvPicPr>
          <p:cNvPr id="12" name="Picture 11">
            <a:extLst>
              <a:ext uri="{FF2B5EF4-FFF2-40B4-BE49-F238E27FC236}">
                <a16:creationId xmlns:a16="http://schemas.microsoft.com/office/drawing/2014/main" id="{9AEB873A-AD16-58DA-1C44-32767CCFA4A3}"/>
              </a:ext>
            </a:extLst>
          </p:cNvPr>
          <p:cNvPicPr>
            <a:picLocks noChangeAspect="1"/>
          </p:cNvPicPr>
          <p:nvPr/>
        </p:nvPicPr>
        <p:blipFill rotWithShape="1">
          <a:blip r:embed="rId3"/>
          <a:srcRect l="-6701" r="-6701"/>
          <a:stretch/>
        </p:blipFill>
        <p:spPr>
          <a:xfrm>
            <a:off x="0" y="928025"/>
            <a:ext cx="9144000" cy="5058822"/>
          </a:xfrm>
          <a:prstGeom prst="rect">
            <a:avLst/>
          </a:prstGeom>
          <a:solidFill>
            <a:schemeClr val="bg1"/>
          </a:solidFill>
        </p:spPr>
      </p:pic>
    </p:spTree>
    <p:extLst>
      <p:ext uri="{BB962C8B-B14F-4D97-AF65-F5344CB8AC3E}">
        <p14:creationId xmlns:p14="http://schemas.microsoft.com/office/powerpoint/2010/main" val="347701927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7010" name="Rectangle 2"/>
          <p:cNvSpPr>
            <a:spLocks noGrp="1" noChangeArrowheads="1"/>
          </p:cNvSpPr>
          <p:nvPr>
            <p:ph type="title"/>
          </p:nvPr>
        </p:nvSpPr>
        <p:spPr>
          <a:xfrm>
            <a:off x="1515980" y="279858"/>
            <a:ext cx="6262586" cy="754856"/>
          </a:xfrm>
        </p:spPr>
        <p:txBody>
          <a:bodyPr>
            <a:noAutofit/>
          </a:bodyPr>
          <a:lstStyle/>
          <a:p>
            <a:pPr lvl="2">
              <a:spcAft>
                <a:spcPts val="831"/>
              </a:spcAft>
              <a:buClr>
                <a:srgbClr val="FFC000"/>
              </a:buClr>
            </a:pPr>
            <a:r>
              <a:rPr lang="en-US" altLang="en-US" sz="2700" dirty="0">
                <a:hlinkClick r:id="rId3"/>
              </a:rPr>
              <a:t>ITU Guidelines for </a:t>
            </a:r>
            <a:r>
              <a:rPr lang="en-US" altLang="en-US" sz="2700" dirty="0">
                <a:latin typeface="Arial" panose="020B0604020202020204" pitchFamily="34" charset="0"/>
                <a:cs typeface="Arial" panose="020B0604020202020204" pitchFamily="34" charset="0"/>
                <a:hlinkClick r:id="rId3"/>
              </a:rPr>
              <a:t>National Emergency Telecommunications Plans (NETPs)</a:t>
            </a:r>
            <a:endParaRPr lang="en-US" altLang="en-US" sz="2700" dirty="0">
              <a:latin typeface="Arial" panose="020B0604020202020204" pitchFamily="34" charset="0"/>
              <a:cs typeface="Arial" panose="020B0604020202020204" pitchFamily="34" charset="0"/>
            </a:endParaRPr>
          </a:p>
        </p:txBody>
      </p:sp>
      <p:sp>
        <p:nvSpPr>
          <p:cNvPr id="2347011" name="Rectangle 3"/>
          <p:cNvSpPr>
            <a:spLocks noGrp="1" noChangeArrowheads="1"/>
          </p:cNvSpPr>
          <p:nvPr>
            <p:ph idx="1"/>
          </p:nvPr>
        </p:nvSpPr>
        <p:spPr>
          <a:xfrm>
            <a:off x="2201477" y="1420036"/>
            <a:ext cx="6262586" cy="1642405"/>
          </a:xfrm>
        </p:spPr>
        <p:txBody>
          <a:bodyPr>
            <a:noAutofit/>
          </a:bodyPr>
          <a:lstStyle/>
          <a:p>
            <a:pPr marL="0" indent="0">
              <a:spcAft>
                <a:spcPct val="20000"/>
              </a:spcAft>
              <a:buClr>
                <a:schemeClr val="accent2"/>
              </a:buClr>
              <a:buNone/>
            </a:pPr>
            <a:r>
              <a:rPr lang="en-US" altLang="en-US" dirty="0">
                <a:latin typeface="Arial" charset="0"/>
              </a:rPr>
              <a:t>“CAP enables authorities to warn people of a disaster immediately, and up to global scale”</a:t>
            </a:r>
            <a:endParaRPr lang="en-US" altLang="en-US"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altLang="en-US" dirty="0"/>
              <a:t>Early Warning Systems</a:t>
            </a:r>
          </a:p>
        </p:txBody>
      </p:sp>
      <p:sp>
        <p:nvSpPr>
          <p:cNvPr id="3" name="Slide Number Placeholder 2"/>
          <p:cNvSpPr>
            <a:spLocks noGrp="1"/>
          </p:cNvSpPr>
          <p:nvPr>
            <p:ph type="sldNum" sz="quarter" idx="12"/>
          </p:nvPr>
        </p:nvSpPr>
        <p:spPr/>
        <p:txBody>
          <a:bodyPr/>
          <a:lstStyle/>
          <a:p>
            <a:fld id="{C987FACA-A4E6-4D53-9EB7-BA7F47821EC9}" type="slidenum">
              <a:rPr lang="en-US" altLang="en-US" smtClean="0"/>
              <a:pPr/>
              <a:t>35</a:t>
            </a:fld>
            <a:endParaRPr lang="en-US" altLang="en-US"/>
          </a:p>
        </p:txBody>
      </p:sp>
      <p:pic>
        <p:nvPicPr>
          <p:cNvPr id="5" name="Picture 4">
            <a:extLst>
              <a:ext uri="{FF2B5EF4-FFF2-40B4-BE49-F238E27FC236}">
                <a16:creationId xmlns:a16="http://schemas.microsoft.com/office/drawing/2014/main" id="{1ED18680-5139-2AB1-F51A-B102D7B66086}"/>
              </a:ext>
            </a:extLst>
          </p:cNvPr>
          <p:cNvPicPr>
            <a:picLocks noChangeAspect="1"/>
          </p:cNvPicPr>
          <p:nvPr/>
        </p:nvPicPr>
        <p:blipFill>
          <a:blip r:embed="rId4"/>
          <a:stretch>
            <a:fillRect/>
          </a:stretch>
        </p:blipFill>
        <p:spPr>
          <a:xfrm>
            <a:off x="385011" y="3089941"/>
            <a:ext cx="8373978" cy="2641546"/>
          </a:xfrm>
          <a:prstGeom prst="rect">
            <a:avLst/>
          </a:prstGeom>
        </p:spPr>
      </p:pic>
      <p:pic>
        <p:nvPicPr>
          <p:cNvPr id="7" name="Picture 6">
            <a:extLst>
              <a:ext uri="{FF2B5EF4-FFF2-40B4-BE49-F238E27FC236}">
                <a16:creationId xmlns:a16="http://schemas.microsoft.com/office/drawing/2014/main" id="{B75B4541-E115-1286-D7E0-C5A383091DC0}"/>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88933" y="1238357"/>
            <a:ext cx="1596892" cy="1641560"/>
          </a:xfrm>
          <a:prstGeom prst="rect">
            <a:avLst/>
          </a:prstGeom>
        </p:spPr>
      </p:pic>
    </p:spTree>
    <p:extLst>
      <p:ext uri="{BB962C8B-B14F-4D97-AF65-F5344CB8AC3E}">
        <p14:creationId xmlns:p14="http://schemas.microsoft.com/office/powerpoint/2010/main" val="41201793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1586" name="Rectangle 2"/>
          <p:cNvSpPr>
            <a:spLocks noGrp="1" noChangeArrowheads="1"/>
          </p:cNvSpPr>
          <p:nvPr>
            <p:ph type="title"/>
          </p:nvPr>
        </p:nvSpPr>
        <p:spPr>
          <a:xfrm>
            <a:off x="1404732" y="472573"/>
            <a:ext cx="5310522" cy="559508"/>
          </a:xfrm>
        </p:spPr>
        <p:txBody>
          <a:bodyPr/>
          <a:lstStyle/>
          <a:p>
            <a:r>
              <a:rPr lang="en-US" sz="3400" dirty="0"/>
              <a:t>Endorsement by </a:t>
            </a:r>
            <a:r>
              <a:rPr lang="en-US" sz="3400" dirty="0" err="1"/>
              <a:t>Vint</a:t>
            </a:r>
            <a:r>
              <a:rPr lang="en-US" sz="3400" dirty="0"/>
              <a:t> Cerf</a:t>
            </a:r>
            <a:endParaRPr lang="en-US" altLang="en-US" sz="3400" dirty="0"/>
          </a:p>
        </p:txBody>
      </p:sp>
      <p:sp>
        <p:nvSpPr>
          <p:cNvPr id="4" name="Footer Placeholder 3"/>
          <p:cNvSpPr>
            <a:spLocks noGrp="1"/>
          </p:cNvSpPr>
          <p:nvPr>
            <p:ph type="ftr" sz="quarter" idx="11"/>
          </p:nvPr>
        </p:nvSpPr>
        <p:spPr/>
        <p:txBody>
          <a:bodyPr/>
          <a:lstStyle/>
          <a:p>
            <a:r>
              <a:rPr lang="en-US" altLang="en-US"/>
              <a:t>CAP and UN Early Warnings for All</a:t>
            </a:r>
          </a:p>
        </p:txBody>
      </p:sp>
      <p:sp>
        <p:nvSpPr>
          <p:cNvPr id="5" name="Slide Number Placeholder 4"/>
          <p:cNvSpPr>
            <a:spLocks noGrp="1"/>
          </p:cNvSpPr>
          <p:nvPr>
            <p:ph type="sldNum" sz="quarter" idx="12"/>
          </p:nvPr>
        </p:nvSpPr>
        <p:spPr/>
        <p:txBody>
          <a:bodyPr/>
          <a:lstStyle/>
          <a:p>
            <a:fld id="{458629A4-7D8F-4062-86FF-0A4C026762FE}" type="slidenum">
              <a:rPr lang="en-US" altLang="en-US" smtClean="0"/>
              <a:pPr/>
              <a:t>36</a:t>
            </a:fld>
            <a:endParaRPr lang="en-US" altLang="en-US"/>
          </a:p>
        </p:txBody>
      </p:sp>
      <p:sp>
        <p:nvSpPr>
          <p:cNvPr id="2" name="Date Placeholder 1">
            <a:extLst>
              <a:ext uri="{FF2B5EF4-FFF2-40B4-BE49-F238E27FC236}">
                <a16:creationId xmlns:a16="http://schemas.microsoft.com/office/drawing/2014/main" id="{1EDC6D17-BB68-ADC4-E2FD-9C0500AC6C90}"/>
              </a:ext>
            </a:extLst>
          </p:cNvPr>
          <p:cNvSpPr>
            <a:spLocks noGrp="1"/>
          </p:cNvSpPr>
          <p:nvPr>
            <p:ph type="dt" sz="half" idx="10"/>
          </p:nvPr>
        </p:nvSpPr>
        <p:spPr/>
        <p:txBody>
          <a:bodyPr/>
          <a:lstStyle/>
          <a:p>
            <a:r>
              <a:rPr lang="en-US" altLang="en-US"/>
              <a:t>13 March 2023</a:t>
            </a:r>
          </a:p>
        </p:txBody>
      </p:sp>
      <p:sp>
        <p:nvSpPr>
          <p:cNvPr id="6" name="TextBox 5">
            <a:extLst>
              <a:ext uri="{FF2B5EF4-FFF2-40B4-BE49-F238E27FC236}">
                <a16:creationId xmlns:a16="http://schemas.microsoft.com/office/drawing/2014/main" id="{B49A5249-9A37-5D92-EC61-C5EC50E07FC0}"/>
              </a:ext>
            </a:extLst>
          </p:cNvPr>
          <p:cNvSpPr txBox="1"/>
          <p:nvPr/>
        </p:nvSpPr>
        <p:spPr>
          <a:xfrm>
            <a:off x="541305" y="1429366"/>
            <a:ext cx="7949261" cy="4893647"/>
          </a:xfrm>
          <a:prstGeom prst="rect">
            <a:avLst/>
          </a:prstGeom>
          <a:noFill/>
        </p:spPr>
        <p:txBody>
          <a:bodyPr wrap="square" rtlCol="0">
            <a:spAutoFit/>
          </a:bodyPr>
          <a:lstStyle/>
          <a:p>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decades past, emergency warnings reached </a:t>
            </a:r>
            <a:b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most people in harm's way through mass media </a:t>
            </a:r>
            <a:b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such as over-the-air broadcast radio and television. </a:t>
            </a:r>
            <a:b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 people spend more and more time online (chatting, streaming movies and sports, learning, shopping, gaming, </a:t>
            </a:r>
            <a:r>
              <a:rPr lang="en-US"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etc</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Many will not get emergency messages designed for mass media. Yet, it is easy for Internet technologies to deliver CAP alerts to online users, and to life-saving online devices such </a:t>
            </a:r>
            <a:b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sirens, digital signage, bridge controls, bed shakers, etc. </a:t>
            </a:r>
            <a:b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Let's build out a future where CAP-enabled alerting becomes </a:t>
            </a:r>
            <a:b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humanitarian feature of all major cloud services and </a:t>
            </a:r>
            <a:b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computer operating systems worldwide.</a:t>
            </a:r>
            <a:endParaRPr lang="en-US" dirty="0">
              <a:latin typeface="Calibri" panose="020F0502020204030204" pitchFamily="34" charset="0"/>
              <a:ea typeface="Calibri" panose="020F0502020204030204" pitchFamily="34" charset="0"/>
              <a:cs typeface="Calibri" panose="020F0502020204030204" pitchFamily="34" charset="0"/>
            </a:endParaRPr>
          </a:p>
          <a:p>
            <a:pPr algn="just"/>
            <a:endParaRPr lang="en-US" dirty="0"/>
          </a:p>
        </p:txBody>
      </p:sp>
      <p:pic>
        <p:nvPicPr>
          <p:cNvPr id="8" name="Picture 7">
            <a:extLst>
              <a:ext uri="{FF2B5EF4-FFF2-40B4-BE49-F238E27FC236}">
                <a16:creationId xmlns:a16="http://schemas.microsoft.com/office/drawing/2014/main" id="{584BFE3A-C748-A390-AF59-FB5E838AB733}"/>
              </a:ext>
            </a:extLst>
          </p:cNvPr>
          <p:cNvPicPr>
            <a:picLocks noChangeAspect="1"/>
          </p:cNvPicPr>
          <p:nvPr/>
        </p:nvPicPr>
        <p:blipFill rotWithShape="1">
          <a:blip r:embed="rId3"/>
          <a:srcRect b="2895"/>
          <a:stretch/>
        </p:blipFill>
        <p:spPr>
          <a:xfrm>
            <a:off x="6940537" y="134644"/>
            <a:ext cx="1863042" cy="2144730"/>
          </a:xfrm>
          <a:prstGeom prst="rect">
            <a:avLst/>
          </a:prstGeom>
        </p:spPr>
      </p:pic>
    </p:spTree>
    <p:extLst>
      <p:ext uri="{BB962C8B-B14F-4D97-AF65-F5344CB8AC3E}">
        <p14:creationId xmlns:p14="http://schemas.microsoft.com/office/powerpoint/2010/main" val="35155312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7010" name="Rectangle 2"/>
          <p:cNvSpPr>
            <a:spLocks noGrp="1" noChangeArrowheads="1"/>
          </p:cNvSpPr>
          <p:nvPr>
            <p:ph type="title"/>
          </p:nvPr>
        </p:nvSpPr>
        <p:spPr>
          <a:xfrm>
            <a:off x="2141539" y="204790"/>
            <a:ext cx="4851400" cy="996951"/>
          </a:xfrm>
        </p:spPr>
        <p:txBody>
          <a:bodyPr/>
          <a:lstStyle/>
          <a:p>
            <a:r>
              <a:rPr lang="en-US" altLang="en-US" dirty="0"/>
              <a:t>Presentation Outline</a:t>
            </a:r>
          </a:p>
        </p:txBody>
      </p:sp>
      <p:sp>
        <p:nvSpPr>
          <p:cNvPr id="2347011" name="Rectangle 3"/>
          <p:cNvSpPr>
            <a:spLocks noGrp="1" noChangeArrowheads="1"/>
          </p:cNvSpPr>
          <p:nvPr>
            <p:ph type="body" idx="1"/>
          </p:nvPr>
        </p:nvSpPr>
        <p:spPr>
          <a:xfrm>
            <a:off x="785813" y="1709739"/>
            <a:ext cx="8043862" cy="3619500"/>
          </a:xfrm>
        </p:spPr>
        <p:txBody>
          <a:bodyPr/>
          <a:lstStyle/>
          <a:p>
            <a:pPr marL="1144559" indent="-1144559">
              <a:spcAft>
                <a:spcPct val="20000"/>
              </a:spcAft>
              <a:buNone/>
            </a:pPr>
            <a:r>
              <a:rPr lang="en-US" altLang="en-US" dirty="0"/>
              <a:t>The Common Alerting Protocol (CAP)</a:t>
            </a:r>
          </a:p>
          <a:p>
            <a:pPr marL="1144559" indent="-1144559">
              <a:spcAft>
                <a:spcPct val="20000"/>
              </a:spcAft>
              <a:buNone/>
            </a:pPr>
            <a:r>
              <a:rPr lang="en-US" altLang="en-US" dirty="0"/>
              <a:t>CAP Editor Freeware</a:t>
            </a:r>
          </a:p>
          <a:p>
            <a:pPr marL="1144559" indent="-1144559">
              <a:spcAft>
                <a:spcPct val="20000"/>
              </a:spcAft>
              <a:buNone/>
            </a:pPr>
            <a:r>
              <a:rPr lang="en-US" altLang="en-US" dirty="0"/>
              <a:t>CAP Alert Hubs</a:t>
            </a:r>
          </a:p>
          <a:p>
            <a:pPr marL="1144559" indent="-1144559">
              <a:spcAft>
                <a:spcPct val="20000"/>
              </a:spcAft>
              <a:buNone/>
            </a:pPr>
            <a:r>
              <a:rPr lang="en-US" altLang="en-US" dirty="0"/>
              <a:t>The Call to Action on Emergency Alerting</a:t>
            </a:r>
          </a:p>
          <a:p>
            <a:pPr marL="1144559" indent="-1144559">
              <a:spcAft>
                <a:spcPct val="20000"/>
              </a:spcAft>
              <a:buNone/>
            </a:pPr>
            <a:r>
              <a:rPr lang="en-US" altLang="en-US" dirty="0"/>
              <a:t>The ‘UN Early Warnings for All’ Action Plan</a:t>
            </a:r>
          </a:p>
        </p:txBody>
      </p:sp>
      <p:sp>
        <p:nvSpPr>
          <p:cNvPr id="2" name="Footer Placeholder 1"/>
          <p:cNvSpPr>
            <a:spLocks noGrp="1"/>
          </p:cNvSpPr>
          <p:nvPr>
            <p:ph type="ftr" sz="quarter" idx="11"/>
          </p:nvPr>
        </p:nvSpPr>
        <p:spPr/>
        <p:txBody>
          <a:bodyPr/>
          <a:lstStyle/>
          <a:p>
            <a:r>
              <a:rPr lang="en-US" altLang="en-US"/>
              <a:t>CAP and UN Early Warnings for All</a:t>
            </a:r>
          </a:p>
        </p:txBody>
      </p:sp>
      <p:sp>
        <p:nvSpPr>
          <p:cNvPr id="3" name="Slide Number Placeholder 2"/>
          <p:cNvSpPr>
            <a:spLocks noGrp="1"/>
          </p:cNvSpPr>
          <p:nvPr>
            <p:ph type="sldNum" sz="quarter" idx="12"/>
          </p:nvPr>
        </p:nvSpPr>
        <p:spPr/>
        <p:txBody>
          <a:bodyPr/>
          <a:lstStyle/>
          <a:p>
            <a:fld id="{C987FACA-A4E6-4D53-9EB7-BA7F47821EC9}" type="slidenum">
              <a:rPr lang="en-US" altLang="en-US" smtClean="0"/>
              <a:pPr/>
              <a:t>37</a:t>
            </a:fld>
            <a:endParaRPr lang="en-US" altLang="en-US"/>
          </a:p>
        </p:txBody>
      </p:sp>
      <p:sp>
        <p:nvSpPr>
          <p:cNvPr id="4" name="Date Placeholder 3">
            <a:extLst>
              <a:ext uri="{FF2B5EF4-FFF2-40B4-BE49-F238E27FC236}">
                <a16:creationId xmlns:a16="http://schemas.microsoft.com/office/drawing/2014/main" id="{0E9707B0-93BD-7CF8-1992-1C3E78572C20}"/>
              </a:ext>
            </a:extLst>
          </p:cNvPr>
          <p:cNvSpPr>
            <a:spLocks noGrp="1"/>
          </p:cNvSpPr>
          <p:nvPr>
            <p:ph type="dt" sz="half" idx="10"/>
          </p:nvPr>
        </p:nvSpPr>
        <p:spPr/>
        <p:txBody>
          <a:bodyPr/>
          <a:lstStyle/>
          <a:p>
            <a:r>
              <a:rPr lang="en-US" altLang="en-US"/>
              <a:t>13 March 2023</a:t>
            </a:r>
          </a:p>
        </p:txBody>
      </p:sp>
      <p:sp>
        <p:nvSpPr>
          <p:cNvPr id="5" name="AutoShape 4">
            <a:extLst>
              <a:ext uri="{FF2B5EF4-FFF2-40B4-BE49-F238E27FC236}">
                <a16:creationId xmlns:a16="http://schemas.microsoft.com/office/drawing/2014/main" id="{AA68DCB3-B0C4-E968-D431-BE3831DE0090}"/>
              </a:ext>
            </a:extLst>
          </p:cNvPr>
          <p:cNvSpPr>
            <a:spLocks noChangeArrowheads="1"/>
          </p:cNvSpPr>
          <p:nvPr/>
        </p:nvSpPr>
        <p:spPr bwMode="auto">
          <a:xfrm>
            <a:off x="257173" y="4415360"/>
            <a:ext cx="508893" cy="625475"/>
          </a:xfrm>
          <a:prstGeom prst="rightArrow">
            <a:avLst>
              <a:gd name="adj1" fmla="val 49750"/>
              <a:gd name="adj2" fmla="val 50279"/>
            </a:avLst>
          </a:prstGeom>
          <a:solidFill>
            <a:srgbClr val="0742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3074339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7010" name="Rectangle 2"/>
          <p:cNvSpPr>
            <a:spLocks noGrp="1" noChangeArrowheads="1"/>
          </p:cNvSpPr>
          <p:nvPr>
            <p:ph type="title"/>
          </p:nvPr>
        </p:nvSpPr>
        <p:spPr>
          <a:xfrm>
            <a:off x="1496291" y="346119"/>
            <a:ext cx="7019255" cy="754856"/>
          </a:xfrm>
        </p:spPr>
        <p:txBody>
          <a:bodyPr>
            <a:noAutofit/>
          </a:bodyPr>
          <a:lstStyle/>
          <a:p>
            <a:pPr lvl="2">
              <a:spcAft>
                <a:spcPts val="831"/>
              </a:spcAft>
              <a:buClr>
                <a:srgbClr val="FFC000"/>
              </a:buClr>
            </a:pPr>
            <a:r>
              <a:rPr lang="en-US" altLang="en-US" sz="3200" dirty="0">
                <a:latin typeface="Arial" panose="020B0604020202020204" pitchFamily="34" charset="0"/>
                <a:cs typeface="Arial" panose="020B0604020202020204" pitchFamily="34" charset="0"/>
                <a:hlinkClick r:id="rId3"/>
              </a:rPr>
              <a:t>UN Early Warnings for All Action Plan</a:t>
            </a:r>
            <a:endParaRPr lang="en-US" altLang="en-US" sz="3200" dirty="0">
              <a:latin typeface="Arial" panose="020B0604020202020204" pitchFamily="34" charset="0"/>
              <a:cs typeface="Arial" panose="020B0604020202020204" pitchFamily="34" charset="0"/>
            </a:endParaRPr>
          </a:p>
        </p:txBody>
      </p:sp>
      <p:sp>
        <p:nvSpPr>
          <p:cNvPr id="2347011" name="Rectangle 3"/>
          <p:cNvSpPr>
            <a:spLocks noGrp="1" noChangeArrowheads="1"/>
          </p:cNvSpPr>
          <p:nvPr>
            <p:ph idx="1"/>
          </p:nvPr>
        </p:nvSpPr>
        <p:spPr>
          <a:xfrm>
            <a:off x="242888" y="1489141"/>
            <a:ext cx="8486775" cy="4668772"/>
          </a:xfrm>
        </p:spPr>
        <p:txBody>
          <a:bodyPr>
            <a:noAutofit/>
          </a:bodyPr>
          <a:lstStyle/>
          <a:p>
            <a:pPr marL="457200" lvl="2" indent="-457200">
              <a:spcAft>
                <a:spcPts val="831"/>
              </a:spcAft>
              <a:buClr>
                <a:srgbClr val="0070C0"/>
              </a:buClr>
              <a:buFont typeface="Wingdings" panose="05000000000000000000" pitchFamily="2" charset="2"/>
              <a:buChar char="Ø"/>
              <a:tabLst>
                <a:tab pos="685800" algn="l"/>
              </a:tabLst>
            </a:pPr>
            <a:r>
              <a:rPr lang="en-US" altLang="en-US" sz="2800" dirty="0">
                <a:latin typeface="Arial" panose="020B0604020202020204" pitchFamily="34" charset="0"/>
                <a:cs typeface="Arial" panose="020B0604020202020204" pitchFamily="34" charset="0"/>
              </a:rPr>
              <a:t>3.1 billion USD plan with one goal:</a:t>
            </a:r>
            <a:br>
              <a:rPr lang="en-US" altLang="en-US" sz="2800"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To ensure every person on Earth is protected by early warning systems within five years</a:t>
            </a:r>
            <a:br>
              <a:rPr lang="en-US" altLang="en-US" sz="2800" b="1" dirty="0">
                <a:latin typeface="Arial" panose="020B0604020202020204" pitchFamily="34" charset="0"/>
                <a:cs typeface="Arial" panose="020B0604020202020204" pitchFamily="34" charset="0"/>
              </a:rPr>
            </a:br>
            <a:endParaRPr lang="en-US" altLang="en-US" sz="1400" b="1" dirty="0">
              <a:latin typeface="Arial" panose="020B0604020202020204" pitchFamily="34" charset="0"/>
              <a:cs typeface="Arial" panose="020B0604020202020204" pitchFamily="34" charset="0"/>
            </a:endParaRPr>
          </a:p>
          <a:p>
            <a:pPr marL="457200" lvl="2" indent="-457200">
              <a:spcAft>
                <a:spcPts val="831"/>
              </a:spcAft>
              <a:buClr>
                <a:srgbClr val="0070C0"/>
              </a:buClr>
              <a:buFont typeface="Wingdings" panose="05000000000000000000" pitchFamily="2" charset="2"/>
              <a:buChar char="Ø"/>
              <a:tabLst>
                <a:tab pos="685800" algn="l"/>
              </a:tabLst>
            </a:pPr>
            <a:r>
              <a:rPr lang="en-US" altLang="en-US" sz="2800" dirty="0">
                <a:latin typeface="Arial" panose="020B0604020202020204" pitchFamily="34" charset="0"/>
                <a:cs typeface="Arial" panose="020B0604020202020204" pitchFamily="34" charset="0"/>
              </a:rPr>
              <a:t>The Action Plan is organized in Four “Pillars”:</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	1.  Risk Knowledge and Management</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	2. Observations and Forecasting</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	3. Dissemination and Communication</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	4. Preparedness to Respond</a:t>
            </a:r>
          </a:p>
        </p:txBody>
      </p:sp>
      <p:sp>
        <p:nvSpPr>
          <p:cNvPr id="2" name="Footer Placeholder 1"/>
          <p:cNvSpPr>
            <a:spLocks noGrp="1"/>
          </p:cNvSpPr>
          <p:nvPr>
            <p:ph type="ftr" sz="quarter" idx="11"/>
          </p:nvPr>
        </p:nvSpPr>
        <p:spPr/>
        <p:txBody>
          <a:bodyPr/>
          <a:lstStyle/>
          <a:p>
            <a:r>
              <a:rPr lang="en-US" altLang="en-US"/>
              <a:t>CAP and UN Early Warnings for All</a:t>
            </a:r>
          </a:p>
        </p:txBody>
      </p:sp>
      <p:sp>
        <p:nvSpPr>
          <p:cNvPr id="3" name="Slide Number Placeholder 2"/>
          <p:cNvSpPr>
            <a:spLocks noGrp="1"/>
          </p:cNvSpPr>
          <p:nvPr>
            <p:ph type="sldNum" sz="quarter" idx="12"/>
          </p:nvPr>
        </p:nvSpPr>
        <p:spPr/>
        <p:txBody>
          <a:bodyPr/>
          <a:lstStyle/>
          <a:p>
            <a:fld id="{C987FACA-A4E6-4D53-9EB7-BA7F47821EC9}" type="slidenum">
              <a:rPr lang="en-US" altLang="en-US" smtClean="0"/>
              <a:pPr/>
              <a:t>38</a:t>
            </a:fld>
            <a:endParaRPr lang="en-US" altLang="en-US"/>
          </a:p>
        </p:txBody>
      </p:sp>
      <p:sp>
        <p:nvSpPr>
          <p:cNvPr id="4" name="Date Placeholder 3">
            <a:extLst>
              <a:ext uri="{FF2B5EF4-FFF2-40B4-BE49-F238E27FC236}">
                <a16:creationId xmlns:a16="http://schemas.microsoft.com/office/drawing/2014/main" id="{6F29B7A0-CB4B-AFA9-7E7C-86EC06A50E3E}"/>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414205346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7010" name="Rectangle 2"/>
          <p:cNvSpPr>
            <a:spLocks noGrp="1" noChangeArrowheads="1"/>
          </p:cNvSpPr>
          <p:nvPr>
            <p:ph type="title"/>
          </p:nvPr>
        </p:nvSpPr>
        <p:spPr>
          <a:xfrm>
            <a:off x="1427017" y="345338"/>
            <a:ext cx="7361423" cy="754856"/>
          </a:xfrm>
        </p:spPr>
        <p:txBody>
          <a:bodyPr>
            <a:noAutofit/>
          </a:bodyPr>
          <a:lstStyle/>
          <a:p>
            <a:pPr lvl="2">
              <a:spcAft>
                <a:spcPts val="831"/>
              </a:spcAft>
              <a:buClr>
                <a:srgbClr val="FFC000"/>
              </a:buClr>
            </a:pPr>
            <a:r>
              <a:rPr lang="en-US" altLang="en-US" sz="3600" dirty="0">
                <a:latin typeface="Arial" panose="020B0604020202020204" pitchFamily="34" charset="0"/>
                <a:cs typeface="Arial" panose="020B0604020202020204" pitchFamily="34" charset="0"/>
              </a:rPr>
              <a:t>Dissemination and Communication</a:t>
            </a:r>
          </a:p>
        </p:txBody>
      </p:sp>
      <p:sp>
        <p:nvSpPr>
          <p:cNvPr id="2347011" name="Rectangle 3"/>
          <p:cNvSpPr>
            <a:spLocks noGrp="1" noChangeArrowheads="1"/>
          </p:cNvSpPr>
          <p:nvPr>
            <p:ph idx="1"/>
          </p:nvPr>
        </p:nvSpPr>
        <p:spPr>
          <a:xfrm>
            <a:off x="355558" y="1489141"/>
            <a:ext cx="8432883" cy="4225859"/>
          </a:xfrm>
        </p:spPr>
        <p:txBody>
          <a:bodyPr>
            <a:noAutofit/>
          </a:bodyPr>
          <a:lstStyle/>
          <a:p>
            <a:pPr marL="400050" lvl="2" indent="-400050">
              <a:spcAft>
                <a:spcPts val="831"/>
              </a:spcAft>
              <a:buClr>
                <a:srgbClr val="0070C0"/>
              </a:buClr>
              <a:buFont typeface="Wingdings" panose="05000000000000000000" pitchFamily="2" charset="2"/>
              <a:buChar char="Ø"/>
              <a:tabLst>
                <a:tab pos="685800" algn="l"/>
              </a:tabLst>
            </a:pPr>
            <a:r>
              <a:rPr lang="en-US" altLang="en-US" sz="2800" b="1" dirty="0">
                <a:latin typeface="Arial" panose="020B0604020202020204" pitchFamily="34" charset="0"/>
                <a:cs typeface="Arial" panose="020B0604020202020204" pitchFamily="34" charset="0"/>
              </a:rPr>
              <a:t>One of the Actions</a:t>
            </a:r>
            <a:r>
              <a:rPr lang="en-US" altLang="en-US" sz="2800" dirty="0">
                <a:latin typeface="Arial" panose="020B0604020202020204" pitchFamily="34" charset="0"/>
                <a:cs typeface="Arial" panose="020B0604020202020204" pitchFamily="34" charset="0"/>
              </a:rPr>
              <a:t>: Establish CAP Editor </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and Alert Hub to further enhance multi-hazard </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CAP-based emergency alerting</a:t>
            </a:r>
          </a:p>
          <a:p>
            <a:pPr marL="400050" lvl="2" indent="-400050">
              <a:spcAft>
                <a:spcPts val="831"/>
              </a:spcAft>
              <a:buClr>
                <a:srgbClr val="0070C0"/>
              </a:buClr>
              <a:buFont typeface="Wingdings" panose="05000000000000000000" pitchFamily="2" charset="2"/>
              <a:buChar char="Ø"/>
              <a:tabLst>
                <a:tab pos="685800" algn="l"/>
              </a:tabLst>
            </a:pPr>
            <a:r>
              <a:rPr lang="en-US" altLang="en-US" sz="2800" b="1" dirty="0">
                <a:latin typeface="Arial" panose="020B0604020202020204" pitchFamily="34" charset="0"/>
                <a:cs typeface="Arial" panose="020B0604020202020204" pitchFamily="34" charset="0"/>
              </a:rPr>
              <a:t>One of the Outcomes</a:t>
            </a:r>
            <a:r>
              <a:rPr lang="en-US" altLang="en-US" sz="2800" dirty="0">
                <a:latin typeface="Arial" panose="020B0604020202020204" pitchFamily="34" charset="0"/>
                <a:cs typeface="Arial" panose="020B0604020202020204" pitchFamily="34" charset="0"/>
              </a:rPr>
              <a:t>: </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All countries have the capability for effective, authoritative emergency alerting that leverages the Common Alerting Protocol (CAP), suitable </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for all media and all hazards. </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(Same as </a:t>
            </a:r>
            <a:r>
              <a:rPr lang="en-US" altLang="en-US" sz="2800" dirty="0">
                <a:latin typeface="Arial" panose="020B0604020202020204" pitchFamily="34" charset="0"/>
                <a:cs typeface="Arial" panose="020B0604020202020204" pitchFamily="34" charset="0"/>
                <a:hlinkClick r:id="rId3"/>
              </a:rPr>
              <a:t>Call to Action on Emergency Alerting</a:t>
            </a:r>
            <a:r>
              <a:rPr lang="en-US" altLang="en-US" sz="2800" dirty="0">
                <a:latin typeface="Arial" panose="020B0604020202020204" pitchFamily="34" charset="0"/>
                <a:cs typeface="Arial" panose="020B0604020202020204" pitchFamily="34" charset="0"/>
              </a:rPr>
              <a:t>)</a:t>
            </a:r>
          </a:p>
        </p:txBody>
      </p:sp>
      <p:sp>
        <p:nvSpPr>
          <p:cNvPr id="2" name="Footer Placeholder 1"/>
          <p:cNvSpPr>
            <a:spLocks noGrp="1"/>
          </p:cNvSpPr>
          <p:nvPr>
            <p:ph type="ftr" sz="quarter" idx="11"/>
          </p:nvPr>
        </p:nvSpPr>
        <p:spPr/>
        <p:txBody>
          <a:bodyPr/>
          <a:lstStyle/>
          <a:p>
            <a:r>
              <a:rPr lang="en-US" altLang="en-US"/>
              <a:t>CAP and UN Early Warnings for All</a:t>
            </a:r>
          </a:p>
        </p:txBody>
      </p:sp>
      <p:sp>
        <p:nvSpPr>
          <p:cNvPr id="3" name="Slide Number Placeholder 2"/>
          <p:cNvSpPr>
            <a:spLocks noGrp="1"/>
          </p:cNvSpPr>
          <p:nvPr>
            <p:ph type="sldNum" sz="quarter" idx="12"/>
          </p:nvPr>
        </p:nvSpPr>
        <p:spPr/>
        <p:txBody>
          <a:bodyPr/>
          <a:lstStyle/>
          <a:p>
            <a:fld id="{C987FACA-A4E6-4D53-9EB7-BA7F47821EC9}" type="slidenum">
              <a:rPr lang="en-US" altLang="en-US" smtClean="0"/>
              <a:pPr/>
              <a:t>39</a:t>
            </a:fld>
            <a:endParaRPr lang="en-US" altLang="en-US"/>
          </a:p>
        </p:txBody>
      </p:sp>
      <p:sp>
        <p:nvSpPr>
          <p:cNvPr id="4" name="Date Placeholder 3">
            <a:extLst>
              <a:ext uri="{FF2B5EF4-FFF2-40B4-BE49-F238E27FC236}">
                <a16:creationId xmlns:a16="http://schemas.microsoft.com/office/drawing/2014/main" id="{1C52A090-0D61-8978-5A1B-A1E0316BA418}"/>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33401810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26" name="Rectangle 2"/>
          <p:cNvSpPr>
            <a:spLocks noGrp="1" noChangeArrowheads="1"/>
          </p:cNvSpPr>
          <p:nvPr>
            <p:ph type="title"/>
          </p:nvPr>
        </p:nvSpPr>
        <p:spPr>
          <a:xfrm>
            <a:off x="2471084" y="318526"/>
            <a:ext cx="4201832" cy="699995"/>
          </a:xfrm>
          <a:noFill/>
          <a:ln/>
        </p:spPr>
        <p:txBody>
          <a:bodyPr anchor="b"/>
          <a:lstStyle/>
          <a:p>
            <a:r>
              <a:rPr lang="en-US" altLang="ja-JP" sz="3600" dirty="0">
                <a:ea typeface="ＭＳ Ｐゴシック" pitchFamily="34" charset="-128"/>
              </a:rPr>
              <a:t>The Key Facts</a:t>
            </a:r>
            <a:endParaRPr lang="en-US" altLang="en-US" sz="3600" dirty="0"/>
          </a:p>
        </p:txBody>
      </p:sp>
      <p:sp>
        <p:nvSpPr>
          <p:cNvPr id="2253827" name="Rectangle 3"/>
          <p:cNvSpPr>
            <a:spLocks noGrp="1" noChangeArrowheads="1"/>
          </p:cNvSpPr>
          <p:nvPr>
            <p:ph type="body" sz="half" idx="1"/>
          </p:nvPr>
        </p:nvSpPr>
        <p:spPr>
          <a:xfrm>
            <a:off x="1896957" y="1609727"/>
            <a:ext cx="5329075" cy="3094039"/>
          </a:xfrm>
          <a:noFill/>
          <a:ln/>
          <a:extLst>
            <a:ext uri="{91240B29-F687-4F45-9708-019B960494DF}">
              <a14:hiddenLine xmlns:a14="http://schemas.microsoft.com/office/drawing/2010/main" w="19050" cmpd="sng">
                <a:solidFill>
                  <a:schemeClr val="tx1"/>
                </a:solidFill>
                <a:miter lim="800000"/>
                <a:headEnd/>
                <a:tailEnd/>
              </a14:hiddenLine>
            </a:ext>
          </a:extLst>
        </p:spPr>
        <p:txBody>
          <a:bodyPr/>
          <a:lstStyle/>
          <a:p>
            <a:pPr marL="285744" indent="-285744">
              <a:buFont typeface="Arial" panose="020B0604020202020204" pitchFamily="34" charset="0"/>
              <a:buChar char="•"/>
            </a:pPr>
            <a:r>
              <a:rPr lang="en-US" sz="2800" b="1" dirty="0"/>
              <a:t>What</a:t>
            </a:r>
            <a:r>
              <a:rPr lang="en-US" sz="2800" dirty="0"/>
              <a:t> is the emergency? </a:t>
            </a:r>
          </a:p>
          <a:p>
            <a:pPr marL="285744" indent="-285744">
              <a:buFont typeface="Arial" panose="020B0604020202020204" pitchFamily="34" charset="0"/>
              <a:buChar char="•"/>
            </a:pPr>
            <a:r>
              <a:rPr lang="en-US" sz="2800" b="1" dirty="0"/>
              <a:t>Where</a:t>
            </a:r>
            <a:r>
              <a:rPr lang="en-US" sz="2800" dirty="0"/>
              <a:t> is the affected area? </a:t>
            </a:r>
          </a:p>
          <a:p>
            <a:pPr marL="285744" indent="-285744">
              <a:buFont typeface="Arial" panose="020B0604020202020204" pitchFamily="34" charset="0"/>
              <a:buChar char="•"/>
            </a:pPr>
            <a:r>
              <a:rPr lang="en-US" sz="2800" b="1" dirty="0"/>
              <a:t>How soon</a:t>
            </a:r>
            <a:r>
              <a:rPr lang="en-US" sz="2800" dirty="0"/>
              <a:t> do we need to act? </a:t>
            </a:r>
          </a:p>
          <a:p>
            <a:pPr marL="285744" indent="-285744">
              <a:buFont typeface="Arial" panose="020B0604020202020204" pitchFamily="34" charset="0"/>
              <a:buChar char="•"/>
            </a:pPr>
            <a:r>
              <a:rPr lang="en-US" sz="2800" b="1" dirty="0"/>
              <a:t>How bad</a:t>
            </a:r>
            <a:r>
              <a:rPr lang="en-US" sz="2800" dirty="0"/>
              <a:t> will it be? </a:t>
            </a:r>
          </a:p>
          <a:p>
            <a:pPr marL="285744" indent="-285744">
              <a:buFont typeface="Arial" panose="020B0604020202020204" pitchFamily="34" charset="0"/>
              <a:buChar char="•"/>
            </a:pPr>
            <a:r>
              <a:rPr lang="en-US" sz="2800" b="1" dirty="0"/>
              <a:t>How certain</a:t>
            </a:r>
            <a:r>
              <a:rPr lang="en-US" sz="2800" dirty="0"/>
              <a:t> are the experts?</a:t>
            </a:r>
          </a:p>
          <a:p>
            <a:pPr marL="285744" indent="-285744">
              <a:buFont typeface="Arial" panose="020B0604020202020204" pitchFamily="34" charset="0"/>
              <a:buChar char="•"/>
            </a:pPr>
            <a:r>
              <a:rPr lang="en-US" sz="2800" b="1" dirty="0"/>
              <a:t>What</a:t>
            </a:r>
            <a:r>
              <a:rPr lang="en-US" sz="2800" dirty="0"/>
              <a:t> should we do?</a:t>
            </a:r>
          </a:p>
        </p:txBody>
      </p:sp>
      <p:sp>
        <p:nvSpPr>
          <p:cNvPr id="4" name="Footer Placeholder 3"/>
          <p:cNvSpPr>
            <a:spLocks noGrp="1"/>
          </p:cNvSpPr>
          <p:nvPr>
            <p:ph type="ftr" sz="quarter" idx="11"/>
          </p:nvPr>
        </p:nvSpPr>
        <p:spPr>
          <a:xfrm>
            <a:off x="3059725" y="6308725"/>
            <a:ext cx="5404339" cy="457200"/>
          </a:xfrm>
        </p:spPr>
        <p:txBody>
          <a:bodyPr/>
          <a:lstStyle/>
          <a:p>
            <a:r>
              <a:rPr lang="en-US" altLang="en-US"/>
              <a:t>CAP and UN Early Warnings for All</a:t>
            </a:r>
          </a:p>
        </p:txBody>
      </p:sp>
      <p:sp>
        <p:nvSpPr>
          <p:cNvPr id="5" name="Slide Number Placeholder 4"/>
          <p:cNvSpPr>
            <a:spLocks noGrp="1"/>
          </p:cNvSpPr>
          <p:nvPr>
            <p:ph type="sldNum" sz="quarter" idx="12"/>
          </p:nvPr>
        </p:nvSpPr>
        <p:spPr>
          <a:xfrm>
            <a:off x="8464063" y="6308725"/>
            <a:ext cx="489439" cy="457200"/>
          </a:xfrm>
        </p:spPr>
        <p:txBody>
          <a:bodyPr/>
          <a:lstStyle/>
          <a:p>
            <a:fld id="{C346CCE9-4730-440B-BCFE-EA38989288BB}" type="slidenum">
              <a:rPr lang="en-US" altLang="en-US" smtClean="0"/>
              <a:pPr/>
              <a:t>4</a:t>
            </a:fld>
            <a:endParaRPr lang="en-US" altLang="en-US"/>
          </a:p>
        </p:txBody>
      </p:sp>
      <p:sp>
        <p:nvSpPr>
          <p:cNvPr id="2" name="Date Placeholder 1">
            <a:extLst>
              <a:ext uri="{FF2B5EF4-FFF2-40B4-BE49-F238E27FC236}">
                <a16:creationId xmlns:a16="http://schemas.microsoft.com/office/drawing/2014/main" id="{104F6685-6843-E681-EDA7-A53B5BEAC9CC}"/>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143380140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2994" name="Rectangle 2"/>
          <p:cNvSpPr>
            <a:spLocks noGrp="1" noChangeArrowheads="1"/>
          </p:cNvSpPr>
          <p:nvPr>
            <p:ph type="title"/>
          </p:nvPr>
        </p:nvSpPr>
        <p:spPr>
          <a:xfrm>
            <a:off x="261817" y="241301"/>
            <a:ext cx="8615484" cy="876300"/>
          </a:xfrm>
        </p:spPr>
        <p:txBody>
          <a:bodyPr/>
          <a:lstStyle/>
          <a:p>
            <a:r>
              <a:rPr lang="en-US" altLang="en-US" sz="4400" dirty="0"/>
              <a:t>Explore Further</a:t>
            </a:r>
          </a:p>
        </p:txBody>
      </p:sp>
      <p:sp>
        <p:nvSpPr>
          <p:cNvPr id="2133002" name="Rectangle 10"/>
          <p:cNvSpPr>
            <a:spLocks noGrp="1" noChangeArrowheads="1"/>
          </p:cNvSpPr>
          <p:nvPr>
            <p:ph type="body" sz="half" idx="1"/>
          </p:nvPr>
        </p:nvSpPr>
        <p:spPr>
          <a:xfrm>
            <a:off x="568940" y="1600307"/>
            <a:ext cx="7895123" cy="4058372"/>
          </a:xfrm>
          <a:noFill/>
          <a:ln/>
        </p:spPr>
        <p:txBody>
          <a:bodyPr/>
          <a:lstStyle/>
          <a:p>
            <a:pPr marL="0" indent="0">
              <a:spcAft>
                <a:spcPct val="20000"/>
              </a:spcAft>
              <a:buNone/>
            </a:pPr>
            <a:r>
              <a:rPr lang="en-US" sz="2800" dirty="0"/>
              <a:t>Exhibition Booth: Free Tools for CAP-enabled Emergency Alerting (CAP Editor and Alert Hub)</a:t>
            </a:r>
            <a:endParaRPr lang="en-US" altLang="en-US" sz="2800" kern="0" dirty="0"/>
          </a:p>
          <a:p>
            <a:pPr marL="0" indent="0">
              <a:spcAft>
                <a:spcPct val="20000"/>
              </a:spcAft>
              <a:buNone/>
              <a:tabLst>
                <a:tab pos="3432175" algn="l"/>
                <a:tab pos="5949950" algn="l"/>
              </a:tabLst>
            </a:pPr>
            <a:r>
              <a:rPr lang="en-US" altLang="en-US" sz="2800" i="1" kern="0" dirty="0"/>
              <a:t>Videos:</a:t>
            </a:r>
            <a:br>
              <a:rPr lang="en-US" altLang="en-US" sz="2800" i="1" kern="0" dirty="0"/>
            </a:br>
            <a:r>
              <a:rPr lang="en-US" altLang="en-US" sz="2800" i="1" kern="0" dirty="0"/>
              <a:t> </a:t>
            </a:r>
            <a:r>
              <a:rPr lang="en-US" altLang="en-US" sz="2800" kern="0" dirty="0"/>
              <a:t> CAP Animation	</a:t>
            </a:r>
            <a:r>
              <a:rPr lang="en-US" altLang="en-US" sz="2800" kern="0" dirty="0">
                <a:hlinkClick r:id="rId3"/>
              </a:rPr>
              <a:t>YouTube</a:t>
            </a:r>
            <a:r>
              <a:rPr lang="en-US" altLang="en-US" sz="2800" kern="0" dirty="0"/>
              <a:t>	</a:t>
            </a:r>
            <a:r>
              <a:rPr lang="en-US" altLang="en-US" sz="2800" dirty="0"/>
              <a:t>(2 m 40 s) </a:t>
            </a:r>
            <a:br>
              <a:rPr lang="en-US" altLang="en-US" sz="2800" dirty="0"/>
            </a:br>
            <a:r>
              <a:rPr lang="en-US" altLang="en-US" sz="2800" dirty="0"/>
              <a:t>   </a:t>
            </a:r>
            <a:r>
              <a:rPr lang="en-US" altLang="en-US" sz="2800" kern="0" dirty="0"/>
              <a:t>Volcano alert 	</a:t>
            </a:r>
            <a:r>
              <a:rPr lang="en-US" altLang="en-US" sz="2800" kern="0" dirty="0">
                <a:hlinkClick r:id="rId4"/>
              </a:rPr>
              <a:t>YouTube</a:t>
            </a:r>
            <a:r>
              <a:rPr lang="en-US" altLang="en-US" sz="2800" kern="0" dirty="0"/>
              <a:t>	</a:t>
            </a:r>
            <a:r>
              <a:rPr lang="en-US" altLang="en-US" sz="2800" dirty="0"/>
              <a:t>(1 m 23 s)</a:t>
            </a:r>
            <a:br>
              <a:rPr lang="en-US" altLang="en-US" sz="2800" dirty="0"/>
            </a:br>
            <a:r>
              <a:rPr lang="en-US" altLang="en-US" sz="2800" dirty="0"/>
              <a:t>  </a:t>
            </a:r>
            <a:r>
              <a:rPr lang="en-US" altLang="en-US" sz="2800" kern="0" dirty="0"/>
              <a:t>Broadcasters  </a:t>
            </a:r>
            <a:r>
              <a:rPr lang="en-US" altLang="en-US" sz="2800" kern="0" dirty="0">
                <a:hlinkClick r:id="rId5"/>
              </a:rPr>
              <a:t>drrhub.org/learn-</a:t>
            </a:r>
            <a:r>
              <a:rPr lang="en-US" altLang="en-US" sz="2800" kern="0" dirty="0" err="1">
                <a:hlinkClick r:id="rId5"/>
              </a:rPr>
              <a:t>cap.php</a:t>
            </a:r>
            <a:r>
              <a:rPr lang="en-US" altLang="en-US" sz="2800" dirty="0"/>
              <a:t> (40 m) </a:t>
            </a:r>
          </a:p>
          <a:p>
            <a:pPr marL="0" indent="0">
              <a:spcAft>
                <a:spcPct val="20000"/>
              </a:spcAft>
              <a:buNone/>
              <a:tabLst>
                <a:tab pos="400041" algn="l"/>
                <a:tab pos="5265607" algn="l"/>
              </a:tabLst>
            </a:pPr>
            <a:r>
              <a:rPr lang="en-US" altLang="en-US" sz="2800" dirty="0"/>
              <a:t>CAP Training and other matters – contact </a:t>
            </a:r>
            <a:br>
              <a:rPr lang="en-US" altLang="en-US" sz="2800" dirty="0"/>
            </a:br>
            <a:r>
              <a:rPr lang="en-US" altLang="en-US" sz="2800" dirty="0"/>
              <a:t>	Eliot Christian </a:t>
            </a:r>
            <a:r>
              <a:rPr lang="en-US" altLang="en-US" sz="2800" dirty="0">
                <a:hlinkClick r:id="rId6"/>
              </a:rPr>
              <a:t>eliot.j.christian@alert-hub.org</a:t>
            </a:r>
            <a:endParaRPr lang="en-US" altLang="en-US" sz="2800" dirty="0"/>
          </a:p>
        </p:txBody>
      </p:sp>
      <p:sp>
        <p:nvSpPr>
          <p:cNvPr id="2" name="Footer Placeholder 1"/>
          <p:cNvSpPr>
            <a:spLocks noGrp="1"/>
          </p:cNvSpPr>
          <p:nvPr>
            <p:ph type="ftr" sz="quarter" idx="11"/>
          </p:nvPr>
        </p:nvSpPr>
        <p:spPr/>
        <p:txBody>
          <a:bodyPr/>
          <a:lstStyle/>
          <a:p>
            <a:r>
              <a:rPr lang="en-US" altLang="en-US"/>
              <a:t>CAP and UN Early Warnings for All</a:t>
            </a:r>
          </a:p>
        </p:txBody>
      </p:sp>
      <p:sp>
        <p:nvSpPr>
          <p:cNvPr id="3" name="Slide Number Placeholder 2"/>
          <p:cNvSpPr>
            <a:spLocks noGrp="1"/>
          </p:cNvSpPr>
          <p:nvPr>
            <p:ph type="sldNum" sz="quarter" idx="12"/>
          </p:nvPr>
        </p:nvSpPr>
        <p:spPr/>
        <p:txBody>
          <a:bodyPr/>
          <a:lstStyle/>
          <a:p>
            <a:fld id="{458629A4-7D8F-4062-86FF-0A4C026762FE}" type="slidenum">
              <a:rPr lang="en-US" altLang="en-US" smtClean="0"/>
              <a:pPr/>
              <a:t>40</a:t>
            </a:fld>
            <a:endParaRPr lang="en-US" altLang="en-US"/>
          </a:p>
        </p:txBody>
      </p:sp>
      <p:sp>
        <p:nvSpPr>
          <p:cNvPr id="4" name="Date Placeholder 3">
            <a:extLst>
              <a:ext uri="{FF2B5EF4-FFF2-40B4-BE49-F238E27FC236}">
                <a16:creationId xmlns:a16="http://schemas.microsoft.com/office/drawing/2014/main" id="{83786834-C94D-EBF6-B14D-DF55E2D595B9}"/>
              </a:ext>
            </a:extLst>
          </p:cNvPr>
          <p:cNvSpPr>
            <a:spLocks noGrp="1"/>
          </p:cNvSpPr>
          <p:nvPr>
            <p:ph type="dt" sz="half" idx="10"/>
          </p:nvPr>
        </p:nvSpPr>
        <p:spPr/>
        <p:txBody>
          <a:bodyPr/>
          <a:lstStyle/>
          <a:p>
            <a:r>
              <a:rPr lang="en-US" altLang="en-US"/>
              <a:t>13 March 2023</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p:cNvSpPr>
            <a:spLocks noGrp="1" noChangeArrowheads="1"/>
          </p:cNvSpPr>
          <p:nvPr>
            <p:ph type="title"/>
          </p:nvPr>
        </p:nvSpPr>
        <p:spPr>
          <a:xfrm>
            <a:off x="1514764" y="241300"/>
            <a:ext cx="6143336" cy="876300"/>
          </a:xfrm>
        </p:spPr>
        <p:txBody>
          <a:bodyPr/>
          <a:lstStyle/>
          <a:p>
            <a:r>
              <a:rPr lang="en-US" altLang="en-US" dirty="0"/>
              <a:t>Comments, Questions?</a:t>
            </a:r>
          </a:p>
        </p:txBody>
      </p:sp>
      <p:sp>
        <p:nvSpPr>
          <p:cNvPr id="2" name="Footer Placeholder 1"/>
          <p:cNvSpPr>
            <a:spLocks noGrp="1"/>
          </p:cNvSpPr>
          <p:nvPr>
            <p:ph type="ftr" sz="quarter" idx="11"/>
          </p:nvPr>
        </p:nvSpPr>
        <p:spPr/>
        <p:txBody>
          <a:bodyPr/>
          <a:lstStyle/>
          <a:p>
            <a:r>
              <a:rPr lang="en-US" altLang="en-US"/>
              <a:t>CAP and UN Early Warnings for All</a:t>
            </a:r>
          </a:p>
        </p:txBody>
      </p:sp>
      <p:sp>
        <p:nvSpPr>
          <p:cNvPr id="3" name="Slide Number Placeholder 2"/>
          <p:cNvSpPr>
            <a:spLocks noGrp="1"/>
          </p:cNvSpPr>
          <p:nvPr>
            <p:ph type="sldNum" sz="quarter" idx="12"/>
          </p:nvPr>
        </p:nvSpPr>
        <p:spPr/>
        <p:txBody>
          <a:bodyPr/>
          <a:lstStyle/>
          <a:p>
            <a:fld id="{C987FACA-A4E6-4D53-9EB7-BA7F47821EC9}" type="slidenum">
              <a:rPr lang="en-US" altLang="en-US" smtClean="0"/>
              <a:pPr/>
              <a:t>41</a:t>
            </a:fld>
            <a:endParaRPr lang="en-US" altLang="en-US"/>
          </a:p>
        </p:txBody>
      </p:sp>
      <p:sp>
        <p:nvSpPr>
          <p:cNvPr id="4" name="Date Placeholder 3">
            <a:extLst>
              <a:ext uri="{FF2B5EF4-FFF2-40B4-BE49-F238E27FC236}">
                <a16:creationId xmlns:a16="http://schemas.microsoft.com/office/drawing/2014/main" id="{9F399267-45FA-137F-67C1-B6DACF630A8D}"/>
              </a:ext>
            </a:extLst>
          </p:cNvPr>
          <p:cNvSpPr>
            <a:spLocks noGrp="1"/>
          </p:cNvSpPr>
          <p:nvPr>
            <p:ph type="dt" sz="half" idx="10"/>
          </p:nvPr>
        </p:nvSpPr>
        <p:spPr/>
        <p:txBody>
          <a:bodyPr/>
          <a:lstStyle/>
          <a:p>
            <a:r>
              <a:rPr lang="en-US" altLang="en-US"/>
              <a:t>13 March 2023</a:t>
            </a:r>
          </a:p>
        </p:txBody>
      </p:sp>
      <p:sp>
        <p:nvSpPr>
          <p:cNvPr id="6" name="Rectangle 3">
            <a:extLst>
              <a:ext uri="{FF2B5EF4-FFF2-40B4-BE49-F238E27FC236}">
                <a16:creationId xmlns:a16="http://schemas.microsoft.com/office/drawing/2014/main" id="{5249B372-D26C-2B52-A171-0CAE2C7E6C4F}"/>
              </a:ext>
            </a:extLst>
          </p:cNvPr>
          <p:cNvSpPr>
            <a:spLocks noGrp="1" noChangeArrowheads="1"/>
          </p:cNvSpPr>
          <p:nvPr>
            <p:ph idx="1"/>
          </p:nvPr>
        </p:nvSpPr>
        <p:spPr>
          <a:xfrm>
            <a:off x="373268" y="1643856"/>
            <a:ext cx="8397463" cy="4114800"/>
          </a:xfrm>
        </p:spPr>
        <p:txBody>
          <a:bodyPr/>
          <a:lstStyle/>
          <a:p>
            <a:pPr>
              <a:spcAft>
                <a:spcPct val="20000"/>
              </a:spcAft>
            </a:pPr>
            <a:r>
              <a:rPr lang="en-US" altLang="en-US" dirty="0"/>
              <a:t>The Common Alerting Protocol (CAP)</a:t>
            </a:r>
          </a:p>
          <a:p>
            <a:pPr>
              <a:spcAft>
                <a:spcPct val="20000"/>
              </a:spcAft>
            </a:pPr>
            <a:r>
              <a:rPr lang="en-US" altLang="en-US" dirty="0"/>
              <a:t>CAP Editor Freeware</a:t>
            </a:r>
          </a:p>
          <a:p>
            <a:pPr>
              <a:spcAft>
                <a:spcPct val="20000"/>
              </a:spcAft>
            </a:pPr>
            <a:r>
              <a:rPr lang="en-US" altLang="en-US" dirty="0"/>
              <a:t>CAP Alert Hubs</a:t>
            </a:r>
          </a:p>
          <a:p>
            <a:pPr>
              <a:spcAft>
                <a:spcPct val="20000"/>
              </a:spcAft>
            </a:pPr>
            <a:r>
              <a:rPr lang="en-US" altLang="en-US" dirty="0"/>
              <a:t>The Call to Action on Emergency Alerting</a:t>
            </a:r>
          </a:p>
          <a:p>
            <a:pPr>
              <a:spcAft>
                <a:spcPct val="20000"/>
              </a:spcAft>
            </a:pPr>
            <a:r>
              <a:rPr lang="en-US" altLang="en-US" dirty="0"/>
              <a:t>The ‘UN Early Warnings for All’ Action Plan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75" name="Rectangle 11"/>
          <p:cNvSpPr>
            <a:spLocks noGrp="1" noChangeArrowheads="1"/>
          </p:cNvSpPr>
          <p:nvPr>
            <p:ph type="title"/>
          </p:nvPr>
        </p:nvSpPr>
        <p:spPr>
          <a:xfrm>
            <a:off x="1203979" y="237461"/>
            <a:ext cx="6766860" cy="876300"/>
          </a:xfrm>
        </p:spPr>
        <p:txBody>
          <a:bodyPr/>
          <a:lstStyle/>
          <a:p>
            <a:r>
              <a:rPr lang="en-US" altLang="en-US" sz="3600" dirty="0">
                <a:latin typeface="Verdana" pitchFamily="34" charset="0"/>
              </a:rPr>
              <a:t>CAP Carries Key Facts</a:t>
            </a:r>
          </a:p>
        </p:txBody>
      </p:sp>
      <p:grpSp>
        <p:nvGrpSpPr>
          <p:cNvPr id="3" name="Group 2">
            <a:extLst>
              <a:ext uri="{FF2B5EF4-FFF2-40B4-BE49-F238E27FC236}">
                <a16:creationId xmlns:a16="http://schemas.microsoft.com/office/drawing/2014/main" id="{3C066F98-8C6E-EE65-8F8C-8AD7C1F5EAD3}"/>
              </a:ext>
            </a:extLst>
          </p:cNvPr>
          <p:cNvGrpSpPr/>
          <p:nvPr/>
        </p:nvGrpSpPr>
        <p:grpSpPr>
          <a:xfrm>
            <a:off x="38101" y="1293447"/>
            <a:ext cx="9029700" cy="4892906"/>
            <a:chOff x="38101" y="1241195"/>
            <a:chExt cx="9029700" cy="4892906"/>
          </a:xfrm>
        </p:grpSpPr>
        <p:grpSp>
          <p:nvGrpSpPr>
            <p:cNvPr id="2264066" name="Group 2"/>
            <p:cNvGrpSpPr>
              <a:grpSpLocks/>
            </p:cNvGrpSpPr>
            <p:nvPr/>
          </p:nvGrpSpPr>
          <p:grpSpPr bwMode="auto">
            <a:xfrm>
              <a:off x="2446339" y="2654303"/>
              <a:ext cx="4291012" cy="2873375"/>
              <a:chOff x="1781" y="1537"/>
              <a:chExt cx="2703" cy="1810"/>
            </a:xfrm>
          </p:grpSpPr>
          <p:sp>
            <p:nvSpPr>
              <p:cNvPr id="2264067" name="Freeform 3"/>
              <p:cNvSpPr>
                <a:spLocks noEditPoints="1"/>
              </p:cNvSpPr>
              <p:nvPr/>
            </p:nvSpPr>
            <p:spPr bwMode="auto">
              <a:xfrm>
                <a:off x="1809" y="1537"/>
                <a:ext cx="492" cy="270"/>
              </a:xfrm>
              <a:custGeom>
                <a:avLst/>
                <a:gdLst>
                  <a:gd name="T0" fmla="*/ 30 w 492"/>
                  <a:gd name="T1" fmla="*/ 0 h 270"/>
                  <a:gd name="T2" fmla="*/ 396 w 492"/>
                  <a:gd name="T3" fmla="*/ 194 h 270"/>
                  <a:gd name="T4" fmla="*/ 367 w 492"/>
                  <a:gd name="T5" fmla="*/ 229 h 270"/>
                  <a:gd name="T6" fmla="*/ 0 w 492"/>
                  <a:gd name="T7" fmla="*/ 35 h 270"/>
                  <a:gd name="T8" fmla="*/ 30 w 492"/>
                  <a:gd name="T9" fmla="*/ 0 h 270"/>
                  <a:gd name="T10" fmla="*/ 404 w 492"/>
                  <a:gd name="T11" fmla="*/ 148 h 270"/>
                  <a:gd name="T12" fmla="*/ 492 w 492"/>
                  <a:gd name="T13" fmla="*/ 270 h 270"/>
                  <a:gd name="T14" fmla="*/ 316 w 492"/>
                  <a:gd name="T15" fmla="*/ 253 h 270"/>
                  <a:gd name="T16" fmla="*/ 404 w 492"/>
                  <a:gd name="T17" fmla="*/ 14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70">
                    <a:moveTo>
                      <a:pt x="30" y="0"/>
                    </a:moveTo>
                    <a:lnTo>
                      <a:pt x="396" y="194"/>
                    </a:lnTo>
                    <a:lnTo>
                      <a:pt x="367" y="229"/>
                    </a:lnTo>
                    <a:lnTo>
                      <a:pt x="0" y="35"/>
                    </a:lnTo>
                    <a:lnTo>
                      <a:pt x="30" y="0"/>
                    </a:lnTo>
                    <a:close/>
                    <a:moveTo>
                      <a:pt x="404" y="148"/>
                    </a:moveTo>
                    <a:lnTo>
                      <a:pt x="492" y="270"/>
                    </a:lnTo>
                    <a:lnTo>
                      <a:pt x="316" y="253"/>
                    </a:lnTo>
                    <a:lnTo>
                      <a:pt x="404" y="148"/>
                    </a:lnTo>
                    <a:close/>
                  </a:path>
                </a:pathLst>
              </a:custGeom>
              <a:solidFill>
                <a:srgbClr val="000000"/>
              </a:solidFill>
              <a:ln w="6350" cap="flat">
                <a:solidFill>
                  <a:srgbClr val="000000"/>
                </a:solidFill>
                <a:prstDash val="solid"/>
                <a:bevel/>
                <a:headEnd/>
                <a:tailEnd/>
              </a:ln>
            </p:spPr>
            <p:txBody>
              <a:bodyPr/>
              <a:lstStyle/>
              <a:p>
                <a:endParaRPr lang="en-US"/>
              </a:p>
            </p:txBody>
          </p:sp>
          <p:sp>
            <p:nvSpPr>
              <p:cNvPr id="2264068" name="Freeform 4"/>
              <p:cNvSpPr>
                <a:spLocks noEditPoints="1"/>
              </p:cNvSpPr>
              <p:nvPr/>
            </p:nvSpPr>
            <p:spPr bwMode="auto">
              <a:xfrm>
                <a:off x="1781" y="2622"/>
                <a:ext cx="487" cy="182"/>
              </a:xfrm>
              <a:custGeom>
                <a:avLst/>
                <a:gdLst>
                  <a:gd name="T0" fmla="*/ 0 w 487"/>
                  <a:gd name="T1" fmla="*/ 143 h 182"/>
                  <a:gd name="T2" fmla="*/ 354 w 487"/>
                  <a:gd name="T3" fmla="*/ 31 h 182"/>
                  <a:gd name="T4" fmla="*/ 374 w 487"/>
                  <a:gd name="T5" fmla="*/ 71 h 182"/>
                  <a:gd name="T6" fmla="*/ 20 w 487"/>
                  <a:gd name="T7" fmla="*/ 182 h 182"/>
                  <a:gd name="T8" fmla="*/ 0 w 487"/>
                  <a:gd name="T9" fmla="*/ 143 h 182"/>
                  <a:gd name="T10" fmla="*/ 310 w 487"/>
                  <a:gd name="T11" fmla="*/ 0 h 182"/>
                  <a:gd name="T12" fmla="*/ 487 w 487"/>
                  <a:gd name="T13" fmla="*/ 12 h 182"/>
                  <a:gd name="T14" fmla="*/ 369 w 487"/>
                  <a:gd name="T15" fmla="*/ 117 h 182"/>
                  <a:gd name="T16" fmla="*/ 310 w 487"/>
                  <a:gd name="T1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7" h="182">
                    <a:moveTo>
                      <a:pt x="0" y="143"/>
                    </a:moveTo>
                    <a:lnTo>
                      <a:pt x="354" y="31"/>
                    </a:lnTo>
                    <a:lnTo>
                      <a:pt x="374" y="71"/>
                    </a:lnTo>
                    <a:lnTo>
                      <a:pt x="20" y="182"/>
                    </a:lnTo>
                    <a:lnTo>
                      <a:pt x="0" y="143"/>
                    </a:lnTo>
                    <a:close/>
                    <a:moveTo>
                      <a:pt x="310" y="0"/>
                    </a:moveTo>
                    <a:lnTo>
                      <a:pt x="487" y="12"/>
                    </a:lnTo>
                    <a:lnTo>
                      <a:pt x="369" y="117"/>
                    </a:lnTo>
                    <a:lnTo>
                      <a:pt x="310" y="0"/>
                    </a:lnTo>
                    <a:close/>
                  </a:path>
                </a:pathLst>
              </a:custGeom>
              <a:solidFill>
                <a:srgbClr val="000000"/>
              </a:solidFill>
              <a:ln w="6350" cap="flat">
                <a:solidFill>
                  <a:srgbClr val="000000"/>
                </a:solidFill>
                <a:prstDash val="solid"/>
                <a:bevel/>
                <a:headEnd/>
                <a:tailEnd/>
              </a:ln>
            </p:spPr>
            <p:txBody>
              <a:bodyPr/>
              <a:lstStyle/>
              <a:p>
                <a:endParaRPr lang="en-US"/>
              </a:p>
            </p:txBody>
          </p:sp>
          <p:sp>
            <p:nvSpPr>
              <p:cNvPr id="2264069" name="Freeform 5"/>
              <p:cNvSpPr>
                <a:spLocks noEditPoints="1"/>
              </p:cNvSpPr>
              <p:nvPr/>
            </p:nvSpPr>
            <p:spPr bwMode="auto">
              <a:xfrm>
                <a:off x="1822" y="2130"/>
                <a:ext cx="485" cy="166"/>
              </a:xfrm>
              <a:custGeom>
                <a:avLst/>
                <a:gdLst>
                  <a:gd name="T0" fmla="*/ 16 w 485"/>
                  <a:gd name="T1" fmla="*/ 0 h 166"/>
                  <a:gd name="T2" fmla="*/ 368 w 485"/>
                  <a:gd name="T3" fmla="*/ 93 h 166"/>
                  <a:gd name="T4" fmla="*/ 351 w 485"/>
                  <a:gd name="T5" fmla="*/ 133 h 166"/>
                  <a:gd name="T6" fmla="*/ 0 w 485"/>
                  <a:gd name="T7" fmla="*/ 40 h 166"/>
                  <a:gd name="T8" fmla="*/ 16 w 485"/>
                  <a:gd name="T9" fmla="*/ 0 h 166"/>
                  <a:gd name="T10" fmla="*/ 359 w 485"/>
                  <a:gd name="T11" fmla="*/ 47 h 166"/>
                  <a:gd name="T12" fmla="*/ 485 w 485"/>
                  <a:gd name="T13" fmla="*/ 146 h 166"/>
                  <a:gd name="T14" fmla="*/ 309 w 485"/>
                  <a:gd name="T15" fmla="*/ 166 h 166"/>
                  <a:gd name="T16" fmla="*/ 359 w 485"/>
                  <a:gd name="T17" fmla="*/ 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166">
                    <a:moveTo>
                      <a:pt x="16" y="0"/>
                    </a:moveTo>
                    <a:lnTo>
                      <a:pt x="368" y="93"/>
                    </a:lnTo>
                    <a:lnTo>
                      <a:pt x="351" y="133"/>
                    </a:lnTo>
                    <a:lnTo>
                      <a:pt x="0" y="40"/>
                    </a:lnTo>
                    <a:lnTo>
                      <a:pt x="16" y="0"/>
                    </a:lnTo>
                    <a:close/>
                    <a:moveTo>
                      <a:pt x="359" y="47"/>
                    </a:moveTo>
                    <a:lnTo>
                      <a:pt x="485" y="146"/>
                    </a:lnTo>
                    <a:lnTo>
                      <a:pt x="309" y="166"/>
                    </a:lnTo>
                    <a:lnTo>
                      <a:pt x="359" y="47"/>
                    </a:lnTo>
                    <a:close/>
                  </a:path>
                </a:pathLst>
              </a:custGeom>
              <a:solidFill>
                <a:srgbClr val="000000"/>
              </a:solidFill>
              <a:ln w="6350" cap="flat">
                <a:solidFill>
                  <a:srgbClr val="000000"/>
                </a:solidFill>
                <a:prstDash val="solid"/>
                <a:bevel/>
                <a:headEnd/>
                <a:tailEnd/>
              </a:ln>
            </p:spPr>
            <p:txBody>
              <a:bodyPr/>
              <a:lstStyle/>
              <a:p>
                <a:endParaRPr lang="en-US"/>
              </a:p>
            </p:txBody>
          </p:sp>
          <p:sp>
            <p:nvSpPr>
              <p:cNvPr id="2264070" name="Freeform 6"/>
              <p:cNvSpPr>
                <a:spLocks noEditPoints="1"/>
              </p:cNvSpPr>
              <p:nvPr/>
            </p:nvSpPr>
            <p:spPr bwMode="auto">
              <a:xfrm>
                <a:off x="1801" y="3075"/>
                <a:ext cx="492" cy="272"/>
              </a:xfrm>
              <a:custGeom>
                <a:avLst/>
                <a:gdLst>
                  <a:gd name="T0" fmla="*/ 0 w 492"/>
                  <a:gd name="T1" fmla="*/ 237 h 272"/>
                  <a:gd name="T2" fmla="*/ 367 w 492"/>
                  <a:gd name="T3" fmla="*/ 42 h 272"/>
                  <a:gd name="T4" fmla="*/ 397 w 492"/>
                  <a:gd name="T5" fmla="*/ 77 h 272"/>
                  <a:gd name="T6" fmla="*/ 30 w 492"/>
                  <a:gd name="T7" fmla="*/ 272 h 272"/>
                  <a:gd name="T8" fmla="*/ 0 w 492"/>
                  <a:gd name="T9" fmla="*/ 237 h 272"/>
                  <a:gd name="T10" fmla="*/ 316 w 492"/>
                  <a:gd name="T11" fmla="*/ 18 h 272"/>
                  <a:gd name="T12" fmla="*/ 492 w 492"/>
                  <a:gd name="T13" fmla="*/ 0 h 272"/>
                  <a:gd name="T14" fmla="*/ 404 w 492"/>
                  <a:gd name="T15" fmla="*/ 123 h 272"/>
                  <a:gd name="T16" fmla="*/ 316 w 492"/>
                  <a:gd name="T17" fmla="*/ 1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72">
                    <a:moveTo>
                      <a:pt x="0" y="237"/>
                    </a:moveTo>
                    <a:lnTo>
                      <a:pt x="367" y="42"/>
                    </a:lnTo>
                    <a:lnTo>
                      <a:pt x="397" y="77"/>
                    </a:lnTo>
                    <a:lnTo>
                      <a:pt x="30" y="272"/>
                    </a:lnTo>
                    <a:lnTo>
                      <a:pt x="0" y="237"/>
                    </a:lnTo>
                    <a:close/>
                    <a:moveTo>
                      <a:pt x="316" y="18"/>
                    </a:moveTo>
                    <a:lnTo>
                      <a:pt x="492" y="0"/>
                    </a:lnTo>
                    <a:lnTo>
                      <a:pt x="404" y="123"/>
                    </a:lnTo>
                    <a:lnTo>
                      <a:pt x="316" y="18"/>
                    </a:lnTo>
                    <a:close/>
                  </a:path>
                </a:pathLst>
              </a:custGeom>
              <a:solidFill>
                <a:srgbClr val="000000"/>
              </a:solidFill>
              <a:ln w="6350" cap="flat">
                <a:solidFill>
                  <a:srgbClr val="000000"/>
                </a:solidFill>
                <a:prstDash val="solid"/>
                <a:bevel/>
                <a:headEnd/>
                <a:tailEnd/>
              </a:ln>
            </p:spPr>
            <p:txBody>
              <a:bodyPr/>
              <a:lstStyle/>
              <a:p>
                <a:endParaRPr lang="en-US"/>
              </a:p>
            </p:txBody>
          </p:sp>
          <p:sp>
            <p:nvSpPr>
              <p:cNvPr id="2264071" name="Freeform 7"/>
              <p:cNvSpPr>
                <a:spLocks noEditPoints="1"/>
              </p:cNvSpPr>
              <p:nvPr/>
            </p:nvSpPr>
            <p:spPr bwMode="auto">
              <a:xfrm>
                <a:off x="3955" y="1577"/>
                <a:ext cx="487" cy="271"/>
              </a:xfrm>
              <a:custGeom>
                <a:avLst/>
                <a:gdLst>
                  <a:gd name="T0" fmla="*/ 0 w 487"/>
                  <a:gd name="T1" fmla="*/ 236 h 271"/>
                  <a:gd name="T2" fmla="*/ 362 w 487"/>
                  <a:gd name="T3" fmla="*/ 42 h 271"/>
                  <a:gd name="T4" fmla="*/ 392 w 487"/>
                  <a:gd name="T5" fmla="*/ 77 h 271"/>
                  <a:gd name="T6" fmla="*/ 29 w 487"/>
                  <a:gd name="T7" fmla="*/ 271 h 271"/>
                  <a:gd name="T8" fmla="*/ 0 w 487"/>
                  <a:gd name="T9" fmla="*/ 236 h 271"/>
                  <a:gd name="T10" fmla="*/ 311 w 487"/>
                  <a:gd name="T11" fmla="*/ 19 h 271"/>
                  <a:gd name="T12" fmla="*/ 487 w 487"/>
                  <a:gd name="T13" fmla="*/ 0 h 271"/>
                  <a:gd name="T14" fmla="*/ 399 w 487"/>
                  <a:gd name="T15" fmla="*/ 123 h 271"/>
                  <a:gd name="T16" fmla="*/ 311 w 487"/>
                  <a:gd name="T17" fmla="*/ 1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7" h="271">
                    <a:moveTo>
                      <a:pt x="0" y="236"/>
                    </a:moveTo>
                    <a:lnTo>
                      <a:pt x="362" y="42"/>
                    </a:lnTo>
                    <a:lnTo>
                      <a:pt x="392" y="77"/>
                    </a:lnTo>
                    <a:lnTo>
                      <a:pt x="29" y="271"/>
                    </a:lnTo>
                    <a:lnTo>
                      <a:pt x="0" y="236"/>
                    </a:lnTo>
                    <a:close/>
                    <a:moveTo>
                      <a:pt x="311" y="19"/>
                    </a:moveTo>
                    <a:lnTo>
                      <a:pt x="487" y="0"/>
                    </a:lnTo>
                    <a:lnTo>
                      <a:pt x="399" y="123"/>
                    </a:lnTo>
                    <a:lnTo>
                      <a:pt x="311" y="19"/>
                    </a:lnTo>
                    <a:close/>
                  </a:path>
                </a:pathLst>
              </a:custGeom>
              <a:solidFill>
                <a:srgbClr val="000000"/>
              </a:solidFill>
              <a:ln w="6350" cap="flat">
                <a:solidFill>
                  <a:srgbClr val="000000"/>
                </a:solidFill>
                <a:prstDash val="solid"/>
                <a:bevel/>
                <a:headEnd/>
                <a:tailEnd/>
              </a:ln>
            </p:spPr>
            <p:txBody>
              <a:bodyPr/>
              <a:lstStyle/>
              <a:p>
                <a:endParaRPr lang="en-US"/>
              </a:p>
            </p:txBody>
          </p:sp>
          <p:sp>
            <p:nvSpPr>
              <p:cNvPr id="2264072" name="Freeform 8"/>
              <p:cNvSpPr>
                <a:spLocks noEditPoints="1"/>
              </p:cNvSpPr>
              <p:nvPr/>
            </p:nvSpPr>
            <p:spPr bwMode="auto">
              <a:xfrm>
                <a:off x="3955" y="2971"/>
                <a:ext cx="529" cy="272"/>
              </a:xfrm>
              <a:custGeom>
                <a:avLst/>
                <a:gdLst>
                  <a:gd name="T0" fmla="*/ 28 w 529"/>
                  <a:gd name="T1" fmla="*/ 0 h 272"/>
                  <a:gd name="T2" fmla="*/ 430 w 529"/>
                  <a:gd name="T3" fmla="*/ 198 h 272"/>
                  <a:gd name="T4" fmla="*/ 402 w 529"/>
                  <a:gd name="T5" fmla="*/ 234 h 272"/>
                  <a:gd name="T6" fmla="*/ 0 w 529"/>
                  <a:gd name="T7" fmla="*/ 35 h 272"/>
                  <a:gd name="T8" fmla="*/ 28 w 529"/>
                  <a:gd name="T9" fmla="*/ 0 h 272"/>
                  <a:gd name="T10" fmla="*/ 436 w 529"/>
                  <a:gd name="T11" fmla="*/ 151 h 272"/>
                  <a:gd name="T12" fmla="*/ 529 w 529"/>
                  <a:gd name="T13" fmla="*/ 272 h 272"/>
                  <a:gd name="T14" fmla="*/ 352 w 529"/>
                  <a:gd name="T15" fmla="*/ 259 h 272"/>
                  <a:gd name="T16" fmla="*/ 436 w 529"/>
                  <a:gd name="T17" fmla="*/ 15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9" h="272">
                    <a:moveTo>
                      <a:pt x="28" y="0"/>
                    </a:moveTo>
                    <a:lnTo>
                      <a:pt x="430" y="198"/>
                    </a:lnTo>
                    <a:lnTo>
                      <a:pt x="402" y="234"/>
                    </a:lnTo>
                    <a:lnTo>
                      <a:pt x="0" y="35"/>
                    </a:lnTo>
                    <a:lnTo>
                      <a:pt x="28" y="0"/>
                    </a:lnTo>
                    <a:close/>
                    <a:moveTo>
                      <a:pt x="436" y="151"/>
                    </a:moveTo>
                    <a:lnTo>
                      <a:pt x="529" y="272"/>
                    </a:lnTo>
                    <a:lnTo>
                      <a:pt x="352" y="259"/>
                    </a:lnTo>
                    <a:lnTo>
                      <a:pt x="436" y="151"/>
                    </a:lnTo>
                    <a:close/>
                  </a:path>
                </a:pathLst>
              </a:custGeom>
              <a:solidFill>
                <a:srgbClr val="000000"/>
              </a:solidFill>
              <a:ln w="6350" cap="flat">
                <a:solidFill>
                  <a:srgbClr val="000000"/>
                </a:solidFill>
                <a:prstDash val="solid"/>
                <a:bevel/>
                <a:headEnd/>
                <a:tailEnd/>
              </a:ln>
            </p:spPr>
            <p:txBody>
              <a:bodyPr/>
              <a:lstStyle/>
              <a:p>
                <a:endParaRPr lang="en-US"/>
              </a:p>
            </p:txBody>
          </p:sp>
          <p:sp>
            <p:nvSpPr>
              <p:cNvPr id="2264073" name="Freeform 9"/>
              <p:cNvSpPr>
                <a:spLocks noEditPoints="1"/>
              </p:cNvSpPr>
              <p:nvPr/>
            </p:nvSpPr>
            <p:spPr bwMode="auto">
              <a:xfrm>
                <a:off x="3957" y="2068"/>
                <a:ext cx="485" cy="166"/>
              </a:xfrm>
              <a:custGeom>
                <a:avLst/>
                <a:gdLst>
                  <a:gd name="T0" fmla="*/ 0 w 485"/>
                  <a:gd name="T1" fmla="*/ 127 h 166"/>
                  <a:gd name="T2" fmla="*/ 351 w 485"/>
                  <a:gd name="T3" fmla="*/ 33 h 166"/>
                  <a:gd name="T4" fmla="*/ 368 w 485"/>
                  <a:gd name="T5" fmla="*/ 73 h 166"/>
                  <a:gd name="T6" fmla="*/ 17 w 485"/>
                  <a:gd name="T7" fmla="*/ 166 h 166"/>
                  <a:gd name="T8" fmla="*/ 0 w 485"/>
                  <a:gd name="T9" fmla="*/ 127 h 166"/>
                  <a:gd name="T10" fmla="*/ 310 w 485"/>
                  <a:gd name="T11" fmla="*/ 0 h 166"/>
                  <a:gd name="T12" fmla="*/ 485 w 485"/>
                  <a:gd name="T13" fmla="*/ 20 h 166"/>
                  <a:gd name="T14" fmla="*/ 360 w 485"/>
                  <a:gd name="T15" fmla="*/ 120 h 166"/>
                  <a:gd name="T16" fmla="*/ 310 w 485"/>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166">
                    <a:moveTo>
                      <a:pt x="0" y="127"/>
                    </a:moveTo>
                    <a:lnTo>
                      <a:pt x="351" y="33"/>
                    </a:lnTo>
                    <a:lnTo>
                      <a:pt x="368" y="73"/>
                    </a:lnTo>
                    <a:lnTo>
                      <a:pt x="17" y="166"/>
                    </a:lnTo>
                    <a:lnTo>
                      <a:pt x="0" y="127"/>
                    </a:lnTo>
                    <a:close/>
                    <a:moveTo>
                      <a:pt x="310" y="0"/>
                    </a:moveTo>
                    <a:lnTo>
                      <a:pt x="485" y="20"/>
                    </a:lnTo>
                    <a:lnTo>
                      <a:pt x="360" y="120"/>
                    </a:lnTo>
                    <a:lnTo>
                      <a:pt x="310" y="0"/>
                    </a:lnTo>
                    <a:close/>
                  </a:path>
                </a:pathLst>
              </a:custGeom>
              <a:solidFill>
                <a:srgbClr val="000000"/>
              </a:solidFill>
              <a:ln w="6350" cap="flat">
                <a:solidFill>
                  <a:srgbClr val="000000"/>
                </a:solidFill>
                <a:prstDash val="solid"/>
                <a:bevel/>
                <a:headEnd/>
                <a:tailEnd/>
              </a:ln>
            </p:spPr>
            <p:txBody>
              <a:bodyPr/>
              <a:lstStyle/>
              <a:p>
                <a:endParaRPr lang="en-US"/>
              </a:p>
            </p:txBody>
          </p:sp>
          <p:sp>
            <p:nvSpPr>
              <p:cNvPr id="2264074" name="Freeform 10"/>
              <p:cNvSpPr>
                <a:spLocks noEditPoints="1"/>
              </p:cNvSpPr>
              <p:nvPr/>
            </p:nvSpPr>
            <p:spPr bwMode="auto">
              <a:xfrm>
                <a:off x="3956" y="2585"/>
                <a:ext cx="485" cy="165"/>
              </a:xfrm>
              <a:custGeom>
                <a:avLst/>
                <a:gdLst>
                  <a:gd name="T0" fmla="*/ 17 w 485"/>
                  <a:gd name="T1" fmla="*/ 0 h 165"/>
                  <a:gd name="T2" fmla="*/ 368 w 485"/>
                  <a:gd name="T3" fmla="*/ 92 h 165"/>
                  <a:gd name="T4" fmla="*/ 351 w 485"/>
                  <a:gd name="T5" fmla="*/ 132 h 165"/>
                  <a:gd name="T6" fmla="*/ 0 w 485"/>
                  <a:gd name="T7" fmla="*/ 40 h 165"/>
                  <a:gd name="T8" fmla="*/ 17 w 485"/>
                  <a:gd name="T9" fmla="*/ 0 h 165"/>
                  <a:gd name="T10" fmla="*/ 359 w 485"/>
                  <a:gd name="T11" fmla="*/ 45 h 165"/>
                  <a:gd name="T12" fmla="*/ 485 w 485"/>
                  <a:gd name="T13" fmla="*/ 144 h 165"/>
                  <a:gd name="T14" fmla="*/ 309 w 485"/>
                  <a:gd name="T15" fmla="*/ 165 h 165"/>
                  <a:gd name="T16" fmla="*/ 359 w 485"/>
                  <a:gd name="T17"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165">
                    <a:moveTo>
                      <a:pt x="17" y="0"/>
                    </a:moveTo>
                    <a:lnTo>
                      <a:pt x="368" y="92"/>
                    </a:lnTo>
                    <a:lnTo>
                      <a:pt x="351" y="132"/>
                    </a:lnTo>
                    <a:lnTo>
                      <a:pt x="0" y="40"/>
                    </a:lnTo>
                    <a:lnTo>
                      <a:pt x="17" y="0"/>
                    </a:lnTo>
                    <a:close/>
                    <a:moveTo>
                      <a:pt x="359" y="45"/>
                    </a:moveTo>
                    <a:lnTo>
                      <a:pt x="485" y="144"/>
                    </a:lnTo>
                    <a:lnTo>
                      <a:pt x="309" y="165"/>
                    </a:lnTo>
                    <a:lnTo>
                      <a:pt x="359" y="45"/>
                    </a:lnTo>
                    <a:close/>
                  </a:path>
                </a:pathLst>
              </a:custGeom>
              <a:solidFill>
                <a:srgbClr val="000000"/>
              </a:solidFill>
              <a:ln w="6350" cap="flat">
                <a:solidFill>
                  <a:srgbClr val="000000"/>
                </a:solidFill>
                <a:prstDash val="solid"/>
                <a:bevel/>
                <a:headEnd/>
                <a:tailEnd/>
              </a:ln>
            </p:spPr>
            <p:txBody>
              <a:bodyPr/>
              <a:lstStyle/>
              <a:p>
                <a:endParaRPr lang="en-US"/>
              </a:p>
            </p:txBody>
          </p:sp>
        </p:grpSp>
        <p:sp>
          <p:nvSpPr>
            <p:cNvPr id="2264076" name="Text Box 12"/>
            <p:cNvSpPr txBox="1">
              <a:spLocks noChangeArrowheads="1"/>
            </p:cNvSpPr>
            <p:nvPr/>
          </p:nvSpPr>
          <p:spPr bwMode="auto">
            <a:xfrm>
              <a:off x="4056066" y="2347914"/>
              <a:ext cx="10294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latin typeface="Arial" charset="0"/>
                </a:rPr>
                <a:t>CAP</a:t>
              </a:r>
            </a:p>
          </p:txBody>
        </p:sp>
        <p:sp>
          <p:nvSpPr>
            <p:cNvPr id="2264077" name="AutoShape 13"/>
            <p:cNvSpPr>
              <a:spLocks noChangeAspect="1" noChangeArrowheads="1" noTextEdit="1"/>
            </p:cNvSpPr>
            <p:nvPr/>
          </p:nvSpPr>
          <p:spPr bwMode="auto">
            <a:xfrm>
              <a:off x="38101" y="1771650"/>
              <a:ext cx="9029700" cy="436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264078" name="Group 14"/>
            <p:cNvGrpSpPr>
              <a:grpSpLocks/>
            </p:cNvGrpSpPr>
            <p:nvPr/>
          </p:nvGrpSpPr>
          <p:grpSpPr bwMode="auto">
            <a:xfrm>
              <a:off x="6670678" y="4770440"/>
              <a:ext cx="1300163" cy="1082675"/>
              <a:chOff x="4442" y="2870"/>
              <a:chExt cx="819" cy="682"/>
            </a:xfrm>
          </p:grpSpPr>
          <p:pic>
            <p:nvPicPr>
              <p:cNvPr id="2264079" name="Picture 1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42" y="2870"/>
                <a:ext cx="819"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4080" name="Picture 1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42" y="2870"/>
                <a:ext cx="819"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6408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651" y="4368802"/>
              <a:ext cx="1530351"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408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76" y="4467228"/>
              <a:ext cx="2012951"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64083" name="Group 19"/>
            <p:cNvGrpSpPr>
              <a:grpSpLocks/>
            </p:cNvGrpSpPr>
            <p:nvPr/>
          </p:nvGrpSpPr>
          <p:grpSpPr bwMode="auto">
            <a:xfrm>
              <a:off x="244476" y="1860550"/>
              <a:ext cx="1009651" cy="1198563"/>
              <a:chOff x="394" y="1037"/>
              <a:chExt cx="636" cy="755"/>
            </a:xfrm>
          </p:grpSpPr>
          <p:pic>
            <p:nvPicPr>
              <p:cNvPr id="2264084" name="Picture 2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94" y="1037"/>
                <a:ext cx="636"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4085" name="Picture 2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4" y="1037"/>
                <a:ext cx="636"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64086" name="Group 22"/>
            <p:cNvGrpSpPr>
              <a:grpSpLocks/>
            </p:cNvGrpSpPr>
            <p:nvPr/>
          </p:nvGrpSpPr>
          <p:grpSpPr bwMode="auto">
            <a:xfrm>
              <a:off x="1254128" y="1865313"/>
              <a:ext cx="1401763" cy="1003300"/>
              <a:chOff x="1030" y="1040"/>
              <a:chExt cx="883" cy="632"/>
            </a:xfrm>
          </p:grpSpPr>
          <p:sp>
            <p:nvSpPr>
              <p:cNvPr id="2264087" name="Freeform 23"/>
              <p:cNvSpPr>
                <a:spLocks/>
              </p:cNvSpPr>
              <p:nvPr/>
            </p:nvSpPr>
            <p:spPr bwMode="auto">
              <a:xfrm>
                <a:off x="1030" y="1300"/>
                <a:ext cx="883" cy="372"/>
              </a:xfrm>
              <a:custGeom>
                <a:avLst/>
                <a:gdLst>
                  <a:gd name="T0" fmla="*/ 883 w 883"/>
                  <a:gd name="T1" fmla="*/ 56 h 372"/>
                  <a:gd name="T2" fmla="*/ 821 w 883"/>
                  <a:gd name="T3" fmla="*/ 15 h 372"/>
                  <a:gd name="T4" fmla="*/ 817 w 883"/>
                  <a:gd name="T5" fmla="*/ 16 h 372"/>
                  <a:gd name="T6" fmla="*/ 807 w 883"/>
                  <a:gd name="T7" fmla="*/ 18 h 372"/>
                  <a:gd name="T8" fmla="*/ 791 w 883"/>
                  <a:gd name="T9" fmla="*/ 22 h 372"/>
                  <a:gd name="T10" fmla="*/ 768 w 883"/>
                  <a:gd name="T11" fmla="*/ 25 h 372"/>
                  <a:gd name="T12" fmla="*/ 739 w 883"/>
                  <a:gd name="T13" fmla="*/ 28 h 372"/>
                  <a:gd name="T14" fmla="*/ 703 w 883"/>
                  <a:gd name="T15" fmla="*/ 31 h 372"/>
                  <a:gd name="T16" fmla="*/ 662 w 883"/>
                  <a:gd name="T17" fmla="*/ 33 h 372"/>
                  <a:gd name="T18" fmla="*/ 615 w 883"/>
                  <a:gd name="T19" fmla="*/ 33 h 372"/>
                  <a:gd name="T20" fmla="*/ 597 w 883"/>
                  <a:gd name="T21" fmla="*/ 32 h 372"/>
                  <a:gd name="T22" fmla="*/ 579 w 883"/>
                  <a:gd name="T23" fmla="*/ 31 h 372"/>
                  <a:gd name="T24" fmla="*/ 562 w 883"/>
                  <a:gd name="T25" fmla="*/ 30 h 372"/>
                  <a:gd name="T26" fmla="*/ 545 w 883"/>
                  <a:gd name="T27" fmla="*/ 28 h 372"/>
                  <a:gd name="T28" fmla="*/ 528 w 883"/>
                  <a:gd name="T29" fmla="*/ 25 h 372"/>
                  <a:gd name="T30" fmla="*/ 511 w 883"/>
                  <a:gd name="T31" fmla="*/ 23 h 372"/>
                  <a:gd name="T32" fmla="*/ 493 w 883"/>
                  <a:gd name="T33" fmla="*/ 20 h 372"/>
                  <a:gd name="T34" fmla="*/ 474 w 883"/>
                  <a:gd name="T35" fmla="*/ 17 h 372"/>
                  <a:gd name="T36" fmla="*/ 454 w 883"/>
                  <a:gd name="T37" fmla="*/ 15 h 372"/>
                  <a:gd name="T38" fmla="*/ 433 w 883"/>
                  <a:gd name="T39" fmla="*/ 12 h 372"/>
                  <a:gd name="T40" fmla="*/ 410 w 883"/>
                  <a:gd name="T41" fmla="*/ 9 h 372"/>
                  <a:gd name="T42" fmla="*/ 386 w 883"/>
                  <a:gd name="T43" fmla="*/ 7 h 372"/>
                  <a:gd name="T44" fmla="*/ 359 w 883"/>
                  <a:gd name="T45" fmla="*/ 5 h 372"/>
                  <a:gd name="T46" fmla="*/ 329 w 883"/>
                  <a:gd name="T47" fmla="*/ 3 h 372"/>
                  <a:gd name="T48" fmla="*/ 298 w 883"/>
                  <a:gd name="T49" fmla="*/ 1 h 372"/>
                  <a:gd name="T50" fmla="*/ 263 w 883"/>
                  <a:gd name="T51" fmla="*/ 0 h 372"/>
                  <a:gd name="T52" fmla="*/ 227 w 883"/>
                  <a:gd name="T53" fmla="*/ 0 h 372"/>
                  <a:gd name="T54" fmla="*/ 193 w 883"/>
                  <a:gd name="T55" fmla="*/ 1 h 372"/>
                  <a:gd name="T56" fmla="*/ 163 w 883"/>
                  <a:gd name="T57" fmla="*/ 3 h 372"/>
                  <a:gd name="T58" fmla="*/ 135 w 883"/>
                  <a:gd name="T59" fmla="*/ 6 h 372"/>
                  <a:gd name="T60" fmla="*/ 109 w 883"/>
                  <a:gd name="T61" fmla="*/ 10 h 372"/>
                  <a:gd name="T62" fmla="*/ 86 w 883"/>
                  <a:gd name="T63" fmla="*/ 13 h 372"/>
                  <a:gd name="T64" fmla="*/ 65 w 883"/>
                  <a:gd name="T65" fmla="*/ 17 h 372"/>
                  <a:gd name="T66" fmla="*/ 47 w 883"/>
                  <a:gd name="T67" fmla="*/ 22 h 372"/>
                  <a:gd name="T68" fmla="*/ 441 w 883"/>
                  <a:gd name="T69"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3" h="372">
                    <a:moveTo>
                      <a:pt x="441" y="372"/>
                    </a:moveTo>
                    <a:lnTo>
                      <a:pt x="883" y="56"/>
                    </a:lnTo>
                    <a:lnTo>
                      <a:pt x="827" y="17"/>
                    </a:lnTo>
                    <a:lnTo>
                      <a:pt x="821" y="15"/>
                    </a:lnTo>
                    <a:lnTo>
                      <a:pt x="820" y="16"/>
                    </a:lnTo>
                    <a:lnTo>
                      <a:pt x="817" y="16"/>
                    </a:lnTo>
                    <a:lnTo>
                      <a:pt x="813" y="17"/>
                    </a:lnTo>
                    <a:lnTo>
                      <a:pt x="807" y="18"/>
                    </a:lnTo>
                    <a:lnTo>
                      <a:pt x="800" y="20"/>
                    </a:lnTo>
                    <a:lnTo>
                      <a:pt x="791" y="22"/>
                    </a:lnTo>
                    <a:lnTo>
                      <a:pt x="780" y="23"/>
                    </a:lnTo>
                    <a:lnTo>
                      <a:pt x="768" y="25"/>
                    </a:lnTo>
                    <a:lnTo>
                      <a:pt x="754" y="27"/>
                    </a:lnTo>
                    <a:lnTo>
                      <a:pt x="739" y="28"/>
                    </a:lnTo>
                    <a:lnTo>
                      <a:pt x="721" y="30"/>
                    </a:lnTo>
                    <a:lnTo>
                      <a:pt x="703" y="31"/>
                    </a:lnTo>
                    <a:lnTo>
                      <a:pt x="683" y="32"/>
                    </a:lnTo>
                    <a:lnTo>
                      <a:pt x="662" y="33"/>
                    </a:lnTo>
                    <a:lnTo>
                      <a:pt x="639" y="33"/>
                    </a:lnTo>
                    <a:lnTo>
                      <a:pt x="615" y="33"/>
                    </a:lnTo>
                    <a:lnTo>
                      <a:pt x="606" y="33"/>
                    </a:lnTo>
                    <a:lnTo>
                      <a:pt x="597" y="32"/>
                    </a:lnTo>
                    <a:lnTo>
                      <a:pt x="588" y="32"/>
                    </a:lnTo>
                    <a:lnTo>
                      <a:pt x="579" y="31"/>
                    </a:lnTo>
                    <a:lnTo>
                      <a:pt x="571" y="30"/>
                    </a:lnTo>
                    <a:lnTo>
                      <a:pt x="562" y="30"/>
                    </a:lnTo>
                    <a:lnTo>
                      <a:pt x="553" y="29"/>
                    </a:lnTo>
                    <a:lnTo>
                      <a:pt x="545" y="28"/>
                    </a:lnTo>
                    <a:lnTo>
                      <a:pt x="536" y="27"/>
                    </a:lnTo>
                    <a:lnTo>
                      <a:pt x="528" y="25"/>
                    </a:lnTo>
                    <a:lnTo>
                      <a:pt x="519" y="24"/>
                    </a:lnTo>
                    <a:lnTo>
                      <a:pt x="511" y="23"/>
                    </a:lnTo>
                    <a:lnTo>
                      <a:pt x="502" y="22"/>
                    </a:lnTo>
                    <a:lnTo>
                      <a:pt x="493" y="20"/>
                    </a:lnTo>
                    <a:lnTo>
                      <a:pt x="483" y="19"/>
                    </a:lnTo>
                    <a:lnTo>
                      <a:pt x="474" y="17"/>
                    </a:lnTo>
                    <a:lnTo>
                      <a:pt x="464" y="16"/>
                    </a:lnTo>
                    <a:lnTo>
                      <a:pt x="454" y="15"/>
                    </a:lnTo>
                    <a:lnTo>
                      <a:pt x="443" y="13"/>
                    </a:lnTo>
                    <a:lnTo>
                      <a:pt x="433" y="12"/>
                    </a:lnTo>
                    <a:lnTo>
                      <a:pt x="422" y="11"/>
                    </a:lnTo>
                    <a:lnTo>
                      <a:pt x="410" y="9"/>
                    </a:lnTo>
                    <a:lnTo>
                      <a:pt x="398" y="8"/>
                    </a:lnTo>
                    <a:lnTo>
                      <a:pt x="386" y="7"/>
                    </a:lnTo>
                    <a:lnTo>
                      <a:pt x="372" y="6"/>
                    </a:lnTo>
                    <a:lnTo>
                      <a:pt x="359" y="5"/>
                    </a:lnTo>
                    <a:lnTo>
                      <a:pt x="344" y="4"/>
                    </a:lnTo>
                    <a:lnTo>
                      <a:pt x="329" y="3"/>
                    </a:lnTo>
                    <a:lnTo>
                      <a:pt x="314" y="2"/>
                    </a:lnTo>
                    <a:lnTo>
                      <a:pt x="298" y="1"/>
                    </a:lnTo>
                    <a:lnTo>
                      <a:pt x="281" y="1"/>
                    </a:lnTo>
                    <a:lnTo>
                      <a:pt x="263" y="0"/>
                    </a:lnTo>
                    <a:lnTo>
                      <a:pt x="245" y="0"/>
                    </a:lnTo>
                    <a:lnTo>
                      <a:pt x="227" y="0"/>
                    </a:lnTo>
                    <a:lnTo>
                      <a:pt x="210" y="0"/>
                    </a:lnTo>
                    <a:lnTo>
                      <a:pt x="193" y="1"/>
                    </a:lnTo>
                    <a:lnTo>
                      <a:pt x="178" y="2"/>
                    </a:lnTo>
                    <a:lnTo>
                      <a:pt x="163" y="3"/>
                    </a:lnTo>
                    <a:lnTo>
                      <a:pt x="148" y="5"/>
                    </a:lnTo>
                    <a:lnTo>
                      <a:pt x="135" y="6"/>
                    </a:lnTo>
                    <a:lnTo>
                      <a:pt x="121" y="8"/>
                    </a:lnTo>
                    <a:lnTo>
                      <a:pt x="109" y="10"/>
                    </a:lnTo>
                    <a:lnTo>
                      <a:pt x="97" y="11"/>
                    </a:lnTo>
                    <a:lnTo>
                      <a:pt x="86" y="13"/>
                    </a:lnTo>
                    <a:lnTo>
                      <a:pt x="75" y="16"/>
                    </a:lnTo>
                    <a:lnTo>
                      <a:pt x="65" y="17"/>
                    </a:lnTo>
                    <a:lnTo>
                      <a:pt x="56" y="20"/>
                    </a:lnTo>
                    <a:lnTo>
                      <a:pt x="47" y="22"/>
                    </a:lnTo>
                    <a:lnTo>
                      <a:pt x="0" y="56"/>
                    </a:lnTo>
                    <a:lnTo>
                      <a:pt x="441" y="372"/>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088" name="Freeform 24"/>
              <p:cNvSpPr>
                <a:spLocks/>
              </p:cNvSpPr>
              <p:nvPr/>
            </p:nvSpPr>
            <p:spPr bwMode="auto">
              <a:xfrm>
                <a:off x="1077" y="1040"/>
                <a:ext cx="780" cy="293"/>
              </a:xfrm>
              <a:custGeom>
                <a:avLst/>
                <a:gdLst>
                  <a:gd name="T0" fmla="*/ 357 w 780"/>
                  <a:gd name="T1" fmla="*/ 38 h 293"/>
                  <a:gd name="T2" fmla="*/ 375 w 780"/>
                  <a:gd name="T3" fmla="*/ 55 h 293"/>
                  <a:gd name="T4" fmla="*/ 383 w 780"/>
                  <a:gd name="T5" fmla="*/ 76 h 293"/>
                  <a:gd name="T6" fmla="*/ 383 w 780"/>
                  <a:gd name="T7" fmla="*/ 87 h 293"/>
                  <a:gd name="T8" fmla="*/ 384 w 780"/>
                  <a:gd name="T9" fmla="*/ 91 h 293"/>
                  <a:gd name="T10" fmla="*/ 388 w 780"/>
                  <a:gd name="T11" fmla="*/ 92 h 293"/>
                  <a:gd name="T12" fmla="*/ 394 w 780"/>
                  <a:gd name="T13" fmla="*/ 92 h 293"/>
                  <a:gd name="T14" fmla="*/ 415 w 780"/>
                  <a:gd name="T15" fmla="*/ 96 h 293"/>
                  <a:gd name="T16" fmla="*/ 441 w 780"/>
                  <a:gd name="T17" fmla="*/ 109 h 293"/>
                  <a:gd name="T18" fmla="*/ 459 w 780"/>
                  <a:gd name="T19" fmla="*/ 126 h 293"/>
                  <a:gd name="T20" fmla="*/ 434 w 780"/>
                  <a:gd name="T21" fmla="*/ 133 h 293"/>
                  <a:gd name="T22" fmla="*/ 418 w 780"/>
                  <a:gd name="T23" fmla="*/ 145 h 293"/>
                  <a:gd name="T24" fmla="*/ 414 w 780"/>
                  <a:gd name="T25" fmla="*/ 155 h 293"/>
                  <a:gd name="T26" fmla="*/ 414 w 780"/>
                  <a:gd name="T27" fmla="*/ 157 h 293"/>
                  <a:gd name="T28" fmla="*/ 430 w 780"/>
                  <a:gd name="T29" fmla="*/ 144 h 293"/>
                  <a:gd name="T30" fmla="*/ 457 w 780"/>
                  <a:gd name="T31" fmla="*/ 137 h 293"/>
                  <a:gd name="T32" fmla="*/ 484 w 780"/>
                  <a:gd name="T33" fmla="*/ 137 h 293"/>
                  <a:gd name="T34" fmla="*/ 505 w 780"/>
                  <a:gd name="T35" fmla="*/ 143 h 293"/>
                  <a:gd name="T36" fmla="*/ 523 w 780"/>
                  <a:gd name="T37" fmla="*/ 153 h 293"/>
                  <a:gd name="T38" fmla="*/ 537 w 780"/>
                  <a:gd name="T39" fmla="*/ 166 h 293"/>
                  <a:gd name="T40" fmla="*/ 545 w 780"/>
                  <a:gd name="T41" fmla="*/ 181 h 293"/>
                  <a:gd name="T42" fmla="*/ 548 w 780"/>
                  <a:gd name="T43" fmla="*/ 198 h 293"/>
                  <a:gd name="T44" fmla="*/ 542 w 780"/>
                  <a:gd name="T45" fmla="*/ 215 h 293"/>
                  <a:gd name="T46" fmla="*/ 513 w 780"/>
                  <a:gd name="T47" fmla="*/ 215 h 293"/>
                  <a:gd name="T48" fmla="*/ 470 w 780"/>
                  <a:gd name="T49" fmla="*/ 208 h 293"/>
                  <a:gd name="T50" fmla="*/ 422 w 780"/>
                  <a:gd name="T51" fmla="*/ 202 h 293"/>
                  <a:gd name="T52" fmla="*/ 370 w 780"/>
                  <a:gd name="T53" fmla="*/ 197 h 293"/>
                  <a:gd name="T54" fmla="*/ 314 w 780"/>
                  <a:gd name="T55" fmla="*/ 194 h 293"/>
                  <a:gd name="T56" fmla="*/ 265 w 780"/>
                  <a:gd name="T57" fmla="*/ 193 h 293"/>
                  <a:gd name="T58" fmla="*/ 233 w 780"/>
                  <a:gd name="T59" fmla="*/ 193 h 293"/>
                  <a:gd name="T60" fmla="*/ 202 w 780"/>
                  <a:gd name="T61" fmla="*/ 194 h 293"/>
                  <a:gd name="T62" fmla="*/ 172 w 780"/>
                  <a:gd name="T63" fmla="*/ 195 h 293"/>
                  <a:gd name="T64" fmla="*/ 144 w 780"/>
                  <a:gd name="T65" fmla="*/ 197 h 293"/>
                  <a:gd name="T66" fmla="*/ 117 w 780"/>
                  <a:gd name="T67" fmla="*/ 199 h 293"/>
                  <a:gd name="T68" fmla="*/ 18 w 780"/>
                  <a:gd name="T69" fmla="*/ 277 h 293"/>
                  <a:gd name="T70" fmla="*/ 50 w 780"/>
                  <a:gd name="T71" fmla="*/ 271 h 293"/>
                  <a:gd name="T72" fmla="*/ 88 w 780"/>
                  <a:gd name="T73" fmla="*/ 266 h 293"/>
                  <a:gd name="T74" fmla="*/ 131 w 780"/>
                  <a:gd name="T75" fmla="*/ 262 h 293"/>
                  <a:gd name="T76" fmla="*/ 180 w 780"/>
                  <a:gd name="T77" fmla="*/ 260 h 293"/>
                  <a:gd name="T78" fmla="*/ 234 w 780"/>
                  <a:gd name="T79" fmla="*/ 261 h 293"/>
                  <a:gd name="T80" fmla="*/ 282 w 780"/>
                  <a:gd name="T81" fmla="*/ 263 h 293"/>
                  <a:gd name="T82" fmla="*/ 325 w 780"/>
                  <a:gd name="T83" fmla="*/ 266 h 293"/>
                  <a:gd name="T84" fmla="*/ 363 w 780"/>
                  <a:gd name="T85" fmla="*/ 269 h 293"/>
                  <a:gd name="T86" fmla="*/ 396 w 780"/>
                  <a:gd name="T87" fmla="*/ 273 h 293"/>
                  <a:gd name="T88" fmla="*/ 427 w 780"/>
                  <a:gd name="T89" fmla="*/ 277 h 293"/>
                  <a:gd name="T90" fmla="*/ 455 w 780"/>
                  <a:gd name="T91" fmla="*/ 282 h 293"/>
                  <a:gd name="T92" fmla="*/ 481 w 780"/>
                  <a:gd name="T93" fmla="*/ 285 h 293"/>
                  <a:gd name="T94" fmla="*/ 506 w 780"/>
                  <a:gd name="T95" fmla="*/ 289 h 293"/>
                  <a:gd name="T96" fmla="*/ 532 w 780"/>
                  <a:gd name="T97" fmla="*/ 291 h 293"/>
                  <a:gd name="T98" fmla="*/ 559 w 780"/>
                  <a:gd name="T99" fmla="*/ 293 h 293"/>
                  <a:gd name="T100" fmla="*/ 615 w 780"/>
                  <a:gd name="T101" fmla="*/ 293 h 293"/>
                  <a:gd name="T102" fmla="*/ 674 w 780"/>
                  <a:gd name="T103" fmla="*/ 290 h 293"/>
                  <a:gd name="T104" fmla="*/ 721 w 780"/>
                  <a:gd name="T105" fmla="*/ 285 h 293"/>
                  <a:gd name="T106" fmla="*/ 753 w 780"/>
                  <a:gd name="T107" fmla="*/ 280 h 293"/>
                  <a:gd name="T108" fmla="*/ 770 w 780"/>
                  <a:gd name="T109" fmla="*/ 276 h 293"/>
                  <a:gd name="T110" fmla="*/ 780 w 780"/>
                  <a:gd name="T111" fmla="*/ 27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0" h="293">
                    <a:moveTo>
                      <a:pt x="394" y="0"/>
                    </a:moveTo>
                    <a:lnTo>
                      <a:pt x="349" y="33"/>
                    </a:lnTo>
                    <a:lnTo>
                      <a:pt x="357" y="38"/>
                    </a:lnTo>
                    <a:lnTo>
                      <a:pt x="364" y="43"/>
                    </a:lnTo>
                    <a:lnTo>
                      <a:pt x="369" y="49"/>
                    </a:lnTo>
                    <a:lnTo>
                      <a:pt x="375" y="55"/>
                    </a:lnTo>
                    <a:lnTo>
                      <a:pt x="379" y="62"/>
                    </a:lnTo>
                    <a:lnTo>
                      <a:pt x="381" y="69"/>
                    </a:lnTo>
                    <a:lnTo>
                      <a:pt x="383" y="76"/>
                    </a:lnTo>
                    <a:lnTo>
                      <a:pt x="383" y="83"/>
                    </a:lnTo>
                    <a:lnTo>
                      <a:pt x="383" y="85"/>
                    </a:lnTo>
                    <a:lnTo>
                      <a:pt x="383" y="87"/>
                    </a:lnTo>
                    <a:lnTo>
                      <a:pt x="382" y="89"/>
                    </a:lnTo>
                    <a:lnTo>
                      <a:pt x="382" y="91"/>
                    </a:lnTo>
                    <a:lnTo>
                      <a:pt x="384" y="91"/>
                    </a:lnTo>
                    <a:lnTo>
                      <a:pt x="385" y="91"/>
                    </a:lnTo>
                    <a:lnTo>
                      <a:pt x="387" y="91"/>
                    </a:lnTo>
                    <a:lnTo>
                      <a:pt x="388" y="92"/>
                    </a:lnTo>
                    <a:lnTo>
                      <a:pt x="390" y="92"/>
                    </a:lnTo>
                    <a:lnTo>
                      <a:pt x="392" y="92"/>
                    </a:lnTo>
                    <a:lnTo>
                      <a:pt x="394" y="92"/>
                    </a:lnTo>
                    <a:lnTo>
                      <a:pt x="396" y="92"/>
                    </a:lnTo>
                    <a:lnTo>
                      <a:pt x="406" y="94"/>
                    </a:lnTo>
                    <a:lnTo>
                      <a:pt x="415" y="96"/>
                    </a:lnTo>
                    <a:lnTo>
                      <a:pt x="425" y="100"/>
                    </a:lnTo>
                    <a:lnTo>
                      <a:pt x="433" y="104"/>
                    </a:lnTo>
                    <a:lnTo>
                      <a:pt x="441" y="109"/>
                    </a:lnTo>
                    <a:lnTo>
                      <a:pt x="448" y="114"/>
                    </a:lnTo>
                    <a:lnTo>
                      <a:pt x="454" y="120"/>
                    </a:lnTo>
                    <a:lnTo>
                      <a:pt x="459" y="126"/>
                    </a:lnTo>
                    <a:lnTo>
                      <a:pt x="450" y="128"/>
                    </a:lnTo>
                    <a:lnTo>
                      <a:pt x="442" y="130"/>
                    </a:lnTo>
                    <a:lnTo>
                      <a:pt x="434" y="133"/>
                    </a:lnTo>
                    <a:lnTo>
                      <a:pt x="428" y="137"/>
                    </a:lnTo>
                    <a:lnTo>
                      <a:pt x="422" y="140"/>
                    </a:lnTo>
                    <a:lnTo>
                      <a:pt x="418" y="145"/>
                    </a:lnTo>
                    <a:lnTo>
                      <a:pt x="415" y="150"/>
                    </a:lnTo>
                    <a:lnTo>
                      <a:pt x="414" y="154"/>
                    </a:lnTo>
                    <a:lnTo>
                      <a:pt x="414" y="155"/>
                    </a:lnTo>
                    <a:lnTo>
                      <a:pt x="414" y="156"/>
                    </a:lnTo>
                    <a:lnTo>
                      <a:pt x="414" y="156"/>
                    </a:lnTo>
                    <a:lnTo>
                      <a:pt x="414" y="157"/>
                    </a:lnTo>
                    <a:lnTo>
                      <a:pt x="418" y="152"/>
                    </a:lnTo>
                    <a:lnTo>
                      <a:pt x="423" y="148"/>
                    </a:lnTo>
                    <a:lnTo>
                      <a:pt x="430" y="144"/>
                    </a:lnTo>
                    <a:lnTo>
                      <a:pt x="438" y="141"/>
                    </a:lnTo>
                    <a:lnTo>
                      <a:pt x="448" y="139"/>
                    </a:lnTo>
                    <a:lnTo>
                      <a:pt x="457" y="137"/>
                    </a:lnTo>
                    <a:lnTo>
                      <a:pt x="467" y="136"/>
                    </a:lnTo>
                    <a:lnTo>
                      <a:pt x="476" y="136"/>
                    </a:lnTo>
                    <a:lnTo>
                      <a:pt x="484" y="137"/>
                    </a:lnTo>
                    <a:lnTo>
                      <a:pt x="491" y="138"/>
                    </a:lnTo>
                    <a:lnTo>
                      <a:pt x="498" y="141"/>
                    </a:lnTo>
                    <a:lnTo>
                      <a:pt x="505" y="143"/>
                    </a:lnTo>
                    <a:lnTo>
                      <a:pt x="511" y="146"/>
                    </a:lnTo>
                    <a:lnTo>
                      <a:pt x="517" y="150"/>
                    </a:lnTo>
                    <a:lnTo>
                      <a:pt x="523" y="153"/>
                    </a:lnTo>
                    <a:lnTo>
                      <a:pt x="528" y="157"/>
                    </a:lnTo>
                    <a:lnTo>
                      <a:pt x="533" y="162"/>
                    </a:lnTo>
                    <a:lnTo>
                      <a:pt x="537" y="166"/>
                    </a:lnTo>
                    <a:lnTo>
                      <a:pt x="540" y="171"/>
                    </a:lnTo>
                    <a:lnTo>
                      <a:pt x="543" y="176"/>
                    </a:lnTo>
                    <a:lnTo>
                      <a:pt x="545" y="181"/>
                    </a:lnTo>
                    <a:lnTo>
                      <a:pt x="547" y="186"/>
                    </a:lnTo>
                    <a:lnTo>
                      <a:pt x="548" y="192"/>
                    </a:lnTo>
                    <a:lnTo>
                      <a:pt x="548" y="198"/>
                    </a:lnTo>
                    <a:lnTo>
                      <a:pt x="547" y="204"/>
                    </a:lnTo>
                    <a:lnTo>
                      <a:pt x="545" y="210"/>
                    </a:lnTo>
                    <a:lnTo>
                      <a:pt x="542" y="215"/>
                    </a:lnTo>
                    <a:lnTo>
                      <a:pt x="539" y="220"/>
                    </a:lnTo>
                    <a:lnTo>
                      <a:pt x="526" y="217"/>
                    </a:lnTo>
                    <a:lnTo>
                      <a:pt x="513" y="215"/>
                    </a:lnTo>
                    <a:lnTo>
                      <a:pt x="499" y="212"/>
                    </a:lnTo>
                    <a:lnTo>
                      <a:pt x="485" y="210"/>
                    </a:lnTo>
                    <a:lnTo>
                      <a:pt x="470" y="208"/>
                    </a:lnTo>
                    <a:lnTo>
                      <a:pt x="455" y="205"/>
                    </a:lnTo>
                    <a:lnTo>
                      <a:pt x="438" y="204"/>
                    </a:lnTo>
                    <a:lnTo>
                      <a:pt x="422" y="202"/>
                    </a:lnTo>
                    <a:lnTo>
                      <a:pt x="405" y="200"/>
                    </a:lnTo>
                    <a:lnTo>
                      <a:pt x="388" y="198"/>
                    </a:lnTo>
                    <a:lnTo>
                      <a:pt x="370" y="197"/>
                    </a:lnTo>
                    <a:lnTo>
                      <a:pt x="352" y="196"/>
                    </a:lnTo>
                    <a:lnTo>
                      <a:pt x="333" y="195"/>
                    </a:lnTo>
                    <a:lnTo>
                      <a:pt x="314" y="194"/>
                    </a:lnTo>
                    <a:lnTo>
                      <a:pt x="295" y="194"/>
                    </a:lnTo>
                    <a:lnTo>
                      <a:pt x="276" y="193"/>
                    </a:lnTo>
                    <a:lnTo>
                      <a:pt x="265" y="193"/>
                    </a:lnTo>
                    <a:lnTo>
                      <a:pt x="254" y="193"/>
                    </a:lnTo>
                    <a:lnTo>
                      <a:pt x="244" y="193"/>
                    </a:lnTo>
                    <a:lnTo>
                      <a:pt x="233" y="193"/>
                    </a:lnTo>
                    <a:lnTo>
                      <a:pt x="223" y="193"/>
                    </a:lnTo>
                    <a:lnTo>
                      <a:pt x="213" y="194"/>
                    </a:lnTo>
                    <a:lnTo>
                      <a:pt x="202" y="194"/>
                    </a:lnTo>
                    <a:lnTo>
                      <a:pt x="192" y="194"/>
                    </a:lnTo>
                    <a:lnTo>
                      <a:pt x="183" y="195"/>
                    </a:lnTo>
                    <a:lnTo>
                      <a:pt x="172" y="195"/>
                    </a:lnTo>
                    <a:lnTo>
                      <a:pt x="163" y="196"/>
                    </a:lnTo>
                    <a:lnTo>
                      <a:pt x="153" y="196"/>
                    </a:lnTo>
                    <a:lnTo>
                      <a:pt x="144" y="197"/>
                    </a:lnTo>
                    <a:lnTo>
                      <a:pt x="135" y="198"/>
                    </a:lnTo>
                    <a:lnTo>
                      <a:pt x="126" y="198"/>
                    </a:lnTo>
                    <a:lnTo>
                      <a:pt x="117" y="199"/>
                    </a:lnTo>
                    <a:lnTo>
                      <a:pt x="0" y="282"/>
                    </a:lnTo>
                    <a:lnTo>
                      <a:pt x="9" y="280"/>
                    </a:lnTo>
                    <a:lnTo>
                      <a:pt x="18" y="277"/>
                    </a:lnTo>
                    <a:lnTo>
                      <a:pt x="28" y="276"/>
                    </a:lnTo>
                    <a:lnTo>
                      <a:pt x="39" y="273"/>
                    </a:lnTo>
                    <a:lnTo>
                      <a:pt x="50" y="271"/>
                    </a:lnTo>
                    <a:lnTo>
                      <a:pt x="62" y="270"/>
                    </a:lnTo>
                    <a:lnTo>
                      <a:pt x="74" y="268"/>
                    </a:lnTo>
                    <a:lnTo>
                      <a:pt x="88" y="266"/>
                    </a:lnTo>
                    <a:lnTo>
                      <a:pt x="101" y="265"/>
                    </a:lnTo>
                    <a:lnTo>
                      <a:pt x="116" y="263"/>
                    </a:lnTo>
                    <a:lnTo>
                      <a:pt x="131" y="262"/>
                    </a:lnTo>
                    <a:lnTo>
                      <a:pt x="146" y="261"/>
                    </a:lnTo>
                    <a:lnTo>
                      <a:pt x="163" y="260"/>
                    </a:lnTo>
                    <a:lnTo>
                      <a:pt x="180" y="260"/>
                    </a:lnTo>
                    <a:lnTo>
                      <a:pt x="198" y="260"/>
                    </a:lnTo>
                    <a:lnTo>
                      <a:pt x="216" y="260"/>
                    </a:lnTo>
                    <a:lnTo>
                      <a:pt x="234" y="261"/>
                    </a:lnTo>
                    <a:lnTo>
                      <a:pt x="251" y="261"/>
                    </a:lnTo>
                    <a:lnTo>
                      <a:pt x="267" y="262"/>
                    </a:lnTo>
                    <a:lnTo>
                      <a:pt x="282" y="263"/>
                    </a:lnTo>
                    <a:lnTo>
                      <a:pt x="297" y="264"/>
                    </a:lnTo>
                    <a:lnTo>
                      <a:pt x="312" y="265"/>
                    </a:lnTo>
                    <a:lnTo>
                      <a:pt x="325" y="266"/>
                    </a:lnTo>
                    <a:lnTo>
                      <a:pt x="339" y="267"/>
                    </a:lnTo>
                    <a:lnTo>
                      <a:pt x="351" y="268"/>
                    </a:lnTo>
                    <a:lnTo>
                      <a:pt x="363" y="269"/>
                    </a:lnTo>
                    <a:lnTo>
                      <a:pt x="375" y="271"/>
                    </a:lnTo>
                    <a:lnTo>
                      <a:pt x="386" y="272"/>
                    </a:lnTo>
                    <a:lnTo>
                      <a:pt x="396" y="273"/>
                    </a:lnTo>
                    <a:lnTo>
                      <a:pt x="407" y="275"/>
                    </a:lnTo>
                    <a:lnTo>
                      <a:pt x="417" y="276"/>
                    </a:lnTo>
                    <a:lnTo>
                      <a:pt x="427" y="277"/>
                    </a:lnTo>
                    <a:lnTo>
                      <a:pt x="436" y="279"/>
                    </a:lnTo>
                    <a:lnTo>
                      <a:pt x="446" y="280"/>
                    </a:lnTo>
                    <a:lnTo>
                      <a:pt x="455" y="282"/>
                    </a:lnTo>
                    <a:lnTo>
                      <a:pt x="464" y="283"/>
                    </a:lnTo>
                    <a:lnTo>
                      <a:pt x="472" y="284"/>
                    </a:lnTo>
                    <a:lnTo>
                      <a:pt x="481" y="285"/>
                    </a:lnTo>
                    <a:lnTo>
                      <a:pt x="489" y="287"/>
                    </a:lnTo>
                    <a:lnTo>
                      <a:pt x="498" y="288"/>
                    </a:lnTo>
                    <a:lnTo>
                      <a:pt x="506" y="289"/>
                    </a:lnTo>
                    <a:lnTo>
                      <a:pt x="515" y="290"/>
                    </a:lnTo>
                    <a:lnTo>
                      <a:pt x="524" y="290"/>
                    </a:lnTo>
                    <a:lnTo>
                      <a:pt x="532" y="291"/>
                    </a:lnTo>
                    <a:lnTo>
                      <a:pt x="541" y="292"/>
                    </a:lnTo>
                    <a:lnTo>
                      <a:pt x="550" y="292"/>
                    </a:lnTo>
                    <a:lnTo>
                      <a:pt x="559" y="293"/>
                    </a:lnTo>
                    <a:lnTo>
                      <a:pt x="568" y="293"/>
                    </a:lnTo>
                    <a:lnTo>
                      <a:pt x="592" y="293"/>
                    </a:lnTo>
                    <a:lnTo>
                      <a:pt x="615" y="293"/>
                    </a:lnTo>
                    <a:lnTo>
                      <a:pt x="636" y="292"/>
                    </a:lnTo>
                    <a:lnTo>
                      <a:pt x="656" y="291"/>
                    </a:lnTo>
                    <a:lnTo>
                      <a:pt x="674" y="290"/>
                    </a:lnTo>
                    <a:lnTo>
                      <a:pt x="692" y="288"/>
                    </a:lnTo>
                    <a:lnTo>
                      <a:pt x="707" y="287"/>
                    </a:lnTo>
                    <a:lnTo>
                      <a:pt x="721" y="285"/>
                    </a:lnTo>
                    <a:lnTo>
                      <a:pt x="733" y="283"/>
                    </a:lnTo>
                    <a:lnTo>
                      <a:pt x="744" y="282"/>
                    </a:lnTo>
                    <a:lnTo>
                      <a:pt x="753" y="280"/>
                    </a:lnTo>
                    <a:lnTo>
                      <a:pt x="760" y="278"/>
                    </a:lnTo>
                    <a:lnTo>
                      <a:pt x="766" y="277"/>
                    </a:lnTo>
                    <a:lnTo>
                      <a:pt x="770" y="276"/>
                    </a:lnTo>
                    <a:lnTo>
                      <a:pt x="773" y="276"/>
                    </a:lnTo>
                    <a:lnTo>
                      <a:pt x="774" y="275"/>
                    </a:lnTo>
                    <a:lnTo>
                      <a:pt x="780" y="277"/>
                    </a:lnTo>
                    <a:lnTo>
                      <a:pt x="394"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089" name="Freeform 25"/>
              <p:cNvSpPr>
                <a:spLocks/>
              </p:cNvSpPr>
              <p:nvPr/>
            </p:nvSpPr>
            <p:spPr bwMode="auto">
              <a:xfrm>
                <a:off x="1194" y="1073"/>
                <a:ext cx="431" cy="187"/>
              </a:xfrm>
              <a:custGeom>
                <a:avLst/>
                <a:gdLst>
                  <a:gd name="T0" fmla="*/ 178 w 431"/>
                  <a:gd name="T1" fmla="*/ 161 h 187"/>
                  <a:gd name="T2" fmla="*/ 216 w 431"/>
                  <a:gd name="T3" fmla="*/ 162 h 187"/>
                  <a:gd name="T4" fmla="*/ 253 w 431"/>
                  <a:gd name="T5" fmla="*/ 164 h 187"/>
                  <a:gd name="T6" fmla="*/ 288 w 431"/>
                  <a:gd name="T7" fmla="*/ 167 h 187"/>
                  <a:gd name="T8" fmla="*/ 321 w 431"/>
                  <a:gd name="T9" fmla="*/ 171 h 187"/>
                  <a:gd name="T10" fmla="*/ 353 w 431"/>
                  <a:gd name="T11" fmla="*/ 175 h 187"/>
                  <a:gd name="T12" fmla="*/ 382 w 431"/>
                  <a:gd name="T13" fmla="*/ 179 h 187"/>
                  <a:gd name="T14" fmla="*/ 409 w 431"/>
                  <a:gd name="T15" fmla="*/ 184 h 187"/>
                  <a:gd name="T16" fmla="*/ 425 w 431"/>
                  <a:gd name="T17" fmla="*/ 182 h 187"/>
                  <a:gd name="T18" fmla="*/ 430 w 431"/>
                  <a:gd name="T19" fmla="*/ 171 h 187"/>
                  <a:gd name="T20" fmla="*/ 431 w 431"/>
                  <a:gd name="T21" fmla="*/ 159 h 187"/>
                  <a:gd name="T22" fmla="*/ 428 w 431"/>
                  <a:gd name="T23" fmla="*/ 148 h 187"/>
                  <a:gd name="T24" fmla="*/ 423 w 431"/>
                  <a:gd name="T25" fmla="*/ 138 h 187"/>
                  <a:gd name="T26" fmla="*/ 416 w 431"/>
                  <a:gd name="T27" fmla="*/ 129 h 187"/>
                  <a:gd name="T28" fmla="*/ 406 w 431"/>
                  <a:gd name="T29" fmla="*/ 120 h 187"/>
                  <a:gd name="T30" fmla="*/ 394 w 431"/>
                  <a:gd name="T31" fmla="*/ 113 h 187"/>
                  <a:gd name="T32" fmla="*/ 381 w 431"/>
                  <a:gd name="T33" fmla="*/ 108 h 187"/>
                  <a:gd name="T34" fmla="*/ 367 w 431"/>
                  <a:gd name="T35" fmla="*/ 104 h 187"/>
                  <a:gd name="T36" fmla="*/ 350 w 431"/>
                  <a:gd name="T37" fmla="*/ 103 h 187"/>
                  <a:gd name="T38" fmla="*/ 331 w 431"/>
                  <a:gd name="T39" fmla="*/ 106 h 187"/>
                  <a:gd name="T40" fmla="*/ 313 w 431"/>
                  <a:gd name="T41" fmla="*/ 111 h 187"/>
                  <a:gd name="T42" fmla="*/ 301 w 431"/>
                  <a:gd name="T43" fmla="*/ 119 h 187"/>
                  <a:gd name="T44" fmla="*/ 297 w 431"/>
                  <a:gd name="T45" fmla="*/ 123 h 187"/>
                  <a:gd name="T46" fmla="*/ 297 w 431"/>
                  <a:gd name="T47" fmla="*/ 122 h 187"/>
                  <a:gd name="T48" fmla="*/ 298 w 431"/>
                  <a:gd name="T49" fmla="*/ 117 h 187"/>
                  <a:gd name="T50" fmla="*/ 305 w 431"/>
                  <a:gd name="T51" fmla="*/ 107 h 187"/>
                  <a:gd name="T52" fmla="*/ 317 w 431"/>
                  <a:gd name="T53" fmla="*/ 100 h 187"/>
                  <a:gd name="T54" fmla="*/ 333 w 431"/>
                  <a:gd name="T55" fmla="*/ 95 h 187"/>
                  <a:gd name="T56" fmla="*/ 337 w 431"/>
                  <a:gd name="T57" fmla="*/ 87 h 187"/>
                  <a:gd name="T58" fmla="*/ 324 w 431"/>
                  <a:gd name="T59" fmla="*/ 76 h 187"/>
                  <a:gd name="T60" fmla="*/ 308 w 431"/>
                  <a:gd name="T61" fmla="*/ 67 h 187"/>
                  <a:gd name="T62" fmla="*/ 289 w 431"/>
                  <a:gd name="T63" fmla="*/ 61 h 187"/>
                  <a:gd name="T64" fmla="*/ 277 w 431"/>
                  <a:gd name="T65" fmla="*/ 59 h 187"/>
                  <a:gd name="T66" fmla="*/ 273 w 431"/>
                  <a:gd name="T67" fmla="*/ 59 h 187"/>
                  <a:gd name="T68" fmla="*/ 270 w 431"/>
                  <a:gd name="T69" fmla="*/ 58 h 187"/>
                  <a:gd name="T70" fmla="*/ 267 w 431"/>
                  <a:gd name="T71" fmla="*/ 58 h 187"/>
                  <a:gd name="T72" fmla="*/ 265 w 431"/>
                  <a:gd name="T73" fmla="*/ 56 h 187"/>
                  <a:gd name="T74" fmla="*/ 266 w 431"/>
                  <a:gd name="T75" fmla="*/ 52 h 187"/>
                  <a:gd name="T76" fmla="*/ 266 w 431"/>
                  <a:gd name="T77" fmla="*/ 43 h 187"/>
                  <a:gd name="T78" fmla="*/ 262 w 431"/>
                  <a:gd name="T79" fmla="*/ 29 h 187"/>
                  <a:gd name="T80" fmla="*/ 252 w 431"/>
                  <a:gd name="T81" fmla="*/ 16 h 187"/>
                  <a:gd name="T82" fmla="*/ 240 w 431"/>
                  <a:gd name="T83" fmla="*/ 5 h 187"/>
                  <a:gd name="T84" fmla="*/ 0 w 431"/>
                  <a:gd name="T85" fmla="*/ 166 h 187"/>
                  <a:gd name="T86" fmla="*/ 18 w 431"/>
                  <a:gd name="T87" fmla="*/ 165 h 187"/>
                  <a:gd name="T88" fmla="*/ 36 w 431"/>
                  <a:gd name="T89" fmla="*/ 163 h 187"/>
                  <a:gd name="T90" fmla="*/ 55 w 431"/>
                  <a:gd name="T91" fmla="*/ 162 h 187"/>
                  <a:gd name="T92" fmla="*/ 75 w 431"/>
                  <a:gd name="T93" fmla="*/ 161 h 187"/>
                  <a:gd name="T94" fmla="*/ 96 w 431"/>
                  <a:gd name="T95" fmla="*/ 161 h 187"/>
                  <a:gd name="T96" fmla="*/ 116 w 431"/>
                  <a:gd name="T97" fmla="*/ 160 h 187"/>
                  <a:gd name="T98" fmla="*/ 137 w 431"/>
                  <a:gd name="T99" fmla="*/ 160 h 187"/>
                  <a:gd name="T100" fmla="*/ 159 w 431"/>
                  <a:gd name="T101" fmla="*/ 1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1" h="187">
                    <a:moveTo>
                      <a:pt x="159" y="160"/>
                    </a:moveTo>
                    <a:lnTo>
                      <a:pt x="178" y="161"/>
                    </a:lnTo>
                    <a:lnTo>
                      <a:pt x="197" y="161"/>
                    </a:lnTo>
                    <a:lnTo>
                      <a:pt x="216" y="162"/>
                    </a:lnTo>
                    <a:lnTo>
                      <a:pt x="235" y="163"/>
                    </a:lnTo>
                    <a:lnTo>
                      <a:pt x="253" y="164"/>
                    </a:lnTo>
                    <a:lnTo>
                      <a:pt x="271" y="165"/>
                    </a:lnTo>
                    <a:lnTo>
                      <a:pt x="288" y="167"/>
                    </a:lnTo>
                    <a:lnTo>
                      <a:pt x="305" y="169"/>
                    </a:lnTo>
                    <a:lnTo>
                      <a:pt x="321" y="171"/>
                    </a:lnTo>
                    <a:lnTo>
                      <a:pt x="338" y="172"/>
                    </a:lnTo>
                    <a:lnTo>
                      <a:pt x="353" y="175"/>
                    </a:lnTo>
                    <a:lnTo>
                      <a:pt x="368" y="177"/>
                    </a:lnTo>
                    <a:lnTo>
                      <a:pt x="382" y="179"/>
                    </a:lnTo>
                    <a:lnTo>
                      <a:pt x="396" y="182"/>
                    </a:lnTo>
                    <a:lnTo>
                      <a:pt x="409" y="184"/>
                    </a:lnTo>
                    <a:lnTo>
                      <a:pt x="422" y="187"/>
                    </a:lnTo>
                    <a:lnTo>
                      <a:pt x="425" y="182"/>
                    </a:lnTo>
                    <a:lnTo>
                      <a:pt x="428" y="177"/>
                    </a:lnTo>
                    <a:lnTo>
                      <a:pt x="430" y="171"/>
                    </a:lnTo>
                    <a:lnTo>
                      <a:pt x="431" y="165"/>
                    </a:lnTo>
                    <a:lnTo>
                      <a:pt x="431" y="159"/>
                    </a:lnTo>
                    <a:lnTo>
                      <a:pt x="430" y="153"/>
                    </a:lnTo>
                    <a:lnTo>
                      <a:pt x="428" y="148"/>
                    </a:lnTo>
                    <a:lnTo>
                      <a:pt x="426" y="143"/>
                    </a:lnTo>
                    <a:lnTo>
                      <a:pt x="423" y="138"/>
                    </a:lnTo>
                    <a:lnTo>
                      <a:pt x="420" y="133"/>
                    </a:lnTo>
                    <a:lnTo>
                      <a:pt x="416" y="129"/>
                    </a:lnTo>
                    <a:lnTo>
                      <a:pt x="411" y="124"/>
                    </a:lnTo>
                    <a:lnTo>
                      <a:pt x="406" y="120"/>
                    </a:lnTo>
                    <a:lnTo>
                      <a:pt x="400" y="117"/>
                    </a:lnTo>
                    <a:lnTo>
                      <a:pt x="394" y="113"/>
                    </a:lnTo>
                    <a:lnTo>
                      <a:pt x="388" y="110"/>
                    </a:lnTo>
                    <a:lnTo>
                      <a:pt x="381" y="108"/>
                    </a:lnTo>
                    <a:lnTo>
                      <a:pt x="374" y="105"/>
                    </a:lnTo>
                    <a:lnTo>
                      <a:pt x="367" y="104"/>
                    </a:lnTo>
                    <a:lnTo>
                      <a:pt x="359" y="103"/>
                    </a:lnTo>
                    <a:lnTo>
                      <a:pt x="350" y="103"/>
                    </a:lnTo>
                    <a:lnTo>
                      <a:pt x="340" y="104"/>
                    </a:lnTo>
                    <a:lnTo>
                      <a:pt x="331" y="106"/>
                    </a:lnTo>
                    <a:lnTo>
                      <a:pt x="321" y="108"/>
                    </a:lnTo>
                    <a:lnTo>
                      <a:pt x="313" y="111"/>
                    </a:lnTo>
                    <a:lnTo>
                      <a:pt x="306" y="115"/>
                    </a:lnTo>
                    <a:lnTo>
                      <a:pt x="301" y="119"/>
                    </a:lnTo>
                    <a:lnTo>
                      <a:pt x="297" y="124"/>
                    </a:lnTo>
                    <a:lnTo>
                      <a:pt x="297" y="123"/>
                    </a:lnTo>
                    <a:lnTo>
                      <a:pt x="297" y="123"/>
                    </a:lnTo>
                    <a:lnTo>
                      <a:pt x="297" y="122"/>
                    </a:lnTo>
                    <a:lnTo>
                      <a:pt x="297" y="121"/>
                    </a:lnTo>
                    <a:lnTo>
                      <a:pt x="298" y="117"/>
                    </a:lnTo>
                    <a:lnTo>
                      <a:pt x="301" y="112"/>
                    </a:lnTo>
                    <a:lnTo>
                      <a:pt x="305" y="107"/>
                    </a:lnTo>
                    <a:lnTo>
                      <a:pt x="311" y="104"/>
                    </a:lnTo>
                    <a:lnTo>
                      <a:pt x="317" y="100"/>
                    </a:lnTo>
                    <a:lnTo>
                      <a:pt x="325" y="97"/>
                    </a:lnTo>
                    <a:lnTo>
                      <a:pt x="333" y="95"/>
                    </a:lnTo>
                    <a:lnTo>
                      <a:pt x="342" y="93"/>
                    </a:lnTo>
                    <a:lnTo>
                      <a:pt x="337" y="87"/>
                    </a:lnTo>
                    <a:lnTo>
                      <a:pt x="331" y="81"/>
                    </a:lnTo>
                    <a:lnTo>
                      <a:pt x="324" y="76"/>
                    </a:lnTo>
                    <a:lnTo>
                      <a:pt x="316" y="71"/>
                    </a:lnTo>
                    <a:lnTo>
                      <a:pt x="308" y="67"/>
                    </a:lnTo>
                    <a:lnTo>
                      <a:pt x="298" y="63"/>
                    </a:lnTo>
                    <a:lnTo>
                      <a:pt x="289" y="61"/>
                    </a:lnTo>
                    <a:lnTo>
                      <a:pt x="279" y="59"/>
                    </a:lnTo>
                    <a:lnTo>
                      <a:pt x="277" y="59"/>
                    </a:lnTo>
                    <a:lnTo>
                      <a:pt x="275" y="59"/>
                    </a:lnTo>
                    <a:lnTo>
                      <a:pt x="273" y="59"/>
                    </a:lnTo>
                    <a:lnTo>
                      <a:pt x="271" y="59"/>
                    </a:lnTo>
                    <a:lnTo>
                      <a:pt x="270" y="58"/>
                    </a:lnTo>
                    <a:lnTo>
                      <a:pt x="268" y="58"/>
                    </a:lnTo>
                    <a:lnTo>
                      <a:pt x="267" y="58"/>
                    </a:lnTo>
                    <a:lnTo>
                      <a:pt x="265" y="58"/>
                    </a:lnTo>
                    <a:lnTo>
                      <a:pt x="265" y="56"/>
                    </a:lnTo>
                    <a:lnTo>
                      <a:pt x="266" y="54"/>
                    </a:lnTo>
                    <a:lnTo>
                      <a:pt x="266" y="52"/>
                    </a:lnTo>
                    <a:lnTo>
                      <a:pt x="266" y="50"/>
                    </a:lnTo>
                    <a:lnTo>
                      <a:pt x="266" y="43"/>
                    </a:lnTo>
                    <a:lnTo>
                      <a:pt x="264" y="36"/>
                    </a:lnTo>
                    <a:lnTo>
                      <a:pt x="262" y="29"/>
                    </a:lnTo>
                    <a:lnTo>
                      <a:pt x="258" y="22"/>
                    </a:lnTo>
                    <a:lnTo>
                      <a:pt x="252" y="16"/>
                    </a:lnTo>
                    <a:lnTo>
                      <a:pt x="247" y="10"/>
                    </a:lnTo>
                    <a:lnTo>
                      <a:pt x="240" y="5"/>
                    </a:lnTo>
                    <a:lnTo>
                      <a:pt x="232" y="0"/>
                    </a:lnTo>
                    <a:lnTo>
                      <a:pt x="0" y="166"/>
                    </a:lnTo>
                    <a:lnTo>
                      <a:pt x="9" y="165"/>
                    </a:lnTo>
                    <a:lnTo>
                      <a:pt x="18" y="165"/>
                    </a:lnTo>
                    <a:lnTo>
                      <a:pt x="27" y="164"/>
                    </a:lnTo>
                    <a:lnTo>
                      <a:pt x="36" y="163"/>
                    </a:lnTo>
                    <a:lnTo>
                      <a:pt x="46" y="163"/>
                    </a:lnTo>
                    <a:lnTo>
                      <a:pt x="55" y="162"/>
                    </a:lnTo>
                    <a:lnTo>
                      <a:pt x="66" y="162"/>
                    </a:lnTo>
                    <a:lnTo>
                      <a:pt x="75" y="161"/>
                    </a:lnTo>
                    <a:lnTo>
                      <a:pt x="85" y="161"/>
                    </a:lnTo>
                    <a:lnTo>
                      <a:pt x="96" y="161"/>
                    </a:lnTo>
                    <a:lnTo>
                      <a:pt x="106" y="160"/>
                    </a:lnTo>
                    <a:lnTo>
                      <a:pt x="116" y="160"/>
                    </a:lnTo>
                    <a:lnTo>
                      <a:pt x="127" y="160"/>
                    </a:lnTo>
                    <a:lnTo>
                      <a:pt x="137" y="160"/>
                    </a:lnTo>
                    <a:lnTo>
                      <a:pt x="148" y="160"/>
                    </a:lnTo>
                    <a:lnTo>
                      <a:pt x="159" y="16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090" name="Freeform 26"/>
              <p:cNvSpPr>
                <a:spLocks/>
              </p:cNvSpPr>
              <p:nvPr/>
            </p:nvSpPr>
            <p:spPr bwMode="auto">
              <a:xfrm>
                <a:off x="1147" y="1304"/>
                <a:ext cx="619" cy="139"/>
              </a:xfrm>
              <a:custGeom>
                <a:avLst/>
                <a:gdLst>
                  <a:gd name="T0" fmla="*/ 362 w 619"/>
                  <a:gd name="T1" fmla="*/ 139 h 139"/>
                  <a:gd name="T2" fmla="*/ 619 w 619"/>
                  <a:gd name="T3" fmla="*/ 89 h 139"/>
                  <a:gd name="T4" fmla="*/ 502 w 619"/>
                  <a:gd name="T5" fmla="*/ 0 h 139"/>
                  <a:gd name="T6" fmla="*/ 143 w 619"/>
                  <a:gd name="T7" fmla="*/ 0 h 139"/>
                  <a:gd name="T8" fmla="*/ 0 w 619"/>
                  <a:gd name="T9" fmla="*/ 108 h 139"/>
                  <a:gd name="T10" fmla="*/ 362 w 619"/>
                  <a:gd name="T11" fmla="*/ 139 h 139"/>
                </a:gdLst>
                <a:ahLst/>
                <a:cxnLst>
                  <a:cxn ang="0">
                    <a:pos x="T0" y="T1"/>
                  </a:cxn>
                  <a:cxn ang="0">
                    <a:pos x="T2" y="T3"/>
                  </a:cxn>
                  <a:cxn ang="0">
                    <a:pos x="T4" y="T5"/>
                  </a:cxn>
                  <a:cxn ang="0">
                    <a:pos x="T6" y="T7"/>
                  </a:cxn>
                  <a:cxn ang="0">
                    <a:pos x="T8" y="T9"/>
                  </a:cxn>
                  <a:cxn ang="0">
                    <a:pos x="T10" y="T11"/>
                  </a:cxn>
                </a:cxnLst>
                <a:rect l="0" t="0" r="r" b="b"/>
                <a:pathLst>
                  <a:path w="619" h="139">
                    <a:moveTo>
                      <a:pt x="362" y="139"/>
                    </a:moveTo>
                    <a:lnTo>
                      <a:pt x="619" y="89"/>
                    </a:lnTo>
                    <a:lnTo>
                      <a:pt x="502" y="0"/>
                    </a:lnTo>
                    <a:lnTo>
                      <a:pt x="143" y="0"/>
                    </a:lnTo>
                    <a:lnTo>
                      <a:pt x="0" y="108"/>
                    </a:lnTo>
                    <a:lnTo>
                      <a:pt x="362" y="139"/>
                    </a:lnTo>
                    <a:close/>
                  </a:path>
                </a:pathLst>
              </a:custGeom>
              <a:solidFill>
                <a:srgbClr val="DDD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091" name="Freeform 27"/>
              <p:cNvSpPr>
                <a:spLocks/>
              </p:cNvSpPr>
              <p:nvPr/>
            </p:nvSpPr>
            <p:spPr bwMode="auto">
              <a:xfrm>
                <a:off x="1503" y="1314"/>
                <a:ext cx="265" cy="133"/>
              </a:xfrm>
              <a:custGeom>
                <a:avLst/>
                <a:gdLst>
                  <a:gd name="T0" fmla="*/ 141 w 265"/>
                  <a:gd name="T1" fmla="*/ 0 h 133"/>
                  <a:gd name="T2" fmla="*/ 265 w 265"/>
                  <a:gd name="T3" fmla="*/ 80 h 133"/>
                  <a:gd name="T4" fmla="*/ 0 w 265"/>
                  <a:gd name="T5" fmla="*/ 133 h 133"/>
                  <a:gd name="T6" fmla="*/ 141 w 265"/>
                  <a:gd name="T7" fmla="*/ 0 h 133"/>
                </a:gdLst>
                <a:ahLst/>
                <a:cxnLst>
                  <a:cxn ang="0">
                    <a:pos x="T0" y="T1"/>
                  </a:cxn>
                  <a:cxn ang="0">
                    <a:pos x="T2" y="T3"/>
                  </a:cxn>
                  <a:cxn ang="0">
                    <a:pos x="T4" y="T5"/>
                  </a:cxn>
                  <a:cxn ang="0">
                    <a:pos x="T6" y="T7"/>
                  </a:cxn>
                </a:cxnLst>
                <a:rect l="0" t="0" r="r" b="b"/>
                <a:pathLst>
                  <a:path w="265" h="133">
                    <a:moveTo>
                      <a:pt x="141" y="0"/>
                    </a:moveTo>
                    <a:lnTo>
                      <a:pt x="265" y="80"/>
                    </a:lnTo>
                    <a:lnTo>
                      <a:pt x="0" y="133"/>
                    </a:lnTo>
                    <a:lnTo>
                      <a:pt x="141"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092" name="Freeform 28"/>
              <p:cNvSpPr>
                <a:spLocks/>
              </p:cNvSpPr>
              <p:nvPr/>
            </p:nvSpPr>
            <p:spPr bwMode="auto">
              <a:xfrm>
                <a:off x="1595" y="1378"/>
                <a:ext cx="74" cy="49"/>
              </a:xfrm>
              <a:custGeom>
                <a:avLst/>
                <a:gdLst>
                  <a:gd name="T0" fmla="*/ 0 w 74"/>
                  <a:gd name="T1" fmla="*/ 16 h 49"/>
                  <a:gd name="T2" fmla="*/ 74 w 74"/>
                  <a:gd name="T3" fmla="*/ 0 h 49"/>
                  <a:gd name="T4" fmla="*/ 73 w 74"/>
                  <a:gd name="T5" fmla="*/ 49 h 49"/>
                  <a:gd name="T6" fmla="*/ 63 w 74"/>
                  <a:gd name="T7" fmla="*/ 11 h 49"/>
                  <a:gd name="T8" fmla="*/ 0 w 74"/>
                  <a:gd name="T9" fmla="*/ 16 h 49"/>
                </a:gdLst>
                <a:ahLst/>
                <a:cxnLst>
                  <a:cxn ang="0">
                    <a:pos x="T0" y="T1"/>
                  </a:cxn>
                  <a:cxn ang="0">
                    <a:pos x="T2" y="T3"/>
                  </a:cxn>
                  <a:cxn ang="0">
                    <a:pos x="T4" y="T5"/>
                  </a:cxn>
                  <a:cxn ang="0">
                    <a:pos x="T6" y="T7"/>
                  </a:cxn>
                  <a:cxn ang="0">
                    <a:pos x="T8" y="T9"/>
                  </a:cxn>
                </a:cxnLst>
                <a:rect l="0" t="0" r="r" b="b"/>
                <a:pathLst>
                  <a:path w="74" h="49">
                    <a:moveTo>
                      <a:pt x="0" y="16"/>
                    </a:moveTo>
                    <a:lnTo>
                      <a:pt x="74" y="0"/>
                    </a:lnTo>
                    <a:lnTo>
                      <a:pt x="73" y="49"/>
                    </a:lnTo>
                    <a:lnTo>
                      <a:pt x="63" y="11"/>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093" name="Freeform 29"/>
              <p:cNvSpPr>
                <a:spLocks/>
              </p:cNvSpPr>
              <p:nvPr/>
            </p:nvSpPr>
            <p:spPr bwMode="auto">
              <a:xfrm>
                <a:off x="1623" y="1308"/>
                <a:ext cx="145" cy="93"/>
              </a:xfrm>
              <a:custGeom>
                <a:avLst/>
                <a:gdLst>
                  <a:gd name="T0" fmla="*/ 0 w 145"/>
                  <a:gd name="T1" fmla="*/ 26 h 93"/>
                  <a:gd name="T2" fmla="*/ 116 w 145"/>
                  <a:gd name="T3" fmla="*/ 93 h 93"/>
                  <a:gd name="T4" fmla="*/ 145 w 145"/>
                  <a:gd name="T5" fmla="*/ 87 h 93"/>
                  <a:gd name="T6" fmla="*/ 28 w 145"/>
                  <a:gd name="T7" fmla="*/ 0 h 93"/>
                  <a:gd name="T8" fmla="*/ 0 w 145"/>
                  <a:gd name="T9" fmla="*/ 26 h 93"/>
                </a:gdLst>
                <a:ahLst/>
                <a:cxnLst>
                  <a:cxn ang="0">
                    <a:pos x="T0" y="T1"/>
                  </a:cxn>
                  <a:cxn ang="0">
                    <a:pos x="T2" y="T3"/>
                  </a:cxn>
                  <a:cxn ang="0">
                    <a:pos x="T4" y="T5"/>
                  </a:cxn>
                  <a:cxn ang="0">
                    <a:pos x="T6" y="T7"/>
                  </a:cxn>
                  <a:cxn ang="0">
                    <a:pos x="T8" y="T9"/>
                  </a:cxn>
                </a:cxnLst>
                <a:rect l="0" t="0" r="r" b="b"/>
                <a:pathLst>
                  <a:path w="145" h="93">
                    <a:moveTo>
                      <a:pt x="0" y="26"/>
                    </a:moveTo>
                    <a:lnTo>
                      <a:pt x="116" y="93"/>
                    </a:lnTo>
                    <a:lnTo>
                      <a:pt x="145" y="87"/>
                    </a:lnTo>
                    <a:lnTo>
                      <a:pt x="28" y="0"/>
                    </a:lnTo>
                    <a:lnTo>
                      <a:pt x="0" y="26"/>
                    </a:lnTo>
                    <a:close/>
                  </a:path>
                </a:pathLst>
              </a:custGeom>
              <a:solidFill>
                <a:srgbClr val="DB5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094" name="Freeform 30"/>
              <p:cNvSpPr>
                <a:spLocks/>
              </p:cNvSpPr>
              <p:nvPr/>
            </p:nvSpPr>
            <p:spPr bwMode="auto">
              <a:xfrm>
                <a:off x="1149" y="1298"/>
                <a:ext cx="620" cy="146"/>
              </a:xfrm>
              <a:custGeom>
                <a:avLst/>
                <a:gdLst>
                  <a:gd name="T0" fmla="*/ 0 w 620"/>
                  <a:gd name="T1" fmla="*/ 114 h 146"/>
                  <a:gd name="T2" fmla="*/ 134 w 620"/>
                  <a:gd name="T3" fmla="*/ 0 h 146"/>
                  <a:gd name="T4" fmla="*/ 502 w 620"/>
                  <a:gd name="T5" fmla="*/ 0 h 146"/>
                  <a:gd name="T6" fmla="*/ 620 w 620"/>
                  <a:gd name="T7" fmla="*/ 97 h 146"/>
                  <a:gd name="T8" fmla="*/ 496 w 620"/>
                  <a:gd name="T9" fmla="*/ 23 h 146"/>
                  <a:gd name="T10" fmla="*/ 478 w 620"/>
                  <a:gd name="T11" fmla="*/ 42 h 146"/>
                  <a:gd name="T12" fmla="*/ 360 w 620"/>
                  <a:gd name="T13" fmla="*/ 146 h 146"/>
                  <a:gd name="T14" fmla="*/ 464 w 620"/>
                  <a:gd name="T15" fmla="*/ 16 h 146"/>
                  <a:gd name="T16" fmla="*/ 146 w 620"/>
                  <a:gd name="T17" fmla="*/ 10 h 146"/>
                  <a:gd name="T18" fmla="*/ 0 w 620"/>
                  <a:gd name="T19"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0" h="146">
                    <a:moveTo>
                      <a:pt x="0" y="114"/>
                    </a:moveTo>
                    <a:lnTo>
                      <a:pt x="134" y="0"/>
                    </a:lnTo>
                    <a:lnTo>
                      <a:pt x="502" y="0"/>
                    </a:lnTo>
                    <a:lnTo>
                      <a:pt x="620" y="97"/>
                    </a:lnTo>
                    <a:lnTo>
                      <a:pt x="496" y="23"/>
                    </a:lnTo>
                    <a:lnTo>
                      <a:pt x="478" y="42"/>
                    </a:lnTo>
                    <a:lnTo>
                      <a:pt x="360" y="146"/>
                    </a:lnTo>
                    <a:lnTo>
                      <a:pt x="464" y="16"/>
                    </a:lnTo>
                    <a:lnTo>
                      <a:pt x="146" y="10"/>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095" name="Freeform 31"/>
              <p:cNvSpPr>
                <a:spLocks/>
              </p:cNvSpPr>
              <p:nvPr/>
            </p:nvSpPr>
            <p:spPr bwMode="auto">
              <a:xfrm>
                <a:off x="1312" y="1264"/>
                <a:ext cx="69" cy="110"/>
              </a:xfrm>
              <a:custGeom>
                <a:avLst/>
                <a:gdLst>
                  <a:gd name="T0" fmla="*/ 0 w 69"/>
                  <a:gd name="T1" fmla="*/ 0 h 110"/>
                  <a:gd name="T2" fmla="*/ 0 w 69"/>
                  <a:gd name="T3" fmla="*/ 102 h 110"/>
                  <a:gd name="T4" fmla="*/ 69 w 69"/>
                  <a:gd name="T5" fmla="*/ 110 h 110"/>
                  <a:gd name="T6" fmla="*/ 69 w 69"/>
                  <a:gd name="T7" fmla="*/ 3 h 110"/>
                  <a:gd name="T8" fmla="*/ 0 w 69"/>
                  <a:gd name="T9" fmla="*/ 0 h 110"/>
                </a:gdLst>
                <a:ahLst/>
                <a:cxnLst>
                  <a:cxn ang="0">
                    <a:pos x="T0" y="T1"/>
                  </a:cxn>
                  <a:cxn ang="0">
                    <a:pos x="T2" y="T3"/>
                  </a:cxn>
                  <a:cxn ang="0">
                    <a:pos x="T4" y="T5"/>
                  </a:cxn>
                  <a:cxn ang="0">
                    <a:pos x="T6" y="T7"/>
                  </a:cxn>
                  <a:cxn ang="0">
                    <a:pos x="T8" y="T9"/>
                  </a:cxn>
                </a:cxnLst>
                <a:rect l="0" t="0" r="r" b="b"/>
                <a:pathLst>
                  <a:path w="69" h="110">
                    <a:moveTo>
                      <a:pt x="0" y="0"/>
                    </a:moveTo>
                    <a:lnTo>
                      <a:pt x="0" y="102"/>
                    </a:lnTo>
                    <a:lnTo>
                      <a:pt x="69" y="110"/>
                    </a:lnTo>
                    <a:lnTo>
                      <a:pt x="69" y="3"/>
                    </a:lnTo>
                    <a:lnTo>
                      <a:pt x="0" y="0"/>
                    </a:lnTo>
                    <a:close/>
                  </a:path>
                </a:pathLst>
              </a:custGeom>
              <a:solidFill>
                <a:srgbClr val="DDD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096" name="Freeform 32"/>
              <p:cNvSpPr>
                <a:spLocks/>
              </p:cNvSpPr>
              <p:nvPr/>
            </p:nvSpPr>
            <p:spPr bwMode="auto">
              <a:xfrm>
                <a:off x="1122" y="1397"/>
                <a:ext cx="554" cy="57"/>
              </a:xfrm>
              <a:custGeom>
                <a:avLst/>
                <a:gdLst>
                  <a:gd name="T0" fmla="*/ 28 w 554"/>
                  <a:gd name="T1" fmla="*/ 37 h 57"/>
                  <a:gd name="T2" fmla="*/ 27 w 554"/>
                  <a:gd name="T3" fmla="*/ 37 h 57"/>
                  <a:gd name="T4" fmla="*/ 24 w 554"/>
                  <a:gd name="T5" fmla="*/ 35 h 57"/>
                  <a:gd name="T6" fmla="*/ 19 w 554"/>
                  <a:gd name="T7" fmla="*/ 32 h 57"/>
                  <a:gd name="T8" fmla="*/ 14 w 554"/>
                  <a:gd name="T9" fmla="*/ 29 h 57"/>
                  <a:gd name="T10" fmla="*/ 9 w 554"/>
                  <a:gd name="T11" fmla="*/ 24 h 57"/>
                  <a:gd name="T12" fmla="*/ 4 w 554"/>
                  <a:gd name="T13" fmla="*/ 20 h 57"/>
                  <a:gd name="T14" fmla="*/ 1 w 554"/>
                  <a:gd name="T15" fmla="*/ 16 h 57"/>
                  <a:gd name="T16" fmla="*/ 0 w 554"/>
                  <a:gd name="T17" fmla="*/ 11 h 57"/>
                  <a:gd name="T18" fmla="*/ 2 w 554"/>
                  <a:gd name="T19" fmla="*/ 7 h 57"/>
                  <a:gd name="T20" fmla="*/ 7 w 554"/>
                  <a:gd name="T21" fmla="*/ 4 h 57"/>
                  <a:gd name="T22" fmla="*/ 16 w 554"/>
                  <a:gd name="T23" fmla="*/ 1 h 57"/>
                  <a:gd name="T24" fmla="*/ 30 w 554"/>
                  <a:gd name="T25" fmla="*/ 0 h 57"/>
                  <a:gd name="T26" fmla="*/ 50 w 554"/>
                  <a:gd name="T27" fmla="*/ 0 h 57"/>
                  <a:gd name="T28" fmla="*/ 76 w 554"/>
                  <a:gd name="T29" fmla="*/ 1 h 57"/>
                  <a:gd name="T30" fmla="*/ 108 w 554"/>
                  <a:gd name="T31" fmla="*/ 4 h 57"/>
                  <a:gd name="T32" fmla="*/ 149 w 554"/>
                  <a:gd name="T33" fmla="*/ 9 h 57"/>
                  <a:gd name="T34" fmla="*/ 170 w 554"/>
                  <a:gd name="T35" fmla="*/ 12 h 57"/>
                  <a:gd name="T36" fmla="*/ 191 w 554"/>
                  <a:gd name="T37" fmla="*/ 14 h 57"/>
                  <a:gd name="T38" fmla="*/ 211 w 554"/>
                  <a:gd name="T39" fmla="*/ 17 h 57"/>
                  <a:gd name="T40" fmla="*/ 231 w 554"/>
                  <a:gd name="T41" fmla="*/ 19 h 57"/>
                  <a:gd name="T42" fmla="*/ 251 w 554"/>
                  <a:gd name="T43" fmla="*/ 22 h 57"/>
                  <a:gd name="T44" fmla="*/ 270 w 554"/>
                  <a:gd name="T45" fmla="*/ 24 h 57"/>
                  <a:gd name="T46" fmla="*/ 289 w 554"/>
                  <a:gd name="T47" fmla="*/ 27 h 57"/>
                  <a:gd name="T48" fmla="*/ 308 w 554"/>
                  <a:gd name="T49" fmla="*/ 29 h 57"/>
                  <a:gd name="T50" fmla="*/ 325 w 554"/>
                  <a:gd name="T51" fmla="*/ 31 h 57"/>
                  <a:gd name="T52" fmla="*/ 343 w 554"/>
                  <a:gd name="T53" fmla="*/ 33 h 57"/>
                  <a:gd name="T54" fmla="*/ 360 w 554"/>
                  <a:gd name="T55" fmla="*/ 36 h 57"/>
                  <a:gd name="T56" fmla="*/ 377 w 554"/>
                  <a:gd name="T57" fmla="*/ 37 h 57"/>
                  <a:gd name="T58" fmla="*/ 392 w 554"/>
                  <a:gd name="T59" fmla="*/ 39 h 57"/>
                  <a:gd name="T60" fmla="*/ 408 w 554"/>
                  <a:gd name="T61" fmla="*/ 41 h 57"/>
                  <a:gd name="T62" fmla="*/ 422 w 554"/>
                  <a:gd name="T63" fmla="*/ 43 h 57"/>
                  <a:gd name="T64" fmla="*/ 436 w 554"/>
                  <a:gd name="T65" fmla="*/ 44 h 57"/>
                  <a:gd name="T66" fmla="*/ 450 w 554"/>
                  <a:gd name="T67" fmla="*/ 46 h 57"/>
                  <a:gd name="T68" fmla="*/ 462 w 554"/>
                  <a:gd name="T69" fmla="*/ 47 h 57"/>
                  <a:gd name="T70" fmla="*/ 474 w 554"/>
                  <a:gd name="T71" fmla="*/ 49 h 57"/>
                  <a:gd name="T72" fmla="*/ 485 w 554"/>
                  <a:gd name="T73" fmla="*/ 50 h 57"/>
                  <a:gd name="T74" fmla="*/ 496 w 554"/>
                  <a:gd name="T75" fmla="*/ 51 h 57"/>
                  <a:gd name="T76" fmla="*/ 506 w 554"/>
                  <a:gd name="T77" fmla="*/ 52 h 57"/>
                  <a:gd name="T78" fmla="*/ 514 w 554"/>
                  <a:gd name="T79" fmla="*/ 53 h 57"/>
                  <a:gd name="T80" fmla="*/ 522 w 554"/>
                  <a:gd name="T81" fmla="*/ 54 h 57"/>
                  <a:gd name="T82" fmla="*/ 529 w 554"/>
                  <a:gd name="T83" fmla="*/ 55 h 57"/>
                  <a:gd name="T84" fmla="*/ 536 w 554"/>
                  <a:gd name="T85" fmla="*/ 55 h 57"/>
                  <a:gd name="T86" fmla="*/ 541 w 554"/>
                  <a:gd name="T87" fmla="*/ 56 h 57"/>
                  <a:gd name="T88" fmla="*/ 546 w 554"/>
                  <a:gd name="T89" fmla="*/ 56 h 57"/>
                  <a:gd name="T90" fmla="*/ 549 w 554"/>
                  <a:gd name="T91" fmla="*/ 57 h 57"/>
                  <a:gd name="T92" fmla="*/ 552 w 554"/>
                  <a:gd name="T93" fmla="*/ 57 h 57"/>
                  <a:gd name="T94" fmla="*/ 553 w 554"/>
                  <a:gd name="T95" fmla="*/ 57 h 57"/>
                  <a:gd name="T96" fmla="*/ 554 w 554"/>
                  <a:gd name="T97" fmla="*/ 57 h 57"/>
                  <a:gd name="T98" fmla="*/ 28 w 554"/>
                  <a:gd name="T99" fmla="*/ 3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4" h="57">
                    <a:moveTo>
                      <a:pt x="28" y="37"/>
                    </a:moveTo>
                    <a:lnTo>
                      <a:pt x="27" y="37"/>
                    </a:lnTo>
                    <a:lnTo>
                      <a:pt x="24" y="35"/>
                    </a:lnTo>
                    <a:lnTo>
                      <a:pt x="19" y="32"/>
                    </a:lnTo>
                    <a:lnTo>
                      <a:pt x="14" y="29"/>
                    </a:lnTo>
                    <a:lnTo>
                      <a:pt x="9" y="24"/>
                    </a:lnTo>
                    <a:lnTo>
                      <a:pt x="4" y="20"/>
                    </a:lnTo>
                    <a:lnTo>
                      <a:pt x="1" y="16"/>
                    </a:lnTo>
                    <a:lnTo>
                      <a:pt x="0" y="11"/>
                    </a:lnTo>
                    <a:lnTo>
                      <a:pt x="2" y="7"/>
                    </a:lnTo>
                    <a:lnTo>
                      <a:pt x="7" y="4"/>
                    </a:lnTo>
                    <a:lnTo>
                      <a:pt x="16" y="1"/>
                    </a:lnTo>
                    <a:lnTo>
                      <a:pt x="30" y="0"/>
                    </a:lnTo>
                    <a:lnTo>
                      <a:pt x="50" y="0"/>
                    </a:lnTo>
                    <a:lnTo>
                      <a:pt x="76" y="1"/>
                    </a:lnTo>
                    <a:lnTo>
                      <a:pt x="108" y="4"/>
                    </a:lnTo>
                    <a:lnTo>
                      <a:pt x="149" y="9"/>
                    </a:lnTo>
                    <a:lnTo>
                      <a:pt x="170" y="12"/>
                    </a:lnTo>
                    <a:lnTo>
                      <a:pt x="191" y="14"/>
                    </a:lnTo>
                    <a:lnTo>
                      <a:pt x="211" y="17"/>
                    </a:lnTo>
                    <a:lnTo>
                      <a:pt x="231" y="19"/>
                    </a:lnTo>
                    <a:lnTo>
                      <a:pt x="251" y="22"/>
                    </a:lnTo>
                    <a:lnTo>
                      <a:pt x="270" y="24"/>
                    </a:lnTo>
                    <a:lnTo>
                      <a:pt x="289" y="27"/>
                    </a:lnTo>
                    <a:lnTo>
                      <a:pt x="308" y="29"/>
                    </a:lnTo>
                    <a:lnTo>
                      <a:pt x="325" y="31"/>
                    </a:lnTo>
                    <a:lnTo>
                      <a:pt x="343" y="33"/>
                    </a:lnTo>
                    <a:lnTo>
                      <a:pt x="360" y="36"/>
                    </a:lnTo>
                    <a:lnTo>
                      <a:pt x="377" y="37"/>
                    </a:lnTo>
                    <a:lnTo>
                      <a:pt x="392" y="39"/>
                    </a:lnTo>
                    <a:lnTo>
                      <a:pt x="408" y="41"/>
                    </a:lnTo>
                    <a:lnTo>
                      <a:pt x="422" y="43"/>
                    </a:lnTo>
                    <a:lnTo>
                      <a:pt x="436" y="44"/>
                    </a:lnTo>
                    <a:lnTo>
                      <a:pt x="450" y="46"/>
                    </a:lnTo>
                    <a:lnTo>
                      <a:pt x="462" y="47"/>
                    </a:lnTo>
                    <a:lnTo>
                      <a:pt x="474" y="49"/>
                    </a:lnTo>
                    <a:lnTo>
                      <a:pt x="485" y="50"/>
                    </a:lnTo>
                    <a:lnTo>
                      <a:pt x="496" y="51"/>
                    </a:lnTo>
                    <a:lnTo>
                      <a:pt x="506" y="52"/>
                    </a:lnTo>
                    <a:lnTo>
                      <a:pt x="514" y="53"/>
                    </a:lnTo>
                    <a:lnTo>
                      <a:pt x="522" y="54"/>
                    </a:lnTo>
                    <a:lnTo>
                      <a:pt x="529" y="55"/>
                    </a:lnTo>
                    <a:lnTo>
                      <a:pt x="536" y="55"/>
                    </a:lnTo>
                    <a:lnTo>
                      <a:pt x="541" y="56"/>
                    </a:lnTo>
                    <a:lnTo>
                      <a:pt x="546" y="56"/>
                    </a:lnTo>
                    <a:lnTo>
                      <a:pt x="549" y="57"/>
                    </a:lnTo>
                    <a:lnTo>
                      <a:pt x="552" y="57"/>
                    </a:lnTo>
                    <a:lnTo>
                      <a:pt x="553" y="57"/>
                    </a:lnTo>
                    <a:lnTo>
                      <a:pt x="554" y="57"/>
                    </a:lnTo>
                    <a:lnTo>
                      <a:pt x="28" y="37"/>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097" name="Freeform 33"/>
              <p:cNvSpPr>
                <a:spLocks/>
              </p:cNvSpPr>
              <p:nvPr/>
            </p:nvSpPr>
            <p:spPr bwMode="auto">
              <a:xfrm>
                <a:off x="1314" y="1469"/>
                <a:ext cx="495" cy="29"/>
              </a:xfrm>
              <a:custGeom>
                <a:avLst/>
                <a:gdLst>
                  <a:gd name="T0" fmla="*/ 267 w 495"/>
                  <a:gd name="T1" fmla="*/ 29 h 29"/>
                  <a:gd name="T2" fmla="*/ 292 w 495"/>
                  <a:gd name="T3" fmla="*/ 27 h 29"/>
                  <a:gd name="T4" fmla="*/ 315 w 495"/>
                  <a:gd name="T5" fmla="*/ 24 h 29"/>
                  <a:gd name="T6" fmla="*/ 338 w 495"/>
                  <a:gd name="T7" fmla="*/ 19 h 29"/>
                  <a:gd name="T8" fmla="*/ 360 w 495"/>
                  <a:gd name="T9" fmla="*/ 14 h 29"/>
                  <a:gd name="T10" fmla="*/ 381 w 495"/>
                  <a:gd name="T11" fmla="*/ 11 h 29"/>
                  <a:gd name="T12" fmla="*/ 400 w 495"/>
                  <a:gd name="T13" fmla="*/ 8 h 29"/>
                  <a:gd name="T14" fmla="*/ 418 w 495"/>
                  <a:gd name="T15" fmla="*/ 6 h 29"/>
                  <a:gd name="T16" fmla="*/ 446 w 495"/>
                  <a:gd name="T17" fmla="*/ 7 h 29"/>
                  <a:gd name="T18" fmla="*/ 471 w 495"/>
                  <a:gd name="T19" fmla="*/ 9 h 29"/>
                  <a:gd name="T20" fmla="*/ 487 w 495"/>
                  <a:gd name="T21" fmla="*/ 12 h 29"/>
                  <a:gd name="T22" fmla="*/ 495 w 495"/>
                  <a:gd name="T23" fmla="*/ 13 h 29"/>
                  <a:gd name="T24" fmla="*/ 493 w 495"/>
                  <a:gd name="T25" fmla="*/ 13 h 29"/>
                  <a:gd name="T26" fmla="*/ 480 w 495"/>
                  <a:gd name="T27" fmla="*/ 9 h 29"/>
                  <a:gd name="T28" fmla="*/ 459 w 495"/>
                  <a:gd name="T29" fmla="*/ 5 h 29"/>
                  <a:gd name="T30" fmla="*/ 431 w 495"/>
                  <a:gd name="T31" fmla="*/ 1 h 29"/>
                  <a:gd name="T32" fmla="*/ 409 w 495"/>
                  <a:gd name="T33" fmla="*/ 0 h 29"/>
                  <a:gd name="T34" fmla="*/ 391 w 495"/>
                  <a:gd name="T35" fmla="*/ 1 h 29"/>
                  <a:gd name="T36" fmla="*/ 371 w 495"/>
                  <a:gd name="T37" fmla="*/ 4 h 29"/>
                  <a:gd name="T38" fmla="*/ 349 w 495"/>
                  <a:gd name="T39" fmla="*/ 7 h 29"/>
                  <a:gd name="T40" fmla="*/ 326 w 495"/>
                  <a:gd name="T41" fmla="*/ 11 h 29"/>
                  <a:gd name="T42" fmla="*/ 304 w 495"/>
                  <a:gd name="T43" fmla="*/ 15 h 29"/>
                  <a:gd name="T44" fmla="*/ 279 w 495"/>
                  <a:gd name="T45" fmla="*/ 17 h 29"/>
                  <a:gd name="T46" fmla="*/ 254 w 495"/>
                  <a:gd name="T47" fmla="*/ 18 h 29"/>
                  <a:gd name="T48" fmla="*/ 228 w 495"/>
                  <a:gd name="T49" fmla="*/ 15 h 29"/>
                  <a:gd name="T50" fmla="*/ 204 w 495"/>
                  <a:gd name="T51" fmla="*/ 12 h 29"/>
                  <a:gd name="T52" fmla="*/ 180 w 495"/>
                  <a:gd name="T53" fmla="*/ 7 h 29"/>
                  <a:gd name="T54" fmla="*/ 157 w 495"/>
                  <a:gd name="T55" fmla="*/ 3 h 29"/>
                  <a:gd name="T56" fmla="*/ 135 w 495"/>
                  <a:gd name="T57" fmla="*/ 0 h 29"/>
                  <a:gd name="T58" fmla="*/ 114 w 495"/>
                  <a:gd name="T59" fmla="*/ 0 h 29"/>
                  <a:gd name="T60" fmla="*/ 95 w 495"/>
                  <a:gd name="T61" fmla="*/ 0 h 29"/>
                  <a:gd name="T62" fmla="*/ 77 w 495"/>
                  <a:gd name="T63" fmla="*/ 3 h 29"/>
                  <a:gd name="T64" fmla="*/ 49 w 495"/>
                  <a:gd name="T65" fmla="*/ 8 h 29"/>
                  <a:gd name="T66" fmla="*/ 24 w 495"/>
                  <a:gd name="T67" fmla="*/ 13 h 29"/>
                  <a:gd name="T68" fmla="*/ 7 w 495"/>
                  <a:gd name="T69" fmla="*/ 17 h 29"/>
                  <a:gd name="T70" fmla="*/ 0 w 495"/>
                  <a:gd name="T71" fmla="*/ 19 h 29"/>
                  <a:gd name="T72" fmla="*/ 3 w 495"/>
                  <a:gd name="T73" fmla="*/ 19 h 29"/>
                  <a:gd name="T74" fmla="*/ 14 w 495"/>
                  <a:gd name="T75" fmla="*/ 17 h 29"/>
                  <a:gd name="T76" fmla="*/ 35 w 495"/>
                  <a:gd name="T77" fmla="*/ 13 h 29"/>
                  <a:gd name="T78" fmla="*/ 64 w 495"/>
                  <a:gd name="T79" fmla="*/ 10 h 29"/>
                  <a:gd name="T80" fmla="*/ 86 w 495"/>
                  <a:gd name="T81" fmla="*/ 8 h 29"/>
                  <a:gd name="T82" fmla="*/ 104 w 495"/>
                  <a:gd name="T83" fmla="*/ 7 h 29"/>
                  <a:gd name="T84" fmla="*/ 124 w 495"/>
                  <a:gd name="T85" fmla="*/ 8 h 29"/>
                  <a:gd name="T86" fmla="*/ 146 w 495"/>
                  <a:gd name="T87" fmla="*/ 11 h 29"/>
                  <a:gd name="T88" fmla="*/ 169 w 495"/>
                  <a:gd name="T89" fmla="*/ 15 h 29"/>
                  <a:gd name="T90" fmla="*/ 192 w 495"/>
                  <a:gd name="T91" fmla="*/ 20 h 29"/>
                  <a:gd name="T92" fmla="*/ 216 w 495"/>
                  <a:gd name="T93" fmla="*/ 25 h 29"/>
                  <a:gd name="T94" fmla="*/ 241 w 495"/>
                  <a:gd name="T9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5" h="29">
                    <a:moveTo>
                      <a:pt x="248" y="29"/>
                    </a:moveTo>
                    <a:lnTo>
                      <a:pt x="254" y="29"/>
                    </a:lnTo>
                    <a:lnTo>
                      <a:pt x="261" y="29"/>
                    </a:lnTo>
                    <a:lnTo>
                      <a:pt x="267" y="29"/>
                    </a:lnTo>
                    <a:lnTo>
                      <a:pt x="273" y="29"/>
                    </a:lnTo>
                    <a:lnTo>
                      <a:pt x="279" y="29"/>
                    </a:lnTo>
                    <a:lnTo>
                      <a:pt x="285" y="28"/>
                    </a:lnTo>
                    <a:lnTo>
                      <a:pt x="292" y="27"/>
                    </a:lnTo>
                    <a:lnTo>
                      <a:pt x="297" y="26"/>
                    </a:lnTo>
                    <a:lnTo>
                      <a:pt x="304" y="25"/>
                    </a:lnTo>
                    <a:lnTo>
                      <a:pt x="309" y="25"/>
                    </a:lnTo>
                    <a:lnTo>
                      <a:pt x="315" y="24"/>
                    </a:lnTo>
                    <a:lnTo>
                      <a:pt x="321" y="23"/>
                    </a:lnTo>
                    <a:lnTo>
                      <a:pt x="326" y="21"/>
                    </a:lnTo>
                    <a:lnTo>
                      <a:pt x="332" y="20"/>
                    </a:lnTo>
                    <a:lnTo>
                      <a:pt x="338" y="19"/>
                    </a:lnTo>
                    <a:lnTo>
                      <a:pt x="344" y="18"/>
                    </a:lnTo>
                    <a:lnTo>
                      <a:pt x="349" y="17"/>
                    </a:lnTo>
                    <a:lnTo>
                      <a:pt x="355" y="15"/>
                    </a:lnTo>
                    <a:lnTo>
                      <a:pt x="360" y="14"/>
                    </a:lnTo>
                    <a:lnTo>
                      <a:pt x="365" y="13"/>
                    </a:lnTo>
                    <a:lnTo>
                      <a:pt x="371" y="12"/>
                    </a:lnTo>
                    <a:lnTo>
                      <a:pt x="376" y="11"/>
                    </a:lnTo>
                    <a:lnTo>
                      <a:pt x="381" y="11"/>
                    </a:lnTo>
                    <a:lnTo>
                      <a:pt x="386" y="10"/>
                    </a:lnTo>
                    <a:lnTo>
                      <a:pt x="391" y="9"/>
                    </a:lnTo>
                    <a:lnTo>
                      <a:pt x="395" y="8"/>
                    </a:lnTo>
                    <a:lnTo>
                      <a:pt x="400" y="8"/>
                    </a:lnTo>
                    <a:lnTo>
                      <a:pt x="405" y="7"/>
                    </a:lnTo>
                    <a:lnTo>
                      <a:pt x="409" y="7"/>
                    </a:lnTo>
                    <a:lnTo>
                      <a:pt x="414" y="7"/>
                    </a:lnTo>
                    <a:lnTo>
                      <a:pt x="418" y="6"/>
                    </a:lnTo>
                    <a:lnTo>
                      <a:pt x="422" y="6"/>
                    </a:lnTo>
                    <a:lnTo>
                      <a:pt x="431" y="6"/>
                    </a:lnTo>
                    <a:lnTo>
                      <a:pt x="439" y="6"/>
                    </a:lnTo>
                    <a:lnTo>
                      <a:pt x="446" y="7"/>
                    </a:lnTo>
                    <a:lnTo>
                      <a:pt x="453" y="7"/>
                    </a:lnTo>
                    <a:lnTo>
                      <a:pt x="459" y="8"/>
                    </a:lnTo>
                    <a:lnTo>
                      <a:pt x="465" y="8"/>
                    </a:lnTo>
                    <a:lnTo>
                      <a:pt x="471" y="9"/>
                    </a:lnTo>
                    <a:lnTo>
                      <a:pt x="476" y="10"/>
                    </a:lnTo>
                    <a:lnTo>
                      <a:pt x="480" y="10"/>
                    </a:lnTo>
                    <a:lnTo>
                      <a:pt x="484" y="11"/>
                    </a:lnTo>
                    <a:lnTo>
                      <a:pt x="487" y="12"/>
                    </a:lnTo>
                    <a:lnTo>
                      <a:pt x="490" y="12"/>
                    </a:lnTo>
                    <a:lnTo>
                      <a:pt x="493" y="13"/>
                    </a:lnTo>
                    <a:lnTo>
                      <a:pt x="494" y="13"/>
                    </a:lnTo>
                    <a:lnTo>
                      <a:pt x="495" y="13"/>
                    </a:lnTo>
                    <a:lnTo>
                      <a:pt x="495" y="13"/>
                    </a:lnTo>
                    <a:lnTo>
                      <a:pt x="495" y="13"/>
                    </a:lnTo>
                    <a:lnTo>
                      <a:pt x="494" y="13"/>
                    </a:lnTo>
                    <a:lnTo>
                      <a:pt x="493" y="13"/>
                    </a:lnTo>
                    <a:lnTo>
                      <a:pt x="490" y="12"/>
                    </a:lnTo>
                    <a:lnTo>
                      <a:pt x="487" y="11"/>
                    </a:lnTo>
                    <a:lnTo>
                      <a:pt x="484" y="10"/>
                    </a:lnTo>
                    <a:lnTo>
                      <a:pt x="480" y="9"/>
                    </a:lnTo>
                    <a:lnTo>
                      <a:pt x="476" y="8"/>
                    </a:lnTo>
                    <a:lnTo>
                      <a:pt x="471" y="7"/>
                    </a:lnTo>
                    <a:lnTo>
                      <a:pt x="465" y="6"/>
                    </a:lnTo>
                    <a:lnTo>
                      <a:pt x="459" y="5"/>
                    </a:lnTo>
                    <a:lnTo>
                      <a:pt x="453" y="4"/>
                    </a:lnTo>
                    <a:lnTo>
                      <a:pt x="446" y="3"/>
                    </a:lnTo>
                    <a:lnTo>
                      <a:pt x="439" y="2"/>
                    </a:lnTo>
                    <a:lnTo>
                      <a:pt x="431" y="1"/>
                    </a:lnTo>
                    <a:lnTo>
                      <a:pt x="422" y="1"/>
                    </a:lnTo>
                    <a:lnTo>
                      <a:pt x="418" y="0"/>
                    </a:lnTo>
                    <a:lnTo>
                      <a:pt x="414" y="0"/>
                    </a:lnTo>
                    <a:lnTo>
                      <a:pt x="409" y="0"/>
                    </a:lnTo>
                    <a:lnTo>
                      <a:pt x="405" y="0"/>
                    </a:lnTo>
                    <a:lnTo>
                      <a:pt x="400" y="1"/>
                    </a:lnTo>
                    <a:lnTo>
                      <a:pt x="395" y="1"/>
                    </a:lnTo>
                    <a:lnTo>
                      <a:pt x="391" y="1"/>
                    </a:lnTo>
                    <a:lnTo>
                      <a:pt x="386" y="2"/>
                    </a:lnTo>
                    <a:lnTo>
                      <a:pt x="381" y="2"/>
                    </a:lnTo>
                    <a:lnTo>
                      <a:pt x="376" y="3"/>
                    </a:lnTo>
                    <a:lnTo>
                      <a:pt x="371" y="4"/>
                    </a:lnTo>
                    <a:lnTo>
                      <a:pt x="365" y="4"/>
                    </a:lnTo>
                    <a:lnTo>
                      <a:pt x="360" y="5"/>
                    </a:lnTo>
                    <a:lnTo>
                      <a:pt x="355" y="6"/>
                    </a:lnTo>
                    <a:lnTo>
                      <a:pt x="349" y="7"/>
                    </a:lnTo>
                    <a:lnTo>
                      <a:pt x="344" y="8"/>
                    </a:lnTo>
                    <a:lnTo>
                      <a:pt x="338" y="9"/>
                    </a:lnTo>
                    <a:lnTo>
                      <a:pt x="332" y="10"/>
                    </a:lnTo>
                    <a:lnTo>
                      <a:pt x="326" y="11"/>
                    </a:lnTo>
                    <a:lnTo>
                      <a:pt x="321" y="12"/>
                    </a:lnTo>
                    <a:lnTo>
                      <a:pt x="315" y="13"/>
                    </a:lnTo>
                    <a:lnTo>
                      <a:pt x="309" y="14"/>
                    </a:lnTo>
                    <a:lnTo>
                      <a:pt x="304" y="15"/>
                    </a:lnTo>
                    <a:lnTo>
                      <a:pt x="297" y="15"/>
                    </a:lnTo>
                    <a:lnTo>
                      <a:pt x="292" y="16"/>
                    </a:lnTo>
                    <a:lnTo>
                      <a:pt x="285" y="17"/>
                    </a:lnTo>
                    <a:lnTo>
                      <a:pt x="279" y="17"/>
                    </a:lnTo>
                    <a:lnTo>
                      <a:pt x="273" y="18"/>
                    </a:lnTo>
                    <a:lnTo>
                      <a:pt x="267" y="18"/>
                    </a:lnTo>
                    <a:lnTo>
                      <a:pt x="261" y="18"/>
                    </a:lnTo>
                    <a:lnTo>
                      <a:pt x="254" y="18"/>
                    </a:lnTo>
                    <a:lnTo>
                      <a:pt x="248" y="17"/>
                    </a:lnTo>
                    <a:lnTo>
                      <a:pt x="241" y="17"/>
                    </a:lnTo>
                    <a:lnTo>
                      <a:pt x="235" y="16"/>
                    </a:lnTo>
                    <a:lnTo>
                      <a:pt x="228" y="15"/>
                    </a:lnTo>
                    <a:lnTo>
                      <a:pt x="222" y="14"/>
                    </a:lnTo>
                    <a:lnTo>
                      <a:pt x="216" y="13"/>
                    </a:lnTo>
                    <a:lnTo>
                      <a:pt x="210" y="13"/>
                    </a:lnTo>
                    <a:lnTo>
                      <a:pt x="204" y="12"/>
                    </a:lnTo>
                    <a:lnTo>
                      <a:pt x="198" y="10"/>
                    </a:lnTo>
                    <a:lnTo>
                      <a:pt x="192" y="9"/>
                    </a:lnTo>
                    <a:lnTo>
                      <a:pt x="186" y="8"/>
                    </a:lnTo>
                    <a:lnTo>
                      <a:pt x="180" y="7"/>
                    </a:lnTo>
                    <a:lnTo>
                      <a:pt x="174" y="6"/>
                    </a:lnTo>
                    <a:lnTo>
                      <a:pt x="169" y="5"/>
                    </a:lnTo>
                    <a:lnTo>
                      <a:pt x="163" y="4"/>
                    </a:lnTo>
                    <a:lnTo>
                      <a:pt x="157" y="3"/>
                    </a:lnTo>
                    <a:lnTo>
                      <a:pt x="151" y="2"/>
                    </a:lnTo>
                    <a:lnTo>
                      <a:pt x="146" y="1"/>
                    </a:lnTo>
                    <a:lnTo>
                      <a:pt x="140" y="1"/>
                    </a:lnTo>
                    <a:lnTo>
                      <a:pt x="135" y="0"/>
                    </a:lnTo>
                    <a:lnTo>
                      <a:pt x="129" y="0"/>
                    </a:lnTo>
                    <a:lnTo>
                      <a:pt x="124" y="0"/>
                    </a:lnTo>
                    <a:lnTo>
                      <a:pt x="119" y="0"/>
                    </a:lnTo>
                    <a:lnTo>
                      <a:pt x="114" y="0"/>
                    </a:lnTo>
                    <a:lnTo>
                      <a:pt x="109" y="0"/>
                    </a:lnTo>
                    <a:lnTo>
                      <a:pt x="104" y="0"/>
                    </a:lnTo>
                    <a:lnTo>
                      <a:pt x="99" y="0"/>
                    </a:lnTo>
                    <a:lnTo>
                      <a:pt x="95" y="0"/>
                    </a:lnTo>
                    <a:lnTo>
                      <a:pt x="90" y="1"/>
                    </a:lnTo>
                    <a:lnTo>
                      <a:pt x="86" y="1"/>
                    </a:lnTo>
                    <a:lnTo>
                      <a:pt x="81" y="2"/>
                    </a:lnTo>
                    <a:lnTo>
                      <a:pt x="77" y="3"/>
                    </a:lnTo>
                    <a:lnTo>
                      <a:pt x="72" y="3"/>
                    </a:lnTo>
                    <a:lnTo>
                      <a:pt x="64" y="5"/>
                    </a:lnTo>
                    <a:lnTo>
                      <a:pt x="56" y="6"/>
                    </a:lnTo>
                    <a:lnTo>
                      <a:pt x="49" y="8"/>
                    </a:lnTo>
                    <a:lnTo>
                      <a:pt x="42" y="9"/>
                    </a:lnTo>
                    <a:lnTo>
                      <a:pt x="35" y="10"/>
                    </a:lnTo>
                    <a:lnTo>
                      <a:pt x="30" y="12"/>
                    </a:lnTo>
                    <a:lnTo>
                      <a:pt x="24" y="13"/>
                    </a:lnTo>
                    <a:lnTo>
                      <a:pt x="19" y="14"/>
                    </a:lnTo>
                    <a:lnTo>
                      <a:pt x="14" y="15"/>
                    </a:lnTo>
                    <a:lnTo>
                      <a:pt x="11" y="16"/>
                    </a:lnTo>
                    <a:lnTo>
                      <a:pt x="7" y="17"/>
                    </a:lnTo>
                    <a:lnTo>
                      <a:pt x="5" y="18"/>
                    </a:lnTo>
                    <a:lnTo>
                      <a:pt x="3" y="19"/>
                    </a:lnTo>
                    <a:lnTo>
                      <a:pt x="1" y="19"/>
                    </a:lnTo>
                    <a:lnTo>
                      <a:pt x="0" y="19"/>
                    </a:lnTo>
                    <a:lnTo>
                      <a:pt x="0" y="19"/>
                    </a:lnTo>
                    <a:lnTo>
                      <a:pt x="0" y="19"/>
                    </a:lnTo>
                    <a:lnTo>
                      <a:pt x="1" y="19"/>
                    </a:lnTo>
                    <a:lnTo>
                      <a:pt x="3" y="19"/>
                    </a:lnTo>
                    <a:lnTo>
                      <a:pt x="5" y="19"/>
                    </a:lnTo>
                    <a:lnTo>
                      <a:pt x="7" y="18"/>
                    </a:lnTo>
                    <a:lnTo>
                      <a:pt x="11" y="18"/>
                    </a:lnTo>
                    <a:lnTo>
                      <a:pt x="14" y="17"/>
                    </a:lnTo>
                    <a:lnTo>
                      <a:pt x="19" y="16"/>
                    </a:lnTo>
                    <a:lnTo>
                      <a:pt x="24" y="15"/>
                    </a:lnTo>
                    <a:lnTo>
                      <a:pt x="30" y="14"/>
                    </a:lnTo>
                    <a:lnTo>
                      <a:pt x="35" y="13"/>
                    </a:lnTo>
                    <a:lnTo>
                      <a:pt x="42" y="13"/>
                    </a:lnTo>
                    <a:lnTo>
                      <a:pt x="49" y="12"/>
                    </a:lnTo>
                    <a:lnTo>
                      <a:pt x="56" y="11"/>
                    </a:lnTo>
                    <a:lnTo>
                      <a:pt x="64" y="10"/>
                    </a:lnTo>
                    <a:lnTo>
                      <a:pt x="72" y="9"/>
                    </a:lnTo>
                    <a:lnTo>
                      <a:pt x="77" y="9"/>
                    </a:lnTo>
                    <a:lnTo>
                      <a:pt x="81" y="8"/>
                    </a:lnTo>
                    <a:lnTo>
                      <a:pt x="86" y="8"/>
                    </a:lnTo>
                    <a:lnTo>
                      <a:pt x="90" y="8"/>
                    </a:lnTo>
                    <a:lnTo>
                      <a:pt x="95" y="7"/>
                    </a:lnTo>
                    <a:lnTo>
                      <a:pt x="99" y="7"/>
                    </a:lnTo>
                    <a:lnTo>
                      <a:pt x="104" y="7"/>
                    </a:lnTo>
                    <a:lnTo>
                      <a:pt x="109" y="7"/>
                    </a:lnTo>
                    <a:lnTo>
                      <a:pt x="114" y="8"/>
                    </a:lnTo>
                    <a:lnTo>
                      <a:pt x="119" y="8"/>
                    </a:lnTo>
                    <a:lnTo>
                      <a:pt x="124" y="8"/>
                    </a:lnTo>
                    <a:lnTo>
                      <a:pt x="129" y="9"/>
                    </a:lnTo>
                    <a:lnTo>
                      <a:pt x="135" y="10"/>
                    </a:lnTo>
                    <a:lnTo>
                      <a:pt x="140" y="10"/>
                    </a:lnTo>
                    <a:lnTo>
                      <a:pt x="146" y="11"/>
                    </a:lnTo>
                    <a:lnTo>
                      <a:pt x="151" y="12"/>
                    </a:lnTo>
                    <a:lnTo>
                      <a:pt x="157" y="13"/>
                    </a:lnTo>
                    <a:lnTo>
                      <a:pt x="163" y="14"/>
                    </a:lnTo>
                    <a:lnTo>
                      <a:pt x="169" y="15"/>
                    </a:lnTo>
                    <a:lnTo>
                      <a:pt x="174" y="16"/>
                    </a:lnTo>
                    <a:lnTo>
                      <a:pt x="180" y="18"/>
                    </a:lnTo>
                    <a:lnTo>
                      <a:pt x="186" y="19"/>
                    </a:lnTo>
                    <a:lnTo>
                      <a:pt x="192" y="20"/>
                    </a:lnTo>
                    <a:lnTo>
                      <a:pt x="198" y="21"/>
                    </a:lnTo>
                    <a:lnTo>
                      <a:pt x="204" y="23"/>
                    </a:lnTo>
                    <a:lnTo>
                      <a:pt x="210" y="24"/>
                    </a:lnTo>
                    <a:lnTo>
                      <a:pt x="216" y="25"/>
                    </a:lnTo>
                    <a:lnTo>
                      <a:pt x="222" y="26"/>
                    </a:lnTo>
                    <a:lnTo>
                      <a:pt x="228" y="27"/>
                    </a:lnTo>
                    <a:lnTo>
                      <a:pt x="235" y="28"/>
                    </a:lnTo>
                    <a:lnTo>
                      <a:pt x="241" y="28"/>
                    </a:lnTo>
                    <a:lnTo>
                      <a:pt x="248"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098" name="Freeform 34"/>
              <p:cNvSpPr>
                <a:spLocks/>
              </p:cNvSpPr>
              <p:nvPr/>
            </p:nvSpPr>
            <p:spPr bwMode="auto">
              <a:xfrm>
                <a:off x="1126" y="1519"/>
                <a:ext cx="495" cy="29"/>
              </a:xfrm>
              <a:custGeom>
                <a:avLst/>
                <a:gdLst>
                  <a:gd name="T0" fmla="*/ 267 w 495"/>
                  <a:gd name="T1" fmla="*/ 14 h 29"/>
                  <a:gd name="T2" fmla="*/ 291 w 495"/>
                  <a:gd name="T3" fmla="*/ 17 h 29"/>
                  <a:gd name="T4" fmla="*/ 315 w 495"/>
                  <a:gd name="T5" fmla="*/ 22 h 29"/>
                  <a:gd name="T6" fmla="*/ 338 w 495"/>
                  <a:gd name="T7" fmla="*/ 26 h 29"/>
                  <a:gd name="T8" fmla="*/ 360 w 495"/>
                  <a:gd name="T9" fmla="*/ 29 h 29"/>
                  <a:gd name="T10" fmla="*/ 381 w 495"/>
                  <a:gd name="T11" fmla="*/ 29 h 29"/>
                  <a:gd name="T12" fmla="*/ 400 w 495"/>
                  <a:gd name="T13" fmla="*/ 29 h 29"/>
                  <a:gd name="T14" fmla="*/ 418 w 495"/>
                  <a:gd name="T15" fmla="*/ 26 h 29"/>
                  <a:gd name="T16" fmla="*/ 446 w 495"/>
                  <a:gd name="T17" fmla="*/ 21 h 29"/>
                  <a:gd name="T18" fmla="*/ 471 w 495"/>
                  <a:gd name="T19" fmla="*/ 16 h 29"/>
                  <a:gd name="T20" fmla="*/ 488 w 495"/>
                  <a:gd name="T21" fmla="*/ 12 h 29"/>
                  <a:gd name="T22" fmla="*/ 495 w 495"/>
                  <a:gd name="T23" fmla="*/ 10 h 29"/>
                  <a:gd name="T24" fmla="*/ 492 w 495"/>
                  <a:gd name="T25" fmla="*/ 10 h 29"/>
                  <a:gd name="T26" fmla="*/ 480 w 495"/>
                  <a:gd name="T27" fmla="*/ 12 h 29"/>
                  <a:gd name="T28" fmla="*/ 460 w 495"/>
                  <a:gd name="T29" fmla="*/ 16 h 29"/>
                  <a:gd name="T30" fmla="*/ 431 w 495"/>
                  <a:gd name="T31" fmla="*/ 19 h 29"/>
                  <a:gd name="T32" fmla="*/ 409 w 495"/>
                  <a:gd name="T33" fmla="*/ 21 h 29"/>
                  <a:gd name="T34" fmla="*/ 391 w 495"/>
                  <a:gd name="T35" fmla="*/ 21 h 29"/>
                  <a:gd name="T36" fmla="*/ 371 w 495"/>
                  <a:gd name="T37" fmla="*/ 21 h 29"/>
                  <a:gd name="T38" fmla="*/ 350 w 495"/>
                  <a:gd name="T39" fmla="*/ 18 h 29"/>
                  <a:gd name="T40" fmla="*/ 327 w 495"/>
                  <a:gd name="T41" fmla="*/ 14 h 29"/>
                  <a:gd name="T42" fmla="*/ 303 w 495"/>
                  <a:gd name="T43" fmla="*/ 9 h 29"/>
                  <a:gd name="T44" fmla="*/ 279 w 495"/>
                  <a:gd name="T45" fmla="*/ 4 h 29"/>
                  <a:gd name="T46" fmla="*/ 254 w 495"/>
                  <a:gd name="T47" fmla="*/ 1 h 29"/>
                  <a:gd name="T48" fmla="*/ 228 w 495"/>
                  <a:gd name="T49" fmla="*/ 0 h 29"/>
                  <a:gd name="T50" fmla="*/ 203 w 495"/>
                  <a:gd name="T51" fmla="*/ 2 h 29"/>
                  <a:gd name="T52" fmla="*/ 180 w 495"/>
                  <a:gd name="T53" fmla="*/ 5 h 29"/>
                  <a:gd name="T54" fmla="*/ 157 w 495"/>
                  <a:gd name="T55" fmla="*/ 10 h 29"/>
                  <a:gd name="T56" fmla="*/ 134 w 495"/>
                  <a:gd name="T57" fmla="*/ 15 h 29"/>
                  <a:gd name="T58" fmla="*/ 114 w 495"/>
                  <a:gd name="T59" fmla="*/ 18 h 29"/>
                  <a:gd name="T60" fmla="*/ 95 w 495"/>
                  <a:gd name="T61" fmla="*/ 21 h 29"/>
                  <a:gd name="T62" fmla="*/ 77 w 495"/>
                  <a:gd name="T63" fmla="*/ 23 h 29"/>
                  <a:gd name="T64" fmla="*/ 49 w 495"/>
                  <a:gd name="T65" fmla="*/ 22 h 29"/>
                  <a:gd name="T66" fmla="*/ 24 w 495"/>
                  <a:gd name="T67" fmla="*/ 20 h 29"/>
                  <a:gd name="T68" fmla="*/ 7 w 495"/>
                  <a:gd name="T69" fmla="*/ 17 h 29"/>
                  <a:gd name="T70" fmla="*/ 0 w 495"/>
                  <a:gd name="T71" fmla="*/ 16 h 29"/>
                  <a:gd name="T72" fmla="*/ 2 w 495"/>
                  <a:gd name="T73" fmla="*/ 17 h 29"/>
                  <a:gd name="T74" fmla="*/ 14 w 495"/>
                  <a:gd name="T75" fmla="*/ 20 h 29"/>
                  <a:gd name="T76" fmla="*/ 35 w 495"/>
                  <a:gd name="T77" fmla="*/ 24 h 29"/>
                  <a:gd name="T78" fmla="*/ 64 w 495"/>
                  <a:gd name="T79" fmla="*/ 28 h 29"/>
                  <a:gd name="T80" fmla="*/ 85 w 495"/>
                  <a:gd name="T81" fmla="*/ 29 h 29"/>
                  <a:gd name="T82" fmla="*/ 104 w 495"/>
                  <a:gd name="T83" fmla="*/ 28 h 29"/>
                  <a:gd name="T84" fmla="*/ 124 w 495"/>
                  <a:gd name="T85" fmla="*/ 25 h 29"/>
                  <a:gd name="T86" fmla="*/ 145 w 495"/>
                  <a:gd name="T87" fmla="*/ 22 h 29"/>
                  <a:gd name="T88" fmla="*/ 168 w 495"/>
                  <a:gd name="T89" fmla="*/ 18 h 29"/>
                  <a:gd name="T90" fmla="*/ 191 w 495"/>
                  <a:gd name="T91" fmla="*/ 14 h 29"/>
                  <a:gd name="T92" fmla="*/ 216 w 495"/>
                  <a:gd name="T93" fmla="*/ 12 h 29"/>
                  <a:gd name="T94" fmla="*/ 241 w 495"/>
                  <a:gd name="T9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5" h="29">
                    <a:moveTo>
                      <a:pt x="248" y="12"/>
                    </a:moveTo>
                    <a:lnTo>
                      <a:pt x="254" y="12"/>
                    </a:lnTo>
                    <a:lnTo>
                      <a:pt x="260" y="13"/>
                    </a:lnTo>
                    <a:lnTo>
                      <a:pt x="267" y="14"/>
                    </a:lnTo>
                    <a:lnTo>
                      <a:pt x="273" y="15"/>
                    </a:lnTo>
                    <a:lnTo>
                      <a:pt x="279" y="16"/>
                    </a:lnTo>
                    <a:lnTo>
                      <a:pt x="285" y="17"/>
                    </a:lnTo>
                    <a:lnTo>
                      <a:pt x="291" y="17"/>
                    </a:lnTo>
                    <a:lnTo>
                      <a:pt x="298" y="19"/>
                    </a:lnTo>
                    <a:lnTo>
                      <a:pt x="303" y="20"/>
                    </a:lnTo>
                    <a:lnTo>
                      <a:pt x="309" y="21"/>
                    </a:lnTo>
                    <a:lnTo>
                      <a:pt x="315" y="22"/>
                    </a:lnTo>
                    <a:lnTo>
                      <a:pt x="321" y="23"/>
                    </a:lnTo>
                    <a:lnTo>
                      <a:pt x="327" y="24"/>
                    </a:lnTo>
                    <a:lnTo>
                      <a:pt x="332" y="25"/>
                    </a:lnTo>
                    <a:lnTo>
                      <a:pt x="338" y="26"/>
                    </a:lnTo>
                    <a:lnTo>
                      <a:pt x="344" y="27"/>
                    </a:lnTo>
                    <a:lnTo>
                      <a:pt x="350" y="28"/>
                    </a:lnTo>
                    <a:lnTo>
                      <a:pt x="355" y="28"/>
                    </a:lnTo>
                    <a:lnTo>
                      <a:pt x="360" y="29"/>
                    </a:lnTo>
                    <a:lnTo>
                      <a:pt x="366" y="29"/>
                    </a:lnTo>
                    <a:lnTo>
                      <a:pt x="371" y="29"/>
                    </a:lnTo>
                    <a:lnTo>
                      <a:pt x="376" y="29"/>
                    </a:lnTo>
                    <a:lnTo>
                      <a:pt x="381" y="29"/>
                    </a:lnTo>
                    <a:lnTo>
                      <a:pt x="386" y="29"/>
                    </a:lnTo>
                    <a:lnTo>
                      <a:pt x="391" y="29"/>
                    </a:lnTo>
                    <a:lnTo>
                      <a:pt x="396" y="29"/>
                    </a:lnTo>
                    <a:lnTo>
                      <a:pt x="400" y="29"/>
                    </a:lnTo>
                    <a:lnTo>
                      <a:pt x="405" y="28"/>
                    </a:lnTo>
                    <a:lnTo>
                      <a:pt x="409" y="28"/>
                    </a:lnTo>
                    <a:lnTo>
                      <a:pt x="414" y="27"/>
                    </a:lnTo>
                    <a:lnTo>
                      <a:pt x="418" y="26"/>
                    </a:lnTo>
                    <a:lnTo>
                      <a:pt x="423" y="26"/>
                    </a:lnTo>
                    <a:lnTo>
                      <a:pt x="431" y="24"/>
                    </a:lnTo>
                    <a:lnTo>
                      <a:pt x="439" y="23"/>
                    </a:lnTo>
                    <a:lnTo>
                      <a:pt x="446" y="21"/>
                    </a:lnTo>
                    <a:lnTo>
                      <a:pt x="453" y="20"/>
                    </a:lnTo>
                    <a:lnTo>
                      <a:pt x="460" y="19"/>
                    </a:lnTo>
                    <a:lnTo>
                      <a:pt x="465" y="17"/>
                    </a:lnTo>
                    <a:lnTo>
                      <a:pt x="471" y="16"/>
                    </a:lnTo>
                    <a:lnTo>
                      <a:pt x="476" y="15"/>
                    </a:lnTo>
                    <a:lnTo>
                      <a:pt x="480" y="14"/>
                    </a:lnTo>
                    <a:lnTo>
                      <a:pt x="484" y="13"/>
                    </a:lnTo>
                    <a:lnTo>
                      <a:pt x="488" y="12"/>
                    </a:lnTo>
                    <a:lnTo>
                      <a:pt x="490" y="11"/>
                    </a:lnTo>
                    <a:lnTo>
                      <a:pt x="492" y="11"/>
                    </a:lnTo>
                    <a:lnTo>
                      <a:pt x="494" y="10"/>
                    </a:lnTo>
                    <a:lnTo>
                      <a:pt x="495" y="10"/>
                    </a:lnTo>
                    <a:lnTo>
                      <a:pt x="495" y="10"/>
                    </a:lnTo>
                    <a:lnTo>
                      <a:pt x="495" y="10"/>
                    </a:lnTo>
                    <a:lnTo>
                      <a:pt x="494" y="10"/>
                    </a:lnTo>
                    <a:lnTo>
                      <a:pt x="492" y="10"/>
                    </a:lnTo>
                    <a:lnTo>
                      <a:pt x="490" y="11"/>
                    </a:lnTo>
                    <a:lnTo>
                      <a:pt x="488" y="11"/>
                    </a:lnTo>
                    <a:lnTo>
                      <a:pt x="484" y="11"/>
                    </a:lnTo>
                    <a:lnTo>
                      <a:pt x="480" y="12"/>
                    </a:lnTo>
                    <a:lnTo>
                      <a:pt x="476" y="13"/>
                    </a:lnTo>
                    <a:lnTo>
                      <a:pt x="471" y="14"/>
                    </a:lnTo>
                    <a:lnTo>
                      <a:pt x="465" y="15"/>
                    </a:lnTo>
                    <a:lnTo>
                      <a:pt x="460" y="16"/>
                    </a:lnTo>
                    <a:lnTo>
                      <a:pt x="453" y="17"/>
                    </a:lnTo>
                    <a:lnTo>
                      <a:pt x="446" y="17"/>
                    </a:lnTo>
                    <a:lnTo>
                      <a:pt x="439" y="18"/>
                    </a:lnTo>
                    <a:lnTo>
                      <a:pt x="431" y="19"/>
                    </a:lnTo>
                    <a:lnTo>
                      <a:pt x="423" y="20"/>
                    </a:lnTo>
                    <a:lnTo>
                      <a:pt x="418" y="20"/>
                    </a:lnTo>
                    <a:lnTo>
                      <a:pt x="414" y="21"/>
                    </a:lnTo>
                    <a:lnTo>
                      <a:pt x="409" y="21"/>
                    </a:lnTo>
                    <a:lnTo>
                      <a:pt x="405" y="21"/>
                    </a:lnTo>
                    <a:lnTo>
                      <a:pt x="400" y="21"/>
                    </a:lnTo>
                    <a:lnTo>
                      <a:pt x="396" y="21"/>
                    </a:lnTo>
                    <a:lnTo>
                      <a:pt x="391" y="21"/>
                    </a:lnTo>
                    <a:lnTo>
                      <a:pt x="386" y="21"/>
                    </a:lnTo>
                    <a:lnTo>
                      <a:pt x="381" y="21"/>
                    </a:lnTo>
                    <a:lnTo>
                      <a:pt x="376" y="21"/>
                    </a:lnTo>
                    <a:lnTo>
                      <a:pt x="371" y="21"/>
                    </a:lnTo>
                    <a:lnTo>
                      <a:pt x="366" y="20"/>
                    </a:lnTo>
                    <a:lnTo>
                      <a:pt x="360" y="19"/>
                    </a:lnTo>
                    <a:lnTo>
                      <a:pt x="355" y="19"/>
                    </a:lnTo>
                    <a:lnTo>
                      <a:pt x="350" y="18"/>
                    </a:lnTo>
                    <a:lnTo>
                      <a:pt x="344" y="17"/>
                    </a:lnTo>
                    <a:lnTo>
                      <a:pt x="338" y="16"/>
                    </a:lnTo>
                    <a:lnTo>
                      <a:pt x="332" y="15"/>
                    </a:lnTo>
                    <a:lnTo>
                      <a:pt x="327" y="14"/>
                    </a:lnTo>
                    <a:lnTo>
                      <a:pt x="321" y="13"/>
                    </a:lnTo>
                    <a:lnTo>
                      <a:pt x="315" y="11"/>
                    </a:lnTo>
                    <a:lnTo>
                      <a:pt x="309" y="10"/>
                    </a:lnTo>
                    <a:lnTo>
                      <a:pt x="303" y="9"/>
                    </a:lnTo>
                    <a:lnTo>
                      <a:pt x="298" y="8"/>
                    </a:lnTo>
                    <a:lnTo>
                      <a:pt x="291" y="6"/>
                    </a:lnTo>
                    <a:lnTo>
                      <a:pt x="285" y="5"/>
                    </a:lnTo>
                    <a:lnTo>
                      <a:pt x="279" y="4"/>
                    </a:lnTo>
                    <a:lnTo>
                      <a:pt x="273" y="3"/>
                    </a:lnTo>
                    <a:lnTo>
                      <a:pt x="267" y="2"/>
                    </a:lnTo>
                    <a:lnTo>
                      <a:pt x="260" y="1"/>
                    </a:lnTo>
                    <a:lnTo>
                      <a:pt x="254" y="1"/>
                    </a:lnTo>
                    <a:lnTo>
                      <a:pt x="248" y="0"/>
                    </a:lnTo>
                    <a:lnTo>
                      <a:pt x="241" y="0"/>
                    </a:lnTo>
                    <a:lnTo>
                      <a:pt x="235" y="0"/>
                    </a:lnTo>
                    <a:lnTo>
                      <a:pt x="228" y="0"/>
                    </a:lnTo>
                    <a:lnTo>
                      <a:pt x="222" y="0"/>
                    </a:lnTo>
                    <a:lnTo>
                      <a:pt x="216" y="0"/>
                    </a:lnTo>
                    <a:lnTo>
                      <a:pt x="210" y="1"/>
                    </a:lnTo>
                    <a:lnTo>
                      <a:pt x="203" y="2"/>
                    </a:lnTo>
                    <a:lnTo>
                      <a:pt x="197" y="2"/>
                    </a:lnTo>
                    <a:lnTo>
                      <a:pt x="191" y="3"/>
                    </a:lnTo>
                    <a:lnTo>
                      <a:pt x="185" y="4"/>
                    </a:lnTo>
                    <a:lnTo>
                      <a:pt x="180" y="5"/>
                    </a:lnTo>
                    <a:lnTo>
                      <a:pt x="174" y="6"/>
                    </a:lnTo>
                    <a:lnTo>
                      <a:pt x="168" y="7"/>
                    </a:lnTo>
                    <a:lnTo>
                      <a:pt x="162" y="9"/>
                    </a:lnTo>
                    <a:lnTo>
                      <a:pt x="157" y="10"/>
                    </a:lnTo>
                    <a:lnTo>
                      <a:pt x="151" y="11"/>
                    </a:lnTo>
                    <a:lnTo>
                      <a:pt x="145" y="12"/>
                    </a:lnTo>
                    <a:lnTo>
                      <a:pt x="140" y="14"/>
                    </a:lnTo>
                    <a:lnTo>
                      <a:pt x="134" y="15"/>
                    </a:lnTo>
                    <a:lnTo>
                      <a:pt x="129" y="16"/>
                    </a:lnTo>
                    <a:lnTo>
                      <a:pt x="124" y="17"/>
                    </a:lnTo>
                    <a:lnTo>
                      <a:pt x="119" y="18"/>
                    </a:lnTo>
                    <a:lnTo>
                      <a:pt x="114" y="18"/>
                    </a:lnTo>
                    <a:lnTo>
                      <a:pt x="109" y="19"/>
                    </a:lnTo>
                    <a:lnTo>
                      <a:pt x="104" y="20"/>
                    </a:lnTo>
                    <a:lnTo>
                      <a:pt x="99" y="21"/>
                    </a:lnTo>
                    <a:lnTo>
                      <a:pt x="95" y="21"/>
                    </a:lnTo>
                    <a:lnTo>
                      <a:pt x="90" y="22"/>
                    </a:lnTo>
                    <a:lnTo>
                      <a:pt x="85" y="22"/>
                    </a:lnTo>
                    <a:lnTo>
                      <a:pt x="81" y="22"/>
                    </a:lnTo>
                    <a:lnTo>
                      <a:pt x="77" y="23"/>
                    </a:lnTo>
                    <a:lnTo>
                      <a:pt x="72" y="23"/>
                    </a:lnTo>
                    <a:lnTo>
                      <a:pt x="64" y="23"/>
                    </a:lnTo>
                    <a:lnTo>
                      <a:pt x="56" y="22"/>
                    </a:lnTo>
                    <a:lnTo>
                      <a:pt x="49" y="22"/>
                    </a:lnTo>
                    <a:lnTo>
                      <a:pt x="42" y="22"/>
                    </a:lnTo>
                    <a:lnTo>
                      <a:pt x="35" y="21"/>
                    </a:lnTo>
                    <a:lnTo>
                      <a:pt x="29" y="20"/>
                    </a:lnTo>
                    <a:lnTo>
                      <a:pt x="24" y="20"/>
                    </a:lnTo>
                    <a:lnTo>
                      <a:pt x="19" y="19"/>
                    </a:lnTo>
                    <a:lnTo>
                      <a:pt x="14" y="18"/>
                    </a:lnTo>
                    <a:lnTo>
                      <a:pt x="11" y="18"/>
                    </a:lnTo>
                    <a:lnTo>
                      <a:pt x="7" y="17"/>
                    </a:lnTo>
                    <a:lnTo>
                      <a:pt x="4" y="17"/>
                    </a:lnTo>
                    <a:lnTo>
                      <a:pt x="2" y="16"/>
                    </a:lnTo>
                    <a:lnTo>
                      <a:pt x="1" y="16"/>
                    </a:lnTo>
                    <a:lnTo>
                      <a:pt x="0" y="16"/>
                    </a:lnTo>
                    <a:lnTo>
                      <a:pt x="0" y="16"/>
                    </a:lnTo>
                    <a:lnTo>
                      <a:pt x="0" y="16"/>
                    </a:lnTo>
                    <a:lnTo>
                      <a:pt x="1" y="16"/>
                    </a:lnTo>
                    <a:lnTo>
                      <a:pt x="2" y="17"/>
                    </a:lnTo>
                    <a:lnTo>
                      <a:pt x="4" y="17"/>
                    </a:lnTo>
                    <a:lnTo>
                      <a:pt x="7" y="18"/>
                    </a:lnTo>
                    <a:lnTo>
                      <a:pt x="11" y="19"/>
                    </a:lnTo>
                    <a:lnTo>
                      <a:pt x="14" y="20"/>
                    </a:lnTo>
                    <a:lnTo>
                      <a:pt x="19" y="21"/>
                    </a:lnTo>
                    <a:lnTo>
                      <a:pt x="24" y="22"/>
                    </a:lnTo>
                    <a:lnTo>
                      <a:pt x="29" y="23"/>
                    </a:lnTo>
                    <a:lnTo>
                      <a:pt x="35" y="24"/>
                    </a:lnTo>
                    <a:lnTo>
                      <a:pt x="42" y="25"/>
                    </a:lnTo>
                    <a:lnTo>
                      <a:pt x="49" y="26"/>
                    </a:lnTo>
                    <a:lnTo>
                      <a:pt x="56" y="27"/>
                    </a:lnTo>
                    <a:lnTo>
                      <a:pt x="64" y="28"/>
                    </a:lnTo>
                    <a:lnTo>
                      <a:pt x="72" y="28"/>
                    </a:lnTo>
                    <a:lnTo>
                      <a:pt x="77" y="29"/>
                    </a:lnTo>
                    <a:lnTo>
                      <a:pt x="81" y="29"/>
                    </a:lnTo>
                    <a:lnTo>
                      <a:pt x="85" y="29"/>
                    </a:lnTo>
                    <a:lnTo>
                      <a:pt x="90" y="29"/>
                    </a:lnTo>
                    <a:lnTo>
                      <a:pt x="95" y="28"/>
                    </a:lnTo>
                    <a:lnTo>
                      <a:pt x="99" y="28"/>
                    </a:lnTo>
                    <a:lnTo>
                      <a:pt x="104" y="28"/>
                    </a:lnTo>
                    <a:lnTo>
                      <a:pt x="109" y="27"/>
                    </a:lnTo>
                    <a:lnTo>
                      <a:pt x="114" y="27"/>
                    </a:lnTo>
                    <a:lnTo>
                      <a:pt x="119" y="26"/>
                    </a:lnTo>
                    <a:lnTo>
                      <a:pt x="124" y="25"/>
                    </a:lnTo>
                    <a:lnTo>
                      <a:pt x="129" y="25"/>
                    </a:lnTo>
                    <a:lnTo>
                      <a:pt x="134" y="24"/>
                    </a:lnTo>
                    <a:lnTo>
                      <a:pt x="140" y="23"/>
                    </a:lnTo>
                    <a:lnTo>
                      <a:pt x="145" y="22"/>
                    </a:lnTo>
                    <a:lnTo>
                      <a:pt x="151" y="21"/>
                    </a:lnTo>
                    <a:lnTo>
                      <a:pt x="157" y="20"/>
                    </a:lnTo>
                    <a:lnTo>
                      <a:pt x="162" y="19"/>
                    </a:lnTo>
                    <a:lnTo>
                      <a:pt x="168" y="18"/>
                    </a:lnTo>
                    <a:lnTo>
                      <a:pt x="174" y="17"/>
                    </a:lnTo>
                    <a:lnTo>
                      <a:pt x="180" y="16"/>
                    </a:lnTo>
                    <a:lnTo>
                      <a:pt x="185" y="15"/>
                    </a:lnTo>
                    <a:lnTo>
                      <a:pt x="191" y="14"/>
                    </a:lnTo>
                    <a:lnTo>
                      <a:pt x="197" y="13"/>
                    </a:lnTo>
                    <a:lnTo>
                      <a:pt x="203" y="13"/>
                    </a:lnTo>
                    <a:lnTo>
                      <a:pt x="210" y="12"/>
                    </a:lnTo>
                    <a:lnTo>
                      <a:pt x="216" y="12"/>
                    </a:lnTo>
                    <a:lnTo>
                      <a:pt x="222" y="11"/>
                    </a:lnTo>
                    <a:lnTo>
                      <a:pt x="228" y="11"/>
                    </a:lnTo>
                    <a:lnTo>
                      <a:pt x="235" y="11"/>
                    </a:lnTo>
                    <a:lnTo>
                      <a:pt x="241" y="11"/>
                    </a:lnTo>
                    <a:lnTo>
                      <a:pt x="248"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099" name="Freeform 35"/>
              <p:cNvSpPr>
                <a:spLocks/>
              </p:cNvSpPr>
              <p:nvPr/>
            </p:nvSpPr>
            <p:spPr bwMode="auto">
              <a:xfrm>
                <a:off x="1204" y="1413"/>
                <a:ext cx="450" cy="30"/>
              </a:xfrm>
              <a:custGeom>
                <a:avLst/>
                <a:gdLst>
                  <a:gd name="T0" fmla="*/ 237 w 450"/>
                  <a:gd name="T1" fmla="*/ 15 h 30"/>
                  <a:gd name="T2" fmla="*/ 254 w 450"/>
                  <a:gd name="T3" fmla="*/ 18 h 30"/>
                  <a:gd name="T4" fmla="*/ 271 w 450"/>
                  <a:gd name="T5" fmla="*/ 22 h 30"/>
                  <a:gd name="T6" fmla="*/ 287 w 450"/>
                  <a:gd name="T7" fmla="*/ 25 h 30"/>
                  <a:gd name="T8" fmla="*/ 303 w 450"/>
                  <a:gd name="T9" fmla="*/ 28 h 30"/>
                  <a:gd name="T10" fmla="*/ 318 w 450"/>
                  <a:gd name="T11" fmla="*/ 29 h 30"/>
                  <a:gd name="T12" fmla="*/ 333 w 450"/>
                  <a:gd name="T13" fmla="*/ 30 h 30"/>
                  <a:gd name="T14" fmla="*/ 347 w 450"/>
                  <a:gd name="T15" fmla="*/ 30 h 30"/>
                  <a:gd name="T16" fmla="*/ 360 w 450"/>
                  <a:gd name="T17" fmla="*/ 28 h 30"/>
                  <a:gd name="T18" fmla="*/ 372 w 450"/>
                  <a:gd name="T19" fmla="*/ 26 h 30"/>
                  <a:gd name="T20" fmla="*/ 384 w 450"/>
                  <a:gd name="T21" fmla="*/ 24 h 30"/>
                  <a:gd name="T22" fmla="*/ 423 w 450"/>
                  <a:gd name="T23" fmla="*/ 15 h 30"/>
                  <a:gd name="T24" fmla="*/ 445 w 450"/>
                  <a:gd name="T25" fmla="*/ 9 h 30"/>
                  <a:gd name="T26" fmla="*/ 448 w 450"/>
                  <a:gd name="T27" fmla="*/ 8 h 30"/>
                  <a:gd name="T28" fmla="*/ 432 w 450"/>
                  <a:gd name="T29" fmla="*/ 10 h 30"/>
                  <a:gd name="T30" fmla="*/ 399 w 450"/>
                  <a:gd name="T31" fmla="*/ 16 h 30"/>
                  <a:gd name="T32" fmla="*/ 376 w 450"/>
                  <a:gd name="T33" fmla="*/ 19 h 30"/>
                  <a:gd name="T34" fmla="*/ 364 w 450"/>
                  <a:gd name="T35" fmla="*/ 20 h 30"/>
                  <a:gd name="T36" fmla="*/ 351 w 450"/>
                  <a:gd name="T37" fmla="*/ 21 h 30"/>
                  <a:gd name="T38" fmla="*/ 338 w 450"/>
                  <a:gd name="T39" fmla="*/ 21 h 30"/>
                  <a:gd name="T40" fmla="*/ 323 w 450"/>
                  <a:gd name="T41" fmla="*/ 20 h 30"/>
                  <a:gd name="T42" fmla="*/ 308 w 450"/>
                  <a:gd name="T43" fmla="*/ 19 h 30"/>
                  <a:gd name="T44" fmla="*/ 292 w 450"/>
                  <a:gd name="T45" fmla="*/ 15 h 30"/>
                  <a:gd name="T46" fmla="*/ 277 w 450"/>
                  <a:gd name="T47" fmla="*/ 12 h 30"/>
                  <a:gd name="T48" fmla="*/ 260 w 450"/>
                  <a:gd name="T49" fmla="*/ 8 h 30"/>
                  <a:gd name="T50" fmla="*/ 243 w 450"/>
                  <a:gd name="T51" fmla="*/ 5 h 30"/>
                  <a:gd name="T52" fmla="*/ 225 w 450"/>
                  <a:gd name="T53" fmla="*/ 2 h 30"/>
                  <a:gd name="T54" fmla="*/ 191 w 450"/>
                  <a:gd name="T55" fmla="*/ 1 h 30"/>
                  <a:gd name="T56" fmla="*/ 158 w 450"/>
                  <a:gd name="T57" fmla="*/ 4 h 30"/>
                  <a:gd name="T58" fmla="*/ 128 w 450"/>
                  <a:gd name="T59" fmla="*/ 10 h 30"/>
                  <a:gd name="T60" fmla="*/ 100 w 450"/>
                  <a:gd name="T61" fmla="*/ 17 h 30"/>
                  <a:gd name="T62" fmla="*/ 74 w 450"/>
                  <a:gd name="T63" fmla="*/ 22 h 30"/>
                  <a:gd name="T64" fmla="*/ 38 w 450"/>
                  <a:gd name="T65" fmla="*/ 23 h 30"/>
                  <a:gd name="T66" fmla="*/ 10 w 450"/>
                  <a:gd name="T67" fmla="*/ 21 h 30"/>
                  <a:gd name="T68" fmla="*/ 0 w 450"/>
                  <a:gd name="T69" fmla="*/ 19 h 30"/>
                  <a:gd name="T70" fmla="*/ 10 w 450"/>
                  <a:gd name="T71" fmla="*/ 22 h 30"/>
                  <a:gd name="T72" fmla="*/ 38 w 450"/>
                  <a:gd name="T73" fmla="*/ 27 h 30"/>
                  <a:gd name="T74" fmla="*/ 74 w 450"/>
                  <a:gd name="T75" fmla="*/ 28 h 30"/>
                  <a:gd name="T76" fmla="*/ 100 w 450"/>
                  <a:gd name="T77" fmla="*/ 25 h 30"/>
                  <a:gd name="T78" fmla="*/ 128 w 450"/>
                  <a:gd name="T79" fmla="*/ 20 h 30"/>
                  <a:gd name="T80" fmla="*/ 158 w 450"/>
                  <a:gd name="T81" fmla="*/ 15 h 30"/>
                  <a:gd name="T82" fmla="*/ 191 w 450"/>
                  <a:gd name="T83" fmla="*/ 12 h 30"/>
                  <a:gd name="T84" fmla="*/ 225 w 450"/>
                  <a:gd name="T85"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0" h="30">
                    <a:moveTo>
                      <a:pt x="225" y="14"/>
                    </a:moveTo>
                    <a:lnTo>
                      <a:pt x="231" y="14"/>
                    </a:lnTo>
                    <a:lnTo>
                      <a:pt x="237" y="15"/>
                    </a:lnTo>
                    <a:lnTo>
                      <a:pt x="243" y="16"/>
                    </a:lnTo>
                    <a:lnTo>
                      <a:pt x="249" y="17"/>
                    </a:lnTo>
                    <a:lnTo>
                      <a:pt x="254" y="18"/>
                    </a:lnTo>
                    <a:lnTo>
                      <a:pt x="260" y="20"/>
                    </a:lnTo>
                    <a:lnTo>
                      <a:pt x="265" y="20"/>
                    </a:lnTo>
                    <a:lnTo>
                      <a:pt x="271" y="22"/>
                    </a:lnTo>
                    <a:lnTo>
                      <a:pt x="277" y="23"/>
                    </a:lnTo>
                    <a:lnTo>
                      <a:pt x="282" y="24"/>
                    </a:lnTo>
                    <a:lnTo>
                      <a:pt x="287" y="25"/>
                    </a:lnTo>
                    <a:lnTo>
                      <a:pt x="292" y="26"/>
                    </a:lnTo>
                    <a:lnTo>
                      <a:pt x="298" y="27"/>
                    </a:lnTo>
                    <a:lnTo>
                      <a:pt x="303" y="28"/>
                    </a:lnTo>
                    <a:lnTo>
                      <a:pt x="308" y="28"/>
                    </a:lnTo>
                    <a:lnTo>
                      <a:pt x="313" y="29"/>
                    </a:lnTo>
                    <a:lnTo>
                      <a:pt x="318" y="29"/>
                    </a:lnTo>
                    <a:lnTo>
                      <a:pt x="323" y="30"/>
                    </a:lnTo>
                    <a:lnTo>
                      <a:pt x="328" y="30"/>
                    </a:lnTo>
                    <a:lnTo>
                      <a:pt x="333" y="30"/>
                    </a:lnTo>
                    <a:lnTo>
                      <a:pt x="338" y="30"/>
                    </a:lnTo>
                    <a:lnTo>
                      <a:pt x="342" y="30"/>
                    </a:lnTo>
                    <a:lnTo>
                      <a:pt x="347" y="30"/>
                    </a:lnTo>
                    <a:lnTo>
                      <a:pt x="351" y="29"/>
                    </a:lnTo>
                    <a:lnTo>
                      <a:pt x="356" y="29"/>
                    </a:lnTo>
                    <a:lnTo>
                      <a:pt x="360" y="28"/>
                    </a:lnTo>
                    <a:lnTo>
                      <a:pt x="364" y="28"/>
                    </a:lnTo>
                    <a:lnTo>
                      <a:pt x="368" y="27"/>
                    </a:lnTo>
                    <a:lnTo>
                      <a:pt x="372" y="26"/>
                    </a:lnTo>
                    <a:lnTo>
                      <a:pt x="376" y="26"/>
                    </a:lnTo>
                    <a:lnTo>
                      <a:pt x="380" y="25"/>
                    </a:lnTo>
                    <a:lnTo>
                      <a:pt x="384" y="24"/>
                    </a:lnTo>
                    <a:lnTo>
                      <a:pt x="399" y="20"/>
                    </a:lnTo>
                    <a:lnTo>
                      <a:pt x="412" y="17"/>
                    </a:lnTo>
                    <a:lnTo>
                      <a:pt x="423" y="15"/>
                    </a:lnTo>
                    <a:lnTo>
                      <a:pt x="432" y="12"/>
                    </a:lnTo>
                    <a:lnTo>
                      <a:pt x="440" y="10"/>
                    </a:lnTo>
                    <a:lnTo>
                      <a:pt x="445" y="9"/>
                    </a:lnTo>
                    <a:lnTo>
                      <a:pt x="448" y="8"/>
                    </a:lnTo>
                    <a:lnTo>
                      <a:pt x="450" y="8"/>
                    </a:lnTo>
                    <a:lnTo>
                      <a:pt x="448" y="8"/>
                    </a:lnTo>
                    <a:lnTo>
                      <a:pt x="445" y="8"/>
                    </a:lnTo>
                    <a:lnTo>
                      <a:pt x="440" y="9"/>
                    </a:lnTo>
                    <a:lnTo>
                      <a:pt x="432" y="10"/>
                    </a:lnTo>
                    <a:lnTo>
                      <a:pt x="423" y="12"/>
                    </a:lnTo>
                    <a:lnTo>
                      <a:pt x="412" y="14"/>
                    </a:lnTo>
                    <a:lnTo>
                      <a:pt x="399" y="16"/>
                    </a:lnTo>
                    <a:lnTo>
                      <a:pt x="384" y="18"/>
                    </a:lnTo>
                    <a:lnTo>
                      <a:pt x="380" y="19"/>
                    </a:lnTo>
                    <a:lnTo>
                      <a:pt x="376" y="19"/>
                    </a:lnTo>
                    <a:lnTo>
                      <a:pt x="372" y="20"/>
                    </a:lnTo>
                    <a:lnTo>
                      <a:pt x="368" y="20"/>
                    </a:lnTo>
                    <a:lnTo>
                      <a:pt x="364" y="20"/>
                    </a:lnTo>
                    <a:lnTo>
                      <a:pt x="360" y="21"/>
                    </a:lnTo>
                    <a:lnTo>
                      <a:pt x="356" y="21"/>
                    </a:lnTo>
                    <a:lnTo>
                      <a:pt x="351" y="21"/>
                    </a:lnTo>
                    <a:lnTo>
                      <a:pt x="347" y="21"/>
                    </a:lnTo>
                    <a:lnTo>
                      <a:pt x="342" y="21"/>
                    </a:lnTo>
                    <a:lnTo>
                      <a:pt x="338" y="21"/>
                    </a:lnTo>
                    <a:lnTo>
                      <a:pt x="333" y="21"/>
                    </a:lnTo>
                    <a:lnTo>
                      <a:pt x="328" y="21"/>
                    </a:lnTo>
                    <a:lnTo>
                      <a:pt x="323" y="20"/>
                    </a:lnTo>
                    <a:lnTo>
                      <a:pt x="318" y="20"/>
                    </a:lnTo>
                    <a:lnTo>
                      <a:pt x="313" y="19"/>
                    </a:lnTo>
                    <a:lnTo>
                      <a:pt x="308" y="19"/>
                    </a:lnTo>
                    <a:lnTo>
                      <a:pt x="303" y="18"/>
                    </a:lnTo>
                    <a:lnTo>
                      <a:pt x="298" y="17"/>
                    </a:lnTo>
                    <a:lnTo>
                      <a:pt x="292" y="15"/>
                    </a:lnTo>
                    <a:lnTo>
                      <a:pt x="287" y="14"/>
                    </a:lnTo>
                    <a:lnTo>
                      <a:pt x="282" y="13"/>
                    </a:lnTo>
                    <a:lnTo>
                      <a:pt x="277" y="12"/>
                    </a:lnTo>
                    <a:lnTo>
                      <a:pt x="271" y="11"/>
                    </a:lnTo>
                    <a:lnTo>
                      <a:pt x="265" y="9"/>
                    </a:lnTo>
                    <a:lnTo>
                      <a:pt x="260" y="8"/>
                    </a:lnTo>
                    <a:lnTo>
                      <a:pt x="254" y="7"/>
                    </a:lnTo>
                    <a:lnTo>
                      <a:pt x="249" y="6"/>
                    </a:lnTo>
                    <a:lnTo>
                      <a:pt x="243" y="5"/>
                    </a:lnTo>
                    <a:lnTo>
                      <a:pt x="237" y="4"/>
                    </a:lnTo>
                    <a:lnTo>
                      <a:pt x="231" y="3"/>
                    </a:lnTo>
                    <a:lnTo>
                      <a:pt x="225" y="2"/>
                    </a:lnTo>
                    <a:lnTo>
                      <a:pt x="214" y="1"/>
                    </a:lnTo>
                    <a:lnTo>
                      <a:pt x="202" y="0"/>
                    </a:lnTo>
                    <a:lnTo>
                      <a:pt x="191" y="1"/>
                    </a:lnTo>
                    <a:lnTo>
                      <a:pt x="180" y="1"/>
                    </a:lnTo>
                    <a:lnTo>
                      <a:pt x="169" y="2"/>
                    </a:lnTo>
                    <a:lnTo>
                      <a:pt x="158" y="4"/>
                    </a:lnTo>
                    <a:lnTo>
                      <a:pt x="148" y="6"/>
                    </a:lnTo>
                    <a:lnTo>
                      <a:pt x="138" y="8"/>
                    </a:lnTo>
                    <a:lnTo>
                      <a:pt x="128" y="10"/>
                    </a:lnTo>
                    <a:lnTo>
                      <a:pt x="118" y="13"/>
                    </a:lnTo>
                    <a:lnTo>
                      <a:pt x="109" y="15"/>
                    </a:lnTo>
                    <a:lnTo>
                      <a:pt x="100" y="17"/>
                    </a:lnTo>
                    <a:lnTo>
                      <a:pt x="91" y="19"/>
                    </a:lnTo>
                    <a:lnTo>
                      <a:pt x="83" y="20"/>
                    </a:lnTo>
                    <a:lnTo>
                      <a:pt x="74" y="22"/>
                    </a:lnTo>
                    <a:lnTo>
                      <a:pt x="66" y="23"/>
                    </a:lnTo>
                    <a:lnTo>
                      <a:pt x="52" y="23"/>
                    </a:lnTo>
                    <a:lnTo>
                      <a:pt x="38" y="23"/>
                    </a:lnTo>
                    <a:lnTo>
                      <a:pt x="27" y="23"/>
                    </a:lnTo>
                    <a:lnTo>
                      <a:pt x="18" y="22"/>
                    </a:lnTo>
                    <a:lnTo>
                      <a:pt x="10" y="21"/>
                    </a:lnTo>
                    <a:lnTo>
                      <a:pt x="5" y="20"/>
                    </a:lnTo>
                    <a:lnTo>
                      <a:pt x="2" y="19"/>
                    </a:lnTo>
                    <a:lnTo>
                      <a:pt x="0" y="19"/>
                    </a:lnTo>
                    <a:lnTo>
                      <a:pt x="2" y="19"/>
                    </a:lnTo>
                    <a:lnTo>
                      <a:pt x="5" y="20"/>
                    </a:lnTo>
                    <a:lnTo>
                      <a:pt x="10" y="22"/>
                    </a:lnTo>
                    <a:lnTo>
                      <a:pt x="18" y="24"/>
                    </a:lnTo>
                    <a:lnTo>
                      <a:pt x="27" y="26"/>
                    </a:lnTo>
                    <a:lnTo>
                      <a:pt x="38" y="27"/>
                    </a:lnTo>
                    <a:lnTo>
                      <a:pt x="52" y="28"/>
                    </a:lnTo>
                    <a:lnTo>
                      <a:pt x="66" y="28"/>
                    </a:lnTo>
                    <a:lnTo>
                      <a:pt x="74" y="28"/>
                    </a:lnTo>
                    <a:lnTo>
                      <a:pt x="83" y="27"/>
                    </a:lnTo>
                    <a:lnTo>
                      <a:pt x="91" y="26"/>
                    </a:lnTo>
                    <a:lnTo>
                      <a:pt x="100" y="25"/>
                    </a:lnTo>
                    <a:lnTo>
                      <a:pt x="109" y="23"/>
                    </a:lnTo>
                    <a:lnTo>
                      <a:pt x="118" y="21"/>
                    </a:lnTo>
                    <a:lnTo>
                      <a:pt x="128" y="20"/>
                    </a:lnTo>
                    <a:lnTo>
                      <a:pt x="138" y="18"/>
                    </a:lnTo>
                    <a:lnTo>
                      <a:pt x="148" y="16"/>
                    </a:lnTo>
                    <a:lnTo>
                      <a:pt x="158" y="15"/>
                    </a:lnTo>
                    <a:lnTo>
                      <a:pt x="169" y="14"/>
                    </a:lnTo>
                    <a:lnTo>
                      <a:pt x="180" y="13"/>
                    </a:lnTo>
                    <a:lnTo>
                      <a:pt x="191" y="12"/>
                    </a:lnTo>
                    <a:lnTo>
                      <a:pt x="202" y="12"/>
                    </a:lnTo>
                    <a:lnTo>
                      <a:pt x="214" y="12"/>
                    </a:lnTo>
                    <a:lnTo>
                      <a:pt x="22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00" name="Freeform 36"/>
              <p:cNvSpPr>
                <a:spLocks/>
              </p:cNvSpPr>
              <p:nvPr/>
            </p:nvSpPr>
            <p:spPr bwMode="auto">
              <a:xfrm>
                <a:off x="1296" y="1263"/>
                <a:ext cx="130" cy="111"/>
              </a:xfrm>
              <a:custGeom>
                <a:avLst/>
                <a:gdLst>
                  <a:gd name="T0" fmla="*/ 0 w 130"/>
                  <a:gd name="T1" fmla="*/ 1 h 111"/>
                  <a:gd name="T2" fmla="*/ 1 w 130"/>
                  <a:gd name="T3" fmla="*/ 9 h 111"/>
                  <a:gd name="T4" fmla="*/ 13 w 130"/>
                  <a:gd name="T5" fmla="*/ 9 h 111"/>
                  <a:gd name="T6" fmla="*/ 17 w 130"/>
                  <a:gd name="T7" fmla="*/ 105 h 111"/>
                  <a:gd name="T8" fmla="*/ 21 w 130"/>
                  <a:gd name="T9" fmla="*/ 9 h 111"/>
                  <a:gd name="T10" fmla="*/ 79 w 130"/>
                  <a:gd name="T11" fmla="*/ 9 h 111"/>
                  <a:gd name="T12" fmla="*/ 80 w 130"/>
                  <a:gd name="T13" fmla="*/ 111 h 111"/>
                  <a:gd name="T14" fmla="*/ 112 w 130"/>
                  <a:gd name="T15" fmla="*/ 82 h 111"/>
                  <a:gd name="T16" fmla="*/ 112 w 130"/>
                  <a:gd name="T17" fmla="*/ 8 h 111"/>
                  <a:gd name="T18" fmla="*/ 130 w 130"/>
                  <a:gd name="T19" fmla="*/ 8 h 111"/>
                  <a:gd name="T20" fmla="*/ 130 w 130"/>
                  <a:gd name="T21" fmla="*/ 0 h 111"/>
                  <a:gd name="T22" fmla="*/ 0 w 130"/>
                  <a:gd name="T23" fmla="*/ 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1">
                    <a:moveTo>
                      <a:pt x="0" y="1"/>
                    </a:moveTo>
                    <a:lnTo>
                      <a:pt x="1" y="9"/>
                    </a:lnTo>
                    <a:lnTo>
                      <a:pt x="13" y="9"/>
                    </a:lnTo>
                    <a:lnTo>
                      <a:pt x="17" y="105"/>
                    </a:lnTo>
                    <a:lnTo>
                      <a:pt x="21" y="9"/>
                    </a:lnTo>
                    <a:lnTo>
                      <a:pt x="79" y="9"/>
                    </a:lnTo>
                    <a:lnTo>
                      <a:pt x="80" y="111"/>
                    </a:lnTo>
                    <a:lnTo>
                      <a:pt x="112" y="82"/>
                    </a:lnTo>
                    <a:lnTo>
                      <a:pt x="112" y="8"/>
                    </a:lnTo>
                    <a:lnTo>
                      <a:pt x="130" y="8"/>
                    </a:lnTo>
                    <a:lnTo>
                      <a:pt x="13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64101" name="Group 37"/>
            <p:cNvGrpSpPr>
              <a:grpSpLocks/>
            </p:cNvGrpSpPr>
            <p:nvPr/>
          </p:nvGrpSpPr>
          <p:grpSpPr bwMode="auto">
            <a:xfrm>
              <a:off x="244477" y="3071814"/>
              <a:ext cx="1406525" cy="1325563"/>
              <a:chOff x="394" y="1800"/>
              <a:chExt cx="886" cy="835"/>
            </a:xfrm>
          </p:grpSpPr>
          <p:sp>
            <p:nvSpPr>
              <p:cNvPr id="2264102" name="Freeform 38"/>
              <p:cNvSpPr>
                <a:spLocks/>
              </p:cNvSpPr>
              <p:nvPr/>
            </p:nvSpPr>
            <p:spPr bwMode="auto">
              <a:xfrm>
                <a:off x="397" y="2170"/>
                <a:ext cx="874" cy="465"/>
              </a:xfrm>
              <a:custGeom>
                <a:avLst/>
                <a:gdLst>
                  <a:gd name="T0" fmla="*/ 365 w 874"/>
                  <a:gd name="T1" fmla="*/ 6 h 465"/>
                  <a:gd name="T2" fmla="*/ 299 w 874"/>
                  <a:gd name="T3" fmla="*/ 140 h 465"/>
                  <a:gd name="T4" fmla="*/ 0 w 874"/>
                  <a:gd name="T5" fmla="*/ 324 h 465"/>
                  <a:gd name="T6" fmla="*/ 35 w 874"/>
                  <a:gd name="T7" fmla="*/ 390 h 465"/>
                  <a:gd name="T8" fmla="*/ 187 w 874"/>
                  <a:gd name="T9" fmla="*/ 447 h 465"/>
                  <a:gd name="T10" fmla="*/ 247 w 874"/>
                  <a:gd name="T11" fmla="*/ 424 h 465"/>
                  <a:gd name="T12" fmla="*/ 315 w 874"/>
                  <a:gd name="T13" fmla="*/ 447 h 465"/>
                  <a:gd name="T14" fmla="*/ 431 w 874"/>
                  <a:gd name="T15" fmla="*/ 407 h 465"/>
                  <a:gd name="T16" fmla="*/ 583 w 874"/>
                  <a:gd name="T17" fmla="*/ 465 h 465"/>
                  <a:gd name="T18" fmla="*/ 636 w 874"/>
                  <a:gd name="T19" fmla="*/ 390 h 465"/>
                  <a:gd name="T20" fmla="*/ 812 w 874"/>
                  <a:gd name="T21" fmla="*/ 409 h 465"/>
                  <a:gd name="T22" fmla="*/ 874 w 874"/>
                  <a:gd name="T23" fmla="*/ 377 h 465"/>
                  <a:gd name="T24" fmla="*/ 823 w 874"/>
                  <a:gd name="T25" fmla="*/ 320 h 465"/>
                  <a:gd name="T26" fmla="*/ 632 w 874"/>
                  <a:gd name="T27" fmla="*/ 222 h 465"/>
                  <a:gd name="T28" fmla="*/ 554 w 874"/>
                  <a:gd name="T29" fmla="*/ 34 h 465"/>
                  <a:gd name="T30" fmla="*/ 530 w 874"/>
                  <a:gd name="T31" fmla="*/ 10 h 465"/>
                  <a:gd name="T32" fmla="*/ 460 w 874"/>
                  <a:gd name="T33" fmla="*/ 0 h 465"/>
                  <a:gd name="T34" fmla="*/ 365 w 874"/>
                  <a:gd name="T35" fmla="*/ 6 h 465"/>
                  <a:gd name="T36" fmla="*/ 365 w 874"/>
                  <a:gd name="T37" fmla="*/ 6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4" h="465">
                    <a:moveTo>
                      <a:pt x="365" y="6"/>
                    </a:moveTo>
                    <a:lnTo>
                      <a:pt x="299" y="140"/>
                    </a:lnTo>
                    <a:lnTo>
                      <a:pt x="0" y="324"/>
                    </a:lnTo>
                    <a:lnTo>
                      <a:pt x="35" y="390"/>
                    </a:lnTo>
                    <a:lnTo>
                      <a:pt x="187" y="447"/>
                    </a:lnTo>
                    <a:lnTo>
                      <a:pt x="247" y="424"/>
                    </a:lnTo>
                    <a:lnTo>
                      <a:pt x="315" y="447"/>
                    </a:lnTo>
                    <a:lnTo>
                      <a:pt x="431" y="407"/>
                    </a:lnTo>
                    <a:lnTo>
                      <a:pt x="583" y="465"/>
                    </a:lnTo>
                    <a:lnTo>
                      <a:pt x="636" y="390"/>
                    </a:lnTo>
                    <a:lnTo>
                      <a:pt x="812" y="409"/>
                    </a:lnTo>
                    <a:lnTo>
                      <a:pt x="874" y="377"/>
                    </a:lnTo>
                    <a:lnTo>
                      <a:pt x="823" y="320"/>
                    </a:lnTo>
                    <a:lnTo>
                      <a:pt x="632" y="222"/>
                    </a:lnTo>
                    <a:lnTo>
                      <a:pt x="554" y="34"/>
                    </a:lnTo>
                    <a:lnTo>
                      <a:pt x="530" y="10"/>
                    </a:lnTo>
                    <a:lnTo>
                      <a:pt x="460" y="0"/>
                    </a:lnTo>
                    <a:lnTo>
                      <a:pt x="365" y="6"/>
                    </a:lnTo>
                    <a:lnTo>
                      <a:pt x="365" y="6"/>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03" name="Freeform 39"/>
              <p:cNvSpPr>
                <a:spLocks/>
              </p:cNvSpPr>
              <p:nvPr/>
            </p:nvSpPr>
            <p:spPr bwMode="auto">
              <a:xfrm>
                <a:off x="760" y="2156"/>
                <a:ext cx="125" cy="78"/>
              </a:xfrm>
              <a:custGeom>
                <a:avLst/>
                <a:gdLst>
                  <a:gd name="T0" fmla="*/ 125 w 125"/>
                  <a:gd name="T1" fmla="*/ 11 h 78"/>
                  <a:gd name="T2" fmla="*/ 120 w 125"/>
                  <a:gd name="T3" fmla="*/ 10 h 78"/>
                  <a:gd name="T4" fmla="*/ 114 w 125"/>
                  <a:gd name="T5" fmla="*/ 8 h 78"/>
                  <a:gd name="T6" fmla="*/ 106 w 125"/>
                  <a:gd name="T7" fmla="*/ 7 h 78"/>
                  <a:gd name="T8" fmla="*/ 96 w 125"/>
                  <a:gd name="T9" fmla="*/ 5 h 78"/>
                  <a:gd name="T10" fmla="*/ 84 w 125"/>
                  <a:gd name="T11" fmla="*/ 3 h 78"/>
                  <a:gd name="T12" fmla="*/ 70 w 125"/>
                  <a:gd name="T13" fmla="*/ 1 h 78"/>
                  <a:gd name="T14" fmla="*/ 56 w 125"/>
                  <a:gd name="T15" fmla="*/ 0 h 78"/>
                  <a:gd name="T16" fmla="*/ 41 w 125"/>
                  <a:gd name="T17" fmla="*/ 0 h 78"/>
                  <a:gd name="T18" fmla="*/ 28 w 125"/>
                  <a:gd name="T19" fmla="*/ 3 h 78"/>
                  <a:gd name="T20" fmla="*/ 22 w 125"/>
                  <a:gd name="T21" fmla="*/ 4 h 78"/>
                  <a:gd name="T22" fmla="*/ 17 w 125"/>
                  <a:gd name="T23" fmla="*/ 7 h 78"/>
                  <a:gd name="T24" fmla="*/ 8 w 125"/>
                  <a:gd name="T25" fmla="*/ 13 h 78"/>
                  <a:gd name="T26" fmla="*/ 3 w 125"/>
                  <a:gd name="T27" fmla="*/ 21 h 78"/>
                  <a:gd name="T28" fmla="*/ 0 w 125"/>
                  <a:gd name="T29" fmla="*/ 30 h 78"/>
                  <a:gd name="T30" fmla="*/ 2 w 125"/>
                  <a:gd name="T31" fmla="*/ 40 h 78"/>
                  <a:gd name="T32" fmla="*/ 4 w 125"/>
                  <a:gd name="T33" fmla="*/ 45 h 78"/>
                  <a:gd name="T34" fmla="*/ 7 w 125"/>
                  <a:gd name="T35" fmla="*/ 50 h 78"/>
                  <a:gd name="T36" fmla="*/ 12 w 125"/>
                  <a:gd name="T37" fmla="*/ 56 h 78"/>
                  <a:gd name="T38" fmla="*/ 18 w 125"/>
                  <a:gd name="T39" fmla="*/ 60 h 78"/>
                  <a:gd name="T40" fmla="*/ 21 w 125"/>
                  <a:gd name="T41" fmla="*/ 62 h 78"/>
                  <a:gd name="T42" fmla="*/ 24 w 125"/>
                  <a:gd name="T43" fmla="*/ 64 h 78"/>
                  <a:gd name="T44" fmla="*/ 28 w 125"/>
                  <a:gd name="T45" fmla="*/ 66 h 78"/>
                  <a:gd name="T46" fmla="*/ 32 w 125"/>
                  <a:gd name="T47" fmla="*/ 67 h 78"/>
                  <a:gd name="T48" fmla="*/ 36 w 125"/>
                  <a:gd name="T49" fmla="*/ 69 h 78"/>
                  <a:gd name="T50" fmla="*/ 40 w 125"/>
                  <a:gd name="T51" fmla="*/ 70 h 78"/>
                  <a:gd name="T52" fmla="*/ 49 w 125"/>
                  <a:gd name="T53" fmla="*/ 72 h 78"/>
                  <a:gd name="T54" fmla="*/ 57 w 125"/>
                  <a:gd name="T55" fmla="*/ 74 h 78"/>
                  <a:gd name="T56" fmla="*/ 67 w 125"/>
                  <a:gd name="T57" fmla="*/ 75 h 78"/>
                  <a:gd name="T58" fmla="*/ 83 w 125"/>
                  <a:gd name="T59" fmla="*/ 77 h 78"/>
                  <a:gd name="T60" fmla="*/ 97 w 125"/>
                  <a:gd name="T61" fmla="*/ 77 h 78"/>
                  <a:gd name="T62" fmla="*/ 110 w 125"/>
                  <a:gd name="T63" fmla="*/ 78 h 78"/>
                  <a:gd name="T64" fmla="*/ 109 w 125"/>
                  <a:gd name="T65" fmla="*/ 77 h 78"/>
                  <a:gd name="T66" fmla="*/ 105 w 125"/>
                  <a:gd name="T67" fmla="*/ 74 h 78"/>
                  <a:gd name="T68" fmla="*/ 100 w 125"/>
                  <a:gd name="T69" fmla="*/ 70 h 78"/>
                  <a:gd name="T70" fmla="*/ 95 w 125"/>
                  <a:gd name="T71" fmla="*/ 65 h 78"/>
                  <a:gd name="T72" fmla="*/ 87 w 125"/>
                  <a:gd name="T73" fmla="*/ 53 h 78"/>
                  <a:gd name="T74" fmla="*/ 87 w 125"/>
                  <a:gd name="T75" fmla="*/ 46 h 78"/>
                  <a:gd name="T76" fmla="*/ 88 w 125"/>
                  <a:gd name="T77" fmla="*/ 42 h 78"/>
                  <a:gd name="T78" fmla="*/ 90 w 125"/>
                  <a:gd name="T79" fmla="*/ 39 h 78"/>
                  <a:gd name="T80" fmla="*/ 96 w 125"/>
                  <a:gd name="T81" fmla="*/ 32 h 78"/>
                  <a:gd name="T82" fmla="*/ 102 w 125"/>
                  <a:gd name="T83" fmla="*/ 27 h 78"/>
                  <a:gd name="T84" fmla="*/ 108 w 125"/>
                  <a:gd name="T85" fmla="*/ 22 h 78"/>
                  <a:gd name="T86" fmla="*/ 111 w 125"/>
                  <a:gd name="T87" fmla="*/ 20 h 78"/>
                  <a:gd name="T88" fmla="*/ 113 w 125"/>
                  <a:gd name="T89" fmla="*/ 18 h 78"/>
                  <a:gd name="T90" fmla="*/ 116 w 125"/>
                  <a:gd name="T91" fmla="*/ 16 h 78"/>
                  <a:gd name="T92" fmla="*/ 118 w 125"/>
                  <a:gd name="T93" fmla="*/ 15 h 78"/>
                  <a:gd name="T94" fmla="*/ 122 w 125"/>
                  <a:gd name="T95" fmla="*/ 13 h 78"/>
                  <a:gd name="T96" fmla="*/ 125 w 125"/>
                  <a:gd name="T97" fmla="*/ 11 h 78"/>
                  <a:gd name="T98" fmla="*/ 125 w 125"/>
                  <a:gd name="T99" fmla="*/ 1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78">
                    <a:moveTo>
                      <a:pt x="125" y="11"/>
                    </a:moveTo>
                    <a:lnTo>
                      <a:pt x="120" y="10"/>
                    </a:lnTo>
                    <a:lnTo>
                      <a:pt x="114" y="8"/>
                    </a:lnTo>
                    <a:lnTo>
                      <a:pt x="106" y="7"/>
                    </a:lnTo>
                    <a:lnTo>
                      <a:pt x="96" y="5"/>
                    </a:lnTo>
                    <a:lnTo>
                      <a:pt x="84" y="3"/>
                    </a:lnTo>
                    <a:lnTo>
                      <a:pt x="70" y="1"/>
                    </a:lnTo>
                    <a:lnTo>
                      <a:pt x="56" y="0"/>
                    </a:lnTo>
                    <a:lnTo>
                      <a:pt x="41" y="0"/>
                    </a:lnTo>
                    <a:lnTo>
                      <a:pt x="28" y="3"/>
                    </a:lnTo>
                    <a:lnTo>
                      <a:pt x="22" y="4"/>
                    </a:lnTo>
                    <a:lnTo>
                      <a:pt x="17" y="7"/>
                    </a:lnTo>
                    <a:lnTo>
                      <a:pt x="8" y="13"/>
                    </a:lnTo>
                    <a:lnTo>
                      <a:pt x="3" y="21"/>
                    </a:lnTo>
                    <a:lnTo>
                      <a:pt x="0" y="30"/>
                    </a:lnTo>
                    <a:lnTo>
                      <a:pt x="2" y="40"/>
                    </a:lnTo>
                    <a:lnTo>
                      <a:pt x="4" y="45"/>
                    </a:lnTo>
                    <a:lnTo>
                      <a:pt x="7" y="50"/>
                    </a:lnTo>
                    <a:lnTo>
                      <a:pt x="12" y="56"/>
                    </a:lnTo>
                    <a:lnTo>
                      <a:pt x="18" y="60"/>
                    </a:lnTo>
                    <a:lnTo>
                      <a:pt x="21" y="62"/>
                    </a:lnTo>
                    <a:lnTo>
                      <a:pt x="24" y="64"/>
                    </a:lnTo>
                    <a:lnTo>
                      <a:pt x="28" y="66"/>
                    </a:lnTo>
                    <a:lnTo>
                      <a:pt x="32" y="67"/>
                    </a:lnTo>
                    <a:lnTo>
                      <a:pt x="36" y="69"/>
                    </a:lnTo>
                    <a:lnTo>
                      <a:pt x="40" y="70"/>
                    </a:lnTo>
                    <a:lnTo>
                      <a:pt x="49" y="72"/>
                    </a:lnTo>
                    <a:lnTo>
                      <a:pt x="57" y="74"/>
                    </a:lnTo>
                    <a:lnTo>
                      <a:pt x="67" y="75"/>
                    </a:lnTo>
                    <a:lnTo>
                      <a:pt x="83" y="77"/>
                    </a:lnTo>
                    <a:lnTo>
                      <a:pt x="97" y="77"/>
                    </a:lnTo>
                    <a:lnTo>
                      <a:pt x="110" y="78"/>
                    </a:lnTo>
                    <a:lnTo>
                      <a:pt x="109" y="77"/>
                    </a:lnTo>
                    <a:lnTo>
                      <a:pt x="105" y="74"/>
                    </a:lnTo>
                    <a:lnTo>
                      <a:pt x="100" y="70"/>
                    </a:lnTo>
                    <a:lnTo>
                      <a:pt x="95" y="65"/>
                    </a:lnTo>
                    <a:lnTo>
                      <a:pt x="87" y="53"/>
                    </a:lnTo>
                    <a:lnTo>
                      <a:pt x="87" y="46"/>
                    </a:lnTo>
                    <a:lnTo>
                      <a:pt x="88" y="42"/>
                    </a:lnTo>
                    <a:lnTo>
                      <a:pt x="90" y="39"/>
                    </a:lnTo>
                    <a:lnTo>
                      <a:pt x="96" y="32"/>
                    </a:lnTo>
                    <a:lnTo>
                      <a:pt x="102" y="27"/>
                    </a:lnTo>
                    <a:lnTo>
                      <a:pt x="108" y="22"/>
                    </a:lnTo>
                    <a:lnTo>
                      <a:pt x="111" y="20"/>
                    </a:lnTo>
                    <a:lnTo>
                      <a:pt x="113" y="18"/>
                    </a:lnTo>
                    <a:lnTo>
                      <a:pt x="116" y="16"/>
                    </a:lnTo>
                    <a:lnTo>
                      <a:pt x="118" y="15"/>
                    </a:lnTo>
                    <a:lnTo>
                      <a:pt x="122" y="13"/>
                    </a:lnTo>
                    <a:lnTo>
                      <a:pt x="125" y="11"/>
                    </a:lnTo>
                    <a:lnTo>
                      <a:pt x="12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04" name="Freeform 40"/>
              <p:cNvSpPr>
                <a:spLocks/>
              </p:cNvSpPr>
              <p:nvPr/>
            </p:nvSpPr>
            <p:spPr bwMode="auto">
              <a:xfrm>
                <a:off x="394" y="2192"/>
                <a:ext cx="381" cy="399"/>
              </a:xfrm>
              <a:custGeom>
                <a:avLst/>
                <a:gdLst>
                  <a:gd name="T0" fmla="*/ 361 w 381"/>
                  <a:gd name="T1" fmla="*/ 3 h 399"/>
                  <a:gd name="T2" fmla="*/ 356 w 381"/>
                  <a:gd name="T3" fmla="*/ 12 h 399"/>
                  <a:gd name="T4" fmla="*/ 349 w 381"/>
                  <a:gd name="T5" fmla="*/ 26 h 399"/>
                  <a:gd name="T6" fmla="*/ 344 w 381"/>
                  <a:gd name="T7" fmla="*/ 34 h 399"/>
                  <a:gd name="T8" fmla="*/ 339 w 381"/>
                  <a:gd name="T9" fmla="*/ 43 h 399"/>
                  <a:gd name="T10" fmla="*/ 333 w 381"/>
                  <a:gd name="T11" fmla="*/ 52 h 399"/>
                  <a:gd name="T12" fmla="*/ 326 w 381"/>
                  <a:gd name="T13" fmla="*/ 61 h 399"/>
                  <a:gd name="T14" fmla="*/ 319 w 381"/>
                  <a:gd name="T15" fmla="*/ 71 h 399"/>
                  <a:gd name="T16" fmla="*/ 312 w 381"/>
                  <a:gd name="T17" fmla="*/ 81 h 399"/>
                  <a:gd name="T18" fmla="*/ 304 w 381"/>
                  <a:gd name="T19" fmla="*/ 91 h 399"/>
                  <a:gd name="T20" fmla="*/ 295 w 381"/>
                  <a:gd name="T21" fmla="*/ 101 h 399"/>
                  <a:gd name="T22" fmla="*/ 286 w 381"/>
                  <a:gd name="T23" fmla="*/ 110 h 399"/>
                  <a:gd name="T24" fmla="*/ 276 w 381"/>
                  <a:gd name="T25" fmla="*/ 119 h 399"/>
                  <a:gd name="T26" fmla="*/ 266 w 381"/>
                  <a:gd name="T27" fmla="*/ 128 h 399"/>
                  <a:gd name="T28" fmla="*/ 253 w 381"/>
                  <a:gd name="T29" fmla="*/ 138 h 399"/>
                  <a:gd name="T30" fmla="*/ 238 w 381"/>
                  <a:gd name="T31" fmla="*/ 149 h 399"/>
                  <a:gd name="T32" fmla="*/ 223 w 381"/>
                  <a:gd name="T33" fmla="*/ 161 h 399"/>
                  <a:gd name="T34" fmla="*/ 206 w 381"/>
                  <a:gd name="T35" fmla="*/ 174 h 399"/>
                  <a:gd name="T36" fmla="*/ 201 w 381"/>
                  <a:gd name="T37" fmla="*/ 177 h 399"/>
                  <a:gd name="T38" fmla="*/ 197 w 381"/>
                  <a:gd name="T39" fmla="*/ 180 h 399"/>
                  <a:gd name="T40" fmla="*/ 193 w 381"/>
                  <a:gd name="T41" fmla="*/ 183 h 399"/>
                  <a:gd name="T42" fmla="*/ 188 w 381"/>
                  <a:gd name="T43" fmla="*/ 186 h 399"/>
                  <a:gd name="T44" fmla="*/ 184 w 381"/>
                  <a:gd name="T45" fmla="*/ 189 h 399"/>
                  <a:gd name="T46" fmla="*/ 179 w 381"/>
                  <a:gd name="T47" fmla="*/ 193 h 399"/>
                  <a:gd name="T48" fmla="*/ 175 w 381"/>
                  <a:gd name="T49" fmla="*/ 195 h 399"/>
                  <a:gd name="T50" fmla="*/ 170 w 381"/>
                  <a:gd name="T51" fmla="*/ 199 h 399"/>
                  <a:gd name="T52" fmla="*/ 166 w 381"/>
                  <a:gd name="T53" fmla="*/ 202 h 399"/>
                  <a:gd name="T54" fmla="*/ 161 w 381"/>
                  <a:gd name="T55" fmla="*/ 205 h 399"/>
                  <a:gd name="T56" fmla="*/ 157 w 381"/>
                  <a:gd name="T57" fmla="*/ 208 h 399"/>
                  <a:gd name="T58" fmla="*/ 152 w 381"/>
                  <a:gd name="T59" fmla="*/ 211 h 399"/>
                  <a:gd name="T60" fmla="*/ 148 w 381"/>
                  <a:gd name="T61" fmla="*/ 214 h 399"/>
                  <a:gd name="T62" fmla="*/ 143 w 381"/>
                  <a:gd name="T63" fmla="*/ 217 h 399"/>
                  <a:gd name="T64" fmla="*/ 139 w 381"/>
                  <a:gd name="T65" fmla="*/ 220 h 399"/>
                  <a:gd name="T66" fmla="*/ 134 w 381"/>
                  <a:gd name="T67" fmla="*/ 223 h 399"/>
                  <a:gd name="T68" fmla="*/ 130 w 381"/>
                  <a:gd name="T69" fmla="*/ 226 h 399"/>
                  <a:gd name="T70" fmla="*/ 126 w 381"/>
                  <a:gd name="T71" fmla="*/ 229 h 399"/>
                  <a:gd name="T72" fmla="*/ 121 w 381"/>
                  <a:gd name="T73" fmla="*/ 232 h 399"/>
                  <a:gd name="T74" fmla="*/ 117 w 381"/>
                  <a:gd name="T75" fmla="*/ 235 h 399"/>
                  <a:gd name="T76" fmla="*/ 113 w 381"/>
                  <a:gd name="T77" fmla="*/ 237 h 399"/>
                  <a:gd name="T78" fmla="*/ 109 w 381"/>
                  <a:gd name="T79" fmla="*/ 240 h 399"/>
                  <a:gd name="T80" fmla="*/ 105 w 381"/>
                  <a:gd name="T81" fmla="*/ 243 h 399"/>
                  <a:gd name="T82" fmla="*/ 97 w 381"/>
                  <a:gd name="T83" fmla="*/ 247 h 399"/>
                  <a:gd name="T84" fmla="*/ 89 w 381"/>
                  <a:gd name="T85" fmla="*/ 252 h 399"/>
                  <a:gd name="T86" fmla="*/ 82 w 381"/>
                  <a:gd name="T87" fmla="*/ 257 h 399"/>
                  <a:gd name="T88" fmla="*/ 75 w 381"/>
                  <a:gd name="T89" fmla="*/ 261 h 399"/>
                  <a:gd name="T90" fmla="*/ 69 w 381"/>
                  <a:gd name="T91" fmla="*/ 264 h 399"/>
                  <a:gd name="T92" fmla="*/ 63 w 381"/>
                  <a:gd name="T93" fmla="*/ 267 h 399"/>
                  <a:gd name="T94" fmla="*/ 58 w 381"/>
                  <a:gd name="T95" fmla="*/ 270 h 399"/>
                  <a:gd name="T96" fmla="*/ 51 w 381"/>
                  <a:gd name="T97" fmla="*/ 274 h 399"/>
                  <a:gd name="T98" fmla="*/ 44 w 381"/>
                  <a:gd name="T99" fmla="*/ 277 h 399"/>
                  <a:gd name="T100" fmla="*/ 34 w 381"/>
                  <a:gd name="T101" fmla="*/ 280 h 399"/>
                  <a:gd name="T102" fmla="*/ 25 w 381"/>
                  <a:gd name="T103" fmla="*/ 282 h 399"/>
                  <a:gd name="T104" fmla="*/ 11 w 381"/>
                  <a:gd name="T105" fmla="*/ 287 h 399"/>
                  <a:gd name="T106" fmla="*/ 1 w 381"/>
                  <a:gd name="T107" fmla="*/ 290 h 399"/>
                  <a:gd name="T108" fmla="*/ 15 w 381"/>
                  <a:gd name="T109" fmla="*/ 323 h 399"/>
                  <a:gd name="T110" fmla="*/ 101 w 381"/>
                  <a:gd name="T111" fmla="*/ 382 h 399"/>
                  <a:gd name="T112" fmla="*/ 296 w 381"/>
                  <a:gd name="T113" fmla="*/ 334 h 399"/>
                  <a:gd name="T114" fmla="*/ 338 w 381"/>
                  <a:gd name="T115" fmla="*/ 363 h 399"/>
                  <a:gd name="T116" fmla="*/ 358 w 381"/>
                  <a:gd name="T117" fmla="*/ 243 h 399"/>
                  <a:gd name="T118" fmla="*/ 293 w 381"/>
                  <a:gd name="T119" fmla="*/ 246 h 399"/>
                  <a:gd name="T120" fmla="*/ 285 w 381"/>
                  <a:gd name="T121" fmla="*/ 168 h 399"/>
                  <a:gd name="T122" fmla="*/ 369 w 381"/>
                  <a:gd name="T123" fmla="*/ 17 h 399"/>
                  <a:gd name="T124" fmla="*/ 363 w 381"/>
                  <a:gd name="T125"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 h="399">
                    <a:moveTo>
                      <a:pt x="363" y="0"/>
                    </a:moveTo>
                    <a:lnTo>
                      <a:pt x="361" y="3"/>
                    </a:lnTo>
                    <a:lnTo>
                      <a:pt x="359" y="7"/>
                    </a:lnTo>
                    <a:lnTo>
                      <a:pt x="356" y="12"/>
                    </a:lnTo>
                    <a:lnTo>
                      <a:pt x="353" y="19"/>
                    </a:lnTo>
                    <a:lnTo>
                      <a:pt x="349" y="26"/>
                    </a:lnTo>
                    <a:lnTo>
                      <a:pt x="346" y="30"/>
                    </a:lnTo>
                    <a:lnTo>
                      <a:pt x="344" y="34"/>
                    </a:lnTo>
                    <a:lnTo>
                      <a:pt x="341" y="38"/>
                    </a:lnTo>
                    <a:lnTo>
                      <a:pt x="339" y="43"/>
                    </a:lnTo>
                    <a:lnTo>
                      <a:pt x="336" y="47"/>
                    </a:lnTo>
                    <a:lnTo>
                      <a:pt x="333" y="52"/>
                    </a:lnTo>
                    <a:lnTo>
                      <a:pt x="330" y="57"/>
                    </a:lnTo>
                    <a:lnTo>
                      <a:pt x="326" y="61"/>
                    </a:lnTo>
                    <a:lnTo>
                      <a:pt x="323" y="66"/>
                    </a:lnTo>
                    <a:lnTo>
                      <a:pt x="319" y="71"/>
                    </a:lnTo>
                    <a:lnTo>
                      <a:pt x="315" y="76"/>
                    </a:lnTo>
                    <a:lnTo>
                      <a:pt x="312" y="81"/>
                    </a:lnTo>
                    <a:lnTo>
                      <a:pt x="307" y="86"/>
                    </a:lnTo>
                    <a:lnTo>
                      <a:pt x="304" y="91"/>
                    </a:lnTo>
                    <a:lnTo>
                      <a:pt x="299" y="96"/>
                    </a:lnTo>
                    <a:lnTo>
                      <a:pt x="295" y="101"/>
                    </a:lnTo>
                    <a:lnTo>
                      <a:pt x="291" y="106"/>
                    </a:lnTo>
                    <a:lnTo>
                      <a:pt x="286" y="110"/>
                    </a:lnTo>
                    <a:lnTo>
                      <a:pt x="281" y="114"/>
                    </a:lnTo>
                    <a:lnTo>
                      <a:pt x="276" y="119"/>
                    </a:lnTo>
                    <a:lnTo>
                      <a:pt x="271" y="123"/>
                    </a:lnTo>
                    <a:lnTo>
                      <a:pt x="266" y="128"/>
                    </a:lnTo>
                    <a:lnTo>
                      <a:pt x="260" y="133"/>
                    </a:lnTo>
                    <a:lnTo>
                      <a:pt x="253" y="138"/>
                    </a:lnTo>
                    <a:lnTo>
                      <a:pt x="246" y="144"/>
                    </a:lnTo>
                    <a:lnTo>
                      <a:pt x="238" y="149"/>
                    </a:lnTo>
                    <a:lnTo>
                      <a:pt x="231" y="155"/>
                    </a:lnTo>
                    <a:lnTo>
                      <a:pt x="223" y="161"/>
                    </a:lnTo>
                    <a:lnTo>
                      <a:pt x="214" y="167"/>
                    </a:lnTo>
                    <a:lnTo>
                      <a:pt x="206" y="174"/>
                    </a:lnTo>
                    <a:lnTo>
                      <a:pt x="204" y="175"/>
                    </a:lnTo>
                    <a:lnTo>
                      <a:pt x="201" y="177"/>
                    </a:lnTo>
                    <a:lnTo>
                      <a:pt x="199" y="178"/>
                    </a:lnTo>
                    <a:lnTo>
                      <a:pt x="197" y="180"/>
                    </a:lnTo>
                    <a:lnTo>
                      <a:pt x="195" y="181"/>
                    </a:lnTo>
                    <a:lnTo>
                      <a:pt x="193" y="183"/>
                    </a:lnTo>
                    <a:lnTo>
                      <a:pt x="190" y="184"/>
                    </a:lnTo>
                    <a:lnTo>
                      <a:pt x="188" y="186"/>
                    </a:lnTo>
                    <a:lnTo>
                      <a:pt x="186" y="188"/>
                    </a:lnTo>
                    <a:lnTo>
                      <a:pt x="184" y="189"/>
                    </a:lnTo>
                    <a:lnTo>
                      <a:pt x="181" y="191"/>
                    </a:lnTo>
                    <a:lnTo>
                      <a:pt x="179" y="193"/>
                    </a:lnTo>
                    <a:lnTo>
                      <a:pt x="177" y="194"/>
                    </a:lnTo>
                    <a:lnTo>
                      <a:pt x="175" y="195"/>
                    </a:lnTo>
                    <a:lnTo>
                      <a:pt x="173" y="197"/>
                    </a:lnTo>
                    <a:lnTo>
                      <a:pt x="170" y="199"/>
                    </a:lnTo>
                    <a:lnTo>
                      <a:pt x="168" y="200"/>
                    </a:lnTo>
                    <a:lnTo>
                      <a:pt x="166" y="202"/>
                    </a:lnTo>
                    <a:lnTo>
                      <a:pt x="163" y="204"/>
                    </a:lnTo>
                    <a:lnTo>
                      <a:pt x="161" y="205"/>
                    </a:lnTo>
                    <a:lnTo>
                      <a:pt x="159" y="207"/>
                    </a:lnTo>
                    <a:lnTo>
                      <a:pt x="157" y="208"/>
                    </a:lnTo>
                    <a:lnTo>
                      <a:pt x="154" y="209"/>
                    </a:lnTo>
                    <a:lnTo>
                      <a:pt x="152" y="211"/>
                    </a:lnTo>
                    <a:lnTo>
                      <a:pt x="150" y="213"/>
                    </a:lnTo>
                    <a:lnTo>
                      <a:pt x="148" y="214"/>
                    </a:lnTo>
                    <a:lnTo>
                      <a:pt x="145" y="216"/>
                    </a:lnTo>
                    <a:lnTo>
                      <a:pt x="143" y="217"/>
                    </a:lnTo>
                    <a:lnTo>
                      <a:pt x="141" y="219"/>
                    </a:lnTo>
                    <a:lnTo>
                      <a:pt x="139" y="220"/>
                    </a:lnTo>
                    <a:lnTo>
                      <a:pt x="136" y="222"/>
                    </a:lnTo>
                    <a:lnTo>
                      <a:pt x="134" y="223"/>
                    </a:lnTo>
                    <a:lnTo>
                      <a:pt x="132" y="225"/>
                    </a:lnTo>
                    <a:lnTo>
                      <a:pt x="130" y="226"/>
                    </a:lnTo>
                    <a:lnTo>
                      <a:pt x="128" y="228"/>
                    </a:lnTo>
                    <a:lnTo>
                      <a:pt x="126" y="229"/>
                    </a:lnTo>
                    <a:lnTo>
                      <a:pt x="123" y="230"/>
                    </a:lnTo>
                    <a:lnTo>
                      <a:pt x="121" y="232"/>
                    </a:lnTo>
                    <a:lnTo>
                      <a:pt x="119" y="233"/>
                    </a:lnTo>
                    <a:lnTo>
                      <a:pt x="117" y="235"/>
                    </a:lnTo>
                    <a:lnTo>
                      <a:pt x="115" y="236"/>
                    </a:lnTo>
                    <a:lnTo>
                      <a:pt x="113" y="237"/>
                    </a:lnTo>
                    <a:lnTo>
                      <a:pt x="111" y="239"/>
                    </a:lnTo>
                    <a:lnTo>
                      <a:pt x="109" y="240"/>
                    </a:lnTo>
                    <a:lnTo>
                      <a:pt x="107" y="241"/>
                    </a:lnTo>
                    <a:lnTo>
                      <a:pt x="105" y="243"/>
                    </a:lnTo>
                    <a:lnTo>
                      <a:pt x="101" y="245"/>
                    </a:lnTo>
                    <a:lnTo>
                      <a:pt x="97" y="247"/>
                    </a:lnTo>
                    <a:lnTo>
                      <a:pt x="93" y="250"/>
                    </a:lnTo>
                    <a:lnTo>
                      <a:pt x="89" y="252"/>
                    </a:lnTo>
                    <a:lnTo>
                      <a:pt x="86" y="254"/>
                    </a:lnTo>
                    <a:lnTo>
                      <a:pt x="82" y="257"/>
                    </a:lnTo>
                    <a:lnTo>
                      <a:pt x="78" y="259"/>
                    </a:lnTo>
                    <a:lnTo>
                      <a:pt x="75" y="261"/>
                    </a:lnTo>
                    <a:lnTo>
                      <a:pt x="72" y="263"/>
                    </a:lnTo>
                    <a:lnTo>
                      <a:pt x="69" y="264"/>
                    </a:lnTo>
                    <a:lnTo>
                      <a:pt x="66" y="266"/>
                    </a:lnTo>
                    <a:lnTo>
                      <a:pt x="63" y="267"/>
                    </a:lnTo>
                    <a:lnTo>
                      <a:pt x="60" y="269"/>
                    </a:lnTo>
                    <a:lnTo>
                      <a:pt x="58" y="270"/>
                    </a:lnTo>
                    <a:lnTo>
                      <a:pt x="55" y="271"/>
                    </a:lnTo>
                    <a:lnTo>
                      <a:pt x="51" y="274"/>
                    </a:lnTo>
                    <a:lnTo>
                      <a:pt x="47" y="275"/>
                    </a:lnTo>
                    <a:lnTo>
                      <a:pt x="44" y="277"/>
                    </a:lnTo>
                    <a:lnTo>
                      <a:pt x="39" y="278"/>
                    </a:lnTo>
                    <a:lnTo>
                      <a:pt x="34" y="280"/>
                    </a:lnTo>
                    <a:lnTo>
                      <a:pt x="29" y="281"/>
                    </a:lnTo>
                    <a:lnTo>
                      <a:pt x="25" y="282"/>
                    </a:lnTo>
                    <a:lnTo>
                      <a:pt x="17" y="285"/>
                    </a:lnTo>
                    <a:lnTo>
                      <a:pt x="11" y="287"/>
                    </a:lnTo>
                    <a:lnTo>
                      <a:pt x="5" y="289"/>
                    </a:lnTo>
                    <a:lnTo>
                      <a:pt x="1" y="290"/>
                    </a:lnTo>
                    <a:lnTo>
                      <a:pt x="0" y="291"/>
                    </a:lnTo>
                    <a:lnTo>
                      <a:pt x="15" y="323"/>
                    </a:lnTo>
                    <a:lnTo>
                      <a:pt x="147" y="303"/>
                    </a:lnTo>
                    <a:lnTo>
                      <a:pt x="101" y="382"/>
                    </a:lnTo>
                    <a:lnTo>
                      <a:pt x="189" y="399"/>
                    </a:lnTo>
                    <a:lnTo>
                      <a:pt x="296" y="334"/>
                    </a:lnTo>
                    <a:lnTo>
                      <a:pt x="277" y="388"/>
                    </a:lnTo>
                    <a:lnTo>
                      <a:pt x="338" y="363"/>
                    </a:lnTo>
                    <a:lnTo>
                      <a:pt x="381" y="240"/>
                    </a:lnTo>
                    <a:lnTo>
                      <a:pt x="358" y="243"/>
                    </a:lnTo>
                    <a:lnTo>
                      <a:pt x="212" y="354"/>
                    </a:lnTo>
                    <a:lnTo>
                      <a:pt x="293" y="246"/>
                    </a:lnTo>
                    <a:lnTo>
                      <a:pt x="183" y="272"/>
                    </a:lnTo>
                    <a:lnTo>
                      <a:pt x="285" y="168"/>
                    </a:lnTo>
                    <a:lnTo>
                      <a:pt x="370" y="69"/>
                    </a:lnTo>
                    <a:lnTo>
                      <a:pt x="369" y="17"/>
                    </a:lnTo>
                    <a:lnTo>
                      <a:pt x="363" y="0"/>
                    </a:lnTo>
                    <a:lnTo>
                      <a:pt x="3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05" name="Freeform 41"/>
              <p:cNvSpPr>
                <a:spLocks/>
              </p:cNvSpPr>
              <p:nvPr/>
            </p:nvSpPr>
            <p:spPr bwMode="auto">
              <a:xfrm>
                <a:off x="691" y="2248"/>
                <a:ext cx="129" cy="165"/>
              </a:xfrm>
              <a:custGeom>
                <a:avLst/>
                <a:gdLst>
                  <a:gd name="T0" fmla="*/ 123 w 129"/>
                  <a:gd name="T1" fmla="*/ 0 h 165"/>
                  <a:gd name="T2" fmla="*/ 0 w 129"/>
                  <a:gd name="T3" fmla="*/ 165 h 165"/>
                  <a:gd name="T4" fmla="*/ 25 w 129"/>
                  <a:gd name="T5" fmla="*/ 161 h 165"/>
                  <a:gd name="T6" fmla="*/ 116 w 129"/>
                  <a:gd name="T7" fmla="*/ 71 h 165"/>
                  <a:gd name="T8" fmla="*/ 129 w 129"/>
                  <a:gd name="T9" fmla="*/ 19 h 165"/>
                  <a:gd name="T10" fmla="*/ 123 w 129"/>
                  <a:gd name="T11" fmla="*/ 0 h 165"/>
                  <a:gd name="T12" fmla="*/ 123 w 129"/>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29" h="165">
                    <a:moveTo>
                      <a:pt x="123" y="0"/>
                    </a:moveTo>
                    <a:lnTo>
                      <a:pt x="0" y="165"/>
                    </a:lnTo>
                    <a:lnTo>
                      <a:pt x="25" y="161"/>
                    </a:lnTo>
                    <a:lnTo>
                      <a:pt x="116" y="71"/>
                    </a:lnTo>
                    <a:lnTo>
                      <a:pt x="129" y="19"/>
                    </a:lnTo>
                    <a:lnTo>
                      <a:pt x="123" y="0"/>
                    </a:lnTo>
                    <a:lnTo>
                      <a:pt x="1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06" name="Freeform 42"/>
              <p:cNvSpPr>
                <a:spLocks/>
              </p:cNvSpPr>
              <p:nvPr/>
            </p:nvSpPr>
            <p:spPr bwMode="auto">
              <a:xfrm>
                <a:off x="759" y="2394"/>
                <a:ext cx="92" cy="175"/>
              </a:xfrm>
              <a:custGeom>
                <a:avLst/>
                <a:gdLst>
                  <a:gd name="T0" fmla="*/ 0 w 92"/>
                  <a:gd name="T1" fmla="*/ 173 h 175"/>
                  <a:gd name="T2" fmla="*/ 76 w 92"/>
                  <a:gd name="T3" fmla="*/ 7 h 175"/>
                  <a:gd name="T4" fmla="*/ 92 w 92"/>
                  <a:gd name="T5" fmla="*/ 0 h 175"/>
                  <a:gd name="T6" fmla="*/ 73 w 92"/>
                  <a:gd name="T7" fmla="*/ 175 h 175"/>
                  <a:gd name="T8" fmla="*/ 41 w 92"/>
                  <a:gd name="T9" fmla="*/ 160 h 175"/>
                  <a:gd name="T10" fmla="*/ 0 w 92"/>
                  <a:gd name="T11" fmla="*/ 173 h 175"/>
                  <a:gd name="T12" fmla="*/ 0 w 92"/>
                  <a:gd name="T13" fmla="*/ 173 h 175"/>
                </a:gdLst>
                <a:ahLst/>
                <a:cxnLst>
                  <a:cxn ang="0">
                    <a:pos x="T0" y="T1"/>
                  </a:cxn>
                  <a:cxn ang="0">
                    <a:pos x="T2" y="T3"/>
                  </a:cxn>
                  <a:cxn ang="0">
                    <a:pos x="T4" y="T5"/>
                  </a:cxn>
                  <a:cxn ang="0">
                    <a:pos x="T6" y="T7"/>
                  </a:cxn>
                  <a:cxn ang="0">
                    <a:pos x="T8" y="T9"/>
                  </a:cxn>
                  <a:cxn ang="0">
                    <a:pos x="T10" y="T11"/>
                  </a:cxn>
                  <a:cxn ang="0">
                    <a:pos x="T12" y="T13"/>
                  </a:cxn>
                </a:cxnLst>
                <a:rect l="0" t="0" r="r" b="b"/>
                <a:pathLst>
                  <a:path w="92" h="175">
                    <a:moveTo>
                      <a:pt x="0" y="173"/>
                    </a:moveTo>
                    <a:lnTo>
                      <a:pt x="76" y="7"/>
                    </a:lnTo>
                    <a:lnTo>
                      <a:pt x="92" y="0"/>
                    </a:lnTo>
                    <a:lnTo>
                      <a:pt x="73" y="175"/>
                    </a:lnTo>
                    <a:lnTo>
                      <a:pt x="41" y="160"/>
                    </a:lnTo>
                    <a:lnTo>
                      <a:pt x="0" y="173"/>
                    </a:lnTo>
                    <a:lnTo>
                      <a:pt x="0"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07" name="Freeform 43"/>
              <p:cNvSpPr>
                <a:spLocks/>
              </p:cNvSpPr>
              <p:nvPr/>
            </p:nvSpPr>
            <p:spPr bwMode="auto">
              <a:xfrm>
                <a:off x="873" y="2181"/>
                <a:ext cx="407" cy="418"/>
              </a:xfrm>
              <a:custGeom>
                <a:avLst/>
                <a:gdLst>
                  <a:gd name="T0" fmla="*/ 75 w 407"/>
                  <a:gd name="T1" fmla="*/ 21 h 418"/>
                  <a:gd name="T2" fmla="*/ 62 w 407"/>
                  <a:gd name="T3" fmla="*/ 38 h 418"/>
                  <a:gd name="T4" fmla="*/ 50 w 407"/>
                  <a:gd name="T5" fmla="*/ 45 h 418"/>
                  <a:gd name="T6" fmla="*/ 34 w 407"/>
                  <a:gd name="T7" fmla="*/ 51 h 418"/>
                  <a:gd name="T8" fmla="*/ 5 w 407"/>
                  <a:gd name="T9" fmla="*/ 55 h 418"/>
                  <a:gd name="T10" fmla="*/ 8 w 407"/>
                  <a:gd name="T11" fmla="*/ 140 h 418"/>
                  <a:gd name="T12" fmla="*/ 19 w 407"/>
                  <a:gd name="T13" fmla="*/ 243 h 418"/>
                  <a:gd name="T14" fmla="*/ 33 w 407"/>
                  <a:gd name="T15" fmla="*/ 321 h 418"/>
                  <a:gd name="T16" fmla="*/ 41 w 407"/>
                  <a:gd name="T17" fmla="*/ 349 h 418"/>
                  <a:gd name="T18" fmla="*/ 55 w 407"/>
                  <a:gd name="T19" fmla="*/ 371 h 418"/>
                  <a:gd name="T20" fmla="*/ 68 w 407"/>
                  <a:gd name="T21" fmla="*/ 393 h 418"/>
                  <a:gd name="T22" fmla="*/ 77 w 407"/>
                  <a:gd name="T23" fmla="*/ 413 h 418"/>
                  <a:gd name="T24" fmla="*/ 101 w 407"/>
                  <a:gd name="T25" fmla="*/ 348 h 418"/>
                  <a:gd name="T26" fmla="*/ 87 w 407"/>
                  <a:gd name="T27" fmla="*/ 274 h 418"/>
                  <a:gd name="T28" fmla="*/ 97 w 407"/>
                  <a:gd name="T29" fmla="*/ 201 h 418"/>
                  <a:gd name="T30" fmla="*/ 112 w 407"/>
                  <a:gd name="T31" fmla="*/ 221 h 418"/>
                  <a:gd name="T32" fmla="*/ 124 w 407"/>
                  <a:gd name="T33" fmla="*/ 237 h 418"/>
                  <a:gd name="T34" fmla="*/ 138 w 407"/>
                  <a:gd name="T35" fmla="*/ 256 h 418"/>
                  <a:gd name="T36" fmla="*/ 154 w 407"/>
                  <a:gd name="T37" fmla="*/ 274 h 418"/>
                  <a:gd name="T38" fmla="*/ 170 w 407"/>
                  <a:gd name="T39" fmla="*/ 292 h 418"/>
                  <a:gd name="T40" fmla="*/ 193 w 407"/>
                  <a:gd name="T41" fmla="*/ 313 h 418"/>
                  <a:gd name="T42" fmla="*/ 206 w 407"/>
                  <a:gd name="T43" fmla="*/ 323 h 418"/>
                  <a:gd name="T44" fmla="*/ 215 w 407"/>
                  <a:gd name="T45" fmla="*/ 328 h 418"/>
                  <a:gd name="T46" fmla="*/ 223 w 407"/>
                  <a:gd name="T47" fmla="*/ 334 h 418"/>
                  <a:gd name="T48" fmla="*/ 232 w 407"/>
                  <a:gd name="T49" fmla="*/ 340 h 418"/>
                  <a:gd name="T50" fmla="*/ 240 w 407"/>
                  <a:gd name="T51" fmla="*/ 345 h 418"/>
                  <a:gd name="T52" fmla="*/ 251 w 407"/>
                  <a:gd name="T53" fmla="*/ 352 h 418"/>
                  <a:gd name="T54" fmla="*/ 267 w 407"/>
                  <a:gd name="T55" fmla="*/ 361 h 418"/>
                  <a:gd name="T56" fmla="*/ 281 w 407"/>
                  <a:gd name="T57" fmla="*/ 369 h 418"/>
                  <a:gd name="T58" fmla="*/ 294 w 407"/>
                  <a:gd name="T59" fmla="*/ 376 h 418"/>
                  <a:gd name="T60" fmla="*/ 397 w 407"/>
                  <a:gd name="T61" fmla="*/ 368 h 418"/>
                  <a:gd name="T62" fmla="*/ 395 w 407"/>
                  <a:gd name="T63" fmla="*/ 305 h 418"/>
                  <a:gd name="T64" fmla="*/ 379 w 407"/>
                  <a:gd name="T65" fmla="*/ 298 h 418"/>
                  <a:gd name="T66" fmla="*/ 364 w 407"/>
                  <a:gd name="T67" fmla="*/ 292 h 418"/>
                  <a:gd name="T68" fmla="*/ 348 w 407"/>
                  <a:gd name="T69" fmla="*/ 285 h 418"/>
                  <a:gd name="T70" fmla="*/ 331 w 407"/>
                  <a:gd name="T71" fmla="*/ 277 h 418"/>
                  <a:gd name="T72" fmla="*/ 312 w 407"/>
                  <a:gd name="T73" fmla="*/ 268 h 418"/>
                  <a:gd name="T74" fmla="*/ 292 w 407"/>
                  <a:gd name="T75" fmla="*/ 258 h 418"/>
                  <a:gd name="T76" fmla="*/ 275 w 407"/>
                  <a:gd name="T77" fmla="*/ 249 h 418"/>
                  <a:gd name="T78" fmla="*/ 265 w 407"/>
                  <a:gd name="T79" fmla="*/ 243 h 418"/>
                  <a:gd name="T80" fmla="*/ 255 w 407"/>
                  <a:gd name="T81" fmla="*/ 238 h 418"/>
                  <a:gd name="T82" fmla="*/ 246 w 407"/>
                  <a:gd name="T83" fmla="*/ 232 h 418"/>
                  <a:gd name="T84" fmla="*/ 236 w 407"/>
                  <a:gd name="T85" fmla="*/ 227 h 418"/>
                  <a:gd name="T86" fmla="*/ 227 w 407"/>
                  <a:gd name="T87" fmla="*/ 221 h 418"/>
                  <a:gd name="T88" fmla="*/ 218 w 407"/>
                  <a:gd name="T89" fmla="*/ 215 h 418"/>
                  <a:gd name="T90" fmla="*/ 209 w 407"/>
                  <a:gd name="T91" fmla="*/ 209 h 418"/>
                  <a:gd name="T92" fmla="*/ 199 w 407"/>
                  <a:gd name="T93" fmla="*/ 202 h 418"/>
                  <a:gd name="T94" fmla="*/ 171 w 407"/>
                  <a:gd name="T95" fmla="*/ 179 h 418"/>
                  <a:gd name="T96" fmla="*/ 150 w 407"/>
                  <a:gd name="T97" fmla="*/ 155 h 418"/>
                  <a:gd name="T98" fmla="*/ 132 w 407"/>
                  <a:gd name="T99" fmla="*/ 128 h 418"/>
                  <a:gd name="T100" fmla="*/ 117 w 407"/>
                  <a:gd name="T101" fmla="*/ 102 h 418"/>
                  <a:gd name="T102" fmla="*/ 105 w 407"/>
                  <a:gd name="T103" fmla="*/ 77 h 418"/>
                  <a:gd name="T104" fmla="*/ 89 w 407"/>
                  <a:gd name="T105" fmla="*/ 38 h 418"/>
                  <a:gd name="T106" fmla="*/ 68 w 407"/>
                  <a:gd name="T10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7" h="418">
                    <a:moveTo>
                      <a:pt x="68" y="0"/>
                    </a:moveTo>
                    <a:lnTo>
                      <a:pt x="71" y="4"/>
                    </a:lnTo>
                    <a:lnTo>
                      <a:pt x="75" y="14"/>
                    </a:lnTo>
                    <a:lnTo>
                      <a:pt x="75" y="21"/>
                    </a:lnTo>
                    <a:lnTo>
                      <a:pt x="72" y="28"/>
                    </a:lnTo>
                    <a:lnTo>
                      <a:pt x="70" y="31"/>
                    </a:lnTo>
                    <a:lnTo>
                      <a:pt x="67" y="35"/>
                    </a:lnTo>
                    <a:lnTo>
                      <a:pt x="62" y="38"/>
                    </a:lnTo>
                    <a:lnTo>
                      <a:pt x="59" y="40"/>
                    </a:lnTo>
                    <a:lnTo>
                      <a:pt x="56" y="42"/>
                    </a:lnTo>
                    <a:lnTo>
                      <a:pt x="53" y="44"/>
                    </a:lnTo>
                    <a:lnTo>
                      <a:pt x="50" y="45"/>
                    </a:lnTo>
                    <a:lnTo>
                      <a:pt x="47" y="47"/>
                    </a:lnTo>
                    <a:lnTo>
                      <a:pt x="44" y="48"/>
                    </a:lnTo>
                    <a:lnTo>
                      <a:pt x="39" y="49"/>
                    </a:lnTo>
                    <a:lnTo>
                      <a:pt x="34" y="51"/>
                    </a:lnTo>
                    <a:lnTo>
                      <a:pt x="29" y="53"/>
                    </a:lnTo>
                    <a:lnTo>
                      <a:pt x="24" y="54"/>
                    </a:lnTo>
                    <a:lnTo>
                      <a:pt x="16" y="55"/>
                    </a:lnTo>
                    <a:lnTo>
                      <a:pt x="5" y="55"/>
                    </a:lnTo>
                    <a:lnTo>
                      <a:pt x="0" y="55"/>
                    </a:lnTo>
                    <a:lnTo>
                      <a:pt x="4" y="97"/>
                    </a:lnTo>
                    <a:lnTo>
                      <a:pt x="6" y="117"/>
                    </a:lnTo>
                    <a:lnTo>
                      <a:pt x="8" y="140"/>
                    </a:lnTo>
                    <a:lnTo>
                      <a:pt x="10" y="165"/>
                    </a:lnTo>
                    <a:lnTo>
                      <a:pt x="13" y="191"/>
                    </a:lnTo>
                    <a:lnTo>
                      <a:pt x="16" y="217"/>
                    </a:lnTo>
                    <a:lnTo>
                      <a:pt x="19" y="243"/>
                    </a:lnTo>
                    <a:lnTo>
                      <a:pt x="23" y="268"/>
                    </a:lnTo>
                    <a:lnTo>
                      <a:pt x="27" y="292"/>
                    </a:lnTo>
                    <a:lnTo>
                      <a:pt x="31" y="312"/>
                    </a:lnTo>
                    <a:lnTo>
                      <a:pt x="33" y="321"/>
                    </a:lnTo>
                    <a:lnTo>
                      <a:pt x="35" y="330"/>
                    </a:lnTo>
                    <a:lnTo>
                      <a:pt x="37" y="337"/>
                    </a:lnTo>
                    <a:lnTo>
                      <a:pt x="39" y="344"/>
                    </a:lnTo>
                    <a:lnTo>
                      <a:pt x="41" y="349"/>
                    </a:lnTo>
                    <a:lnTo>
                      <a:pt x="43" y="352"/>
                    </a:lnTo>
                    <a:lnTo>
                      <a:pt x="47" y="359"/>
                    </a:lnTo>
                    <a:lnTo>
                      <a:pt x="51" y="365"/>
                    </a:lnTo>
                    <a:lnTo>
                      <a:pt x="55" y="371"/>
                    </a:lnTo>
                    <a:lnTo>
                      <a:pt x="58" y="377"/>
                    </a:lnTo>
                    <a:lnTo>
                      <a:pt x="62" y="383"/>
                    </a:lnTo>
                    <a:lnTo>
                      <a:pt x="65" y="388"/>
                    </a:lnTo>
                    <a:lnTo>
                      <a:pt x="68" y="393"/>
                    </a:lnTo>
                    <a:lnTo>
                      <a:pt x="70" y="398"/>
                    </a:lnTo>
                    <a:lnTo>
                      <a:pt x="72" y="403"/>
                    </a:lnTo>
                    <a:lnTo>
                      <a:pt x="74" y="406"/>
                    </a:lnTo>
                    <a:lnTo>
                      <a:pt x="77" y="413"/>
                    </a:lnTo>
                    <a:lnTo>
                      <a:pt x="80" y="418"/>
                    </a:lnTo>
                    <a:lnTo>
                      <a:pt x="107" y="374"/>
                    </a:lnTo>
                    <a:lnTo>
                      <a:pt x="104" y="362"/>
                    </a:lnTo>
                    <a:lnTo>
                      <a:pt x="101" y="348"/>
                    </a:lnTo>
                    <a:lnTo>
                      <a:pt x="97" y="333"/>
                    </a:lnTo>
                    <a:lnTo>
                      <a:pt x="93" y="316"/>
                    </a:lnTo>
                    <a:lnTo>
                      <a:pt x="89" y="299"/>
                    </a:lnTo>
                    <a:lnTo>
                      <a:pt x="87" y="274"/>
                    </a:lnTo>
                    <a:lnTo>
                      <a:pt x="89" y="253"/>
                    </a:lnTo>
                    <a:lnTo>
                      <a:pt x="93" y="229"/>
                    </a:lnTo>
                    <a:lnTo>
                      <a:pt x="96" y="209"/>
                    </a:lnTo>
                    <a:lnTo>
                      <a:pt x="97" y="201"/>
                    </a:lnTo>
                    <a:lnTo>
                      <a:pt x="100" y="204"/>
                    </a:lnTo>
                    <a:lnTo>
                      <a:pt x="103" y="209"/>
                    </a:lnTo>
                    <a:lnTo>
                      <a:pt x="107" y="214"/>
                    </a:lnTo>
                    <a:lnTo>
                      <a:pt x="112" y="221"/>
                    </a:lnTo>
                    <a:lnTo>
                      <a:pt x="114" y="225"/>
                    </a:lnTo>
                    <a:lnTo>
                      <a:pt x="117" y="229"/>
                    </a:lnTo>
                    <a:lnTo>
                      <a:pt x="121" y="233"/>
                    </a:lnTo>
                    <a:lnTo>
                      <a:pt x="124" y="237"/>
                    </a:lnTo>
                    <a:lnTo>
                      <a:pt x="127" y="242"/>
                    </a:lnTo>
                    <a:lnTo>
                      <a:pt x="131" y="246"/>
                    </a:lnTo>
                    <a:lnTo>
                      <a:pt x="134" y="251"/>
                    </a:lnTo>
                    <a:lnTo>
                      <a:pt x="138" y="256"/>
                    </a:lnTo>
                    <a:lnTo>
                      <a:pt x="142" y="260"/>
                    </a:lnTo>
                    <a:lnTo>
                      <a:pt x="146" y="265"/>
                    </a:lnTo>
                    <a:lnTo>
                      <a:pt x="150" y="270"/>
                    </a:lnTo>
                    <a:lnTo>
                      <a:pt x="154" y="274"/>
                    </a:lnTo>
                    <a:lnTo>
                      <a:pt x="158" y="279"/>
                    </a:lnTo>
                    <a:lnTo>
                      <a:pt x="162" y="284"/>
                    </a:lnTo>
                    <a:lnTo>
                      <a:pt x="166" y="288"/>
                    </a:lnTo>
                    <a:lnTo>
                      <a:pt x="170" y="292"/>
                    </a:lnTo>
                    <a:lnTo>
                      <a:pt x="174" y="296"/>
                    </a:lnTo>
                    <a:lnTo>
                      <a:pt x="178" y="300"/>
                    </a:lnTo>
                    <a:lnTo>
                      <a:pt x="186" y="307"/>
                    </a:lnTo>
                    <a:lnTo>
                      <a:pt x="193" y="313"/>
                    </a:lnTo>
                    <a:lnTo>
                      <a:pt x="201" y="319"/>
                    </a:lnTo>
                    <a:lnTo>
                      <a:pt x="202" y="320"/>
                    </a:lnTo>
                    <a:lnTo>
                      <a:pt x="204" y="321"/>
                    </a:lnTo>
                    <a:lnTo>
                      <a:pt x="206" y="323"/>
                    </a:lnTo>
                    <a:lnTo>
                      <a:pt x="209" y="324"/>
                    </a:lnTo>
                    <a:lnTo>
                      <a:pt x="210" y="326"/>
                    </a:lnTo>
                    <a:lnTo>
                      <a:pt x="212" y="327"/>
                    </a:lnTo>
                    <a:lnTo>
                      <a:pt x="215" y="328"/>
                    </a:lnTo>
                    <a:lnTo>
                      <a:pt x="217" y="330"/>
                    </a:lnTo>
                    <a:lnTo>
                      <a:pt x="219" y="331"/>
                    </a:lnTo>
                    <a:lnTo>
                      <a:pt x="221" y="333"/>
                    </a:lnTo>
                    <a:lnTo>
                      <a:pt x="223" y="334"/>
                    </a:lnTo>
                    <a:lnTo>
                      <a:pt x="225" y="336"/>
                    </a:lnTo>
                    <a:lnTo>
                      <a:pt x="227" y="337"/>
                    </a:lnTo>
                    <a:lnTo>
                      <a:pt x="230" y="338"/>
                    </a:lnTo>
                    <a:lnTo>
                      <a:pt x="232" y="340"/>
                    </a:lnTo>
                    <a:lnTo>
                      <a:pt x="234" y="341"/>
                    </a:lnTo>
                    <a:lnTo>
                      <a:pt x="236" y="343"/>
                    </a:lnTo>
                    <a:lnTo>
                      <a:pt x="238" y="344"/>
                    </a:lnTo>
                    <a:lnTo>
                      <a:pt x="240" y="345"/>
                    </a:lnTo>
                    <a:lnTo>
                      <a:pt x="243" y="347"/>
                    </a:lnTo>
                    <a:lnTo>
                      <a:pt x="245" y="348"/>
                    </a:lnTo>
                    <a:lnTo>
                      <a:pt x="247" y="349"/>
                    </a:lnTo>
                    <a:lnTo>
                      <a:pt x="251" y="352"/>
                    </a:lnTo>
                    <a:lnTo>
                      <a:pt x="255" y="354"/>
                    </a:lnTo>
                    <a:lnTo>
                      <a:pt x="259" y="357"/>
                    </a:lnTo>
                    <a:lnTo>
                      <a:pt x="263" y="359"/>
                    </a:lnTo>
                    <a:lnTo>
                      <a:pt x="267" y="361"/>
                    </a:lnTo>
                    <a:lnTo>
                      <a:pt x="271" y="363"/>
                    </a:lnTo>
                    <a:lnTo>
                      <a:pt x="274" y="365"/>
                    </a:lnTo>
                    <a:lnTo>
                      <a:pt x="277" y="367"/>
                    </a:lnTo>
                    <a:lnTo>
                      <a:pt x="281" y="369"/>
                    </a:lnTo>
                    <a:lnTo>
                      <a:pt x="284" y="371"/>
                    </a:lnTo>
                    <a:lnTo>
                      <a:pt x="286" y="372"/>
                    </a:lnTo>
                    <a:lnTo>
                      <a:pt x="291" y="375"/>
                    </a:lnTo>
                    <a:lnTo>
                      <a:pt x="294" y="376"/>
                    </a:lnTo>
                    <a:lnTo>
                      <a:pt x="297" y="378"/>
                    </a:lnTo>
                    <a:lnTo>
                      <a:pt x="284" y="352"/>
                    </a:lnTo>
                    <a:lnTo>
                      <a:pt x="257" y="294"/>
                    </a:lnTo>
                    <a:lnTo>
                      <a:pt x="397" y="368"/>
                    </a:lnTo>
                    <a:lnTo>
                      <a:pt x="407" y="310"/>
                    </a:lnTo>
                    <a:lnTo>
                      <a:pt x="405" y="309"/>
                    </a:lnTo>
                    <a:lnTo>
                      <a:pt x="399" y="307"/>
                    </a:lnTo>
                    <a:lnTo>
                      <a:pt x="395" y="305"/>
                    </a:lnTo>
                    <a:lnTo>
                      <a:pt x="390" y="303"/>
                    </a:lnTo>
                    <a:lnTo>
                      <a:pt x="385" y="301"/>
                    </a:lnTo>
                    <a:lnTo>
                      <a:pt x="382" y="299"/>
                    </a:lnTo>
                    <a:lnTo>
                      <a:pt x="379" y="298"/>
                    </a:lnTo>
                    <a:lnTo>
                      <a:pt x="376" y="297"/>
                    </a:lnTo>
                    <a:lnTo>
                      <a:pt x="372" y="295"/>
                    </a:lnTo>
                    <a:lnTo>
                      <a:pt x="368" y="293"/>
                    </a:lnTo>
                    <a:lnTo>
                      <a:pt x="364" y="292"/>
                    </a:lnTo>
                    <a:lnTo>
                      <a:pt x="361" y="290"/>
                    </a:lnTo>
                    <a:lnTo>
                      <a:pt x="357" y="289"/>
                    </a:lnTo>
                    <a:lnTo>
                      <a:pt x="353" y="286"/>
                    </a:lnTo>
                    <a:lnTo>
                      <a:pt x="348" y="285"/>
                    </a:lnTo>
                    <a:lnTo>
                      <a:pt x="344" y="283"/>
                    </a:lnTo>
                    <a:lnTo>
                      <a:pt x="340" y="281"/>
                    </a:lnTo>
                    <a:lnTo>
                      <a:pt x="335" y="279"/>
                    </a:lnTo>
                    <a:lnTo>
                      <a:pt x="331" y="277"/>
                    </a:lnTo>
                    <a:lnTo>
                      <a:pt x="326" y="274"/>
                    </a:lnTo>
                    <a:lnTo>
                      <a:pt x="322" y="272"/>
                    </a:lnTo>
                    <a:lnTo>
                      <a:pt x="317" y="270"/>
                    </a:lnTo>
                    <a:lnTo>
                      <a:pt x="312" y="268"/>
                    </a:lnTo>
                    <a:lnTo>
                      <a:pt x="307" y="265"/>
                    </a:lnTo>
                    <a:lnTo>
                      <a:pt x="302" y="263"/>
                    </a:lnTo>
                    <a:lnTo>
                      <a:pt x="297" y="260"/>
                    </a:lnTo>
                    <a:lnTo>
                      <a:pt x="292" y="258"/>
                    </a:lnTo>
                    <a:lnTo>
                      <a:pt x="287" y="255"/>
                    </a:lnTo>
                    <a:lnTo>
                      <a:pt x="282" y="253"/>
                    </a:lnTo>
                    <a:lnTo>
                      <a:pt x="277" y="250"/>
                    </a:lnTo>
                    <a:lnTo>
                      <a:pt x="275" y="249"/>
                    </a:lnTo>
                    <a:lnTo>
                      <a:pt x="273" y="247"/>
                    </a:lnTo>
                    <a:lnTo>
                      <a:pt x="270" y="246"/>
                    </a:lnTo>
                    <a:lnTo>
                      <a:pt x="268" y="245"/>
                    </a:lnTo>
                    <a:lnTo>
                      <a:pt x="265" y="243"/>
                    </a:lnTo>
                    <a:lnTo>
                      <a:pt x="263" y="242"/>
                    </a:lnTo>
                    <a:lnTo>
                      <a:pt x="260" y="241"/>
                    </a:lnTo>
                    <a:lnTo>
                      <a:pt x="258" y="239"/>
                    </a:lnTo>
                    <a:lnTo>
                      <a:pt x="255" y="238"/>
                    </a:lnTo>
                    <a:lnTo>
                      <a:pt x="253" y="237"/>
                    </a:lnTo>
                    <a:lnTo>
                      <a:pt x="251" y="235"/>
                    </a:lnTo>
                    <a:lnTo>
                      <a:pt x="248" y="234"/>
                    </a:lnTo>
                    <a:lnTo>
                      <a:pt x="246" y="232"/>
                    </a:lnTo>
                    <a:lnTo>
                      <a:pt x="243" y="231"/>
                    </a:lnTo>
                    <a:lnTo>
                      <a:pt x="241" y="230"/>
                    </a:lnTo>
                    <a:lnTo>
                      <a:pt x="238" y="228"/>
                    </a:lnTo>
                    <a:lnTo>
                      <a:pt x="236" y="227"/>
                    </a:lnTo>
                    <a:lnTo>
                      <a:pt x="234" y="225"/>
                    </a:lnTo>
                    <a:lnTo>
                      <a:pt x="232" y="224"/>
                    </a:lnTo>
                    <a:lnTo>
                      <a:pt x="229" y="222"/>
                    </a:lnTo>
                    <a:lnTo>
                      <a:pt x="227" y="221"/>
                    </a:lnTo>
                    <a:lnTo>
                      <a:pt x="225" y="220"/>
                    </a:lnTo>
                    <a:lnTo>
                      <a:pt x="222" y="218"/>
                    </a:lnTo>
                    <a:lnTo>
                      <a:pt x="220" y="217"/>
                    </a:lnTo>
                    <a:lnTo>
                      <a:pt x="218" y="215"/>
                    </a:lnTo>
                    <a:lnTo>
                      <a:pt x="216" y="214"/>
                    </a:lnTo>
                    <a:lnTo>
                      <a:pt x="214" y="212"/>
                    </a:lnTo>
                    <a:lnTo>
                      <a:pt x="212" y="211"/>
                    </a:lnTo>
                    <a:lnTo>
                      <a:pt x="209" y="209"/>
                    </a:lnTo>
                    <a:lnTo>
                      <a:pt x="207" y="208"/>
                    </a:lnTo>
                    <a:lnTo>
                      <a:pt x="205" y="206"/>
                    </a:lnTo>
                    <a:lnTo>
                      <a:pt x="203" y="205"/>
                    </a:lnTo>
                    <a:lnTo>
                      <a:pt x="199" y="202"/>
                    </a:lnTo>
                    <a:lnTo>
                      <a:pt x="191" y="197"/>
                    </a:lnTo>
                    <a:lnTo>
                      <a:pt x="184" y="191"/>
                    </a:lnTo>
                    <a:lnTo>
                      <a:pt x="178" y="185"/>
                    </a:lnTo>
                    <a:lnTo>
                      <a:pt x="171" y="179"/>
                    </a:lnTo>
                    <a:lnTo>
                      <a:pt x="166" y="173"/>
                    </a:lnTo>
                    <a:lnTo>
                      <a:pt x="161" y="167"/>
                    </a:lnTo>
                    <a:lnTo>
                      <a:pt x="155" y="161"/>
                    </a:lnTo>
                    <a:lnTo>
                      <a:pt x="150" y="155"/>
                    </a:lnTo>
                    <a:lnTo>
                      <a:pt x="146" y="148"/>
                    </a:lnTo>
                    <a:lnTo>
                      <a:pt x="141" y="142"/>
                    </a:lnTo>
                    <a:lnTo>
                      <a:pt x="137" y="135"/>
                    </a:lnTo>
                    <a:lnTo>
                      <a:pt x="132" y="128"/>
                    </a:lnTo>
                    <a:lnTo>
                      <a:pt x="129" y="122"/>
                    </a:lnTo>
                    <a:lnTo>
                      <a:pt x="124" y="115"/>
                    </a:lnTo>
                    <a:lnTo>
                      <a:pt x="121" y="108"/>
                    </a:lnTo>
                    <a:lnTo>
                      <a:pt x="117" y="102"/>
                    </a:lnTo>
                    <a:lnTo>
                      <a:pt x="114" y="96"/>
                    </a:lnTo>
                    <a:lnTo>
                      <a:pt x="111" y="89"/>
                    </a:lnTo>
                    <a:lnTo>
                      <a:pt x="108" y="83"/>
                    </a:lnTo>
                    <a:lnTo>
                      <a:pt x="105" y="77"/>
                    </a:lnTo>
                    <a:lnTo>
                      <a:pt x="100" y="66"/>
                    </a:lnTo>
                    <a:lnTo>
                      <a:pt x="96" y="55"/>
                    </a:lnTo>
                    <a:lnTo>
                      <a:pt x="93" y="46"/>
                    </a:lnTo>
                    <a:lnTo>
                      <a:pt x="89" y="38"/>
                    </a:lnTo>
                    <a:lnTo>
                      <a:pt x="86" y="26"/>
                    </a:lnTo>
                    <a:lnTo>
                      <a:pt x="85" y="22"/>
                    </a:lnTo>
                    <a:lnTo>
                      <a:pt x="68" y="0"/>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08" name="Freeform 44"/>
              <p:cNvSpPr>
                <a:spLocks/>
              </p:cNvSpPr>
              <p:nvPr/>
            </p:nvSpPr>
            <p:spPr bwMode="auto">
              <a:xfrm>
                <a:off x="786" y="2031"/>
                <a:ext cx="53" cy="106"/>
              </a:xfrm>
              <a:custGeom>
                <a:avLst/>
                <a:gdLst>
                  <a:gd name="T0" fmla="*/ 46 w 53"/>
                  <a:gd name="T1" fmla="*/ 106 h 106"/>
                  <a:gd name="T2" fmla="*/ 0 w 53"/>
                  <a:gd name="T3" fmla="*/ 18 h 106"/>
                  <a:gd name="T4" fmla="*/ 26 w 53"/>
                  <a:gd name="T5" fmla="*/ 0 h 106"/>
                  <a:gd name="T6" fmla="*/ 53 w 53"/>
                  <a:gd name="T7" fmla="*/ 59 h 106"/>
                  <a:gd name="T8" fmla="*/ 46 w 53"/>
                  <a:gd name="T9" fmla="*/ 106 h 106"/>
                  <a:gd name="T10" fmla="*/ 46 w 53"/>
                  <a:gd name="T11" fmla="*/ 106 h 106"/>
                </a:gdLst>
                <a:ahLst/>
                <a:cxnLst>
                  <a:cxn ang="0">
                    <a:pos x="T0" y="T1"/>
                  </a:cxn>
                  <a:cxn ang="0">
                    <a:pos x="T2" y="T3"/>
                  </a:cxn>
                  <a:cxn ang="0">
                    <a:pos x="T4" y="T5"/>
                  </a:cxn>
                  <a:cxn ang="0">
                    <a:pos x="T6" y="T7"/>
                  </a:cxn>
                  <a:cxn ang="0">
                    <a:pos x="T8" y="T9"/>
                  </a:cxn>
                  <a:cxn ang="0">
                    <a:pos x="T10" y="T11"/>
                  </a:cxn>
                </a:cxnLst>
                <a:rect l="0" t="0" r="r" b="b"/>
                <a:pathLst>
                  <a:path w="53" h="106">
                    <a:moveTo>
                      <a:pt x="46" y="106"/>
                    </a:moveTo>
                    <a:lnTo>
                      <a:pt x="0" y="18"/>
                    </a:lnTo>
                    <a:lnTo>
                      <a:pt x="26" y="0"/>
                    </a:lnTo>
                    <a:lnTo>
                      <a:pt x="53" y="59"/>
                    </a:lnTo>
                    <a:lnTo>
                      <a:pt x="46" y="106"/>
                    </a:lnTo>
                    <a:lnTo>
                      <a:pt x="46"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09" name="Freeform 45"/>
              <p:cNvSpPr>
                <a:spLocks/>
              </p:cNvSpPr>
              <p:nvPr/>
            </p:nvSpPr>
            <p:spPr bwMode="auto">
              <a:xfrm>
                <a:off x="686" y="2000"/>
                <a:ext cx="62" cy="56"/>
              </a:xfrm>
              <a:custGeom>
                <a:avLst/>
                <a:gdLst>
                  <a:gd name="T0" fmla="*/ 62 w 62"/>
                  <a:gd name="T1" fmla="*/ 56 h 56"/>
                  <a:gd name="T2" fmla="*/ 6 w 62"/>
                  <a:gd name="T3" fmla="*/ 0 h 56"/>
                  <a:gd name="T4" fmla="*/ 0 w 62"/>
                  <a:gd name="T5" fmla="*/ 22 h 56"/>
                  <a:gd name="T6" fmla="*/ 62 w 62"/>
                  <a:gd name="T7" fmla="*/ 56 h 56"/>
                  <a:gd name="T8" fmla="*/ 62 w 62"/>
                  <a:gd name="T9" fmla="*/ 56 h 56"/>
                </a:gdLst>
                <a:ahLst/>
                <a:cxnLst>
                  <a:cxn ang="0">
                    <a:pos x="T0" y="T1"/>
                  </a:cxn>
                  <a:cxn ang="0">
                    <a:pos x="T2" y="T3"/>
                  </a:cxn>
                  <a:cxn ang="0">
                    <a:pos x="T4" y="T5"/>
                  </a:cxn>
                  <a:cxn ang="0">
                    <a:pos x="T6" y="T7"/>
                  </a:cxn>
                  <a:cxn ang="0">
                    <a:pos x="T8" y="T9"/>
                  </a:cxn>
                </a:cxnLst>
                <a:rect l="0" t="0" r="r" b="b"/>
                <a:pathLst>
                  <a:path w="62" h="56">
                    <a:moveTo>
                      <a:pt x="62" y="56"/>
                    </a:moveTo>
                    <a:lnTo>
                      <a:pt x="6" y="0"/>
                    </a:lnTo>
                    <a:lnTo>
                      <a:pt x="0" y="22"/>
                    </a:lnTo>
                    <a:lnTo>
                      <a:pt x="62" y="56"/>
                    </a:lnTo>
                    <a:lnTo>
                      <a:pt x="6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10" name="Freeform 46"/>
              <p:cNvSpPr>
                <a:spLocks/>
              </p:cNvSpPr>
              <p:nvPr/>
            </p:nvSpPr>
            <p:spPr bwMode="auto">
              <a:xfrm>
                <a:off x="729" y="1919"/>
                <a:ext cx="46" cy="64"/>
              </a:xfrm>
              <a:custGeom>
                <a:avLst/>
                <a:gdLst>
                  <a:gd name="T0" fmla="*/ 39 w 46"/>
                  <a:gd name="T1" fmla="*/ 0 h 64"/>
                  <a:gd name="T2" fmla="*/ 0 w 46"/>
                  <a:gd name="T3" fmla="*/ 29 h 64"/>
                  <a:gd name="T4" fmla="*/ 46 w 46"/>
                  <a:gd name="T5" fmla="*/ 64 h 64"/>
                  <a:gd name="T6" fmla="*/ 39 w 46"/>
                  <a:gd name="T7" fmla="*/ 0 h 64"/>
                  <a:gd name="T8" fmla="*/ 39 w 46"/>
                  <a:gd name="T9" fmla="*/ 0 h 64"/>
                </a:gdLst>
                <a:ahLst/>
                <a:cxnLst>
                  <a:cxn ang="0">
                    <a:pos x="T0" y="T1"/>
                  </a:cxn>
                  <a:cxn ang="0">
                    <a:pos x="T2" y="T3"/>
                  </a:cxn>
                  <a:cxn ang="0">
                    <a:pos x="T4" y="T5"/>
                  </a:cxn>
                  <a:cxn ang="0">
                    <a:pos x="T6" y="T7"/>
                  </a:cxn>
                  <a:cxn ang="0">
                    <a:pos x="T8" y="T9"/>
                  </a:cxn>
                </a:cxnLst>
                <a:rect l="0" t="0" r="r" b="b"/>
                <a:pathLst>
                  <a:path w="46" h="64">
                    <a:moveTo>
                      <a:pt x="39" y="0"/>
                    </a:moveTo>
                    <a:lnTo>
                      <a:pt x="0" y="29"/>
                    </a:lnTo>
                    <a:lnTo>
                      <a:pt x="46" y="64"/>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11" name="Freeform 47"/>
              <p:cNvSpPr>
                <a:spLocks/>
              </p:cNvSpPr>
              <p:nvPr/>
            </p:nvSpPr>
            <p:spPr bwMode="auto">
              <a:xfrm>
                <a:off x="882" y="1924"/>
                <a:ext cx="43" cy="119"/>
              </a:xfrm>
              <a:custGeom>
                <a:avLst/>
                <a:gdLst>
                  <a:gd name="T0" fmla="*/ 43 w 43"/>
                  <a:gd name="T1" fmla="*/ 0 h 119"/>
                  <a:gd name="T2" fmla="*/ 0 w 43"/>
                  <a:gd name="T3" fmla="*/ 47 h 119"/>
                  <a:gd name="T4" fmla="*/ 9 w 43"/>
                  <a:gd name="T5" fmla="*/ 119 h 119"/>
                  <a:gd name="T6" fmla="*/ 35 w 43"/>
                  <a:gd name="T7" fmla="*/ 49 h 119"/>
                  <a:gd name="T8" fmla="*/ 43 w 43"/>
                  <a:gd name="T9" fmla="*/ 0 h 119"/>
                  <a:gd name="T10" fmla="*/ 43 w 43"/>
                  <a:gd name="T11" fmla="*/ 0 h 119"/>
                </a:gdLst>
                <a:ahLst/>
                <a:cxnLst>
                  <a:cxn ang="0">
                    <a:pos x="T0" y="T1"/>
                  </a:cxn>
                  <a:cxn ang="0">
                    <a:pos x="T2" y="T3"/>
                  </a:cxn>
                  <a:cxn ang="0">
                    <a:pos x="T4" y="T5"/>
                  </a:cxn>
                  <a:cxn ang="0">
                    <a:pos x="T6" y="T7"/>
                  </a:cxn>
                  <a:cxn ang="0">
                    <a:pos x="T8" y="T9"/>
                  </a:cxn>
                  <a:cxn ang="0">
                    <a:pos x="T10" y="T11"/>
                  </a:cxn>
                </a:cxnLst>
                <a:rect l="0" t="0" r="r" b="b"/>
                <a:pathLst>
                  <a:path w="43" h="119">
                    <a:moveTo>
                      <a:pt x="43" y="0"/>
                    </a:moveTo>
                    <a:lnTo>
                      <a:pt x="0" y="47"/>
                    </a:lnTo>
                    <a:lnTo>
                      <a:pt x="9" y="119"/>
                    </a:lnTo>
                    <a:lnTo>
                      <a:pt x="35" y="49"/>
                    </a:lnTo>
                    <a:lnTo>
                      <a:pt x="43"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12" name="Freeform 48"/>
              <p:cNvSpPr>
                <a:spLocks/>
              </p:cNvSpPr>
              <p:nvPr/>
            </p:nvSpPr>
            <p:spPr bwMode="auto">
              <a:xfrm>
                <a:off x="913" y="2020"/>
                <a:ext cx="85" cy="143"/>
              </a:xfrm>
              <a:custGeom>
                <a:avLst/>
                <a:gdLst>
                  <a:gd name="T0" fmla="*/ 82 w 85"/>
                  <a:gd name="T1" fmla="*/ 0 h 143"/>
                  <a:gd name="T2" fmla="*/ 0 w 85"/>
                  <a:gd name="T3" fmla="*/ 143 h 143"/>
                  <a:gd name="T4" fmla="*/ 85 w 85"/>
                  <a:gd name="T5" fmla="*/ 50 h 143"/>
                  <a:gd name="T6" fmla="*/ 82 w 85"/>
                  <a:gd name="T7" fmla="*/ 0 h 143"/>
                  <a:gd name="T8" fmla="*/ 82 w 85"/>
                  <a:gd name="T9" fmla="*/ 0 h 143"/>
                </a:gdLst>
                <a:ahLst/>
                <a:cxnLst>
                  <a:cxn ang="0">
                    <a:pos x="T0" y="T1"/>
                  </a:cxn>
                  <a:cxn ang="0">
                    <a:pos x="T2" y="T3"/>
                  </a:cxn>
                  <a:cxn ang="0">
                    <a:pos x="T4" y="T5"/>
                  </a:cxn>
                  <a:cxn ang="0">
                    <a:pos x="T6" y="T7"/>
                  </a:cxn>
                  <a:cxn ang="0">
                    <a:pos x="T8" y="T9"/>
                  </a:cxn>
                </a:cxnLst>
                <a:rect l="0" t="0" r="r" b="b"/>
                <a:pathLst>
                  <a:path w="85" h="143">
                    <a:moveTo>
                      <a:pt x="82" y="0"/>
                    </a:moveTo>
                    <a:lnTo>
                      <a:pt x="0" y="143"/>
                    </a:lnTo>
                    <a:lnTo>
                      <a:pt x="85" y="50"/>
                    </a:lnTo>
                    <a:lnTo>
                      <a:pt x="82" y="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13" name="Freeform 49"/>
              <p:cNvSpPr>
                <a:spLocks/>
              </p:cNvSpPr>
              <p:nvPr/>
            </p:nvSpPr>
            <p:spPr bwMode="auto">
              <a:xfrm>
                <a:off x="963" y="1835"/>
                <a:ext cx="84" cy="172"/>
              </a:xfrm>
              <a:custGeom>
                <a:avLst/>
                <a:gdLst>
                  <a:gd name="T0" fmla="*/ 0 w 84"/>
                  <a:gd name="T1" fmla="*/ 172 h 172"/>
                  <a:gd name="T2" fmla="*/ 60 w 84"/>
                  <a:gd name="T3" fmla="*/ 0 h 172"/>
                  <a:gd name="T4" fmla="*/ 84 w 84"/>
                  <a:gd name="T5" fmla="*/ 31 h 172"/>
                  <a:gd name="T6" fmla="*/ 0 w 84"/>
                  <a:gd name="T7" fmla="*/ 172 h 172"/>
                  <a:gd name="T8" fmla="*/ 0 w 84"/>
                  <a:gd name="T9" fmla="*/ 172 h 172"/>
                </a:gdLst>
                <a:ahLst/>
                <a:cxnLst>
                  <a:cxn ang="0">
                    <a:pos x="T0" y="T1"/>
                  </a:cxn>
                  <a:cxn ang="0">
                    <a:pos x="T2" y="T3"/>
                  </a:cxn>
                  <a:cxn ang="0">
                    <a:pos x="T4" y="T5"/>
                  </a:cxn>
                  <a:cxn ang="0">
                    <a:pos x="T6" y="T7"/>
                  </a:cxn>
                  <a:cxn ang="0">
                    <a:pos x="T8" y="T9"/>
                  </a:cxn>
                </a:cxnLst>
                <a:rect l="0" t="0" r="r" b="b"/>
                <a:pathLst>
                  <a:path w="84" h="172">
                    <a:moveTo>
                      <a:pt x="0" y="172"/>
                    </a:moveTo>
                    <a:lnTo>
                      <a:pt x="60" y="0"/>
                    </a:lnTo>
                    <a:lnTo>
                      <a:pt x="84" y="31"/>
                    </a:lnTo>
                    <a:lnTo>
                      <a:pt x="0" y="172"/>
                    </a:lnTo>
                    <a:lnTo>
                      <a:pt x="0"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14" name="Freeform 50"/>
              <p:cNvSpPr>
                <a:spLocks/>
              </p:cNvSpPr>
              <p:nvPr/>
            </p:nvSpPr>
            <p:spPr bwMode="auto">
              <a:xfrm>
                <a:off x="813" y="1800"/>
                <a:ext cx="54" cy="180"/>
              </a:xfrm>
              <a:custGeom>
                <a:avLst/>
                <a:gdLst>
                  <a:gd name="T0" fmla="*/ 38 w 54"/>
                  <a:gd name="T1" fmla="*/ 180 h 180"/>
                  <a:gd name="T2" fmla="*/ 0 w 54"/>
                  <a:gd name="T3" fmla="*/ 7 h 180"/>
                  <a:gd name="T4" fmla="*/ 54 w 54"/>
                  <a:gd name="T5" fmla="*/ 0 h 180"/>
                  <a:gd name="T6" fmla="*/ 38 w 54"/>
                  <a:gd name="T7" fmla="*/ 180 h 180"/>
                  <a:gd name="T8" fmla="*/ 38 w 54"/>
                  <a:gd name="T9" fmla="*/ 180 h 180"/>
                </a:gdLst>
                <a:ahLst/>
                <a:cxnLst>
                  <a:cxn ang="0">
                    <a:pos x="T0" y="T1"/>
                  </a:cxn>
                  <a:cxn ang="0">
                    <a:pos x="T2" y="T3"/>
                  </a:cxn>
                  <a:cxn ang="0">
                    <a:pos x="T4" y="T5"/>
                  </a:cxn>
                  <a:cxn ang="0">
                    <a:pos x="T6" y="T7"/>
                  </a:cxn>
                  <a:cxn ang="0">
                    <a:pos x="T8" y="T9"/>
                  </a:cxn>
                </a:cxnLst>
                <a:rect l="0" t="0" r="r" b="b"/>
                <a:pathLst>
                  <a:path w="54" h="180">
                    <a:moveTo>
                      <a:pt x="38" y="180"/>
                    </a:moveTo>
                    <a:lnTo>
                      <a:pt x="0" y="7"/>
                    </a:lnTo>
                    <a:lnTo>
                      <a:pt x="54" y="0"/>
                    </a:lnTo>
                    <a:lnTo>
                      <a:pt x="38" y="180"/>
                    </a:lnTo>
                    <a:lnTo>
                      <a:pt x="38"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15" name="Freeform 51"/>
              <p:cNvSpPr>
                <a:spLocks/>
              </p:cNvSpPr>
              <p:nvPr/>
            </p:nvSpPr>
            <p:spPr bwMode="auto">
              <a:xfrm>
                <a:off x="547" y="1972"/>
                <a:ext cx="76" cy="69"/>
              </a:xfrm>
              <a:custGeom>
                <a:avLst/>
                <a:gdLst>
                  <a:gd name="T0" fmla="*/ 47 w 76"/>
                  <a:gd name="T1" fmla="*/ 0 h 69"/>
                  <a:gd name="T2" fmla="*/ 0 w 76"/>
                  <a:gd name="T3" fmla="*/ 29 h 69"/>
                  <a:gd name="T4" fmla="*/ 35 w 76"/>
                  <a:gd name="T5" fmla="*/ 69 h 69"/>
                  <a:gd name="T6" fmla="*/ 76 w 76"/>
                  <a:gd name="T7" fmla="*/ 37 h 69"/>
                  <a:gd name="T8" fmla="*/ 47 w 76"/>
                  <a:gd name="T9" fmla="*/ 0 h 69"/>
                  <a:gd name="T10" fmla="*/ 47 w 76"/>
                  <a:gd name="T11" fmla="*/ 0 h 69"/>
                </a:gdLst>
                <a:ahLst/>
                <a:cxnLst>
                  <a:cxn ang="0">
                    <a:pos x="T0" y="T1"/>
                  </a:cxn>
                  <a:cxn ang="0">
                    <a:pos x="T2" y="T3"/>
                  </a:cxn>
                  <a:cxn ang="0">
                    <a:pos x="T4" y="T5"/>
                  </a:cxn>
                  <a:cxn ang="0">
                    <a:pos x="T6" y="T7"/>
                  </a:cxn>
                  <a:cxn ang="0">
                    <a:pos x="T8" y="T9"/>
                  </a:cxn>
                  <a:cxn ang="0">
                    <a:pos x="T10" y="T11"/>
                  </a:cxn>
                </a:cxnLst>
                <a:rect l="0" t="0" r="r" b="b"/>
                <a:pathLst>
                  <a:path w="76" h="69">
                    <a:moveTo>
                      <a:pt x="47" y="0"/>
                    </a:moveTo>
                    <a:lnTo>
                      <a:pt x="0" y="29"/>
                    </a:lnTo>
                    <a:lnTo>
                      <a:pt x="35" y="69"/>
                    </a:lnTo>
                    <a:lnTo>
                      <a:pt x="76" y="37"/>
                    </a:lnTo>
                    <a:lnTo>
                      <a:pt x="47"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16" name="Freeform 52"/>
              <p:cNvSpPr>
                <a:spLocks/>
              </p:cNvSpPr>
              <p:nvPr/>
            </p:nvSpPr>
            <p:spPr bwMode="auto">
              <a:xfrm>
                <a:off x="1090" y="1939"/>
                <a:ext cx="66" cy="71"/>
              </a:xfrm>
              <a:custGeom>
                <a:avLst/>
                <a:gdLst>
                  <a:gd name="T0" fmla="*/ 66 w 66"/>
                  <a:gd name="T1" fmla="*/ 0 h 71"/>
                  <a:gd name="T2" fmla="*/ 2 w 66"/>
                  <a:gd name="T3" fmla="*/ 22 h 71"/>
                  <a:gd name="T4" fmla="*/ 0 w 66"/>
                  <a:gd name="T5" fmla="*/ 71 h 71"/>
                  <a:gd name="T6" fmla="*/ 66 w 66"/>
                  <a:gd name="T7" fmla="*/ 52 h 71"/>
                  <a:gd name="T8" fmla="*/ 66 w 66"/>
                  <a:gd name="T9" fmla="*/ 0 h 71"/>
                  <a:gd name="T10" fmla="*/ 66 w 66"/>
                  <a:gd name="T11" fmla="*/ 0 h 71"/>
                </a:gdLst>
                <a:ahLst/>
                <a:cxnLst>
                  <a:cxn ang="0">
                    <a:pos x="T0" y="T1"/>
                  </a:cxn>
                  <a:cxn ang="0">
                    <a:pos x="T2" y="T3"/>
                  </a:cxn>
                  <a:cxn ang="0">
                    <a:pos x="T4" y="T5"/>
                  </a:cxn>
                  <a:cxn ang="0">
                    <a:pos x="T6" y="T7"/>
                  </a:cxn>
                  <a:cxn ang="0">
                    <a:pos x="T8" y="T9"/>
                  </a:cxn>
                  <a:cxn ang="0">
                    <a:pos x="T10" y="T11"/>
                  </a:cxn>
                </a:cxnLst>
                <a:rect l="0" t="0" r="r" b="b"/>
                <a:pathLst>
                  <a:path w="66" h="71">
                    <a:moveTo>
                      <a:pt x="66" y="0"/>
                    </a:moveTo>
                    <a:lnTo>
                      <a:pt x="2" y="22"/>
                    </a:lnTo>
                    <a:lnTo>
                      <a:pt x="0" y="71"/>
                    </a:lnTo>
                    <a:lnTo>
                      <a:pt x="66" y="52"/>
                    </a:lnTo>
                    <a:lnTo>
                      <a:pt x="66"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64117" name="Group 53"/>
            <p:cNvGrpSpPr>
              <a:grpSpLocks/>
            </p:cNvGrpSpPr>
            <p:nvPr/>
          </p:nvGrpSpPr>
          <p:grpSpPr bwMode="auto">
            <a:xfrm>
              <a:off x="1254128" y="3063875"/>
              <a:ext cx="1406525" cy="1003300"/>
              <a:chOff x="1030" y="1795"/>
              <a:chExt cx="886" cy="632"/>
            </a:xfrm>
          </p:grpSpPr>
          <p:sp>
            <p:nvSpPr>
              <p:cNvPr id="2264118" name="Freeform 54"/>
              <p:cNvSpPr>
                <a:spLocks/>
              </p:cNvSpPr>
              <p:nvPr/>
            </p:nvSpPr>
            <p:spPr bwMode="auto">
              <a:xfrm>
                <a:off x="1030" y="1795"/>
                <a:ext cx="886" cy="632"/>
              </a:xfrm>
              <a:custGeom>
                <a:avLst/>
                <a:gdLst>
                  <a:gd name="T0" fmla="*/ 886 w 886"/>
                  <a:gd name="T1" fmla="*/ 317 h 632"/>
                  <a:gd name="T2" fmla="*/ 439 w 886"/>
                  <a:gd name="T3" fmla="*/ 0 h 632"/>
                  <a:gd name="T4" fmla="*/ 0 w 886"/>
                  <a:gd name="T5" fmla="*/ 315 h 632"/>
                  <a:gd name="T6" fmla="*/ 447 w 886"/>
                  <a:gd name="T7" fmla="*/ 632 h 632"/>
                  <a:gd name="T8" fmla="*/ 886 w 886"/>
                  <a:gd name="T9" fmla="*/ 317 h 632"/>
                </a:gdLst>
                <a:ahLst/>
                <a:cxnLst>
                  <a:cxn ang="0">
                    <a:pos x="T0" y="T1"/>
                  </a:cxn>
                  <a:cxn ang="0">
                    <a:pos x="T2" y="T3"/>
                  </a:cxn>
                  <a:cxn ang="0">
                    <a:pos x="T4" y="T5"/>
                  </a:cxn>
                  <a:cxn ang="0">
                    <a:pos x="T6" y="T7"/>
                  </a:cxn>
                  <a:cxn ang="0">
                    <a:pos x="T8" y="T9"/>
                  </a:cxn>
                </a:cxnLst>
                <a:rect l="0" t="0" r="r" b="b"/>
                <a:pathLst>
                  <a:path w="886" h="632">
                    <a:moveTo>
                      <a:pt x="886" y="317"/>
                    </a:moveTo>
                    <a:lnTo>
                      <a:pt x="439" y="0"/>
                    </a:lnTo>
                    <a:lnTo>
                      <a:pt x="0" y="315"/>
                    </a:lnTo>
                    <a:lnTo>
                      <a:pt x="447" y="632"/>
                    </a:lnTo>
                    <a:lnTo>
                      <a:pt x="886" y="317"/>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19" name="Freeform 55"/>
              <p:cNvSpPr>
                <a:spLocks/>
              </p:cNvSpPr>
              <p:nvPr/>
            </p:nvSpPr>
            <p:spPr bwMode="auto">
              <a:xfrm>
                <a:off x="1332" y="2322"/>
                <a:ext cx="293" cy="105"/>
              </a:xfrm>
              <a:custGeom>
                <a:avLst/>
                <a:gdLst>
                  <a:gd name="T0" fmla="*/ 0 w 293"/>
                  <a:gd name="T1" fmla="*/ 1 h 105"/>
                  <a:gd name="T2" fmla="*/ 293 w 293"/>
                  <a:gd name="T3" fmla="*/ 0 h 105"/>
                  <a:gd name="T4" fmla="*/ 145 w 293"/>
                  <a:gd name="T5" fmla="*/ 105 h 105"/>
                  <a:gd name="T6" fmla="*/ 0 w 293"/>
                  <a:gd name="T7" fmla="*/ 1 h 105"/>
                </a:gdLst>
                <a:ahLst/>
                <a:cxnLst>
                  <a:cxn ang="0">
                    <a:pos x="T0" y="T1"/>
                  </a:cxn>
                  <a:cxn ang="0">
                    <a:pos x="T2" y="T3"/>
                  </a:cxn>
                  <a:cxn ang="0">
                    <a:pos x="T4" y="T5"/>
                  </a:cxn>
                  <a:cxn ang="0">
                    <a:pos x="T6" y="T7"/>
                  </a:cxn>
                </a:cxnLst>
                <a:rect l="0" t="0" r="r" b="b"/>
                <a:pathLst>
                  <a:path w="293" h="105">
                    <a:moveTo>
                      <a:pt x="0" y="1"/>
                    </a:moveTo>
                    <a:lnTo>
                      <a:pt x="293" y="0"/>
                    </a:lnTo>
                    <a:lnTo>
                      <a:pt x="145" y="105"/>
                    </a:lnTo>
                    <a:lnTo>
                      <a:pt x="0" y="1"/>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20" name="Freeform 56"/>
              <p:cNvSpPr>
                <a:spLocks/>
              </p:cNvSpPr>
              <p:nvPr/>
            </p:nvSpPr>
            <p:spPr bwMode="auto">
              <a:xfrm>
                <a:off x="1153" y="2316"/>
                <a:ext cx="648" cy="39"/>
              </a:xfrm>
              <a:custGeom>
                <a:avLst/>
                <a:gdLst>
                  <a:gd name="T0" fmla="*/ 648 w 648"/>
                  <a:gd name="T1" fmla="*/ 33 h 39"/>
                  <a:gd name="T2" fmla="*/ 641 w 648"/>
                  <a:gd name="T3" fmla="*/ 31 h 39"/>
                  <a:gd name="T4" fmla="*/ 630 w 648"/>
                  <a:gd name="T5" fmla="*/ 28 h 39"/>
                  <a:gd name="T6" fmla="*/ 614 w 648"/>
                  <a:gd name="T7" fmla="*/ 24 h 39"/>
                  <a:gd name="T8" fmla="*/ 592 w 648"/>
                  <a:gd name="T9" fmla="*/ 20 h 39"/>
                  <a:gd name="T10" fmla="*/ 565 w 648"/>
                  <a:gd name="T11" fmla="*/ 15 h 39"/>
                  <a:gd name="T12" fmla="*/ 532 w 648"/>
                  <a:gd name="T13" fmla="*/ 10 h 39"/>
                  <a:gd name="T14" fmla="*/ 494 w 648"/>
                  <a:gd name="T15" fmla="*/ 6 h 39"/>
                  <a:gd name="T16" fmla="*/ 449 w 648"/>
                  <a:gd name="T17" fmla="*/ 3 h 39"/>
                  <a:gd name="T18" fmla="*/ 399 w 648"/>
                  <a:gd name="T19" fmla="*/ 1 h 39"/>
                  <a:gd name="T20" fmla="*/ 343 w 648"/>
                  <a:gd name="T21" fmla="*/ 0 h 39"/>
                  <a:gd name="T22" fmla="*/ 282 w 648"/>
                  <a:gd name="T23" fmla="*/ 1 h 39"/>
                  <a:gd name="T24" fmla="*/ 226 w 648"/>
                  <a:gd name="T25" fmla="*/ 3 h 39"/>
                  <a:gd name="T26" fmla="*/ 177 w 648"/>
                  <a:gd name="T27" fmla="*/ 8 h 39"/>
                  <a:gd name="T28" fmla="*/ 133 w 648"/>
                  <a:gd name="T29" fmla="*/ 12 h 39"/>
                  <a:gd name="T30" fmla="*/ 96 w 648"/>
                  <a:gd name="T31" fmla="*/ 18 h 39"/>
                  <a:gd name="T32" fmla="*/ 65 w 648"/>
                  <a:gd name="T33" fmla="*/ 23 h 39"/>
                  <a:gd name="T34" fmla="*/ 40 w 648"/>
                  <a:gd name="T35" fmla="*/ 29 h 39"/>
                  <a:gd name="T36" fmla="*/ 21 w 648"/>
                  <a:gd name="T37" fmla="*/ 33 h 39"/>
                  <a:gd name="T38" fmla="*/ 8 w 648"/>
                  <a:gd name="T39" fmla="*/ 37 h 39"/>
                  <a:gd name="T40" fmla="*/ 1 w 648"/>
                  <a:gd name="T41" fmla="*/ 39 h 39"/>
                  <a:gd name="T42" fmla="*/ 0 w 648"/>
                  <a:gd name="T43" fmla="*/ 39 h 39"/>
                  <a:gd name="T44" fmla="*/ 7 w 648"/>
                  <a:gd name="T45" fmla="*/ 38 h 39"/>
                  <a:gd name="T46" fmla="*/ 21 w 648"/>
                  <a:gd name="T47" fmla="*/ 36 h 39"/>
                  <a:gd name="T48" fmla="*/ 42 w 648"/>
                  <a:gd name="T49" fmla="*/ 33 h 39"/>
                  <a:gd name="T50" fmla="*/ 69 w 648"/>
                  <a:gd name="T51" fmla="*/ 29 h 39"/>
                  <a:gd name="T52" fmla="*/ 102 w 648"/>
                  <a:gd name="T53" fmla="*/ 26 h 39"/>
                  <a:gd name="T54" fmla="*/ 139 w 648"/>
                  <a:gd name="T55" fmla="*/ 22 h 39"/>
                  <a:gd name="T56" fmla="*/ 181 w 648"/>
                  <a:gd name="T57" fmla="*/ 19 h 39"/>
                  <a:gd name="T58" fmla="*/ 227 w 648"/>
                  <a:gd name="T59" fmla="*/ 15 h 39"/>
                  <a:gd name="T60" fmla="*/ 276 w 648"/>
                  <a:gd name="T61" fmla="*/ 14 h 39"/>
                  <a:gd name="T62" fmla="*/ 327 w 648"/>
                  <a:gd name="T63" fmla="*/ 12 h 39"/>
                  <a:gd name="T64" fmla="*/ 375 w 648"/>
                  <a:gd name="T65" fmla="*/ 13 h 39"/>
                  <a:gd name="T66" fmla="*/ 418 w 648"/>
                  <a:gd name="T67" fmla="*/ 14 h 39"/>
                  <a:gd name="T68" fmla="*/ 460 w 648"/>
                  <a:gd name="T69" fmla="*/ 15 h 39"/>
                  <a:gd name="T70" fmla="*/ 498 w 648"/>
                  <a:gd name="T71" fmla="*/ 18 h 39"/>
                  <a:gd name="T72" fmla="*/ 534 w 648"/>
                  <a:gd name="T73" fmla="*/ 21 h 39"/>
                  <a:gd name="T74" fmla="*/ 567 w 648"/>
                  <a:gd name="T75" fmla="*/ 24 h 39"/>
                  <a:gd name="T76" fmla="*/ 595 w 648"/>
                  <a:gd name="T77" fmla="*/ 26 h 39"/>
                  <a:gd name="T78" fmla="*/ 617 w 648"/>
                  <a:gd name="T79" fmla="*/ 29 h 39"/>
                  <a:gd name="T80" fmla="*/ 634 w 648"/>
                  <a:gd name="T81" fmla="*/ 31 h 39"/>
                  <a:gd name="T82" fmla="*/ 645 w 648"/>
                  <a:gd name="T83" fmla="*/ 32 h 39"/>
                  <a:gd name="T84" fmla="*/ 648 w 648"/>
                  <a:gd name="T85"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8" h="39">
                    <a:moveTo>
                      <a:pt x="648" y="33"/>
                    </a:moveTo>
                    <a:lnTo>
                      <a:pt x="648" y="33"/>
                    </a:lnTo>
                    <a:lnTo>
                      <a:pt x="648" y="33"/>
                    </a:lnTo>
                    <a:lnTo>
                      <a:pt x="646" y="32"/>
                    </a:lnTo>
                    <a:lnTo>
                      <a:pt x="644" y="32"/>
                    </a:lnTo>
                    <a:lnTo>
                      <a:pt x="641" y="31"/>
                    </a:lnTo>
                    <a:lnTo>
                      <a:pt x="638" y="30"/>
                    </a:lnTo>
                    <a:lnTo>
                      <a:pt x="635" y="29"/>
                    </a:lnTo>
                    <a:lnTo>
                      <a:pt x="630" y="28"/>
                    </a:lnTo>
                    <a:lnTo>
                      <a:pt x="626" y="27"/>
                    </a:lnTo>
                    <a:lnTo>
                      <a:pt x="620" y="25"/>
                    </a:lnTo>
                    <a:lnTo>
                      <a:pt x="614" y="24"/>
                    </a:lnTo>
                    <a:lnTo>
                      <a:pt x="607" y="22"/>
                    </a:lnTo>
                    <a:lnTo>
                      <a:pt x="600" y="21"/>
                    </a:lnTo>
                    <a:lnTo>
                      <a:pt x="592" y="20"/>
                    </a:lnTo>
                    <a:lnTo>
                      <a:pt x="584" y="18"/>
                    </a:lnTo>
                    <a:lnTo>
                      <a:pt x="575" y="16"/>
                    </a:lnTo>
                    <a:lnTo>
                      <a:pt x="565" y="15"/>
                    </a:lnTo>
                    <a:lnTo>
                      <a:pt x="555" y="13"/>
                    </a:lnTo>
                    <a:lnTo>
                      <a:pt x="544" y="12"/>
                    </a:lnTo>
                    <a:lnTo>
                      <a:pt x="532" y="10"/>
                    </a:lnTo>
                    <a:lnTo>
                      <a:pt x="520" y="9"/>
                    </a:lnTo>
                    <a:lnTo>
                      <a:pt x="507" y="8"/>
                    </a:lnTo>
                    <a:lnTo>
                      <a:pt x="494" y="6"/>
                    </a:lnTo>
                    <a:lnTo>
                      <a:pt x="480" y="5"/>
                    </a:lnTo>
                    <a:lnTo>
                      <a:pt x="465" y="4"/>
                    </a:lnTo>
                    <a:lnTo>
                      <a:pt x="449" y="3"/>
                    </a:lnTo>
                    <a:lnTo>
                      <a:pt x="433" y="2"/>
                    </a:lnTo>
                    <a:lnTo>
                      <a:pt x="417" y="1"/>
                    </a:lnTo>
                    <a:lnTo>
                      <a:pt x="399" y="1"/>
                    </a:lnTo>
                    <a:lnTo>
                      <a:pt x="381" y="0"/>
                    </a:lnTo>
                    <a:lnTo>
                      <a:pt x="363" y="0"/>
                    </a:lnTo>
                    <a:lnTo>
                      <a:pt x="343" y="0"/>
                    </a:lnTo>
                    <a:lnTo>
                      <a:pt x="322" y="0"/>
                    </a:lnTo>
                    <a:lnTo>
                      <a:pt x="301" y="0"/>
                    </a:lnTo>
                    <a:lnTo>
                      <a:pt x="282" y="1"/>
                    </a:lnTo>
                    <a:lnTo>
                      <a:pt x="262" y="1"/>
                    </a:lnTo>
                    <a:lnTo>
                      <a:pt x="244" y="2"/>
                    </a:lnTo>
                    <a:lnTo>
                      <a:pt x="226" y="3"/>
                    </a:lnTo>
                    <a:lnTo>
                      <a:pt x="209" y="5"/>
                    </a:lnTo>
                    <a:lnTo>
                      <a:pt x="192" y="6"/>
                    </a:lnTo>
                    <a:lnTo>
                      <a:pt x="177" y="8"/>
                    </a:lnTo>
                    <a:lnTo>
                      <a:pt x="162" y="9"/>
                    </a:lnTo>
                    <a:lnTo>
                      <a:pt x="147" y="11"/>
                    </a:lnTo>
                    <a:lnTo>
                      <a:pt x="133" y="12"/>
                    </a:lnTo>
                    <a:lnTo>
                      <a:pt x="121" y="14"/>
                    </a:lnTo>
                    <a:lnTo>
                      <a:pt x="108" y="16"/>
                    </a:lnTo>
                    <a:lnTo>
                      <a:pt x="96" y="18"/>
                    </a:lnTo>
                    <a:lnTo>
                      <a:pt x="85" y="20"/>
                    </a:lnTo>
                    <a:lnTo>
                      <a:pt x="75" y="22"/>
                    </a:lnTo>
                    <a:lnTo>
                      <a:pt x="65" y="23"/>
                    </a:lnTo>
                    <a:lnTo>
                      <a:pt x="56" y="25"/>
                    </a:lnTo>
                    <a:lnTo>
                      <a:pt x="48" y="27"/>
                    </a:lnTo>
                    <a:lnTo>
                      <a:pt x="40" y="29"/>
                    </a:lnTo>
                    <a:lnTo>
                      <a:pt x="33" y="30"/>
                    </a:lnTo>
                    <a:lnTo>
                      <a:pt x="27" y="32"/>
                    </a:lnTo>
                    <a:lnTo>
                      <a:pt x="21" y="33"/>
                    </a:lnTo>
                    <a:lnTo>
                      <a:pt x="16" y="35"/>
                    </a:lnTo>
                    <a:lnTo>
                      <a:pt x="12" y="36"/>
                    </a:lnTo>
                    <a:lnTo>
                      <a:pt x="8" y="37"/>
                    </a:lnTo>
                    <a:lnTo>
                      <a:pt x="5" y="38"/>
                    </a:lnTo>
                    <a:lnTo>
                      <a:pt x="3" y="38"/>
                    </a:lnTo>
                    <a:lnTo>
                      <a:pt x="1" y="39"/>
                    </a:lnTo>
                    <a:lnTo>
                      <a:pt x="0" y="39"/>
                    </a:lnTo>
                    <a:lnTo>
                      <a:pt x="0" y="39"/>
                    </a:lnTo>
                    <a:lnTo>
                      <a:pt x="0" y="39"/>
                    </a:lnTo>
                    <a:lnTo>
                      <a:pt x="2" y="39"/>
                    </a:lnTo>
                    <a:lnTo>
                      <a:pt x="4" y="39"/>
                    </a:lnTo>
                    <a:lnTo>
                      <a:pt x="7" y="38"/>
                    </a:lnTo>
                    <a:lnTo>
                      <a:pt x="11" y="37"/>
                    </a:lnTo>
                    <a:lnTo>
                      <a:pt x="16" y="37"/>
                    </a:lnTo>
                    <a:lnTo>
                      <a:pt x="21" y="36"/>
                    </a:lnTo>
                    <a:lnTo>
                      <a:pt x="27" y="35"/>
                    </a:lnTo>
                    <a:lnTo>
                      <a:pt x="34" y="34"/>
                    </a:lnTo>
                    <a:lnTo>
                      <a:pt x="42" y="33"/>
                    </a:lnTo>
                    <a:lnTo>
                      <a:pt x="50" y="32"/>
                    </a:lnTo>
                    <a:lnTo>
                      <a:pt x="59" y="31"/>
                    </a:lnTo>
                    <a:lnTo>
                      <a:pt x="69" y="29"/>
                    </a:lnTo>
                    <a:lnTo>
                      <a:pt x="79" y="28"/>
                    </a:lnTo>
                    <a:lnTo>
                      <a:pt x="90" y="27"/>
                    </a:lnTo>
                    <a:lnTo>
                      <a:pt x="102" y="26"/>
                    </a:lnTo>
                    <a:lnTo>
                      <a:pt x="114" y="25"/>
                    </a:lnTo>
                    <a:lnTo>
                      <a:pt x="126" y="23"/>
                    </a:lnTo>
                    <a:lnTo>
                      <a:pt x="139" y="22"/>
                    </a:lnTo>
                    <a:lnTo>
                      <a:pt x="153" y="21"/>
                    </a:lnTo>
                    <a:lnTo>
                      <a:pt x="167" y="20"/>
                    </a:lnTo>
                    <a:lnTo>
                      <a:pt x="181" y="19"/>
                    </a:lnTo>
                    <a:lnTo>
                      <a:pt x="196" y="17"/>
                    </a:lnTo>
                    <a:lnTo>
                      <a:pt x="211" y="16"/>
                    </a:lnTo>
                    <a:lnTo>
                      <a:pt x="227" y="15"/>
                    </a:lnTo>
                    <a:lnTo>
                      <a:pt x="243" y="15"/>
                    </a:lnTo>
                    <a:lnTo>
                      <a:pt x="259" y="14"/>
                    </a:lnTo>
                    <a:lnTo>
                      <a:pt x="276" y="14"/>
                    </a:lnTo>
                    <a:lnTo>
                      <a:pt x="293" y="13"/>
                    </a:lnTo>
                    <a:lnTo>
                      <a:pt x="310" y="13"/>
                    </a:lnTo>
                    <a:lnTo>
                      <a:pt x="327" y="12"/>
                    </a:lnTo>
                    <a:lnTo>
                      <a:pt x="345" y="12"/>
                    </a:lnTo>
                    <a:lnTo>
                      <a:pt x="360" y="12"/>
                    </a:lnTo>
                    <a:lnTo>
                      <a:pt x="375" y="13"/>
                    </a:lnTo>
                    <a:lnTo>
                      <a:pt x="389" y="13"/>
                    </a:lnTo>
                    <a:lnTo>
                      <a:pt x="404" y="13"/>
                    </a:lnTo>
                    <a:lnTo>
                      <a:pt x="418" y="14"/>
                    </a:lnTo>
                    <a:lnTo>
                      <a:pt x="432" y="14"/>
                    </a:lnTo>
                    <a:lnTo>
                      <a:pt x="446" y="15"/>
                    </a:lnTo>
                    <a:lnTo>
                      <a:pt x="460" y="15"/>
                    </a:lnTo>
                    <a:lnTo>
                      <a:pt x="473" y="16"/>
                    </a:lnTo>
                    <a:lnTo>
                      <a:pt x="486" y="17"/>
                    </a:lnTo>
                    <a:lnTo>
                      <a:pt x="498" y="18"/>
                    </a:lnTo>
                    <a:lnTo>
                      <a:pt x="511" y="19"/>
                    </a:lnTo>
                    <a:lnTo>
                      <a:pt x="523" y="20"/>
                    </a:lnTo>
                    <a:lnTo>
                      <a:pt x="534" y="21"/>
                    </a:lnTo>
                    <a:lnTo>
                      <a:pt x="546" y="22"/>
                    </a:lnTo>
                    <a:lnTo>
                      <a:pt x="556" y="22"/>
                    </a:lnTo>
                    <a:lnTo>
                      <a:pt x="567" y="24"/>
                    </a:lnTo>
                    <a:lnTo>
                      <a:pt x="576" y="25"/>
                    </a:lnTo>
                    <a:lnTo>
                      <a:pt x="586" y="26"/>
                    </a:lnTo>
                    <a:lnTo>
                      <a:pt x="595" y="26"/>
                    </a:lnTo>
                    <a:lnTo>
                      <a:pt x="603" y="27"/>
                    </a:lnTo>
                    <a:lnTo>
                      <a:pt x="610" y="28"/>
                    </a:lnTo>
                    <a:lnTo>
                      <a:pt x="617" y="29"/>
                    </a:lnTo>
                    <a:lnTo>
                      <a:pt x="623" y="30"/>
                    </a:lnTo>
                    <a:lnTo>
                      <a:pt x="629" y="30"/>
                    </a:lnTo>
                    <a:lnTo>
                      <a:pt x="634" y="31"/>
                    </a:lnTo>
                    <a:lnTo>
                      <a:pt x="638" y="32"/>
                    </a:lnTo>
                    <a:lnTo>
                      <a:pt x="642" y="32"/>
                    </a:lnTo>
                    <a:lnTo>
                      <a:pt x="645" y="32"/>
                    </a:lnTo>
                    <a:lnTo>
                      <a:pt x="647" y="33"/>
                    </a:lnTo>
                    <a:lnTo>
                      <a:pt x="648" y="33"/>
                    </a:lnTo>
                    <a:lnTo>
                      <a:pt x="64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21" name="Freeform 57"/>
              <p:cNvSpPr>
                <a:spLocks/>
              </p:cNvSpPr>
              <p:nvPr/>
            </p:nvSpPr>
            <p:spPr bwMode="auto">
              <a:xfrm>
                <a:off x="1210" y="1795"/>
                <a:ext cx="541" cy="575"/>
              </a:xfrm>
              <a:custGeom>
                <a:avLst/>
                <a:gdLst>
                  <a:gd name="T0" fmla="*/ 0 w 541"/>
                  <a:gd name="T1" fmla="*/ 185 h 575"/>
                  <a:gd name="T2" fmla="*/ 63 w 541"/>
                  <a:gd name="T3" fmla="*/ 170 h 575"/>
                  <a:gd name="T4" fmla="*/ 146 w 541"/>
                  <a:gd name="T5" fmla="*/ 189 h 575"/>
                  <a:gd name="T6" fmla="*/ 150 w 541"/>
                  <a:gd name="T7" fmla="*/ 197 h 575"/>
                  <a:gd name="T8" fmla="*/ 154 w 541"/>
                  <a:gd name="T9" fmla="*/ 206 h 575"/>
                  <a:gd name="T10" fmla="*/ 158 w 541"/>
                  <a:gd name="T11" fmla="*/ 248 h 575"/>
                  <a:gd name="T12" fmla="*/ 143 w 541"/>
                  <a:gd name="T13" fmla="*/ 291 h 575"/>
                  <a:gd name="T14" fmla="*/ 123 w 541"/>
                  <a:gd name="T15" fmla="*/ 334 h 575"/>
                  <a:gd name="T16" fmla="*/ 113 w 541"/>
                  <a:gd name="T17" fmla="*/ 380 h 575"/>
                  <a:gd name="T18" fmla="*/ 117 w 541"/>
                  <a:gd name="T19" fmla="*/ 404 h 575"/>
                  <a:gd name="T20" fmla="*/ 127 w 541"/>
                  <a:gd name="T21" fmla="*/ 425 h 575"/>
                  <a:gd name="T22" fmla="*/ 142 w 541"/>
                  <a:gd name="T23" fmla="*/ 445 h 575"/>
                  <a:gd name="T24" fmla="*/ 159 w 541"/>
                  <a:gd name="T25" fmla="*/ 463 h 575"/>
                  <a:gd name="T26" fmla="*/ 178 w 541"/>
                  <a:gd name="T27" fmla="*/ 478 h 575"/>
                  <a:gd name="T28" fmla="*/ 196 w 541"/>
                  <a:gd name="T29" fmla="*/ 491 h 575"/>
                  <a:gd name="T30" fmla="*/ 211 w 541"/>
                  <a:gd name="T31" fmla="*/ 501 h 575"/>
                  <a:gd name="T32" fmla="*/ 224 w 541"/>
                  <a:gd name="T33" fmla="*/ 508 h 575"/>
                  <a:gd name="T34" fmla="*/ 229 w 541"/>
                  <a:gd name="T35" fmla="*/ 512 h 575"/>
                  <a:gd name="T36" fmla="*/ 233 w 541"/>
                  <a:gd name="T37" fmla="*/ 515 h 575"/>
                  <a:gd name="T38" fmla="*/ 236 w 541"/>
                  <a:gd name="T39" fmla="*/ 518 h 575"/>
                  <a:gd name="T40" fmla="*/ 238 w 541"/>
                  <a:gd name="T41" fmla="*/ 520 h 575"/>
                  <a:gd name="T42" fmla="*/ 243 w 541"/>
                  <a:gd name="T43" fmla="*/ 537 h 575"/>
                  <a:gd name="T44" fmla="*/ 242 w 541"/>
                  <a:gd name="T45" fmla="*/ 555 h 575"/>
                  <a:gd name="T46" fmla="*/ 239 w 541"/>
                  <a:gd name="T47" fmla="*/ 569 h 575"/>
                  <a:gd name="T48" fmla="*/ 237 w 541"/>
                  <a:gd name="T49" fmla="*/ 575 h 575"/>
                  <a:gd name="T50" fmla="*/ 241 w 541"/>
                  <a:gd name="T51" fmla="*/ 570 h 575"/>
                  <a:gd name="T52" fmla="*/ 248 w 541"/>
                  <a:gd name="T53" fmla="*/ 556 h 575"/>
                  <a:gd name="T54" fmla="*/ 252 w 541"/>
                  <a:gd name="T55" fmla="*/ 536 h 575"/>
                  <a:gd name="T56" fmla="*/ 248 w 541"/>
                  <a:gd name="T57" fmla="*/ 514 h 575"/>
                  <a:gd name="T58" fmla="*/ 237 w 541"/>
                  <a:gd name="T59" fmla="*/ 500 h 575"/>
                  <a:gd name="T60" fmla="*/ 219 w 541"/>
                  <a:gd name="T61" fmla="*/ 479 h 575"/>
                  <a:gd name="T62" fmla="*/ 200 w 541"/>
                  <a:gd name="T63" fmla="*/ 455 h 575"/>
                  <a:gd name="T64" fmla="*/ 187 w 541"/>
                  <a:gd name="T65" fmla="*/ 433 h 575"/>
                  <a:gd name="T66" fmla="*/ 186 w 541"/>
                  <a:gd name="T67" fmla="*/ 415 h 575"/>
                  <a:gd name="T68" fmla="*/ 190 w 541"/>
                  <a:gd name="T69" fmla="*/ 396 h 575"/>
                  <a:gd name="T70" fmla="*/ 197 w 541"/>
                  <a:gd name="T71" fmla="*/ 380 h 575"/>
                  <a:gd name="T72" fmla="*/ 199 w 541"/>
                  <a:gd name="T73" fmla="*/ 374 h 575"/>
                  <a:gd name="T74" fmla="*/ 272 w 541"/>
                  <a:gd name="T75" fmla="*/ 322 h 575"/>
                  <a:gd name="T76" fmla="*/ 281 w 541"/>
                  <a:gd name="T77" fmla="*/ 317 h 575"/>
                  <a:gd name="T78" fmla="*/ 296 w 541"/>
                  <a:gd name="T79" fmla="*/ 308 h 575"/>
                  <a:gd name="T80" fmla="*/ 314 w 541"/>
                  <a:gd name="T81" fmla="*/ 296 h 575"/>
                  <a:gd name="T82" fmla="*/ 331 w 541"/>
                  <a:gd name="T83" fmla="*/ 281 h 575"/>
                  <a:gd name="T84" fmla="*/ 342 w 541"/>
                  <a:gd name="T85" fmla="*/ 265 h 575"/>
                  <a:gd name="T86" fmla="*/ 348 w 541"/>
                  <a:gd name="T87" fmla="*/ 251 h 575"/>
                  <a:gd name="T88" fmla="*/ 351 w 541"/>
                  <a:gd name="T89" fmla="*/ 242 h 575"/>
                  <a:gd name="T90" fmla="*/ 385 w 541"/>
                  <a:gd name="T91" fmla="*/ 190 h 575"/>
                  <a:gd name="T92" fmla="*/ 391 w 541"/>
                  <a:gd name="T93" fmla="*/ 201 h 575"/>
                  <a:gd name="T94" fmla="*/ 464 w 541"/>
                  <a:gd name="T95" fmla="*/ 197 h 575"/>
                  <a:gd name="T96" fmla="*/ 541 w 541"/>
                  <a:gd name="T97" fmla="*/ 20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1" h="575">
                    <a:moveTo>
                      <a:pt x="259" y="0"/>
                    </a:moveTo>
                    <a:lnTo>
                      <a:pt x="0" y="185"/>
                    </a:lnTo>
                    <a:lnTo>
                      <a:pt x="34" y="191"/>
                    </a:lnTo>
                    <a:lnTo>
                      <a:pt x="63" y="170"/>
                    </a:lnTo>
                    <a:lnTo>
                      <a:pt x="107" y="185"/>
                    </a:lnTo>
                    <a:lnTo>
                      <a:pt x="146" y="189"/>
                    </a:lnTo>
                    <a:lnTo>
                      <a:pt x="148" y="193"/>
                    </a:lnTo>
                    <a:lnTo>
                      <a:pt x="150" y="197"/>
                    </a:lnTo>
                    <a:lnTo>
                      <a:pt x="152" y="202"/>
                    </a:lnTo>
                    <a:lnTo>
                      <a:pt x="154" y="206"/>
                    </a:lnTo>
                    <a:lnTo>
                      <a:pt x="159" y="227"/>
                    </a:lnTo>
                    <a:lnTo>
                      <a:pt x="158" y="248"/>
                    </a:lnTo>
                    <a:lnTo>
                      <a:pt x="152" y="269"/>
                    </a:lnTo>
                    <a:lnTo>
                      <a:pt x="143" y="291"/>
                    </a:lnTo>
                    <a:lnTo>
                      <a:pt x="133" y="312"/>
                    </a:lnTo>
                    <a:lnTo>
                      <a:pt x="123" y="334"/>
                    </a:lnTo>
                    <a:lnTo>
                      <a:pt x="116" y="357"/>
                    </a:lnTo>
                    <a:lnTo>
                      <a:pt x="113" y="380"/>
                    </a:lnTo>
                    <a:lnTo>
                      <a:pt x="114" y="392"/>
                    </a:lnTo>
                    <a:lnTo>
                      <a:pt x="117" y="404"/>
                    </a:lnTo>
                    <a:lnTo>
                      <a:pt x="122" y="415"/>
                    </a:lnTo>
                    <a:lnTo>
                      <a:pt x="127" y="425"/>
                    </a:lnTo>
                    <a:lnTo>
                      <a:pt x="134" y="435"/>
                    </a:lnTo>
                    <a:lnTo>
                      <a:pt x="142" y="445"/>
                    </a:lnTo>
                    <a:lnTo>
                      <a:pt x="150" y="454"/>
                    </a:lnTo>
                    <a:lnTo>
                      <a:pt x="159" y="463"/>
                    </a:lnTo>
                    <a:lnTo>
                      <a:pt x="168" y="471"/>
                    </a:lnTo>
                    <a:lnTo>
                      <a:pt x="178" y="478"/>
                    </a:lnTo>
                    <a:lnTo>
                      <a:pt x="187" y="485"/>
                    </a:lnTo>
                    <a:lnTo>
                      <a:pt x="196" y="491"/>
                    </a:lnTo>
                    <a:lnTo>
                      <a:pt x="204" y="497"/>
                    </a:lnTo>
                    <a:lnTo>
                      <a:pt x="211" y="501"/>
                    </a:lnTo>
                    <a:lnTo>
                      <a:pt x="218" y="505"/>
                    </a:lnTo>
                    <a:lnTo>
                      <a:pt x="224" y="508"/>
                    </a:lnTo>
                    <a:lnTo>
                      <a:pt x="226" y="510"/>
                    </a:lnTo>
                    <a:lnTo>
                      <a:pt x="229" y="512"/>
                    </a:lnTo>
                    <a:lnTo>
                      <a:pt x="230" y="514"/>
                    </a:lnTo>
                    <a:lnTo>
                      <a:pt x="233" y="515"/>
                    </a:lnTo>
                    <a:lnTo>
                      <a:pt x="234" y="517"/>
                    </a:lnTo>
                    <a:lnTo>
                      <a:pt x="236" y="518"/>
                    </a:lnTo>
                    <a:lnTo>
                      <a:pt x="237" y="519"/>
                    </a:lnTo>
                    <a:lnTo>
                      <a:pt x="238" y="520"/>
                    </a:lnTo>
                    <a:lnTo>
                      <a:pt x="242" y="529"/>
                    </a:lnTo>
                    <a:lnTo>
                      <a:pt x="243" y="537"/>
                    </a:lnTo>
                    <a:lnTo>
                      <a:pt x="243" y="547"/>
                    </a:lnTo>
                    <a:lnTo>
                      <a:pt x="242" y="555"/>
                    </a:lnTo>
                    <a:lnTo>
                      <a:pt x="241" y="563"/>
                    </a:lnTo>
                    <a:lnTo>
                      <a:pt x="239" y="569"/>
                    </a:lnTo>
                    <a:lnTo>
                      <a:pt x="238" y="573"/>
                    </a:lnTo>
                    <a:lnTo>
                      <a:pt x="237" y="575"/>
                    </a:lnTo>
                    <a:lnTo>
                      <a:pt x="238" y="574"/>
                    </a:lnTo>
                    <a:lnTo>
                      <a:pt x="241" y="570"/>
                    </a:lnTo>
                    <a:lnTo>
                      <a:pt x="244" y="564"/>
                    </a:lnTo>
                    <a:lnTo>
                      <a:pt x="248" y="556"/>
                    </a:lnTo>
                    <a:lnTo>
                      <a:pt x="250" y="546"/>
                    </a:lnTo>
                    <a:lnTo>
                      <a:pt x="252" y="536"/>
                    </a:lnTo>
                    <a:lnTo>
                      <a:pt x="251" y="525"/>
                    </a:lnTo>
                    <a:lnTo>
                      <a:pt x="248" y="514"/>
                    </a:lnTo>
                    <a:lnTo>
                      <a:pt x="244" y="508"/>
                    </a:lnTo>
                    <a:lnTo>
                      <a:pt x="237" y="500"/>
                    </a:lnTo>
                    <a:lnTo>
                      <a:pt x="229" y="490"/>
                    </a:lnTo>
                    <a:lnTo>
                      <a:pt x="219" y="479"/>
                    </a:lnTo>
                    <a:lnTo>
                      <a:pt x="209" y="467"/>
                    </a:lnTo>
                    <a:lnTo>
                      <a:pt x="200" y="455"/>
                    </a:lnTo>
                    <a:lnTo>
                      <a:pt x="192" y="444"/>
                    </a:lnTo>
                    <a:lnTo>
                      <a:pt x="187" y="433"/>
                    </a:lnTo>
                    <a:lnTo>
                      <a:pt x="186" y="424"/>
                    </a:lnTo>
                    <a:lnTo>
                      <a:pt x="186" y="415"/>
                    </a:lnTo>
                    <a:lnTo>
                      <a:pt x="188" y="405"/>
                    </a:lnTo>
                    <a:lnTo>
                      <a:pt x="190" y="396"/>
                    </a:lnTo>
                    <a:lnTo>
                      <a:pt x="194" y="387"/>
                    </a:lnTo>
                    <a:lnTo>
                      <a:pt x="197" y="380"/>
                    </a:lnTo>
                    <a:lnTo>
                      <a:pt x="198" y="376"/>
                    </a:lnTo>
                    <a:lnTo>
                      <a:pt x="199" y="374"/>
                    </a:lnTo>
                    <a:lnTo>
                      <a:pt x="271" y="323"/>
                    </a:lnTo>
                    <a:lnTo>
                      <a:pt x="272" y="322"/>
                    </a:lnTo>
                    <a:lnTo>
                      <a:pt x="275" y="320"/>
                    </a:lnTo>
                    <a:lnTo>
                      <a:pt x="281" y="317"/>
                    </a:lnTo>
                    <a:lnTo>
                      <a:pt x="288" y="313"/>
                    </a:lnTo>
                    <a:lnTo>
                      <a:pt x="296" y="308"/>
                    </a:lnTo>
                    <a:lnTo>
                      <a:pt x="305" y="302"/>
                    </a:lnTo>
                    <a:lnTo>
                      <a:pt x="314" y="296"/>
                    </a:lnTo>
                    <a:lnTo>
                      <a:pt x="323" y="289"/>
                    </a:lnTo>
                    <a:lnTo>
                      <a:pt x="331" y="281"/>
                    </a:lnTo>
                    <a:lnTo>
                      <a:pt x="337" y="273"/>
                    </a:lnTo>
                    <a:lnTo>
                      <a:pt x="342" y="265"/>
                    </a:lnTo>
                    <a:lnTo>
                      <a:pt x="346" y="258"/>
                    </a:lnTo>
                    <a:lnTo>
                      <a:pt x="348" y="251"/>
                    </a:lnTo>
                    <a:lnTo>
                      <a:pt x="350" y="246"/>
                    </a:lnTo>
                    <a:lnTo>
                      <a:pt x="351" y="242"/>
                    </a:lnTo>
                    <a:lnTo>
                      <a:pt x="351" y="241"/>
                    </a:lnTo>
                    <a:lnTo>
                      <a:pt x="385" y="190"/>
                    </a:lnTo>
                    <a:lnTo>
                      <a:pt x="387" y="189"/>
                    </a:lnTo>
                    <a:lnTo>
                      <a:pt x="391" y="201"/>
                    </a:lnTo>
                    <a:lnTo>
                      <a:pt x="435" y="203"/>
                    </a:lnTo>
                    <a:lnTo>
                      <a:pt x="464" y="197"/>
                    </a:lnTo>
                    <a:lnTo>
                      <a:pt x="480" y="186"/>
                    </a:lnTo>
                    <a:lnTo>
                      <a:pt x="541" y="201"/>
                    </a:lnTo>
                    <a:lnTo>
                      <a:pt x="259"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22" name="Freeform 58"/>
              <p:cNvSpPr>
                <a:spLocks/>
              </p:cNvSpPr>
              <p:nvPr/>
            </p:nvSpPr>
            <p:spPr bwMode="auto">
              <a:xfrm>
                <a:off x="1346" y="1937"/>
                <a:ext cx="411" cy="342"/>
              </a:xfrm>
              <a:custGeom>
                <a:avLst/>
                <a:gdLst>
                  <a:gd name="T0" fmla="*/ 117 w 411"/>
                  <a:gd name="T1" fmla="*/ 56 h 342"/>
                  <a:gd name="T2" fmla="*/ 172 w 411"/>
                  <a:gd name="T3" fmla="*/ 56 h 342"/>
                  <a:gd name="T4" fmla="*/ 216 w 411"/>
                  <a:gd name="T5" fmla="*/ 62 h 342"/>
                  <a:gd name="T6" fmla="*/ 204 w 411"/>
                  <a:gd name="T7" fmla="*/ 76 h 342"/>
                  <a:gd name="T8" fmla="*/ 148 w 411"/>
                  <a:gd name="T9" fmla="*/ 94 h 342"/>
                  <a:gd name="T10" fmla="*/ 93 w 411"/>
                  <a:gd name="T11" fmla="*/ 107 h 342"/>
                  <a:gd name="T12" fmla="*/ 86 w 411"/>
                  <a:gd name="T13" fmla="*/ 109 h 342"/>
                  <a:gd name="T14" fmla="*/ 131 w 411"/>
                  <a:gd name="T15" fmla="*/ 104 h 342"/>
                  <a:gd name="T16" fmla="*/ 182 w 411"/>
                  <a:gd name="T17" fmla="*/ 103 h 342"/>
                  <a:gd name="T18" fmla="*/ 191 w 411"/>
                  <a:gd name="T19" fmla="*/ 116 h 342"/>
                  <a:gd name="T20" fmla="*/ 145 w 411"/>
                  <a:gd name="T21" fmla="*/ 137 h 342"/>
                  <a:gd name="T22" fmla="*/ 90 w 411"/>
                  <a:gd name="T23" fmla="*/ 149 h 342"/>
                  <a:gd name="T24" fmla="*/ 62 w 411"/>
                  <a:gd name="T25" fmla="*/ 153 h 342"/>
                  <a:gd name="T26" fmla="*/ 84 w 411"/>
                  <a:gd name="T27" fmla="*/ 153 h 342"/>
                  <a:gd name="T28" fmla="*/ 123 w 411"/>
                  <a:gd name="T29" fmla="*/ 155 h 342"/>
                  <a:gd name="T30" fmla="*/ 140 w 411"/>
                  <a:gd name="T31" fmla="*/ 164 h 342"/>
                  <a:gd name="T32" fmla="*/ 103 w 411"/>
                  <a:gd name="T33" fmla="*/ 186 h 342"/>
                  <a:gd name="T34" fmla="*/ 51 w 411"/>
                  <a:gd name="T35" fmla="*/ 202 h 342"/>
                  <a:gd name="T36" fmla="*/ 14 w 411"/>
                  <a:gd name="T37" fmla="*/ 208 h 342"/>
                  <a:gd name="T38" fmla="*/ 32 w 411"/>
                  <a:gd name="T39" fmla="*/ 209 h 342"/>
                  <a:gd name="T40" fmla="*/ 67 w 411"/>
                  <a:gd name="T41" fmla="*/ 224 h 342"/>
                  <a:gd name="T42" fmla="*/ 17 w 411"/>
                  <a:gd name="T43" fmla="*/ 247 h 342"/>
                  <a:gd name="T44" fmla="*/ 7 w 411"/>
                  <a:gd name="T45" fmla="*/ 251 h 342"/>
                  <a:gd name="T46" fmla="*/ 45 w 411"/>
                  <a:gd name="T47" fmla="*/ 254 h 342"/>
                  <a:gd name="T48" fmla="*/ 22 w 411"/>
                  <a:gd name="T49" fmla="*/ 275 h 342"/>
                  <a:gd name="T50" fmla="*/ 6 w 411"/>
                  <a:gd name="T51" fmla="*/ 279 h 342"/>
                  <a:gd name="T52" fmla="*/ 37 w 411"/>
                  <a:gd name="T53" fmla="*/ 283 h 342"/>
                  <a:gd name="T54" fmla="*/ 38 w 411"/>
                  <a:gd name="T55" fmla="*/ 298 h 342"/>
                  <a:gd name="T56" fmla="*/ 21 w 411"/>
                  <a:gd name="T57" fmla="*/ 302 h 342"/>
                  <a:gd name="T58" fmla="*/ 38 w 411"/>
                  <a:gd name="T59" fmla="*/ 306 h 342"/>
                  <a:gd name="T60" fmla="*/ 64 w 411"/>
                  <a:gd name="T61" fmla="*/ 319 h 342"/>
                  <a:gd name="T62" fmla="*/ 85 w 411"/>
                  <a:gd name="T63" fmla="*/ 338 h 342"/>
                  <a:gd name="T64" fmla="*/ 64 w 411"/>
                  <a:gd name="T65" fmla="*/ 298 h 342"/>
                  <a:gd name="T66" fmla="*/ 82 w 411"/>
                  <a:gd name="T67" fmla="*/ 228 h 342"/>
                  <a:gd name="T68" fmla="*/ 115 w 411"/>
                  <a:gd name="T69" fmla="*/ 198 h 342"/>
                  <a:gd name="T70" fmla="*/ 151 w 411"/>
                  <a:gd name="T71" fmla="*/ 179 h 342"/>
                  <a:gd name="T72" fmla="*/ 195 w 411"/>
                  <a:gd name="T73" fmla="*/ 147 h 342"/>
                  <a:gd name="T74" fmla="*/ 235 w 411"/>
                  <a:gd name="T75" fmla="*/ 91 h 342"/>
                  <a:gd name="T76" fmla="*/ 256 w 411"/>
                  <a:gd name="T77" fmla="*/ 65 h 342"/>
                  <a:gd name="T78" fmla="*/ 273 w 411"/>
                  <a:gd name="T79" fmla="*/ 67 h 342"/>
                  <a:gd name="T80" fmla="*/ 305 w 411"/>
                  <a:gd name="T81" fmla="*/ 65 h 342"/>
                  <a:gd name="T82" fmla="*/ 332 w 411"/>
                  <a:gd name="T83" fmla="*/ 60 h 342"/>
                  <a:gd name="T84" fmla="*/ 347 w 411"/>
                  <a:gd name="T85" fmla="*/ 52 h 342"/>
                  <a:gd name="T86" fmla="*/ 367 w 411"/>
                  <a:gd name="T87" fmla="*/ 56 h 342"/>
                  <a:gd name="T88" fmla="*/ 411 w 411"/>
                  <a:gd name="T89" fmla="*/ 63 h 342"/>
                  <a:gd name="T90" fmla="*/ 357 w 411"/>
                  <a:gd name="T91" fmla="*/ 43 h 342"/>
                  <a:gd name="T92" fmla="*/ 342 w 411"/>
                  <a:gd name="T93" fmla="*/ 37 h 342"/>
                  <a:gd name="T94" fmla="*/ 312 w 411"/>
                  <a:gd name="T95" fmla="*/ 54 h 342"/>
                  <a:gd name="T96" fmla="*/ 266 w 411"/>
                  <a:gd name="T97" fmla="*/ 57 h 342"/>
                  <a:gd name="T98" fmla="*/ 255 w 411"/>
                  <a:gd name="T99" fmla="*/ 56 h 342"/>
                  <a:gd name="T100" fmla="*/ 265 w 411"/>
                  <a:gd name="T101" fmla="*/ 47 h 342"/>
                  <a:gd name="T102" fmla="*/ 291 w 411"/>
                  <a:gd name="T103" fmla="*/ 28 h 342"/>
                  <a:gd name="T104" fmla="*/ 326 w 411"/>
                  <a:gd name="T105" fmla="*/ 10 h 342"/>
                  <a:gd name="T106" fmla="*/ 301 w 411"/>
                  <a:gd name="T107" fmla="*/ 5 h 342"/>
                  <a:gd name="T108" fmla="*/ 259 w 411"/>
                  <a:gd name="T109" fmla="*/ 22 h 342"/>
                  <a:gd name="T110" fmla="*/ 208 w 411"/>
                  <a:gd name="T111" fmla="*/ 37 h 342"/>
                  <a:gd name="T112" fmla="*/ 140 w 411"/>
                  <a:gd name="T113" fmla="*/ 50 h 342"/>
                  <a:gd name="T114" fmla="*/ 98 w 411"/>
                  <a:gd name="T115" fmla="*/ 5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1" h="342">
                    <a:moveTo>
                      <a:pt x="96" y="57"/>
                    </a:moveTo>
                    <a:lnTo>
                      <a:pt x="98" y="57"/>
                    </a:lnTo>
                    <a:lnTo>
                      <a:pt x="102" y="56"/>
                    </a:lnTo>
                    <a:lnTo>
                      <a:pt x="108" y="56"/>
                    </a:lnTo>
                    <a:lnTo>
                      <a:pt x="117" y="56"/>
                    </a:lnTo>
                    <a:lnTo>
                      <a:pt x="127" y="56"/>
                    </a:lnTo>
                    <a:lnTo>
                      <a:pt x="137" y="56"/>
                    </a:lnTo>
                    <a:lnTo>
                      <a:pt x="149" y="56"/>
                    </a:lnTo>
                    <a:lnTo>
                      <a:pt x="161" y="56"/>
                    </a:lnTo>
                    <a:lnTo>
                      <a:pt x="172" y="56"/>
                    </a:lnTo>
                    <a:lnTo>
                      <a:pt x="184" y="57"/>
                    </a:lnTo>
                    <a:lnTo>
                      <a:pt x="194" y="58"/>
                    </a:lnTo>
                    <a:lnTo>
                      <a:pt x="204" y="59"/>
                    </a:lnTo>
                    <a:lnTo>
                      <a:pt x="211" y="60"/>
                    </a:lnTo>
                    <a:lnTo>
                      <a:pt x="216" y="62"/>
                    </a:lnTo>
                    <a:lnTo>
                      <a:pt x="220" y="64"/>
                    </a:lnTo>
                    <a:lnTo>
                      <a:pt x="220" y="67"/>
                    </a:lnTo>
                    <a:lnTo>
                      <a:pt x="217" y="70"/>
                    </a:lnTo>
                    <a:lnTo>
                      <a:pt x="212" y="73"/>
                    </a:lnTo>
                    <a:lnTo>
                      <a:pt x="204" y="76"/>
                    </a:lnTo>
                    <a:lnTo>
                      <a:pt x="195" y="80"/>
                    </a:lnTo>
                    <a:lnTo>
                      <a:pt x="184" y="83"/>
                    </a:lnTo>
                    <a:lnTo>
                      <a:pt x="173" y="87"/>
                    </a:lnTo>
                    <a:lnTo>
                      <a:pt x="160" y="90"/>
                    </a:lnTo>
                    <a:lnTo>
                      <a:pt x="148" y="94"/>
                    </a:lnTo>
                    <a:lnTo>
                      <a:pt x="135" y="97"/>
                    </a:lnTo>
                    <a:lnTo>
                      <a:pt x="123" y="100"/>
                    </a:lnTo>
                    <a:lnTo>
                      <a:pt x="112" y="102"/>
                    </a:lnTo>
                    <a:lnTo>
                      <a:pt x="102" y="105"/>
                    </a:lnTo>
                    <a:lnTo>
                      <a:pt x="93" y="107"/>
                    </a:lnTo>
                    <a:lnTo>
                      <a:pt x="87" y="108"/>
                    </a:lnTo>
                    <a:lnTo>
                      <a:pt x="82" y="109"/>
                    </a:lnTo>
                    <a:lnTo>
                      <a:pt x="81" y="109"/>
                    </a:lnTo>
                    <a:lnTo>
                      <a:pt x="82" y="109"/>
                    </a:lnTo>
                    <a:lnTo>
                      <a:pt x="86" y="109"/>
                    </a:lnTo>
                    <a:lnTo>
                      <a:pt x="93" y="108"/>
                    </a:lnTo>
                    <a:lnTo>
                      <a:pt x="101" y="107"/>
                    </a:lnTo>
                    <a:lnTo>
                      <a:pt x="110" y="106"/>
                    </a:lnTo>
                    <a:lnTo>
                      <a:pt x="120" y="105"/>
                    </a:lnTo>
                    <a:lnTo>
                      <a:pt x="131" y="104"/>
                    </a:lnTo>
                    <a:lnTo>
                      <a:pt x="142" y="103"/>
                    </a:lnTo>
                    <a:lnTo>
                      <a:pt x="153" y="103"/>
                    </a:lnTo>
                    <a:lnTo>
                      <a:pt x="164" y="102"/>
                    </a:lnTo>
                    <a:lnTo>
                      <a:pt x="174" y="102"/>
                    </a:lnTo>
                    <a:lnTo>
                      <a:pt x="182" y="103"/>
                    </a:lnTo>
                    <a:lnTo>
                      <a:pt x="189" y="104"/>
                    </a:lnTo>
                    <a:lnTo>
                      <a:pt x="193" y="105"/>
                    </a:lnTo>
                    <a:lnTo>
                      <a:pt x="195" y="108"/>
                    </a:lnTo>
                    <a:lnTo>
                      <a:pt x="195" y="110"/>
                    </a:lnTo>
                    <a:lnTo>
                      <a:pt x="191" y="116"/>
                    </a:lnTo>
                    <a:lnTo>
                      <a:pt x="184" y="121"/>
                    </a:lnTo>
                    <a:lnTo>
                      <a:pt x="176" y="125"/>
                    </a:lnTo>
                    <a:lnTo>
                      <a:pt x="167" y="129"/>
                    </a:lnTo>
                    <a:lnTo>
                      <a:pt x="156" y="133"/>
                    </a:lnTo>
                    <a:lnTo>
                      <a:pt x="145" y="137"/>
                    </a:lnTo>
                    <a:lnTo>
                      <a:pt x="133" y="140"/>
                    </a:lnTo>
                    <a:lnTo>
                      <a:pt x="122" y="143"/>
                    </a:lnTo>
                    <a:lnTo>
                      <a:pt x="110" y="145"/>
                    </a:lnTo>
                    <a:lnTo>
                      <a:pt x="99" y="147"/>
                    </a:lnTo>
                    <a:lnTo>
                      <a:pt x="90" y="149"/>
                    </a:lnTo>
                    <a:lnTo>
                      <a:pt x="81" y="151"/>
                    </a:lnTo>
                    <a:lnTo>
                      <a:pt x="73" y="151"/>
                    </a:lnTo>
                    <a:lnTo>
                      <a:pt x="67" y="152"/>
                    </a:lnTo>
                    <a:lnTo>
                      <a:pt x="64" y="153"/>
                    </a:lnTo>
                    <a:lnTo>
                      <a:pt x="62" y="153"/>
                    </a:lnTo>
                    <a:lnTo>
                      <a:pt x="63" y="153"/>
                    </a:lnTo>
                    <a:lnTo>
                      <a:pt x="66" y="153"/>
                    </a:lnTo>
                    <a:lnTo>
                      <a:pt x="71" y="153"/>
                    </a:lnTo>
                    <a:lnTo>
                      <a:pt x="77" y="153"/>
                    </a:lnTo>
                    <a:lnTo>
                      <a:pt x="84" y="153"/>
                    </a:lnTo>
                    <a:lnTo>
                      <a:pt x="91" y="153"/>
                    </a:lnTo>
                    <a:lnTo>
                      <a:pt x="99" y="153"/>
                    </a:lnTo>
                    <a:lnTo>
                      <a:pt x="108" y="153"/>
                    </a:lnTo>
                    <a:lnTo>
                      <a:pt x="115" y="154"/>
                    </a:lnTo>
                    <a:lnTo>
                      <a:pt x="123" y="155"/>
                    </a:lnTo>
                    <a:lnTo>
                      <a:pt x="129" y="156"/>
                    </a:lnTo>
                    <a:lnTo>
                      <a:pt x="135" y="157"/>
                    </a:lnTo>
                    <a:lnTo>
                      <a:pt x="139" y="159"/>
                    </a:lnTo>
                    <a:lnTo>
                      <a:pt x="140" y="161"/>
                    </a:lnTo>
                    <a:lnTo>
                      <a:pt x="140" y="164"/>
                    </a:lnTo>
                    <a:lnTo>
                      <a:pt x="138" y="167"/>
                    </a:lnTo>
                    <a:lnTo>
                      <a:pt x="131" y="172"/>
                    </a:lnTo>
                    <a:lnTo>
                      <a:pt x="122" y="178"/>
                    </a:lnTo>
                    <a:lnTo>
                      <a:pt x="113" y="182"/>
                    </a:lnTo>
                    <a:lnTo>
                      <a:pt x="103" y="186"/>
                    </a:lnTo>
                    <a:lnTo>
                      <a:pt x="93" y="190"/>
                    </a:lnTo>
                    <a:lnTo>
                      <a:pt x="82" y="194"/>
                    </a:lnTo>
                    <a:lnTo>
                      <a:pt x="71" y="197"/>
                    </a:lnTo>
                    <a:lnTo>
                      <a:pt x="61" y="199"/>
                    </a:lnTo>
                    <a:lnTo>
                      <a:pt x="51" y="202"/>
                    </a:lnTo>
                    <a:lnTo>
                      <a:pt x="41" y="204"/>
                    </a:lnTo>
                    <a:lnTo>
                      <a:pt x="33" y="205"/>
                    </a:lnTo>
                    <a:lnTo>
                      <a:pt x="25" y="206"/>
                    </a:lnTo>
                    <a:lnTo>
                      <a:pt x="19" y="207"/>
                    </a:lnTo>
                    <a:lnTo>
                      <a:pt x="14" y="208"/>
                    </a:lnTo>
                    <a:lnTo>
                      <a:pt x="11" y="208"/>
                    </a:lnTo>
                    <a:lnTo>
                      <a:pt x="10" y="208"/>
                    </a:lnTo>
                    <a:lnTo>
                      <a:pt x="13" y="208"/>
                    </a:lnTo>
                    <a:lnTo>
                      <a:pt x="21" y="208"/>
                    </a:lnTo>
                    <a:lnTo>
                      <a:pt x="32" y="209"/>
                    </a:lnTo>
                    <a:lnTo>
                      <a:pt x="44" y="210"/>
                    </a:lnTo>
                    <a:lnTo>
                      <a:pt x="55" y="212"/>
                    </a:lnTo>
                    <a:lnTo>
                      <a:pt x="64" y="214"/>
                    </a:lnTo>
                    <a:lnTo>
                      <a:pt x="68" y="219"/>
                    </a:lnTo>
                    <a:lnTo>
                      <a:pt x="67" y="224"/>
                    </a:lnTo>
                    <a:lnTo>
                      <a:pt x="60" y="230"/>
                    </a:lnTo>
                    <a:lnTo>
                      <a:pt x="51" y="236"/>
                    </a:lnTo>
                    <a:lnTo>
                      <a:pt x="40" y="241"/>
                    </a:lnTo>
                    <a:lnTo>
                      <a:pt x="29" y="244"/>
                    </a:lnTo>
                    <a:lnTo>
                      <a:pt x="17" y="247"/>
                    </a:lnTo>
                    <a:lnTo>
                      <a:pt x="9" y="249"/>
                    </a:lnTo>
                    <a:lnTo>
                      <a:pt x="2" y="251"/>
                    </a:lnTo>
                    <a:lnTo>
                      <a:pt x="0" y="251"/>
                    </a:lnTo>
                    <a:lnTo>
                      <a:pt x="2" y="251"/>
                    </a:lnTo>
                    <a:lnTo>
                      <a:pt x="7" y="251"/>
                    </a:lnTo>
                    <a:lnTo>
                      <a:pt x="15" y="250"/>
                    </a:lnTo>
                    <a:lnTo>
                      <a:pt x="24" y="250"/>
                    </a:lnTo>
                    <a:lnTo>
                      <a:pt x="32" y="251"/>
                    </a:lnTo>
                    <a:lnTo>
                      <a:pt x="40" y="252"/>
                    </a:lnTo>
                    <a:lnTo>
                      <a:pt x="45" y="254"/>
                    </a:lnTo>
                    <a:lnTo>
                      <a:pt x="46" y="257"/>
                    </a:lnTo>
                    <a:lnTo>
                      <a:pt x="42" y="264"/>
                    </a:lnTo>
                    <a:lnTo>
                      <a:pt x="36" y="269"/>
                    </a:lnTo>
                    <a:lnTo>
                      <a:pt x="29" y="272"/>
                    </a:lnTo>
                    <a:lnTo>
                      <a:pt x="22" y="275"/>
                    </a:lnTo>
                    <a:lnTo>
                      <a:pt x="15" y="277"/>
                    </a:lnTo>
                    <a:lnTo>
                      <a:pt x="9" y="278"/>
                    </a:lnTo>
                    <a:lnTo>
                      <a:pt x="5" y="279"/>
                    </a:lnTo>
                    <a:lnTo>
                      <a:pt x="4" y="279"/>
                    </a:lnTo>
                    <a:lnTo>
                      <a:pt x="6" y="279"/>
                    </a:lnTo>
                    <a:lnTo>
                      <a:pt x="10" y="279"/>
                    </a:lnTo>
                    <a:lnTo>
                      <a:pt x="16" y="279"/>
                    </a:lnTo>
                    <a:lnTo>
                      <a:pt x="23" y="279"/>
                    </a:lnTo>
                    <a:lnTo>
                      <a:pt x="30" y="281"/>
                    </a:lnTo>
                    <a:lnTo>
                      <a:pt x="37" y="283"/>
                    </a:lnTo>
                    <a:lnTo>
                      <a:pt x="42" y="285"/>
                    </a:lnTo>
                    <a:lnTo>
                      <a:pt x="45" y="290"/>
                    </a:lnTo>
                    <a:lnTo>
                      <a:pt x="45" y="293"/>
                    </a:lnTo>
                    <a:lnTo>
                      <a:pt x="42" y="296"/>
                    </a:lnTo>
                    <a:lnTo>
                      <a:pt x="38" y="298"/>
                    </a:lnTo>
                    <a:lnTo>
                      <a:pt x="34" y="300"/>
                    </a:lnTo>
                    <a:lnTo>
                      <a:pt x="29" y="301"/>
                    </a:lnTo>
                    <a:lnTo>
                      <a:pt x="25" y="301"/>
                    </a:lnTo>
                    <a:lnTo>
                      <a:pt x="22" y="302"/>
                    </a:lnTo>
                    <a:lnTo>
                      <a:pt x="21" y="302"/>
                    </a:lnTo>
                    <a:lnTo>
                      <a:pt x="22" y="302"/>
                    </a:lnTo>
                    <a:lnTo>
                      <a:pt x="24" y="302"/>
                    </a:lnTo>
                    <a:lnTo>
                      <a:pt x="28" y="303"/>
                    </a:lnTo>
                    <a:lnTo>
                      <a:pt x="32" y="304"/>
                    </a:lnTo>
                    <a:lnTo>
                      <a:pt x="38" y="306"/>
                    </a:lnTo>
                    <a:lnTo>
                      <a:pt x="44" y="308"/>
                    </a:lnTo>
                    <a:lnTo>
                      <a:pt x="50" y="311"/>
                    </a:lnTo>
                    <a:lnTo>
                      <a:pt x="57" y="314"/>
                    </a:lnTo>
                    <a:lnTo>
                      <a:pt x="60" y="317"/>
                    </a:lnTo>
                    <a:lnTo>
                      <a:pt x="64" y="319"/>
                    </a:lnTo>
                    <a:lnTo>
                      <a:pt x="68" y="323"/>
                    </a:lnTo>
                    <a:lnTo>
                      <a:pt x="72" y="326"/>
                    </a:lnTo>
                    <a:lnTo>
                      <a:pt x="77" y="330"/>
                    </a:lnTo>
                    <a:lnTo>
                      <a:pt x="81" y="334"/>
                    </a:lnTo>
                    <a:lnTo>
                      <a:pt x="85" y="338"/>
                    </a:lnTo>
                    <a:lnTo>
                      <a:pt x="88" y="342"/>
                    </a:lnTo>
                    <a:lnTo>
                      <a:pt x="82" y="333"/>
                    </a:lnTo>
                    <a:lnTo>
                      <a:pt x="75" y="323"/>
                    </a:lnTo>
                    <a:lnTo>
                      <a:pt x="69" y="311"/>
                    </a:lnTo>
                    <a:lnTo>
                      <a:pt x="64" y="298"/>
                    </a:lnTo>
                    <a:lnTo>
                      <a:pt x="62" y="284"/>
                    </a:lnTo>
                    <a:lnTo>
                      <a:pt x="62" y="269"/>
                    </a:lnTo>
                    <a:lnTo>
                      <a:pt x="66" y="254"/>
                    </a:lnTo>
                    <a:lnTo>
                      <a:pt x="74" y="238"/>
                    </a:lnTo>
                    <a:lnTo>
                      <a:pt x="82" y="228"/>
                    </a:lnTo>
                    <a:lnTo>
                      <a:pt x="88" y="220"/>
                    </a:lnTo>
                    <a:lnTo>
                      <a:pt x="95" y="213"/>
                    </a:lnTo>
                    <a:lnTo>
                      <a:pt x="102" y="207"/>
                    </a:lnTo>
                    <a:lnTo>
                      <a:pt x="108" y="202"/>
                    </a:lnTo>
                    <a:lnTo>
                      <a:pt x="115" y="198"/>
                    </a:lnTo>
                    <a:lnTo>
                      <a:pt x="122" y="194"/>
                    </a:lnTo>
                    <a:lnTo>
                      <a:pt x="129" y="190"/>
                    </a:lnTo>
                    <a:lnTo>
                      <a:pt x="136" y="186"/>
                    </a:lnTo>
                    <a:lnTo>
                      <a:pt x="143" y="183"/>
                    </a:lnTo>
                    <a:lnTo>
                      <a:pt x="151" y="179"/>
                    </a:lnTo>
                    <a:lnTo>
                      <a:pt x="159" y="174"/>
                    </a:lnTo>
                    <a:lnTo>
                      <a:pt x="167" y="169"/>
                    </a:lnTo>
                    <a:lnTo>
                      <a:pt x="176" y="163"/>
                    </a:lnTo>
                    <a:lnTo>
                      <a:pt x="185" y="155"/>
                    </a:lnTo>
                    <a:lnTo>
                      <a:pt x="195" y="147"/>
                    </a:lnTo>
                    <a:lnTo>
                      <a:pt x="209" y="132"/>
                    </a:lnTo>
                    <a:lnTo>
                      <a:pt x="219" y="120"/>
                    </a:lnTo>
                    <a:lnTo>
                      <a:pt x="226" y="109"/>
                    </a:lnTo>
                    <a:lnTo>
                      <a:pt x="231" y="100"/>
                    </a:lnTo>
                    <a:lnTo>
                      <a:pt x="235" y="91"/>
                    </a:lnTo>
                    <a:lnTo>
                      <a:pt x="238" y="82"/>
                    </a:lnTo>
                    <a:lnTo>
                      <a:pt x="243" y="73"/>
                    </a:lnTo>
                    <a:lnTo>
                      <a:pt x="249" y="64"/>
                    </a:lnTo>
                    <a:lnTo>
                      <a:pt x="252" y="64"/>
                    </a:lnTo>
                    <a:lnTo>
                      <a:pt x="256" y="65"/>
                    </a:lnTo>
                    <a:lnTo>
                      <a:pt x="259" y="66"/>
                    </a:lnTo>
                    <a:lnTo>
                      <a:pt x="263" y="66"/>
                    </a:lnTo>
                    <a:lnTo>
                      <a:pt x="266" y="66"/>
                    </a:lnTo>
                    <a:lnTo>
                      <a:pt x="269" y="67"/>
                    </a:lnTo>
                    <a:lnTo>
                      <a:pt x="273" y="67"/>
                    </a:lnTo>
                    <a:lnTo>
                      <a:pt x="276" y="67"/>
                    </a:lnTo>
                    <a:lnTo>
                      <a:pt x="284" y="67"/>
                    </a:lnTo>
                    <a:lnTo>
                      <a:pt x="291" y="67"/>
                    </a:lnTo>
                    <a:lnTo>
                      <a:pt x="298" y="66"/>
                    </a:lnTo>
                    <a:lnTo>
                      <a:pt x="305" y="65"/>
                    </a:lnTo>
                    <a:lnTo>
                      <a:pt x="311" y="65"/>
                    </a:lnTo>
                    <a:lnTo>
                      <a:pt x="317" y="64"/>
                    </a:lnTo>
                    <a:lnTo>
                      <a:pt x="323" y="63"/>
                    </a:lnTo>
                    <a:lnTo>
                      <a:pt x="328" y="61"/>
                    </a:lnTo>
                    <a:lnTo>
                      <a:pt x="332" y="60"/>
                    </a:lnTo>
                    <a:lnTo>
                      <a:pt x="336" y="59"/>
                    </a:lnTo>
                    <a:lnTo>
                      <a:pt x="340" y="57"/>
                    </a:lnTo>
                    <a:lnTo>
                      <a:pt x="343" y="55"/>
                    </a:lnTo>
                    <a:lnTo>
                      <a:pt x="345" y="54"/>
                    </a:lnTo>
                    <a:lnTo>
                      <a:pt x="347" y="52"/>
                    </a:lnTo>
                    <a:lnTo>
                      <a:pt x="349" y="50"/>
                    </a:lnTo>
                    <a:lnTo>
                      <a:pt x="349" y="48"/>
                    </a:lnTo>
                    <a:lnTo>
                      <a:pt x="354" y="51"/>
                    </a:lnTo>
                    <a:lnTo>
                      <a:pt x="360" y="54"/>
                    </a:lnTo>
                    <a:lnTo>
                      <a:pt x="367" y="56"/>
                    </a:lnTo>
                    <a:lnTo>
                      <a:pt x="374" y="58"/>
                    </a:lnTo>
                    <a:lnTo>
                      <a:pt x="383" y="60"/>
                    </a:lnTo>
                    <a:lnTo>
                      <a:pt x="392" y="61"/>
                    </a:lnTo>
                    <a:lnTo>
                      <a:pt x="402" y="62"/>
                    </a:lnTo>
                    <a:lnTo>
                      <a:pt x="411" y="63"/>
                    </a:lnTo>
                    <a:lnTo>
                      <a:pt x="396" y="52"/>
                    </a:lnTo>
                    <a:lnTo>
                      <a:pt x="384" y="50"/>
                    </a:lnTo>
                    <a:lnTo>
                      <a:pt x="374" y="48"/>
                    </a:lnTo>
                    <a:lnTo>
                      <a:pt x="365" y="46"/>
                    </a:lnTo>
                    <a:lnTo>
                      <a:pt x="357" y="43"/>
                    </a:lnTo>
                    <a:lnTo>
                      <a:pt x="351" y="40"/>
                    </a:lnTo>
                    <a:lnTo>
                      <a:pt x="346" y="38"/>
                    </a:lnTo>
                    <a:lnTo>
                      <a:pt x="344" y="37"/>
                    </a:lnTo>
                    <a:lnTo>
                      <a:pt x="343" y="36"/>
                    </a:lnTo>
                    <a:lnTo>
                      <a:pt x="342" y="37"/>
                    </a:lnTo>
                    <a:lnTo>
                      <a:pt x="341" y="40"/>
                    </a:lnTo>
                    <a:lnTo>
                      <a:pt x="338" y="43"/>
                    </a:lnTo>
                    <a:lnTo>
                      <a:pt x="333" y="46"/>
                    </a:lnTo>
                    <a:lnTo>
                      <a:pt x="325" y="50"/>
                    </a:lnTo>
                    <a:lnTo>
                      <a:pt x="312" y="54"/>
                    </a:lnTo>
                    <a:lnTo>
                      <a:pt x="295" y="56"/>
                    </a:lnTo>
                    <a:lnTo>
                      <a:pt x="272" y="57"/>
                    </a:lnTo>
                    <a:lnTo>
                      <a:pt x="270" y="57"/>
                    </a:lnTo>
                    <a:lnTo>
                      <a:pt x="268" y="57"/>
                    </a:lnTo>
                    <a:lnTo>
                      <a:pt x="266" y="57"/>
                    </a:lnTo>
                    <a:lnTo>
                      <a:pt x="264" y="57"/>
                    </a:lnTo>
                    <a:lnTo>
                      <a:pt x="261" y="57"/>
                    </a:lnTo>
                    <a:lnTo>
                      <a:pt x="259" y="56"/>
                    </a:lnTo>
                    <a:lnTo>
                      <a:pt x="257" y="56"/>
                    </a:lnTo>
                    <a:lnTo>
                      <a:pt x="255" y="56"/>
                    </a:lnTo>
                    <a:lnTo>
                      <a:pt x="256" y="55"/>
                    </a:lnTo>
                    <a:lnTo>
                      <a:pt x="257" y="54"/>
                    </a:lnTo>
                    <a:lnTo>
                      <a:pt x="259" y="52"/>
                    </a:lnTo>
                    <a:lnTo>
                      <a:pt x="262" y="50"/>
                    </a:lnTo>
                    <a:lnTo>
                      <a:pt x="265" y="47"/>
                    </a:lnTo>
                    <a:lnTo>
                      <a:pt x="270" y="43"/>
                    </a:lnTo>
                    <a:lnTo>
                      <a:pt x="274" y="40"/>
                    </a:lnTo>
                    <a:lnTo>
                      <a:pt x="280" y="36"/>
                    </a:lnTo>
                    <a:lnTo>
                      <a:pt x="285" y="32"/>
                    </a:lnTo>
                    <a:lnTo>
                      <a:pt x="291" y="28"/>
                    </a:lnTo>
                    <a:lnTo>
                      <a:pt x="298" y="24"/>
                    </a:lnTo>
                    <a:lnTo>
                      <a:pt x="305" y="20"/>
                    </a:lnTo>
                    <a:lnTo>
                      <a:pt x="311" y="16"/>
                    </a:lnTo>
                    <a:lnTo>
                      <a:pt x="318" y="13"/>
                    </a:lnTo>
                    <a:lnTo>
                      <a:pt x="326" y="10"/>
                    </a:lnTo>
                    <a:lnTo>
                      <a:pt x="333" y="7"/>
                    </a:lnTo>
                    <a:lnTo>
                      <a:pt x="323" y="0"/>
                    </a:lnTo>
                    <a:lnTo>
                      <a:pt x="316" y="1"/>
                    </a:lnTo>
                    <a:lnTo>
                      <a:pt x="309" y="3"/>
                    </a:lnTo>
                    <a:lnTo>
                      <a:pt x="301" y="5"/>
                    </a:lnTo>
                    <a:lnTo>
                      <a:pt x="293" y="7"/>
                    </a:lnTo>
                    <a:lnTo>
                      <a:pt x="285" y="10"/>
                    </a:lnTo>
                    <a:lnTo>
                      <a:pt x="276" y="13"/>
                    </a:lnTo>
                    <a:lnTo>
                      <a:pt x="268" y="18"/>
                    </a:lnTo>
                    <a:lnTo>
                      <a:pt x="259" y="22"/>
                    </a:lnTo>
                    <a:lnTo>
                      <a:pt x="252" y="25"/>
                    </a:lnTo>
                    <a:lnTo>
                      <a:pt x="244" y="28"/>
                    </a:lnTo>
                    <a:lnTo>
                      <a:pt x="233" y="31"/>
                    </a:lnTo>
                    <a:lnTo>
                      <a:pt x="221" y="34"/>
                    </a:lnTo>
                    <a:lnTo>
                      <a:pt x="208" y="37"/>
                    </a:lnTo>
                    <a:lnTo>
                      <a:pt x="195" y="40"/>
                    </a:lnTo>
                    <a:lnTo>
                      <a:pt x="181" y="43"/>
                    </a:lnTo>
                    <a:lnTo>
                      <a:pt x="167" y="45"/>
                    </a:lnTo>
                    <a:lnTo>
                      <a:pt x="153" y="48"/>
                    </a:lnTo>
                    <a:lnTo>
                      <a:pt x="140" y="50"/>
                    </a:lnTo>
                    <a:lnTo>
                      <a:pt x="128" y="52"/>
                    </a:lnTo>
                    <a:lnTo>
                      <a:pt x="118" y="54"/>
                    </a:lnTo>
                    <a:lnTo>
                      <a:pt x="109" y="55"/>
                    </a:lnTo>
                    <a:lnTo>
                      <a:pt x="102" y="56"/>
                    </a:lnTo>
                    <a:lnTo>
                      <a:pt x="98" y="56"/>
                    </a:lnTo>
                    <a:lnTo>
                      <a:pt x="96"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23" name="Freeform 59"/>
              <p:cNvSpPr>
                <a:spLocks/>
              </p:cNvSpPr>
              <p:nvPr/>
            </p:nvSpPr>
            <p:spPr bwMode="auto">
              <a:xfrm>
                <a:off x="1192" y="1917"/>
                <a:ext cx="400" cy="77"/>
              </a:xfrm>
              <a:custGeom>
                <a:avLst/>
                <a:gdLst>
                  <a:gd name="T0" fmla="*/ 86 w 400"/>
                  <a:gd name="T1" fmla="*/ 57 h 77"/>
                  <a:gd name="T2" fmla="*/ 98 w 400"/>
                  <a:gd name="T3" fmla="*/ 62 h 77"/>
                  <a:gd name="T4" fmla="*/ 113 w 400"/>
                  <a:gd name="T5" fmla="*/ 67 h 77"/>
                  <a:gd name="T6" fmla="*/ 131 w 400"/>
                  <a:gd name="T7" fmla="*/ 70 h 77"/>
                  <a:gd name="T8" fmla="*/ 151 w 400"/>
                  <a:gd name="T9" fmla="*/ 72 h 77"/>
                  <a:gd name="T10" fmla="*/ 165 w 400"/>
                  <a:gd name="T11" fmla="*/ 70 h 77"/>
                  <a:gd name="T12" fmla="*/ 159 w 400"/>
                  <a:gd name="T13" fmla="*/ 65 h 77"/>
                  <a:gd name="T14" fmla="*/ 151 w 400"/>
                  <a:gd name="T15" fmla="*/ 61 h 77"/>
                  <a:gd name="T16" fmla="*/ 127 w 400"/>
                  <a:gd name="T17" fmla="*/ 57 h 77"/>
                  <a:gd name="T18" fmla="*/ 99 w 400"/>
                  <a:gd name="T19" fmla="*/ 50 h 77"/>
                  <a:gd name="T20" fmla="*/ 77 w 400"/>
                  <a:gd name="T21" fmla="*/ 40 h 77"/>
                  <a:gd name="T22" fmla="*/ 77 w 400"/>
                  <a:gd name="T23" fmla="*/ 40 h 77"/>
                  <a:gd name="T24" fmla="*/ 102 w 400"/>
                  <a:gd name="T25" fmla="*/ 40 h 77"/>
                  <a:gd name="T26" fmla="*/ 133 w 400"/>
                  <a:gd name="T27" fmla="*/ 38 h 77"/>
                  <a:gd name="T28" fmla="*/ 160 w 400"/>
                  <a:gd name="T29" fmla="*/ 33 h 77"/>
                  <a:gd name="T30" fmla="*/ 179 w 400"/>
                  <a:gd name="T31" fmla="*/ 27 h 77"/>
                  <a:gd name="T32" fmla="*/ 192 w 400"/>
                  <a:gd name="T33" fmla="*/ 20 h 77"/>
                  <a:gd name="T34" fmla="*/ 199 w 400"/>
                  <a:gd name="T35" fmla="*/ 18 h 77"/>
                  <a:gd name="T36" fmla="*/ 215 w 400"/>
                  <a:gd name="T37" fmla="*/ 24 h 77"/>
                  <a:gd name="T38" fmla="*/ 234 w 400"/>
                  <a:gd name="T39" fmla="*/ 29 h 77"/>
                  <a:gd name="T40" fmla="*/ 258 w 400"/>
                  <a:gd name="T41" fmla="*/ 32 h 77"/>
                  <a:gd name="T42" fmla="*/ 284 w 400"/>
                  <a:gd name="T43" fmla="*/ 35 h 77"/>
                  <a:gd name="T44" fmla="*/ 311 w 400"/>
                  <a:gd name="T45" fmla="*/ 36 h 77"/>
                  <a:gd name="T46" fmla="*/ 342 w 400"/>
                  <a:gd name="T47" fmla="*/ 33 h 77"/>
                  <a:gd name="T48" fmla="*/ 366 w 400"/>
                  <a:gd name="T49" fmla="*/ 25 h 77"/>
                  <a:gd name="T50" fmla="*/ 384 w 400"/>
                  <a:gd name="T51" fmla="*/ 15 h 77"/>
                  <a:gd name="T52" fmla="*/ 396 w 400"/>
                  <a:gd name="T53" fmla="*/ 6 h 77"/>
                  <a:gd name="T54" fmla="*/ 400 w 400"/>
                  <a:gd name="T55" fmla="*/ 0 h 77"/>
                  <a:gd name="T56" fmla="*/ 397 w 400"/>
                  <a:gd name="T57" fmla="*/ 4 h 77"/>
                  <a:gd name="T58" fmla="*/ 386 w 400"/>
                  <a:gd name="T59" fmla="*/ 11 h 77"/>
                  <a:gd name="T60" fmla="*/ 370 w 400"/>
                  <a:gd name="T61" fmla="*/ 17 h 77"/>
                  <a:gd name="T62" fmla="*/ 349 w 400"/>
                  <a:gd name="T63" fmla="*/ 20 h 77"/>
                  <a:gd name="T64" fmla="*/ 323 w 400"/>
                  <a:gd name="T65" fmla="*/ 23 h 77"/>
                  <a:gd name="T66" fmla="*/ 290 w 400"/>
                  <a:gd name="T67" fmla="*/ 23 h 77"/>
                  <a:gd name="T68" fmla="*/ 253 w 400"/>
                  <a:gd name="T69" fmla="*/ 19 h 77"/>
                  <a:gd name="T70" fmla="*/ 224 w 400"/>
                  <a:gd name="T71" fmla="*/ 13 h 77"/>
                  <a:gd name="T72" fmla="*/ 202 w 400"/>
                  <a:gd name="T73" fmla="*/ 7 h 77"/>
                  <a:gd name="T74" fmla="*/ 188 w 400"/>
                  <a:gd name="T75" fmla="*/ 2 h 77"/>
                  <a:gd name="T76" fmla="*/ 184 w 400"/>
                  <a:gd name="T77" fmla="*/ 0 h 77"/>
                  <a:gd name="T78" fmla="*/ 183 w 400"/>
                  <a:gd name="T79" fmla="*/ 3 h 77"/>
                  <a:gd name="T80" fmla="*/ 177 w 400"/>
                  <a:gd name="T81" fmla="*/ 8 h 77"/>
                  <a:gd name="T82" fmla="*/ 162 w 400"/>
                  <a:gd name="T83" fmla="*/ 16 h 77"/>
                  <a:gd name="T84" fmla="*/ 135 w 400"/>
                  <a:gd name="T85" fmla="*/ 23 h 77"/>
                  <a:gd name="T86" fmla="*/ 90 w 400"/>
                  <a:gd name="T87" fmla="*/ 27 h 77"/>
                  <a:gd name="T88" fmla="*/ 67 w 400"/>
                  <a:gd name="T89" fmla="*/ 29 h 77"/>
                  <a:gd name="T90" fmla="*/ 58 w 400"/>
                  <a:gd name="T91" fmla="*/ 35 h 77"/>
                  <a:gd name="T92" fmla="*/ 53 w 400"/>
                  <a:gd name="T93" fmla="*/ 39 h 77"/>
                  <a:gd name="T94" fmla="*/ 58 w 400"/>
                  <a:gd name="T95" fmla="*/ 39 h 77"/>
                  <a:gd name="T96" fmla="*/ 66 w 400"/>
                  <a:gd name="T97" fmla="*/ 40 h 77"/>
                  <a:gd name="T98" fmla="*/ 70 w 400"/>
                  <a:gd name="T99" fmla="*/ 42 h 77"/>
                  <a:gd name="T100" fmla="*/ 59 w 400"/>
                  <a:gd name="T101" fmla="*/ 52 h 77"/>
                  <a:gd name="T102" fmla="*/ 33 w 400"/>
                  <a:gd name="T103" fmla="*/ 60 h 77"/>
                  <a:gd name="T104" fmla="*/ 8 w 400"/>
                  <a:gd name="T105" fmla="*/ 76 h 77"/>
                  <a:gd name="T106" fmla="*/ 31 w 400"/>
                  <a:gd name="T107" fmla="*/ 74 h 77"/>
                  <a:gd name="T108" fmla="*/ 50 w 400"/>
                  <a:gd name="T109" fmla="*/ 71 h 77"/>
                  <a:gd name="T110" fmla="*/ 66 w 400"/>
                  <a:gd name="T111" fmla="*/ 66 h 77"/>
                  <a:gd name="T112" fmla="*/ 76 w 400"/>
                  <a:gd name="T113" fmla="*/ 60 h 77"/>
                  <a:gd name="T114" fmla="*/ 80 w 400"/>
                  <a:gd name="T11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0" h="77">
                    <a:moveTo>
                      <a:pt x="80" y="53"/>
                    </a:moveTo>
                    <a:lnTo>
                      <a:pt x="83" y="55"/>
                    </a:lnTo>
                    <a:lnTo>
                      <a:pt x="86" y="57"/>
                    </a:lnTo>
                    <a:lnTo>
                      <a:pt x="90" y="59"/>
                    </a:lnTo>
                    <a:lnTo>
                      <a:pt x="94" y="60"/>
                    </a:lnTo>
                    <a:lnTo>
                      <a:pt x="98" y="62"/>
                    </a:lnTo>
                    <a:lnTo>
                      <a:pt x="103" y="64"/>
                    </a:lnTo>
                    <a:lnTo>
                      <a:pt x="108" y="66"/>
                    </a:lnTo>
                    <a:lnTo>
                      <a:pt x="113" y="67"/>
                    </a:lnTo>
                    <a:lnTo>
                      <a:pt x="119" y="68"/>
                    </a:lnTo>
                    <a:lnTo>
                      <a:pt x="125" y="69"/>
                    </a:lnTo>
                    <a:lnTo>
                      <a:pt x="131" y="70"/>
                    </a:lnTo>
                    <a:lnTo>
                      <a:pt x="137" y="71"/>
                    </a:lnTo>
                    <a:lnTo>
                      <a:pt x="144" y="72"/>
                    </a:lnTo>
                    <a:lnTo>
                      <a:pt x="151" y="72"/>
                    </a:lnTo>
                    <a:lnTo>
                      <a:pt x="159" y="73"/>
                    </a:lnTo>
                    <a:lnTo>
                      <a:pt x="166" y="73"/>
                    </a:lnTo>
                    <a:lnTo>
                      <a:pt x="165" y="70"/>
                    </a:lnTo>
                    <a:lnTo>
                      <a:pt x="163" y="68"/>
                    </a:lnTo>
                    <a:lnTo>
                      <a:pt x="162" y="66"/>
                    </a:lnTo>
                    <a:lnTo>
                      <a:pt x="159" y="65"/>
                    </a:lnTo>
                    <a:lnTo>
                      <a:pt x="157" y="63"/>
                    </a:lnTo>
                    <a:lnTo>
                      <a:pt x="154" y="62"/>
                    </a:lnTo>
                    <a:lnTo>
                      <a:pt x="151" y="61"/>
                    </a:lnTo>
                    <a:lnTo>
                      <a:pt x="147" y="60"/>
                    </a:lnTo>
                    <a:lnTo>
                      <a:pt x="137" y="59"/>
                    </a:lnTo>
                    <a:lnTo>
                      <a:pt x="127" y="57"/>
                    </a:lnTo>
                    <a:lnTo>
                      <a:pt x="117" y="55"/>
                    </a:lnTo>
                    <a:lnTo>
                      <a:pt x="108" y="52"/>
                    </a:lnTo>
                    <a:lnTo>
                      <a:pt x="99" y="50"/>
                    </a:lnTo>
                    <a:lnTo>
                      <a:pt x="90" y="47"/>
                    </a:lnTo>
                    <a:lnTo>
                      <a:pt x="83" y="44"/>
                    </a:lnTo>
                    <a:lnTo>
                      <a:pt x="77" y="40"/>
                    </a:lnTo>
                    <a:lnTo>
                      <a:pt x="77" y="40"/>
                    </a:lnTo>
                    <a:lnTo>
                      <a:pt x="77" y="40"/>
                    </a:lnTo>
                    <a:lnTo>
                      <a:pt x="77" y="40"/>
                    </a:lnTo>
                    <a:lnTo>
                      <a:pt x="78" y="40"/>
                    </a:lnTo>
                    <a:lnTo>
                      <a:pt x="90" y="40"/>
                    </a:lnTo>
                    <a:lnTo>
                      <a:pt x="102" y="40"/>
                    </a:lnTo>
                    <a:lnTo>
                      <a:pt x="113" y="39"/>
                    </a:lnTo>
                    <a:lnTo>
                      <a:pt x="123" y="39"/>
                    </a:lnTo>
                    <a:lnTo>
                      <a:pt x="133" y="38"/>
                    </a:lnTo>
                    <a:lnTo>
                      <a:pt x="143" y="36"/>
                    </a:lnTo>
                    <a:lnTo>
                      <a:pt x="151" y="35"/>
                    </a:lnTo>
                    <a:lnTo>
                      <a:pt x="160" y="33"/>
                    </a:lnTo>
                    <a:lnTo>
                      <a:pt x="167" y="32"/>
                    </a:lnTo>
                    <a:lnTo>
                      <a:pt x="174" y="30"/>
                    </a:lnTo>
                    <a:lnTo>
                      <a:pt x="179" y="27"/>
                    </a:lnTo>
                    <a:lnTo>
                      <a:pt x="184" y="25"/>
                    </a:lnTo>
                    <a:lnTo>
                      <a:pt x="188" y="23"/>
                    </a:lnTo>
                    <a:lnTo>
                      <a:pt x="192" y="20"/>
                    </a:lnTo>
                    <a:lnTo>
                      <a:pt x="194" y="18"/>
                    </a:lnTo>
                    <a:lnTo>
                      <a:pt x="195" y="15"/>
                    </a:lnTo>
                    <a:lnTo>
                      <a:pt x="199" y="18"/>
                    </a:lnTo>
                    <a:lnTo>
                      <a:pt x="204" y="20"/>
                    </a:lnTo>
                    <a:lnTo>
                      <a:pt x="209" y="22"/>
                    </a:lnTo>
                    <a:lnTo>
                      <a:pt x="215" y="24"/>
                    </a:lnTo>
                    <a:lnTo>
                      <a:pt x="221" y="25"/>
                    </a:lnTo>
                    <a:lnTo>
                      <a:pt x="228" y="27"/>
                    </a:lnTo>
                    <a:lnTo>
                      <a:pt x="234" y="29"/>
                    </a:lnTo>
                    <a:lnTo>
                      <a:pt x="242" y="30"/>
                    </a:lnTo>
                    <a:lnTo>
                      <a:pt x="250" y="32"/>
                    </a:lnTo>
                    <a:lnTo>
                      <a:pt x="258" y="32"/>
                    </a:lnTo>
                    <a:lnTo>
                      <a:pt x="266" y="34"/>
                    </a:lnTo>
                    <a:lnTo>
                      <a:pt x="275" y="34"/>
                    </a:lnTo>
                    <a:lnTo>
                      <a:pt x="284" y="35"/>
                    </a:lnTo>
                    <a:lnTo>
                      <a:pt x="293" y="36"/>
                    </a:lnTo>
                    <a:lnTo>
                      <a:pt x="301" y="36"/>
                    </a:lnTo>
                    <a:lnTo>
                      <a:pt x="311" y="36"/>
                    </a:lnTo>
                    <a:lnTo>
                      <a:pt x="322" y="36"/>
                    </a:lnTo>
                    <a:lnTo>
                      <a:pt x="332" y="34"/>
                    </a:lnTo>
                    <a:lnTo>
                      <a:pt x="342" y="33"/>
                    </a:lnTo>
                    <a:lnTo>
                      <a:pt x="351" y="31"/>
                    </a:lnTo>
                    <a:lnTo>
                      <a:pt x="359" y="28"/>
                    </a:lnTo>
                    <a:lnTo>
                      <a:pt x="366" y="25"/>
                    </a:lnTo>
                    <a:lnTo>
                      <a:pt x="373" y="22"/>
                    </a:lnTo>
                    <a:lnTo>
                      <a:pt x="379" y="19"/>
                    </a:lnTo>
                    <a:lnTo>
                      <a:pt x="384" y="15"/>
                    </a:lnTo>
                    <a:lnTo>
                      <a:pt x="389" y="12"/>
                    </a:lnTo>
                    <a:lnTo>
                      <a:pt x="393" y="9"/>
                    </a:lnTo>
                    <a:lnTo>
                      <a:pt x="396" y="6"/>
                    </a:lnTo>
                    <a:lnTo>
                      <a:pt x="398" y="4"/>
                    </a:lnTo>
                    <a:lnTo>
                      <a:pt x="399" y="2"/>
                    </a:lnTo>
                    <a:lnTo>
                      <a:pt x="400" y="0"/>
                    </a:lnTo>
                    <a:lnTo>
                      <a:pt x="400" y="0"/>
                    </a:lnTo>
                    <a:lnTo>
                      <a:pt x="398" y="2"/>
                    </a:lnTo>
                    <a:lnTo>
                      <a:pt x="397" y="4"/>
                    </a:lnTo>
                    <a:lnTo>
                      <a:pt x="394" y="7"/>
                    </a:lnTo>
                    <a:lnTo>
                      <a:pt x="390" y="9"/>
                    </a:lnTo>
                    <a:lnTo>
                      <a:pt x="386" y="11"/>
                    </a:lnTo>
                    <a:lnTo>
                      <a:pt x="382" y="13"/>
                    </a:lnTo>
                    <a:lnTo>
                      <a:pt x="376" y="15"/>
                    </a:lnTo>
                    <a:lnTo>
                      <a:pt x="370" y="17"/>
                    </a:lnTo>
                    <a:lnTo>
                      <a:pt x="363" y="18"/>
                    </a:lnTo>
                    <a:lnTo>
                      <a:pt x="356" y="19"/>
                    </a:lnTo>
                    <a:lnTo>
                      <a:pt x="349" y="20"/>
                    </a:lnTo>
                    <a:lnTo>
                      <a:pt x="341" y="21"/>
                    </a:lnTo>
                    <a:lnTo>
                      <a:pt x="332" y="22"/>
                    </a:lnTo>
                    <a:lnTo>
                      <a:pt x="323" y="23"/>
                    </a:lnTo>
                    <a:lnTo>
                      <a:pt x="313" y="23"/>
                    </a:lnTo>
                    <a:lnTo>
                      <a:pt x="304" y="23"/>
                    </a:lnTo>
                    <a:lnTo>
                      <a:pt x="290" y="23"/>
                    </a:lnTo>
                    <a:lnTo>
                      <a:pt x="277" y="22"/>
                    </a:lnTo>
                    <a:lnTo>
                      <a:pt x="264" y="21"/>
                    </a:lnTo>
                    <a:lnTo>
                      <a:pt x="253" y="19"/>
                    </a:lnTo>
                    <a:lnTo>
                      <a:pt x="243" y="17"/>
                    </a:lnTo>
                    <a:lnTo>
                      <a:pt x="233" y="15"/>
                    </a:lnTo>
                    <a:lnTo>
                      <a:pt x="224" y="13"/>
                    </a:lnTo>
                    <a:lnTo>
                      <a:pt x="216" y="11"/>
                    </a:lnTo>
                    <a:lnTo>
                      <a:pt x="208" y="9"/>
                    </a:lnTo>
                    <a:lnTo>
                      <a:pt x="202" y="7"/>
                    </a:lnTo>
                    <a:lnTo>
                      <a:pt x="196" y="5"/>
                    </a:lnTo>
                    <a:lnTo>
                      <a:pt x="192" y="4"/>
                    </a:lnTo>
                    <a:lnTo>
                      <a:pt x="188" y="2"/>
                    </a:lnTo>
                    <a:lnTo>
                      <a:pt x="186" y="1"/>
                    </a:lnTo>
                    <a:lnTo>
                      <a:pt x="184" y="0"/>
                    </a:lnTo>
                    <a:lnTo>
                      <a:pt x="184" y="0"/>
                    </a:lnTo>
                    <a:lnTo>
                      <a:pt x="184" y="0"/>
                    </a:lnTo>
                    <a:lnTo>
                      <a:pt x="183" y="1"/>
                    </a:lnTo>
                    <a:lnTo>
                      <a:pt x="183" y="3"/>
                    </a:lnTo>
                    <a:lnTo>
                      <a:pt x="182" y="4"/>
                    </a:lnTo>
                    <a:lnTo>
                      <a:pt x="180" y="6"/>
                    </a:lnTo>
                    <a:lnTo>
                      <a:pt x="177" y="8"/>
                    </a:lnTo>
                    <a:lnTo>
                      <a:pt x="173" y="11"/>
                    </a:lnTo>
                    <a:lnTo>
                      <a:pt x="168" y="13"/>
                    </a:lnTo>
                    <a:lnTo>
                      <a:pt x="162" y="16"/>
                    </a:lnTo>
                    <a:lnTo>
                      <a:pt x="155" y="18"/>
                    </a:lnTo>
                    <a:lnTo>
                      <a:pt x="146" y="20"/>
                    </a:lnTo>
                    <a:lnTo>
                      <a:pt x="135" y="23"/>
                    </a:lnTo>
                    <a:lnTo>
                      <a:pt x="122" y="25"/>
                    </a:lnTo>
                    <a:lnTo>
                      <a:pt x="107" y="26"/>
                    </a:lnTo>
                    <a:lnTo>
                      <a:pt x="90" y="27"/>
                    </a:lnTo>
                    <a:lnTo>
                      <a:pt x="70" y="27"/>
                    </a:lnTo>
                    <a:lnTo>
                      <a:pt x="69" y="28"/>
                    </a:lnTo>
                    <a:lnTo>
                      <a:pt x="67" y="29"/>
                    </a:lnTo>
                    <a:lnTo>
                      <a:pt x="64" y="31"/>
                    </a:lnTo>
                    <a:lnTo>
                      <a:pt x="61" y="33"/>
                    </a:lnTo>
                    <a:lnTo>
                      <a:pt x="58" y="35"/>
                    </a:lnTo>
                    <a:lnTo>
                      <a:pt x="55" y="37"/>
                    </a:lnTo>
                    <a:lnTo>
                      <a:pt x="54" y="39"/>
                    </a:lnTo>
                    <a:lnTo>
                      <a:pt x="53" y="39"/>
                    </a:lnTo>
                    <a:lnTo>
                      <a:pt x="54" y="39"/>
                    </a:lnTo>
                    <a:lnTo>
                      <a:pt x="56" y="39"/>
                    </a:lnTo>
                    <a:lnTo>
                      <a:pt x="58" y="39"/>
                    </a:lnTo>
                    <a:lnTo>
                      <a:pt x="61" y="40"/>
                    </a:lnTo>
                    <a:lnTo>
                      <a:pt x="63" y="40"/>
                    </a:lnTo>
                    <a:lnTo>
                      <a:pt x="66" y="40"/>
                    </a:lnTo>
                    <a:lnTo>
                      <a:pt x="69" y="40"/>
                    </a:lnTo>
                    <a:lnTo>
                      <a:pt x="71" y="40"/>
                    </a:lnTo>
                    <a:lnTo>
                      <a:pt x="70" y="42"/>
                    </a:lnTo>
                    <a:lnTo>
                      <a:pt x="67" y="45"/>
                    </a:lnTo>
                    <a:lnTo>
                      <a:pt x="64" y="48"/>
                    </a:lnTo>
                    <a:lnTo>
                      <a:pt x="59" y="52"/>
                    </a:lnTo>
                    <a:lnTo>
                      <a:pt x="52" y="55"/>
                    </a:lnTo>
                    <a:lnTo>
                      <a:pt x="44" y="58"/>
                    </a:lnTo>
                    <a:lnTo>
                      <a:pt x="33" y="60"/>
                    </a:lnTo>
                    <a:lnTo>
                      <a:pt x="20" y="63"/>
                    </a:lnTo>
                    <a:lnTo>
                      <a:pt x="0" y="77"/>
                    </a:lnTo>
                    <a:lnTo>
                      <a:pt x="8" y="76"/>
                    </a:lnTo>
                    <a:lnTo>
                      <a:pt x="16" y="76"/>
                    </a:lnTo>
                    <a:lnTo>
                      <a:pt x="24" y="75"/>
                    </a:lnTo>
                    <a:lnTo>
                      <a:pt x="31" y="74"/>
                    </a:lnTo>
                    <a:lnTo>
                      <a:pt x="38" y="73"/>
                    </a:lnTo>
                    <a:lnTo>
                      <a:pt x="44" y="72"/>
                    </a:lnTo>
                    <a:lnTo>
                      <a:pt x="50" y="71"/>
                    </a:lnTo>
                    <a:lnTo>
                      <a:pt x="56" y="69"/>
                    </a:lnTo>
                    <a:lnTo>
                      <a:pt x="61" y="67"/>
                    </a:lnTo>
                    <a:lnTo>
                      <a:pt x="66" y="66"/>
                    </a:lnTo>
                    <a:lnTo>
                      <a:pt x="70" y="64"/>
                    </a:lnTo>
                    <a:lnTo>
                      <a:pt x="73" y="62"/>
                    </a:lnTo>
                    <a:lnTo>
                      <a:pt x="76" y="60"/>
                    </a:lnTo>
                    <a:lnTo>
                      <a:pt x="78" y="57"/>
                    </a:lnTo>
                    <a:lnTo>
                      <a:pt x="79" y="55"/>
                    </a:lnTo>
                    <a:lnTo>
                      <a:pt x="8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24" name="Freeform 60"/>
              <p:cNvSpPr>
                <a:spLocks/>
              </p:cNvSpPr>
              <p:nvPr/>
            </p:nvSpPr>
            <p:spPr bwMode="auto">
              <a:xfrm>
                <a:off x="1365" y="1878"/>
                <a:ext cx="252" cy="36"/>
              </a:xfrm>
              <a:custGeom>
                <a:avLst/>
                <a:gdLst>
                  <a:gd name="T0" fmla="*/ 1 w 252"/>
                  <a:gd name="T1" fmla="*/ 1 h 36"/>
                  <a:gd name="T2" fmla="*/ 7 w 252"/>
                  <a:gd name="T3" fmla="*/ 4 h 36"/>
                  <a:gd name="T4" fmla="*/ 19 w 252"/>
                  <a:gd name="T5" fmla="*/ 9 h 36"/>
                  <a:gd name="T6" fmla="*/ 36 w 252"/>
                  <a:gd name="T7" fmla="*/ 15 h 36"/>
                  <a:gd name="T8" fmla="*/ 57 w 252"/>
                  <a:gd name="T9" fmla="*/ 22 h 36"/>
                  <a:gd name="T10" fmla="*/ 81 w 252"/>
                  <a:gd name="T11" fmla="*/ 28 h 36"/>
                  <a:gd name="T12" fmla="*/ 107 w 252"/>
                  <a:gd name="T13" fmla="*/ 33 h 36"/>
                  <a:gd name="T14" fmla="*/ 134 w 252"/>
                  <a:gd name="T15" fmla="*/ 36 h 36"/>
                  <a:gd name="T16" fmla="*/ 157 w 252"/>
                  <a:gd name="T17" fmla="*/ 36 h 36"/>
                  <a:gd name="T18" fmla="*/ 173 w 252"/>
                  <a:gd name="T19" fmla="*/ 35 h 36"/>
                  <a:gd name="T20" fmla="*/ 189 w 252"/>
                  <a:gd name="T21" fmla="*/ 34 h 36"/>
                  <a:gd name="T22" fmla="*/ 204 w 252"/>
                  <a:gd name="T23" fmla="*/ 33 h 36"/>
                  <a:gd name="T24" fmla="*/ 217 w 252"/>
                  <a:gd name="T25" fmla="*/ 31 h 36"/>
                  <a:gd name="T26" fmla="*/ 229 w 252"/>
                  <a:gd name="T27" fmla="*/ 29 h 36"/>
                  <a:gd name="T28" fmla="*/ 240 w 252"/>
                  <a:gd name="T29" fmla="*/ 26 h 36"/>
                  <a:gd name="T30" fmla="*/ 249 w 252"/>
                  <a:gd name="T31" fmla="*/ 23 h 36"/>
                  <a:gd name="T32" fmla="*/ 236 w 252"/>
                  <a:gd name="T33" fmla="*/ 10 h 36"/>
                  <a:gd name="T34" fmla="*/ 229 w 252"/>
                  <a:gd name="T35" fmla="*/ 12 h 36"/>
                  <a:gd name="T36" fmla="*/ 221 w 252"/>
                  <a:gd name="T37" fmla="*/ 15 h 36"/>
                  <a:gd name="T38" fmla="*/ 213 w 252"/>
                  <a:gd name="T39" fmla="*/ 16 h 36"/>
                  <a:gd name="T40" fmla="*/ 202 w 252"/>
                  <a:gd name="T41" fmla="*/ 18 h 36"/>
                  <a:gd name="T42" fmla="*/ 189 w 252"/>
                  <a:gd name="T43" fmla="*/ 20 h 36"/>
                  <a:gd name="T44" fmla="*/ 175 w 252"/>
                  <a:gd name="T45" fmla="*/ 22 h 36"/>
                  <a:gd name="T46" fmla="*/ 159 w 252"/>
                  <a:gd name="T47" fmla="*/ 22 h 36"/>
                  <a:gd name="T48" fmla="*/ 141 w 252"/>
                  <a:gd name="T49" fmla="*/ 23 h 36"/>
                  <a:gd name="T50" fmla="*/ 118 w 252"/>
                  <a:gd name="T51" fmla="*/ 22 h 36"/>
                  <a:gd name="T52" fmla="*/ 95 w 252"/>
                  <a:gd name="T53" fmla="*/ 21 h 36"/>
                  <a:gd name="T54" fmla="*/ 75 w 252"/>
                  <a:gd name="T55" fmla="*/ 19 h 36"/>
                  <a:gd name="T56" fmla="*/ 55 w 252"/>
                  <a:gd name="T57" fmla="*/ 16 h 36"/>
                  <a:gd name="T58" fmla="*/ 37 w 252"/>
                  <a:gd name="T59" fmla="*/ 13 h 36"/>
                  <a:gd name="T60" fmla="*/ 22 w 252"/>
                  <a:gd name="T61" fmla="*/ 9 h 36"/>
                  <a:gd name="T62" fmla="*/ 10 w 252"/>
                  <a:gd name="T63" fmla="*/ 5 h 36"/>
                  <a:gd name="T64" fmla="*/ 0 w 252"/>
                  <a:gd name="T6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36">
                    <a:moveTo>
                      <a:pt x="0" y="0"/>
                    </a:moveTo>
                    <a:lnTo>
                      <a:pt x="1" y="1"/>
                    </a:lnTo>
                    <a:lnTo>
                      <a:pt x="3" y="2"/>
                    </a:lnTo>
                    <a:lnTo>
                      <a:pt x="7" y="4"/>
                    </a:lnTo>
                    <a:lnTo>
                      <a:pt x="13" y="6"/>
                    </a:lnTo>
                    <a:lnTo>
                      <a:pt x="19" y="9"/>
                    </a:lnTo>
                    <a:lnTo>
                      <a:pt x="27" y="12"/>
                    </a:lnTo>
                    <a:lnTo>
                      <a:pt x="36" y="15"/>
                    </a:lnTo>
                    <a:lnTo>
                      <a:pt x="47" y="19"/>
                    </a:lnTo>
                    <a:lnTo>
                      <a:pt x="57" y="22"/>
                    </a:lnTo>
                    <a:lnTo>
                      <a:pt x="69" y="25"/>
                    </a:lnTo>
                    <a:lnTo>
                      <a:pt x="81" y="28"/>
                    </a:lnTo>
                    <a:lnTo>
                      <a:pt x="94" y="30"/>
                    </a:lnTo>
                    <a:lnTo>
                      <a:pt x="107" y="33"/>
                    </a:lnTo>
                    <a:lnTo>
                      <a:pt x="121" y="34"/>
                    </a:lnTo>
                    <a:lnTo>
                      <a:pt x="134" y="36"/>
                    </a:lnTo>
                    <a:lnTo>
                      <a:pt x="148" y="36"/>
                    </a:lnTo>
                    <a:lnTo>
                      <a:pt x="157" y="36"/>
                    </a:lnTo>
                    <a:lnTo>
                      <a:pt x="165" y="36"/>
                    </a:lnTo>
                    <a:lnTo>
                      <a:pt x="173" y="35"/>
                    </a:lnTo>
                    <a:lnTo>
                      <a:pt x="181" y="35"/>
                    </a:lnTo>
                    <a:lnTo>
                      <a:pt x="189" y="34"/>
                    </a:lnTo>
                    <a:lnTo>
                      <a:pt x="197" y="34"/>
                    </a:lnTo>
                    <a:lnTo>
                      <a:pt x="204" y="33"/>
                    </a:lnTo>
                    <a:lnTo>
                      <a:pt x="211" y="32"/>
                    </a:lnTo>
                    <a:lnTo>
                      <a:pt x="217" y="31"/>
                    </a:lnTo>
                    <a:lnTo>
                      <a:pt x="223" y="30"/>
                    </a:lnTo>
                    <a:lnTo>
                      <a:pt x="229" y="29"/>
                    </a:lnTo>
                    <a:lnTo>
                      <a:pt x="235" y="28"/>
                    </a:lnTo>
                    <a:lnTo>
                      <a:pt x="240" y="26"/>
                    </a:lnTo>
                    <a:lnTo>
                      <a:pt x="244" y="25"/>
                    </a:lnTo>
                    <a:lnTo>
                      <a:pt x="249" y="23"/>
                    </a:lnTo>
                    <a:lnTo>
                      <a:pt x="252" y="22"/>
                    </a:lnTo>
                    <a:lnTo>
                      <a:pt x="236" y="10"/>
                    </a:lnTo>
                    <a:lnTo>
                      <a:pt x="233" y="11"/>
                    </a:lnTo>
                    <a:lnTo>
                      <a:pt x="229" y="12"/>
                    </a:lnTo>
                    <a:lnTo>
                      <a:pt x="225" y="14"/>
                    </a:lnTo>
                    <a:lnTo>
                      <a:pt x="221" y="15"/>
                    </a:lnTo>
                    <a:lnTo>
                      <a:pt x="217" y="15"/>
                    </a:lnTo>
                    <a:lnTo>
                      <a:pt x="213" y="16"/>
                    </a:lnTo>
                    <a:lnTo>
                      <a:pt x="207" y="18"/>
                    </a:lnTo>
                    <a:lnTo>
                      <a:pt x="202" y="18"/>
                    </a:lnTo>
                    <a:lnTo>
                      <a:pt x="196" y="19"/>
                    </a:lnTo>
                    <a:lnTo>
                      <a:pt x="189" y="20"/>
                    </a:lnTo>
                    <a:lnTo>
                      <a:pt x="182" y="21"/>
                    </a:lnTo>
                    <a:lnTo>
                      <a:pt x="175" y="22"/>
                    </a:lnTo>
                    <a:lnTo>
                      <a:pt x="167" y="22"/>
                    </a:lnTo>
                    <a:lnTo>
                      <a:pt x="159" y="22"/>
                    </a:lnTo>
                    <a:lnTo>
                      <a:pt x="150" y="22"/>
                    </a:lnTo>
                    <a:lnTo>
                      <a:pt x="141" y="23"/>
                    </a:lnTo>
                    <a:lnTo>
                      <a:pt x="129" y="23"/>
                    </a:lnTo>
                    <a:lnTo>
                      <a:pt x="118" y="22"/>
                    </a:lnTo>
                    <a:lnTo>
                      <a:pt x="107" y="22"/>
                    </a:lnTo>
                    <a:lnTo>
                      <a:pt x="95" y="21"/>
                    </a:lnTo>
                    <a:lnTo>
                      <a:pt x="85" y="20"/>
                    </a:lnTo>
                    <a:lnTo>
                      <a:pt x="75" y="19"/>
                    </a:lnTo>
                    <a:lnTo>
                      <a:pt x="64" y="18"/>
                    </a:lnTo>
                    <a:lnTo>
                      <a:pt x="55" y="16"/>
                    </a:lnTo>
                    <a:lnTo>
                      <a:pt x="46" y="15"/>
                    </a:lnTo>
                    <a:lnTo>
                      <a:pt x="37" y="13"/>
                    </a:lnTo>
                    <a:lnTo>
                      <a:pt x="29" y="11"/>
                    </a:lnTo>
                    <a:lnTo>
                      <a:pt x="22" y="9"/>
                    </a:lnTo>
                    <a:lnTo>
                      <a:pt x="15" y="7"/>
                    </a:lnTo>
                    <a:lnTo>
                      <a:pt x="10" y="5"/>
                    </a:lnTo>
                    <a:lnTo>
                      <a:pt x="5"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25" name="Freeform 61"/>
              <p:cNvSpPr>
                <a:spLocks/>
              </p:cNvSpPr>
              <p:nvPr/>
            </p:nvSpPr>
            <p:spPr bwMode="auto">
              <a:xfrm>
                <a:off x="1276" y="1976"/>
                <a:ext cx="397" cy="72"/>
              </a:xfrm>
              <a:custGeom>
                <a:avLst/>
                <a:gdLst>
                  <a:gd name="T0" fmla="*/ 27 w 397"/>
                  <a:gd name="T1" fmla="*/ 55 h 72"/>
                  <a:gd name="T2" fmla="*/ 33 w 397"/>
                  <a:gd name="T3" fmla="*/ 49 h 72"/>
                  <a:gd name="T4" fmla="*/ 47 w 397"/>
                  <a:gd name="T5" fmla="*/ 42 h 72"/>
                  <a:gd name="T6" fmla="*/ 67 w 397"/>
                  <a:gd name="T7" fmla="*/ 34 h 72"/>
                  <a:gd name="T8" fmla="*/ 69 w 397"/>
                  <a:gd name="T9" fmla="*/ 32 h 72"/>
                  <a:gd name="T10" fmla="*/ 52 w 397"/>
                  <a:gd name="T11" fmla="*/ 38 h 72"/>
                  <a:gd name="T12" fmla="*/ 37 w 397"/>
                  <a:gd name="T13" fmla="*/ 43 h 72"/>
                  <a:gd name="T14" fmla="*/ 25 w 397"/>
                  <a:gd name="T15" fmla="*/ 48 h 72"/>
                  <a:gd name="T16" fmla="*/ 14 w 397"/>
                  <a:gd name="T17" fmla="*/ 53 h 72"/>
                  <a:gd name="T18" fmla="*/ 6 w 397"/>
                  <a:gd name="T19" fmla="*/ 57 h 72"/>
                  <a:gd name="T20" fmla="*/ 2 w 397"/>
                  <a:gd name="T21" fmla="*/ 61 h 72"/>
                  <a:gd name="T22" fmla="*/ 0 w 397"/>
                  <a:gd name="T23" fmla="*/ 64 h 72"/>
                  <a:gd name="T24" fmla="*/ 2 w 397"/>
                  <a:gd name="T25" fmla="*/ 68 h 72"/>
                  <a:gd name="T26" fmla="*/ 12 w 397"/>
                  <a:gd name="T27" fmla="*/ 71 h 72"/>
                  <a:gd name="T28" fmla="*/ 31 w 397"/>
                  <a:gd name="T29" fmla="*/ 72 h 72"/>
                  <a:gd name="T30" fmla="*/ 56 w 397"/>
                  <a:gd name="T31" fmla="*/ 70 h 72"/>
                  <a:gd name="T32" fmla="*/ 87 w 397"/>
                  <a:gd name="T33" fmla="*/ 67 h 72"/>
                  <a:gd name="T34" fmla="*/ 124 w 397"/>
                  <a:gd name="T35" fmla="*/ 63 h 72"/>
                  <a:gd name="T36" fmla="*/ 165 w 397"/>
                  <a:gd name="T37" fmla="*/ 56 h 72"/>
                  <a:gd name="T38" fmla="*/ 209 w 397"/>
                  <a:gd name="T39" fmla="*/ 48 h 72"/>
                  <a:gd name="T40" fmla="*/ 245 w 397"/>
                  <a:gd name="T41" fmla="*/ 40 h 72"/>
                  <a:gd name="T42" fmla="*/ 269 w 397"/>
                  <a:gd name="T43" fmla="*/ 35 h 72"/>
                  <a:gd name="T44" fmla="*/ 292 w 397"/>
                  <a:gd name="T45" fmla="*/ 29 h 72"/>
                  <a:gd name="T46" fmla="*/ 314 w 397"/>
                  <a:gd name="T47" fmla="*/ 24 h 72"/>
                  <a:gd name="T48" fmla="*/ 335 w 397"/>
                  <a:gd name="T49" fmla="*/ 18 h 72"/>
                  <a:gd name="T50" fmla="*/ 355 w 397"/>
                  <a:gd name="T51" fmla="*/ 13 h 72"/>
                  <a:gd name="T52" fmla="*/ 373 w 397"/>
                  <a:gd name="T53" fmla="*/ 8 h 72"/>
                  <a:gd name="T54" fmla="*/ 389 w 397"/>
                  <a:gd name="T55" fmla="*/ 2 h 72"/>
                  <a:gd name="T56" fmla="*/ 390 w 397"/>
                  <a:gd name="T57" fmla="*/ 2 h 72"/>
                  <a:gd name="T58" fmla="*/ 375 w 397"/>
                  <a:gd name="T59" fmla="*/ 6 h 72"/>
                  <a:gd name="T60" fmla="*/ 359 w 397"/>
                  <a:gd name="T61" fmla="*/ 11 h 72"/>
                  <a:gd name="T62" fmla="*/ 342 w 397"/>
                  <a:gd name="T63" fmla="*/ 15 h 72"/>
                  <a:gd name="T64" fmla="*/ 325 w 397"/>
                  <a:gd name="T65" fmla="*/ 19 h 72"/>
                  <a:gd name="T66" fmla="*/ 307 w 397"/>
                  <a:gd name="T67" fmla="*/ 23 h 72"/>
                  <a:gd name="T68" fmla="*/ 289 w 397"/>
                  <a:gd name="T69" fmla="*/ 28 h 72"/>
                  <a:gd name="T70" fmla="*/ 270 w 397"/>
                  <a:gd name="T71" fmla="*/ 32 h 72"/>
                  <a:gd name="T72" fmla="*/ 237 w 397"/>
                  <a:gd name="T73" fmla="*/ 39 h 72"/>
                  <a:gd name="T74" fmla="*/ 193 w 397"/>
                  <a:gd name="T75" fmla="*/ 47 h 72"/>
                  <a:gd name="T76" fmla="*/ 152 w 397"/>
                  <a:gd name="T77" fmla="*/ 54 h 72"/>
                  <a:gd name="T78" fmla="*/ 115 w 397"/>
                  <a:gd name="T79" fmla="*/ 58 h 72"/>
                  <a:gd name="T80" fmla="*/ 83 w 397"/>
                  <a:gd name="T81" fmla="*/ 62 h 72"/>
                  <a:gd name="T82" fmla="*/ 58 w 397"/>
                  <a:gd name="T83" fmla="*/ 63 h 72"/>
                  <a:gd name="T84" fmla="*/ 39 w 397"/>
                  <a:gd name="T85" fmla="*/ 62 h 72"/>
                  <a:gd name="T86" fmla="*/ 29 w 397"/>
                  <a:gd name="T87" fmla="*/ 5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7" h="72">
                    <a:moveTo>
                      <a:pt x="27" y="57"/>
                    </a:moveTo>
                    <a:lnTo>
                      <a:pt x="27" y="55"/>
                    </a:lnTo>
                    <a:lnTo>
                      <a:pt x="29" y="52"/>
                    </a:lnTo>
                    <a:lnTo>
                      <a:pt x="33" y="49"/>
                    </a:lnTo>
                    <a:lnTo>
                      <a:pt x="39" y="45"/>
                    </a:lnTo>
                    <a:lnTo>
                      <a:pt x="47" y="42"/>
                    </a:lnTo>
                    <a:lnTo>
                      <a:pt x="56" y="38"/>
                    </a:lnTo>
                    <a:lnTo>
                      <a:pt x="67" y="34"/>
                    </a:lnTo>
                    <a:lnTo>
                      <a:pt x="79" y="29"/>
                    </a:lnTo>
                    <a:lnTo>
                      <a:pt x="69" y="32"/>
                    </a:lnTo>
                    <a:lnTo>
                      <a:pt x="60" y="35"/>
                    </a:lnTo>
                    <a:lnTo>
                      <a:pt x="52" y="38"/>
                    </a:lnTo>
                    <a:lnTo>
                      <a:pt x="44" y="41"/>
                    </a:lnTo>
                    <a:lnTo>
                      <a:pt x="37" y="43"/>
                    </a:lnTo>
                    <a:lnTo>
                      <a:pt x="31" y="46"/>
                    </a:lnTo>
                    <a:lnTo>
                      <a:pt x="25" y="48"/>
                    </a:lnTo>
                    <a:lnTo>
                      <a:pt x="19" y="50"/>
                    </a:lnTo>
                    <a:lnTo>
                      <a:pt x="14" y="53"/>
                    </a:lnTo>
                    <a:lnTo>
                      <a:pt x="10" y="55"/>
                    </a:lnTo>
                    <a:lnTo>
                      <a:pt x="6" y="57"/>
                    </a:lnTo>
                    <a:lnTo>
                      <a:pt x="4" y="59"/>
                    </a:lnTo>
                    <a:lnTo>
                      <a:pt x="2" y="61"/>
                    </a:lnTo>
                    <a:lnTo>
                      <a:pt x="0" y="63"/>
                    </a:lnTo>
                    <a:lnTo>
                      <a:pt x="0" y="64"/>
                    </a:lnTo>
                    <a:lnTo>
                      <a:pt x="0" y="66"/>
                    </a:lnTo>
                    <a:lnTo>
                      <a:pt x="2" y="68"/>
                    </a:lnTo>
                    <a:lnTo>
                      <a:pt x="6" y="70"/>
                    </a:lnTo>
                    <a:lnTo>
                      <a:pt x="12" y="71"/>
                    </a:lnTo>
                    <a:lnTo>
                      <a:pt x="21" y="71"/>
                    </a:lnTo>
                    <a:lnTo>
                      <a:pt x="31" y="72"/>
                    </a:lnTo>
                    <a:lnTo>
                      <a:pt x="43" y="71"/>
                    </a:lnTo>
                    <a:lnTo>
                      <a:pt x="56" y="70"/>
                    </a:lnTo>
                    <a:lnTo>
                      <a:pt x="71" y="69"/>
                    </a:lnTo>
                    <a:lnTo>
                      <a:pt x="87" y="67"/>
                    </a:lnTo>
                    <a:lnTo>
                      <a:pt x="105" y="65"/>
                    </a:lnTo>
                    <a:lnTo>
                      <a:pt x="124" y="63"/>
                    </a:lnTo>
                    <a:lnTo>
                      <a:pt x="144" y="59"/>
                    </a:lnTo>
                    <a:lnTo>
                      <a:pt x="165" y="56"/>
                    </a:lnTo>
                    <a:lnTo>
                      <a:pt x="187" y="52"/>
                    </a:lnTo>
                    <a:lnTo>
                      <a:pt x="209" y="48"/>
                    </a:lnTo>
                    <a:lnTo>
                      <a:pt x="232" y="43"/>
                    </a:lnTo>
                    <a:lnTo>
                      <a:pt x="245" y="40"/>
                    </a:lnTo>
                    <a:lnTo>
                      <a:pt x="257" y="37"/>
                    </a:lnTo>
                    <a:lnTo>
                      <a:pt x="269" y="35"/>
                    </a:lnTo>
                    <a:lnTo>
                      <a:pt x="281" y="32"/>
                    </a:lnTo>
                    <a:lnTo>
                      <a:pt x="292" y="29"/>
                    </a:lnTo>
                    <a:lnTo>
                      <a:pt x="303" y="27"/>
                    </a:lnTo>
                    <a:lnTo>
                      <a:pt x="314" y="24"/>
                    </a:lnTo>
                    <a:lnTo>
                      <a:pt x="325" y="21"/>
                    </a:lnTo>
                    <a:lnTo>
                      <a:pt x="335" y="18"/>
                    </a:lnTo>
                    <a:lnTo>
                      <a:pt x="345" y="16"/>
                    </a:lnTo>
                    <a:lnTo>
                      <a:pt x="355" y="13"/>
                    </a:lnTo>
                    <a:lnTo>
                      <a:pt x="364" y="10"/>
                    </a:lnTo>
                    <a:lnTo>
                      <a:pt x="373" y="8"/>
                    </a:lnTo>
                    <a:lnTo>
                      <a:pt x="381" y="5"/>
                    </a:lnTo>
                    <a:lnTo>
                      <a:pt x="389" y="2"/>
                    </a:lnTo>
                    <a:lnTo>
                      <a:pt x="397" y="0"/>
                    </a:lnTo>
                    <a:lnTo>
                      <a:pt x="390" y="2"/>
                    </a:lnTo>
                    <a:lnTo>
                      <a:pt x="382" y="4"/>
                    </a:lnTo>
                    <a:lnTo>
                      <a:pt x="375" y="6"/>
                    </a:lnTo>
                    <a:lnTo>
                      <a:pt x="367" y="8"/>
                    </a:lnTo>
                    <a:lnTo>
                      <a:pt x="359" y="11"/>
                    </a:lnTo>
                    <a:lnTo>
                      <a:pt x="351" y="13"/>
                    </a:lnTo>
                    <a:lnTo>
                      <a:pt x="342" y="15"/>
                    </a:lnTo>
                    <a:lnTo>
                      <a:pt x="334" y="17"/>
                    </a:lnTo>
                    <a:lnTo>
                      <a:pt x="325" y="19"/>
                    </a:lnTo>
                    <a:lnTo>
                      <a:pt x="316" y="22"/>
                    </a:lnTo>
                    <a:lnTo>
                      <a:pt x="307" y="23"/>
                    </a:lnTo>
                    <a:lnTo>
                      <a:pt x="298" y="26"/>
                    </a:lnTo>
                    <a:lnTo>
                      <a:pt x="289" y="28"/>
                    </a:lnTo>
                    <a:lnTo>
                      <a:pt x="279" y="30"/>
                    </a:lnTo>
                    <a:lnTo>
                      <a:pt x="270" y="32"/>
                    </a:lnTo>
                    <a:lnTo>
                      <a:pt x="260" y="34"/>
                    </a:lnTo>
                    <a:lnTo>
                      <a:pt x="237" y="39"/>
                    </a:lnTo>
                    <a:lnTo>
                      <a:pt x="214" y="43"/>
                    </a:lnTo>
                    <a:lnTo>
                      <a:pt x="193" y="47"/>
                    </a:lnTo>
                    <a:lnTo>
                      <a:pt x="172" y="50"/>
                    </a:lnTo>
                    <a:lnTo>
                      <a:pt x="152" y="54"/>
                    </a:lnTo>
                    <a:lnTo>
                      <a:pt x="133" y="56"/>
                    </a:lnTo>
                    <a:lnTo>
                      <a:pt x="115" y="58"/>
                    </a:lnTo>
                    <a:lnTo>
                      <a:pt x="99" y="60"/>
                    </a:lnTo>
                    <a:lnTo>
                      <a:pt x="83" y="62"/>
                    </a:lnTo>
                    <a:lnTo>
                      <a:pt x="70" y="63"/>
                    </a:lnTo>
                    <a:lnTo>
                      <a:pt x="58" y="63"/>
                    </a:lnTo>
                    <a:lnTo>
                      <a:pt x="48" y="63"/>
                    </a:lnTo>
                    <a:lnTo>
                      <a:pt x="39" y="62"/>
                    </a:lnTo>
                    <a:lnTo>
                      <a:pt x="33" y="61"/>
                    </a:lnTo>
                    <a:lnTo>
                      <a:pt x="29" y="59"/>
                    </a:lnTo>
                    <a:lnTo>
                      <a:pt x="27"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26" name="Freeform 62"/>
              <p:cNvSpPr>
                <a:spLocks/>
              </p:cNvSpPr>
              <p:nvPr/>
            </p:nvSpPr>
            <p:spPr bwMode="auto">
              <a:xfrm>
                <a:off x="1255" y="2051"/>
                <a:ext cx="352" cy="80"/>
              </a:xfrm>
              <a:custGeom>
                <a:avLst/>
                <a:gdLst>
                  <a:gd name="T0" fmla="*/ 24 w 352"/>
                  <a:gd name="T1" fmla="*/ 61 h 80"/>
                  <a:gd name="T2" fmla="*/ 30 w 352"/>
                  <a:gd name="T3" fmla="*/ 55 h 80"/>
                  <a:gd name="T4" fmla="*/ 42 w 352"/>
                  <a:gd name="T5" fmla="*/ 47 h 80"/>
                  <a:gd name="T6" fmla="*/ 60 w 352"/>
                  <a:gd name="T7" fmla="*/ 37 h 80"/>
                  <a:gd name="T8" fmla="*/ 62 w 352"/>
                  <a:gd name="T9" fmla="*/ 36 h 80"/>
                  <a:gd name="T10" fmla="*/ 47 w 352"/>
                  <a:gd name="T11" fmla="*/ 42 h 80"/>
                  <a:gd name="T12" fmla="*/ 34 w 352"/>
                  <a:gd name="T13" fmla="*/ 48 h 80"/>
                  <a:gd name="T14" fmla="*/ 22 w 352"/>
                  <a:gd name="T15" fmla="*/ 54 h 80"/>
                  <a:gd name="T16" fmla="*/ 13 w 352"/>
                  <a:gd name="T17" fmla="*/ 59 h 80"/>
                  <a:gd name="T18" fmla="*/ 6 w 352"/>
                  <a:gd name="T19" fmla="*/ 64 h 80"/>
                  <a:gd name="T20" fmla="*/ 2 w 352"/>
                  <a:gd name="T21" fmla="*/ 69 h 80"/>
                  <a:gd name="T22" fmla="*/ 0 w 352"/>
                  <a:gd name="T23" fmla="*/ 72 h 80"/>
                  <a:gd name="T24" fmla="*/ 2 w 352"/>
                  <a:gd name="T25" fmla="*/ 77 h 80"/>
                  <a:gd name="T26" fmla="*/ 11 w 352"/>
                  <a:gd name="T27" fmla="*/ 79 h 80"/>
                  <a:gd name="T28" fmla="*/ 27 w 352"/>
                  <a:gd name="T29" fmla="*/ 80 h 80"/>
                  <a:gd name="T30" fmla="*/ 50 w 352"/>
                  <a:gd name="T31" fmla="*/ 79 h 80"/>
                  <a:gd name="T32" fmla="*/ 78 w 352"/>
                  <a:gd name="T33" fmla="*/ 75 h 80"/>
                  <a:gd name="T34" fmla="*/ 111 w 352"/>
                  <a:gd name="T35" fmla="*/ 70 h 80"/>
                  <a:gd name="T36" fmla="*/ 147 w 352"/>
                  <a:gd name="T37" fmla="*/ 63 h 80"/>
                  <a:gd name="T38" fmla="*/ 186 w 352"/>
                  <a:gd name="T39" fmla="*/ 53 h 80"/>
                  <a:gd name="T40" fmla="*/ 218 w 352"/>
                  <a:gd name="T41" fmla="*/ 45 h 80"/>
                  <a:gd name="T42" fmla="*/ 239 w 352"/>
                  <a:gd name="T43" fmla="*/ 39 h 80"/>
                  <a:gd name="T44" fmla="*/ 259 w 352"/>
                  <a:gd name="T45" fmla="*/ 33 h 80"/>
                  <a:gd name="T46" fmla="*/ 279 w 352"/>
                  <a:gd name="T47" fmla="*/ 27 h 80"/>
                  <a:gd name="T48" fmla="*/ 298 w 352"/>
                  <a:gd name="T49" fmla="*/ 21 h 80"/>
                  <a:gd name="T50" fmla="*/ 315 w 352"/>
                  <a:gd name="T51" fmla="*/ 15 h 80"/>
                  <a:gd name="T52" fmla="*/ 331 w 352"/>
                  <a:gd name="T53" fmla="*/ 9 h 80"/>
                  <a:gd name="T54" fmla="*/ 346 w 352"/>
                  <a:gd name="T55" fmla="*/ 2 h 80"/>
                  <a:gd name="T56" fmla="*/ 346 w 352"/>
                  <a:gd name="T57" fmla="*/ 2 h 80"/>
                  <a:gd name="T58" fmla="*/ 333 w 352"/>
                  <a:gd name="T59" fmla="*/ 7 h 80"/>
                  <a:gd name="T60" fmla="*/ 319 w 352"/>
                  <a:gd name="T61" fmla="*/ 12 h 80"/>
                  <a:gd name="T62" fmla="*/ 304 w 352"/>
                  <a:gd name="T63" fmla="*/ 16 h 80"/>
                  <a:gd name="T64" fmla="*/ 289 w 352"/>
                  <a:gd name="T65" fmla="*/ 22 h 80"/>
                  <a:gd name="T66" fmla="*/ 273 w 352"/>
                  <a:gd name="T67" fmla="*/ 26 h 80"/>
                  <a:gd name="T68" fmla="*/ 256 w 352"/>
                  <a:gd name="T69" fmla="*/ 31 h 80"/>
                  <a:gd name="T70" fmla="*/ 239 w 352"/>
                  <a:gd name="T71" fmla="*/ 36 h 80"/>
                  <a:gd name="T72" fmla="*/ 210 w 352"/>
                  <a:gd name="T73" fmla="*/ 44 h 80"/>
                  <a:gd name="T74" fmla="*/ 171 w 352"/>
                  <a:gd name="T75" fmla="*/ 53 h 80"/>
                  <a:gd name="T76" fmla="*/ 135 w 352"/>
                  <a:gd name="T77" fmla="*/ 60 h 80"/>
                  <a:gd name="T78" fmla="*/ 103 w 352"/>
                  <a:gd name="T79" fmla="*/ 65 h 80"/>
                  <a:gd name="T80" fmla="*/ 75 w 352"/>
                  <a:gd name="T81" fmla="*/ 69 h 80"/>
                  <a:gd name="T82" fmla="*/ 52 w 352"/>
                  <a:gd name="T83" fmla="*/ 71 h 80"/>
                  <a:gd name="T84" fmla="*/ 35 w 352"/>
                  <a:gd name="T85" fmla="*/ 70 h 80"/>
                  <a:gd name="T86" fmla="*/ 26 w 352"/>
                  <a:gd name="T87"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2" h="80">
                    <a:moveTo>
                      <a:pt x="24" y="64"/>
                    </a:moveTo>
                    <a:lnTo>
                      <a:pt x="24" y="61"/>
                    </a:lnTo>
                    <a:lnTo>
                      <a:pt x="26" y="58"/>
                    </a:lnTo>
                    <a:lnTo>
                      <a:pt x="30" y="55"/>
                    </a:lnTo>
                    <a:lnTo>
                      <a:pt x="35" y="51"/>
                    </a:lnTo>
                    <a:lnTo>
                      <a:pt x="42" y="47"/>
                    </a:lnTo>
                    <a:lnTo>
                      <a:pt x="50" y="42"/>
                    </a:lnTo>
                    <a:lnTo>
                      <a:pt x="60" y="37"/>
                    </a:lnTo>
                    <a:lnTo>
                      <a:pt x="70" y="33"/>
                    </a:lnTo>
                    <a:lnTo>
                      <a:pt x="62" y="36"/>
                    </a:lnTo>
                    <a:lnTo>
                      <a:pt x="54" y="39"/>
                    </a:lnTo>
                    <a:lnTo>
                      <a:pt x="47" y="42"/>
                    </a:lnTo>
                    <a:lnTo>
                      <a:pt x="40" y="45"/>
                    </a:lnTo>
                    <a:lnTo>
                      <a:pt x="34" y="48"/>
                    </a:lnTo>
                    <a:lnTo>
                      <a:pt x="27" y="51"/>
                    </a:lnTo>
                    <a:lnTo>
                      <a:pt x="22" y="54"/>
                    </a:lnTo>
                    <a:lnTo>
                      <a:pt x="17" y="57"/>
                    </a:lnTo>
                    <a:lnTo>
                      <a:pt x="13" y="59"/>
                    </a:lnTo>
                    <a:lnTo>
                      <a:pt x="9" y="62"/>
                    </a:lnTo>
                    <a:lnTo>
                      <a:pt x="6" y="64"/>
                    </a:lnTo>
                    <a:lnTo>
                      <a:pt x="3" y="66"/>
                    </a:lnTo>
                    <a:lnTo>
                      <a:pt x="2" y="69"/>
                    </a:lnTo>
                    <a:lnTo>
                      <a:pt x="0" y="71"/>
                    </a:lnTo>
                    <a:lnTo>
                      <a:pt x="0" y="72"/>
                    </a:lnTo>
                    <a:lnTo>
                      <a:pt x="0" y="74"/>
                    </a:lnTo>
                    <a:lnTo>
                      <a:pt x="2" y="77"/>
                    </a:lnTo>
                    <a:lnTo>
                      <a:pt x="5" y="78"/>
                    </a:lnTo>
                    <a:lnTo>
                      <a:pt x="11" y="79"/>
                    </a:lnTo>
                    <a:lnTo>
                      <a:pt x="19" y="80"/>
                    </a:lnTo>
                    <a:lnTo>
                      <a:pt x="27" y="80"/>
                    </a:lnTo>
                    <a:lnTo>
                      <a:pt x="38" y="80"/>
                    </a:lnTo>
                    <a:lnTo>
                      <a:pt x="50" y="79"/>
                    </a:lnTo>
                    <a:lnTo>
                      <a:pt x="64" y="78"/>
                    </a:lnTo>
                    <a:lnTo>
                      <a:pt x="78" y="75"/>
                    </a:lnTo>
                    <a:lnTo>
                      <a:pt x="94" y="73"/>
                    </a:lnTo>
                    <a:lnTo>
                      <a:pt x="111" y="70"/>
                    </a:lnTo>
                    <a:lnTo>
                      <a:pt x="129" y="66"/>
                    </a:lnTo>
                    <a:lnTo>
                      <a:pt x="147" y="63"/>
                    </a:lnTo>
                    <a:lnTo>
                      <a:pt x="166" y="58"/>
                    </a:lnTo>
                    <a:lnTo>
                      <a:pt x="186" y="53"/>
                    </a:lnTo>
                    <a:lnTo>
                      <a:pt x="206" y="48"/>
                    </a:lnTo>
                    <a:lnTo>
                      <a:pt x="218" y="45"/>
                    </a:lnTo>
                    <a:lnTo>
                      <a:pt x="228" y="42"/>
                    </a:lnTo>
                    <a:lnTo>
                      <a:pt x="239" y="39"/>
                    </a:lnTo>
                    <a:lnTo>
                      <a:pt x="249" y="36"/>
                    </a:lnTo>
                    <a:lnTo>
                      <a:pt x="259" y="33"/>
                    </a:lnTo>
                    <a:lnTo>
                      <a:pt x="270" y="30"/>
                    </a:lnTo>
                    <a:lnTo>
                      <a:pt x="279" y="27"/>
                    </a:lnTo>
                    <a:lnTo>
                      <a:pt x="289" y="24"/>
                    </a:lnTo>
                    <a:lnTo>
                      <a:pt x="298" y="21"/>
                    </a:lnTo>
                    <a:lnTo>
                      <a:pt x="307" y="17"/>
                    </a:lnTo>
                    <a:lnTo>
                      <a:pt x="315" y="15"/>
                    </a:lnTo>
                    <a:lnTo>
                      <a:pt x="323" y="11"/>
                    </a:lnTo>
                    <a:lnTo>
                      <a:pt x="331" y="9"/>
                    </a:lnTo>
                    <a:lnTo>
                      <a:pt x="339" y="5"/>
                    </a:lnTo>
                    <a:lnTo>
                      <a:pt x="346" y="2"/>
                    </a:lnTo>
                    <a:lnTo>
                      <a:pt x="352" y="0"/>
                    </a:lnTo>
                    <a:lnTo>
                      <a:pt x="346" y="2"/>
                    </a:lnTo>
                    <a:lnTo>
                      <a:pt x="339" y="4"/>
                    </a:lnTo>
                    <a:lnTo>
                      <a:pt x="333" y="7"/>
                    </a:lnTo>
                    <a:lnTo>
                      <a:pt x="326" y="9"/>
                    </a:lnTo>
                    <a:lnTo>
                      <a:pt x="319" y="12"/>
                    </a:lnTo>
                    <a:lnTo>
                      <a:pt x="312" y="14"/>
                    </a:lnTo>
                    <a:lnTo>
                      <a:pt x="304" y="16"/>
                    </a:lnTo>
                    <a:lnTo>
                      <a:pt x="297" y="19"/>
                    </a:lnTo>
                    <a:lnTo>
                      <a:pt x="289" y="22"/>
                    </a:lnTo>
                    <a:lnTo>
                      <a:pt x="281" y="24"/>
                    </a:lnTo>
                    <a:lnTo>
                      <a:pt x="273" y="26"/>
                    </a:lnTo>
                    <a:lnTo>
                      <a:pt x="265" y="29"/>
                    </a:lnTo>
                    <a:lnTo>
                      <a:pt x="256" y="31"/>
                    </a:lnTo>
                    <a:lnTo>
                      <a:pt x="248" y="33"/>
                    </a:lnTo>
                    <a:lnTo>
                      <a:pt x="239" y="36"/>
                    </a:lnTo>
                    <a:lnTo>
                      <a:pt x="231" y="38"/>
                    </a:lnTo>
                    <a:lnTo>
                      <a:pt x="210" y="44"/>
                    </a:lnTo>
                    <a:lnTo>
                      <a:pt x="191" y="48"/>
                    </a:lnTo>
                    <a:lnTo>
                      <a:pt x="171" y="53"/>
                    </a:lnTo>
                    <a:lnTo>
                      <a:pt x="153" y="57"/>
                    </a:lnTo>
                    <a:lnTo>
                      <a:pt x="135" y="60"/>
                    </a:lnTo>
                    <a:lnTo>
                      <a:pt x="118" y="63"/>
                    </a:lnTo>
                    <a:lnTo>
                      <a:pt x="103" y="65"/>
                    </a:lnTo>
                    <a:lnTo>
                      <a:pt x="88" y="68"/>
                    </a:lnTo>
                    <a:lnTo>
                      <a:pt x="75" y="69"/>
                    </a:lnTo>
                    <a:lnTo>
                      <a:pt x="63" y="70"/>
                    </a:lnTo>
                    <a:lnTo>
                      <a:pt x="52" y="71"/>
                    </a:lnTo>
                    <a:lnTo>
                      <a:pt x="43" y="71"/>
                    </a:lnTo>
                    <a:lnTo>
                      <a:pt x="35" y="70"/>
                    </a:lnTo>
                    <a:lnTo>
                      <a:pt x="30" y="68"/>
                    </a:lnTo>
                    <a:lnTo>
                      <a:pt x="26" y="67"/>
                    </a:lnTo>
                    <a:lnTo>
                      <a:pt x="2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27" name="Freeform 63"/>
              <p:cNvSpPr>
                <a:spLocks/>
              </p:cNvSpPr>
              <p:nvPr/>
            </p:nvSpPr>
            <p:spPr bwMode="auto">
              <a:xfrm>
                <a:off x="1258" y="2118"/>
                <a:ext cx="308" cy="81"/>
              </a:xfrm>
              <a:custGeom>
                <a:avLst/>
                <a:gdLst>
                  <a:gd name="T0" fmla="*/ 21 w 308"/>
                  <a:gd name="T1" fmla="*/ 62 h 81"/>
                  <a:gd name="T2" fmla="*/ 26 w 308"/>
                  <a:gd name="T3" fmla="*/ 56 h 81"/>
                  <a:gd name="T4" fmla="*/ 36 w 308"/>
                  <a:gd name="T5" fmla="*/ 48 h 81"/>
                  <a:gd name="T6" fmla="*/ 52 w 308"/>
                  <a:gd name="T7" fmla="*/ 39 h 81"/>
                  <a:gd name="T8" fmla="*/ 47 w 308"/>
                  <a:gd name="T9" fmla="*/ 40 h 81"/>
                  <a:gd name="T10" fmla="*/ 24 w 308"/>
                  <a:gd name="T11" fmla="*/ 52 h 81"/>
                  <a:gd name="T12" fmla="*/ 8 w 308"/>
                  <a:gd name="T13" fmla="*/ 63 h 81"/>
                  <a:gd name="T14" fmla="*/ 0 w 308"/>
                  <a:gd name="T15" fmla="*/ 71 h 81"/>
                  <a:gd name="T16" fmla="*/ 1 w 308"/>
                  <a:gd name="T17" fmla="*/ 77 h 81"/>
                  <a:gd name="T18" fmla="*/ 9 w 308"/>
                  <a:gd name="T19" fmla="*/ 81 h 81"/>
                  <a:gd name="T20" fmla="*/ 24 w 308"/>
                  <a:gd name="T21" fmla="*/ 81 h 81"/>
                  <a:gd name="T22" fmla="*/ 44 w 308"/>
                  <a:gd name="T23" fmla="*/ 80 h 81"/>
                  <a:gd name="T24" fmla="*/ 68 w 308"/>
                  <a:gd name="T25" fmla="*/ 76 h 81"/>
                  <a:gd name="T26" fmla="*/ 97 w 308"/>
                  <a:gd name="T27" fmla="*/ 70 h 81"/>
                  <a:gd name="T28" fmla="*/ 128 w 308"/>
                  <a:gd name="T29" fmla="*/ 63 h 81"/>
                  <a:gd name="T30" fmla="*/ 162 w 308"/>
                  <a:gd name="T31" fmla="*/ 54 h 81"/>
                  <a:gd name="T32" fmla="*/ 190 w 308"/>
                  <a:gd name="T33" fmla="*/ 46 h 81"/>
                  <a:gd name="T34" fmla="*/ 209 w 308"/>
                  <a:gd name="T35" fmla="*/ 39 h 81"/>
                  <a:gd name="T36" fmla="*/ 227 w 308"/>
                  <a:gd name="T37" fmla="*/ 33 h 81"/>
                  <a:gd name="T38" fmla="*/ 244 w 308"/>
                  <a:gd name="T39" fmla="*/ 27 h 81"/>
                  <a:gd name="T40" fmla="*/ 260 w 308"/>
                  <a:gd name="T41" fmla="*/ 21 h 81"/>
                  <a:gd name="T42" fmla="*/ 275 w 308"/>
                  <a:gd name="T43" fmla="*/ 15 h 81"/>
                  <a:gd name="T44" fmla="*/ 289 w 308"/>
                  <a:gd name="T45" fmla="*/ 9 h 81"/>
                  <a:gd name="T46" fmla="*/ 302 w 308"/>
                  <a:gd name="T47" fmla="*/ 3 h 81"/>
                  <a:gd name="T48" fmla="*/ 303 w 308"/>
                  <a:gd name="T49" fmla="*/ 2 h 81"/>
                  <a:gd name="T50" fmla="*/ 291 w 308"/>
                  <a:gd name="T51" fmla="*/ 7 h 81"/>
                  <a:gd name="T52" fmla="*/ 279 w 308"/>
                  <a:gd name="T53" fmla="*/ 12 h 81"/>
                  <a:gd name="T54" fmla="*/ 266 w 308"/>
                  <a:gd name="T55" fmla="*/ 17 h 81"/>
                  <a:gd name="T56" fmla="*/ 252 w 308"/>
                  <a:gd name="T57" fmla="*/ 22 h 81"/>
                  <a:gd name="T58" fmla="*/ 239 w 308"/>
                  <a:gd name="T59" fmla="*/ 26 h 81"/>
                  <a:gd name="T60" fmla="*/ 224 w 308"/>
                  <a:gd name="T61" fmla="*/ 32 h 81"/>
                  <a:gd name="T62" fmla="*/ 209 w 308"/>
                  <a:gd name="T63" fmla="*/ 36 h 81"/>
                  <a:gd name="T64" fmla="*/ 184 w 308"/>
                  <a:gd name="T65" fmla="*/ 44 h 81"/>
                  <a:gd name="T66" fmla="*/ 150 w 308"/>
                  <a:gd name="T67" fmla="*/ 53 h 81"/>
                  <a:gd name="T68" fmla="*/ 118 w 308"/>
                  <a:gd name="T69" fmla="*/ 61 h 81"/>
                  <a:gd name="T70" fmla="*/ 89 w 308"/>
                  <a:gd name="T71" fmla="*/ 66 h 81"/>
                  <a:gd name="T72" fmla="*/ 65 w 308"/>
                  <a:gd name="T73" fmla="*/ 70 h 81"/>
                  <a:gd name="T74" fmla="*/ 45 w 308"/>
                  <a:gd name="T75" fmla="*/ 71 h 81"/>
                  <a:gd name="T76" fmla="*/ 31 w 308"/>
                  <a:gd name="T77" fmla="*/ 71 h 81"/>
                  <a:gd name="T78" fmla="*/ 23 w 308"/>
                  <a:gd name="T79"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81">
                    <a:moveTo>
                      <a:pt x="21" y="65"/>
                    </a:moveTo>
                    <a:lnTo>
                      <a:pt x="21" y="62"/>
                    </a:lnTo>
                    <a:lnTo>
                      <a:pt x="23" y="59"/>
                    </a:lnTo>
                    <a:lnTo>
                      <a:pt x="26" y="56"/>
                    </a:lnTo>
                    <a:lnTo>
                      <a:pt x="30" y="52"/>
                    </a:lnTo>
                    <a:lnTo>
                      <a:pt x="36" y="48"/>
                    </a:lnTo>
                    <a:lnTo>
                      <a:pt x="43" y="43"/>
                    </a:lnTo>
                    <a:lnTo>
                      <a:pt x="52" y="39"/>
                    </a:lnTo>
                    <a:lnTo>
                      <a:pt x="61" y="34"/>
                    </a:lnTo>
                    <a:lnTo>
                      <a:pt x="47" y="40"/>
                    </a:lnTo>
                    <a:lnTo>
                      <a:pt x="35" y="46"/>
                    </a:lnTo>
                    <a:lnTo>
                      <a:pt x="24" y="52"/>
                    </a:lnTo>
                    <a:lnTo>
                      <a:pt x="15" y="58"/>
                    </a:lnTo>
                    <a:lnTo>
                      <a:pt x="8" y="63"/>
                    </a:lnTo>
                    <a:lnTo>
                      <a:pt x="3" y="67"/>
                    </a:lnTo>
                    <a:lnTo>
                      <a:pt x="0" y="71"/>
                    </a:lnTo>
                    <a:lnTo>
                      <a:pt x="0" y="75"/>
                    </a:lnTo>
                    <a:lnTo>
                      <a:pt x="1" y="77"/>
                    </a:lnTo>
                    <a:lnTo>
                      <a:pt x="4" y="79"/>
                    </a:lnTo>
                    <a:lnTo>
                      <a:pt x="9" y="81"/>
                    </a:lnTo>
                    <a:lnTo>
                      <a:pt x="16" y="81"/>
                    </a:lnTo>
                    <a:lnTo>
                      <a:pt x="24" y="81"/>
                    </a:lnTo>
                    <a:lnTo>
                      <a:pt x="33" y="81"/>
                    </a:lnTo>
                    <a:lnTo>
                      <a:pt x="44" y="80"/>
                    </a:lnTo>
                    <a:lnTo>
                      <a:pt x="55" y="78"/>
                    </a:lnTo>
                    <a:lnTo>
                      <a:pt x="68" y="76"/>
                    </a:lnTo>
                    <a:lnTo>
                      <a:pt x="82" y="74"/>
                    </a:lnTo>
                    <a:lnTo>
                      <a:pt x="97" y="70"/>
                    </a:lnTo>
                    <a:lnTo>
                      <a:pt x="112" y="67"/>
                    </a:lnTo>
                    <a:lnTo>
                      <a:pt x="128" y="63"/>
                    </a:lnTo>
                    <a:lnTo>
                      <a:pt x="145" y="59"/>
                    </a:lnTo>
                    <a:lnTo>
                      <a:pt x="162" y="54"/>
                    </a:lnTo>
                    <a:lnTo>
                      <a:pt x="180" y="48"/>
                    </a:lnTo>
                    <a:lnTo>
                      <a:pt x="190" y="46"/>
                    </a:lnTo>
                    <a:lnTo>
                      <a:pt x="199" y="42"/>
                    </a:lnTo>
                    <a:lnTo>
                      <a:pt x="209" y="39"/>
                    </a:lnTo>
                    <a:lnTo>
                      <a:pt x="218" y="36"/>
                    </a:lnTo>
                    <a:lnTo>
                      <a:pt x="227" y="33"/>
                    </a:lnTo>
                    <a:lnTo>
                      <a:pt x="235" y="30"/>
                    </a:lnTo>
                    <a:lnTo>
                      <a:pt x="244" y="27"/>
                    </a:lnTo>
                    <a:lnTo>
                      <a:pt x="252" y="24"/>
                    </a:lnTo>
                    <a:lnTo>
                      <a:pt x="260" y="21"/>
                    </a:lnTo>
                    <a:lnTo>
                      <a:pt x="267" y="18"/>
                    </a:lnTo>
                    <a:lnTo>
                      <a:pt x="275" y="15"/>
                    </a:lnTo>
                    <a:lnTo>
                      <a:pt x="282" y="12"/>
                    </a:lnTo>
                    <a:lnTo>
                      <a:pt x="289" y="9"/>
                    </a:lnTo>
                    <a:lnTo>
                      <a:pt x="296" y="5"/>
                    </a:lnTo>
                    <a:lnTo>
                      <a:pt x="302" y="3"/>
                    </a:lnTo>
                    <a:lnTo>
                      <a:pt x="308" y="0"/>
                    </a:lnTo>
                    <a:lnTo>
                      <a:pt x="303" y="2"/>
                    </a:lnTo>
                    <a:lnTo>
                      <a:pt x="297" y="5"/>
                    </a:lnTo>
                    <a:lnTo>
                      <a:pt x="291" y="7"/>
                    </a:lnTo>
                    <a:lnTo>
                      <a:pt x="285" y="9"/>
                    </a:lnTo>
                    <a:lnTo>
                      <a:pt x="279" y="12"/>
                    </a:lnTo>
                    <a:lnTo>
                      <a:pt x="272" y="14"/>
                    </a:lnTo>
                    <a:lnTo>
                      <a:pt x="266" y="17"/>
                    </a:lnTo>
                    <a:lnTo>
                      <a:pt x="259" y="19"/>
                    </a:lnTo>
                    <a:lnTo>
                      <a:pt x="252" y="22"/>
                    </a:lnTo>
                    <a:lnTo>
                      <a:pt x="245" y="24"/>
                    </a:lnTo>
                    <a:lnTo>
                      <a:pt x="239" y="26"/>
                    </a:lnTo>
                    <a:lnTo>
                      <a:pt x="231" y="29"/>
                    </a:lnTo>
                    <a:lnTo>
                      <a:pt x="224" y="32"/>
                    </a:lnTo>
                    <a:lnTo>
                      <a:pt x="217" y="34"/>
                    </a:lnTo>
                    <a:lnTo>
                      <a:pt x="209" y="36"/>
                    </a:lnTo>
                    <a:lnTo>
                      <a:pt x="202" y="39"/>
                    </a:lnTo>
                    <a:lnTo>
                      <a:pt x="184" y="44"/>
                    </a:lnTo>
                    <a:lnTo>
                      <a:pt x="166" y="49"/>
                    </a:lnTo>
                    <a:lnTo>
                      <a:pt x="150" y="53"/>
                    </a:lnTo>
                    <a:lnTo>
                      <a:pt x="134" y="57"/>
                    </a:lnTo>
                    <a:lnTo>
                      <a:pt x="118" y="61"/>
                    </a:lnTo>
                    <a:lnTo>
                      <a:pt x="103" y="64"/>
                    </a:lnTo>
                    <a:lnTo>
                      <a:pt x="89" y="66"/>
                    </a:lnTo>
                    <a:lnTo>
                      <a:pt x="77" y="68"/>
                    </a:lnTo>
                    <a:lnTo>
                      <a:pt x="65" y="70"/>
                    </a:lnTo>
                    <a:lnTo>
                      <a:pt x="54" y="71"/>
                    </a:lnTo>
                    <a:lnTo>
                      <a:pt x="45" y="71"/>
                    </a:lnTo>
                    <a:lnTo>
                      <a:pt x="37" y="71"/>
                    </a:lnTo>
                    <a:lnTo>
                      <a:pt x="31" y="71"/>
                    </a:lnTo>
                    <a:lnTo>
                      <a:pt x="26" y="69"/>
                    </a:lnTo>
                    <a:lnTo>
                      <a:pt x="23" y="68"/>
                    </a:lnTo>
                    <a:lnTo>
                      <a:pt x="21"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28" name="Freeform 64"/>
              <p:cNvSpPr>
                <a:spLocks/>
              </p:cNvSpPr>
              <p:nvPr/>
            </p:nvSpPr>
            <p:spPr bwMode="auto">
              <a:xfrm>
                <a:off x="1296" y="2198"/>
                <a:ext cx="151" cy="56"/>
              </a:xfrm>
              <a:custGeom>
                <a:avLst/>
                <a:gdLst>
                  <a:gd name="T0" fmla="*/ 10 w 151"/>
                  <a:gd name="T1" fmla="*/ 42 h 56"/>
                  <a:gd name="T2" fmla="*/ 13 w 151"/>
                  <a:gd name="T3" fmla="*/ 37 h 56"/>
                  <a:gd name="T4" fmla="*/ 18 w 151"/>
                  <a:gd name="T5" fmla="*/ 32 h 56"/>
                  <a:gd name="T6" fmla="*/ 25 w 151"/>
                  <a:gd name="T7" fmla="*/ 25 h 56"/>
                  <a:gd name="T8" fmla="*/ 23 w 151"/>
                  <a:gd name="T9" fmla="*/ 26 h 56"/>
                  <a:gd name="T10" fmla="*/ 12 w 151"/>
                  <a:gd name="T11" fmla="*/ 35 h 56"/>
                  <a:gd name="T12" fmla="*/ 4 w 151"/>
                  <a:gd name="T13" fmla="*/ 43 h 56"/>
                  <a:gd name="T14" fmla="*/ 0 w 151"/>
                  <a:gd name="T15" fmla="*/ 49 h 56"/>
                  <a:gd name="T16" fmla="*/ 1 w 151"/>
                  <a:gd name="T17" fmla="*/ 53 h 56"/>
                  <a:gd name="T18" fmla="*/ 5 w 151"/>
                  <a:gd name="T19" fmla="*/ 55 h 56"/>
                  <a:gd name="T20" fmla="*/ 12 w 151"/>
                  <a:gd name="T21" fmla="*/ 56 h 56"/>
                  <a:gd name="T22" fmla="*/ 21 w 151"/>
                  <a:gd name="T23" fmla="*/ 55 h 56"/>
                  <a:gd name="T24" fmla="*/ 33 w 151"/>
                  <a:gd name="T25" fmla="*/ 53 h 56"/>
                  <a:gd name="T26" fmla="*/ 47 w 151"/>
                  <a:gd name="T27" fmla="*/ 49 h 56"/>
                  <a:gd name="T28" fmla="*/ 63 w 151"/>
                  <a:gd name="T29" fmla="*/ 44 h 56"/>
                  <a:gd name="T30" fmla="*/ 79 w 151"/>
                  <a:gd name="T31" fmla="*/ 37 h 56"/>
                  <a:gd name="T32" fmla="*/ 98 w 151"/>
                  <a:gd name="T33" fmla="*/ 30 h 56"/>
                  <a:gd name="T34" fmla="*/ 116 w 151"/>
                  <a:gd name="T35" fmla="*/ 21 h 56"/>
                  <a:gd name="T36" fmla="*/ 131 w 151"/>
                  <a:gd name="T37" fmla="*/ 13 h 56"/>
                  <a:gd name="T38" fmla="*/ 145 w 151"/>
                  <a:gd name="T39" fmla="*/ 4 h 56"/>
                  <a:gd name="T40" fmla="*/ 145 w 151"/>
                  <a:gd name="T41" fmla="*/ 4 h 56"/>
                  <a:gd name="T42" fmla="*/ 133 w 151"/>
                  <a:gd name="T43" fmla="*/ 10 h 56"/>
                  <a:gd name="T44" fmla="*/ 120 w 151"/>
                  <a:gd name="T45" fmla="*/ 17 h 56"/>
                  <a:gd name="T46" fmla="*/ 106 w 151"/>
                  <a:gd name="T47" fmla="*/ 24 h 56"/>
                  <a:gd name="T48" fmla="*/ 90 w 151"/>
                  <a:gd name="T49" fmla="*/ 31 h 56"/>
                  <a:gd name="T50" fmla="*/ 73 w 151"/>
                  <a:gd name="T51" fmla="*/ 37 h 56"/>
                  <a:gd name="T52" fmla="*/ 58 w 151"/>
                  <a:gd name="T53" fmla="*/ 42 h 56"/>
                  <a:gd name="T54" fmla="*/ 43 w 151"/>
                  <a:gd name="T55" fmla="*/ 46 h 56"/>
                  <a:gd name="T56" fmla="*/ 31 w 151"/>
                  <a:gd name="T57" fmla="*/ 48 h 56"/>
                  <a:gd name="T58" fmla="*/ 22 w 151"/>
                  <a:gd name="T59" fmla="*/ 49 h 56"/>
                  <a:gd name="T60" fmla="*/ 15 w 151"/>
                  <a:gd name="T61" fmla="*/ 48 h 56"/>
                  <a:gd name="T62" fmla="*/ 11 w 151"/>
                  <a:gd name="T63"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56">
                    <a:moveTo>
                      <a:pt x="10" y="44"/>
                    </a:moveTo>
                    <a:lnTo>
                      <a:pt x="10" y="42"/>
                    </a:lnTo>
                    <a:lnTo>
                      <a:pt x="11" y="40"/>
                    </a:lnTo>
                    <a:lnTo>
                      <a:pt x="13" y="37"/>
                    </a:lnTo>
                    <a:lnTo>
                      <a:pt x="15" y="35"/>
                    </a:lnTo>
                    <a:lnTo>
                      <a:pt x="18" y="32"/>
                    </a:lnTo>
                    <a:lnTo>
                      <a:pt x="21" y="29"/>
                    </a:lnTo>
                    <a:lnTo>
                      <a:pt x="25" y="25"/>
                    </a:lnTo>
                    <a:lnTo>
                      <a:pt x="30" y="22"/>
                    </a:lnTo>
                    <a:lnTo>
                      <a:pt x="23" y="26"/>
                    </a:lnTo>
                    <a:lnTo>
                      <a:pt x="17" y="31"/>
                    </a:lnTo>
                    <a:lnTo>
                      <a:pt x="12" y="35"/>
                    </a:lnTo>
                    <a:lnTo>
                      <a:pt x="7" y="39"/>
                    </a:lnTo>
                    <a:lnTo>
                      <a:pt x="4" y="43"/>
                    </a:lnTo>
                    <a:lnTo>
                      <a:pt x="2" y="46"/>
                    </a:lnTo>
                    <a:lnTo>
                      <a:pt x="0" y="49"/>
                    </a:lnTo>
                    <a:lnTo>
                      <a:pt x="0" y="51"/>
                    </a:lnTo>
                    <a:lnTo>
                      <a:pt x="1" y="53"/>
                    </a:lnTo>
                    <a:lnTo>
                      <a:pt x="2" y="54"/>
                    </a:lnTo>
                    <a:lnTo>
                      <a:pt x="5" y="55"/>
                    </a:lnTo>
                    <a:lnTo>
                      <a:pt x="8" y="56"/>
                    </a:lnTo>
                    <a:lnTo>
                      <a:pt x="12" y="56"/>
                    </a:lnTo>
                    <a:lnTo>
                      <a:pt x="16" y="56"/>
                    </a:lnTo>
                    <a:lnTo>
                      <a:pt x="21" y="55"/>
                    </a:lnTo>
                    <a:lnTo>
                      <a:pt x="27" y="54"/>
                    </a:lnTo>
                    <a:lnTo>
                      <a:pt x="33" y="53"/>
                    </a:lnTo>
                    <a:lnTo>
                      <a:pt x="40" y="51"/>
                    </a:lnTo>
                    <a:lnTo>
                      <a:pt x="47" y="49"/>
                    </a:lnTo>
                    <a:lnTo>
                      <a:pt x="55" y="47"/>
                    </a:lnTo>
                    <a:lnTo>
                      <a:pt x="63" y="44"/>
                    </a:lnTo>
                    <a:lnTo>
                      <a:pt x="71" y="41"/>
                    </a:lnTo>
                    <a:lnTo>
                      <a:pt x="79" y="37"/>
                    </a:lnTo>
                    <a:lnTo>
                      <a:pt x="88" y="34"/>
                    </a:lnTo>
                    <a:lnTo>
                      <a:pt x="98" y="30"/>
                    </a:lnTo>
                    <a:lnTo>
                      <a:pt x="107" y="26"/>
                    </a:lnTo>
                    <a:lnTo>
                      <a:pt x="116" y="21"/>
                    </a:lnTo>
                    <a:lnTo>
                      <a:pt x="124" y="17"/>
                    </a:lnTo>
                    <a:lnTo>
                      <a:pt x="131" y="13"/>
                    </a:lnTo>
                    <a:lnTo>
                      <a:pt x="138" y="8"/>
                    </a:lnTo>
                    <a:lnTo>
                      <a:pt x="145" y="4"/>
                    </a:lnTo>
                    <a:lnTo>
                      <a:pt x="151" y="0"/>
                    </a:lnTo>
                    <a:lnTo>
                      <a:pt x="145" y="4"/>
                    </a:lnTo>
                    <a:lnTo>
                      <a:pt x="140" y="7"/>
                    </a:lnTo>
                    <a:lnTo>
                      <a:pt x="133" y="10"/>
                    </a:lnTo>
                    <a:lnTo>
                      <a:pt x="127" y="14"/>
                    </a:lnTo>
                    <a:lnTo>
                      <a:pt x="120" y="17"/>
                    </a:lnTo>
                    <a:lnTo>
                      <a:pt x="113" y="20"/>
                    </a:lnTo>
                    <a:lnTo>
                      <a:pt x="106" y="24"/>
                    </a:lnTo>
                    <a:lnTo>
                      <a:pt x="99" y="27"/>
                    </a:lnTo>
                    <a:lnTo>
                      <a:pt x="90" y="31"/>
                    </a:lnTo>
                    <a:lnTo>
                      <a:pt x="81" y="34"/>
                    </a:lnTo>
                    <a:lnTo>
                      <a:pt x="73" y="37"/>
                    </a:lnTo>
                    <a:lnTo>
                      <a:pt x="65" y="40"/>
                    </a:lnTo>
                    <a:lnTo>
                      <a:pt x="58" y="42"/>
                    </a:lnTo>
                    <a:lnTo>
                      <a:pt x="51" y="44"/>
                    </a:lnTo>
                    <a:lnTo>
                      <a:pt x="43" y="46"/>
                    </a:lnTo>
                    <a:lnTo>
                      <a:pt x="37" y="47"/>
                    </a:lnTo>
                    <a:lnTo>
                      <a:pt x="31" y="48"/>
                    </a:lnTo>
                    <a:lnTo>
                      <a:pt x="27" y="49"/>
                    </a:lnTo>
                    <a:lnTo>
                      <a:pt x="22" y="49"/>
                    </a:lnTo>
                    <a:lnTo>
                      <a:pt x="18" y="49"/>
                    </a:lnTo>
                    <a:lnTo>
                      <a:pt x="15" y="48"/>
                    </a:lnTo>
                    <a:lnTo>
                      <a:pt x="12" y="47"/>
                    </a:lnTo>
                    <a:lnTo>
                      <a:pt x="11" y="46"/>
                    </a:lnTo>
                    <a:lnTo>
                      <a:pt x="1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29" name="Freeform 65"/>
              <p:cNvSpPr>
                <a:spLocks/>
              </p:cNvSpPr>
              <p:nvPr/>
            </p:nvSpPr>
            <p:spPr bwMode="auto">
              <a:xfrm>
                <a:off x="1335" y="2236"/>
                <a:ext cx="113" cy="56"/>
              </a:xfrm>
              <a:custGeom>
                <a:avLst/>
                <a:gdLst>
                  <a:gd name="T0" fmla="*/ 8 w 113"/>
                  <a:gd name="T1" fmla="*/ 44 h 56"/>
                  <a:gd name="T2" fmla="*/ 8 w 113"/>
                  <a:gd name="T3" fmla="*/ 42 h 56"/>
                  <a:gd name="T4" fmla="*/ 9 w 113"/>
                  <a:gd name="T5" fmla="*/ 39 h 56"/>
                  <a:gd name="T6" fmla="*/ 11 w 113"/>
                  <a:gd name="T7" fmla="*/ 37 h 56"/>
                  <a:gd name="T8" fmla="*/ 12 w 113"/>
                  <a:gd name="T9" fmla="*/ 34 h 56"/>
                  <a:gd name="T10" fmla="*/ 15 w 113"/>
                  <a:gd name="T11" fmla="*/ 31 h 56"/>
                  <a:gd name="T12" fmla="*/ 17 w 113"/>
                  <a:gd name="T13" fmla="*/ 27 h 56"/>
                  <a:gd name="T14" fmla="*/ 20 w 113"/>
                  <a:gd name="T15" fmla="*/ 24 h 56"/>
                  <a:gd name="T16" fmla="*/ 24 w 113"/>
                  <a:gd name="T17" fmla="*/ 20 h 56"/>
                  <a:gd name="T18" fmla="*/ 19 w 113"/>
                  <a:gd name="T19" fmla="*/ 25 h 56"/>
                  <a:gd name="T20" fmla="*/ 14 w 113"/>
                  <a:gd name="T21" fmla="*/ 29 h 56"/>
                  <a:gd name="T22" fmla="*/ 10 w 113"/>
                  <a:gd name="T23" fmla="*/ 34 h 56"/>
                  <a:gd name="T24" fmla="*/ 7 w 113"/>
                  <a:gd name="T25" fmla="*/ 38 h 56"/>
                  <a:gd name="T26" fmla="*/ 4 w 113"/>
                  <a:gd name="T27" fmla="*/ 42 h 56"/>
                  <a:gd name="T28" fmla="*/ 2 w 113"/>
                  <a:gd name="T29" fmla="*/ 45 h 56"/>
                  <a:gd name="T30" fmla="*/ 1 w 113"/>
                  <a:gd name="T31" fmla="*/ 48 h 56"/>
                  <a:gd name="T32" fmla="*/ 0 w 113"/>
                  <a:gd name="T33" fmla="*/ 51 h 56"/>
                  <a:gd name="T34" fmla="*/ 2 w 113"/>
                  <a:gd name="T35" fmla="*/ 54 h 56"/>
                  <a:gd name="T36" fmla="*/ 6 w 113"/>
                  <a:gd name="T37" fmla="*/ 56 h 56"/>
                  <a:gd name="T38" fmla="*/ 12 w 113"/>
                  <a:gd name="T39" fmla="*/ 56 h 56"/>
                  <a:gd name="T40" fmla="*/ 20 w 113"/>
                  <a:gd name="T41" fmla="*/ 55 h 56"/>
                  <a:gd name="T42" fmla="*/ 29 w 113"/>
                  <a:gd name="T43" fmla="*/ 52 h 56"/>
                  <a:gd name="T44" fmla="*/ 40 w 113"/>
                  <a:gd name="T45" fmla="*/ 47 h 56"/>
                  <a:gd name="T46" fmla="*/ 53 w 113"/>
                  <a:gd name="T47" fmla="*/ 42 h 56"/>
                  <a:gd name="T48" fmla="*/ 65 w 113"/>
                  <a:gd name="T49" fmla="*/ 35 h 56"/>
                  <a:gd name="T50" fmla="*/ 73 w 113"/>
                  <a:gd name="T51" fmla="*/ 31 h 56"/>
                  <a:gd name="T52" fmla="*/ 79 w 113"/>
                  <a:gd name="T53" fmla="*/ 26 h 56"/>
                  <a:gd name="T54" fmla="*/ 86 w 113"/>
                  <a:gd name="T55" fmla="*/ 22 h 56"/>
                  <a:gd name="T56" fmla="*/ 92 w 113"/>
                  <a:gd name="T57" fmla="*/ 17 h 56"/>
                  <a:gd name="T58" fmla="*/ 98 w 113"/>
                  <a:gd name="T59" fmla="*/ 13 h 56"/>
                  <a:gd name="T60" fmla="*/ 103 w 113"/>
                  <a:gd name="T61" fmla="*/ 9 h 56"/>
                  <a:gd name="T62" fmla="*/ 109 w 113"/>
                  <a:gd name="T63" fmla="*/ 4 h 56"/>
                  <a:gd name="T64" fmla="*/ 113 w 113"/>
                  <a:gd name="T65" fmla="*/ 0 h 56"/>
                  <a:gd name="T66" fmla="*/ 109 w 113"/>
                  <a:gd name="T67" fmla="*/ 4 h 56"/>
                  <a:gd name="T68" fmla="*/ 105 w 113"/>
                  <a:gd name="T69" fmla="*/ 7 h 56"/>
                  <a:gd name="T70" fmla="*/ 100 w 113"/>
                  <a:gd name="T71" fmla="*/ 10 h 56"/>
                  <a:gd name="T72" fmla="*/ 95 w 113"/>
                  <a:gd name="T73" fmla="*/ 14 h 56"/>
                  <a:gd name="T74" fmla="*/ 90 w 113"/>
                  <a:gd name="T75" fmla="*/ 17 h 56"/>
                  <a:gd name="T76" fmla="*/ 85 w 113"/>
                  <a:gd name="T77" fmla="*/ 21 h 56"/>
                  <a:gd name="T78" fmla="*/ 79 w 113"/>
                  <a:gd name="T79" fmla="*/ 24 h 56"/>
                  <a:gd name="T80" fmla="*/ 73 w 113"/>
                  <a:gd name="T81" fmla="*/ 27 h 56"/>
                  <a:gd name="T82" fmla="*/ 61 w 113"/>
                  <a:gd name="T83" fmla="*/ 34 h 56"/>
                  <a:gd name="T84" fmla="*/ 49 w 113"/>
                  <a:gd name="T85" fmla="*/ 40 h 56"/>
                  <a:gd name="T86" fmla="*/ 37 w 113"/>
                  <a:gd name="T87" fmla="*/ 45 h 56"/>
                  <a:gd name="T88" fmla="*/ 28 w 113"/>
                  <a:gd name="T89" fmla="*/ 48 h 56"/>
                  <a:gd name="T90" fmla="*/ 20 w 113"/>
                  <a:gd name="T91" fmla="*/ 49 h 56"/>
                  <a:gd name="T92" fmla="*/ 14 w 113"/>
                  <a:gd name="T93" fmla="*/ 49 h 56"/>
                  <a:gd name="T94" fmla="*/ 10 w 113"/>
                  <a:gd name="T95" fmla="*/ 47 h 56"/>
                  <a:gd name="T96" fmla="*/ 8 w 113"/>
                  <a:gd name="T9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 h="56">
                    <a:moveTo>
                      <a:pt x="8" y="44"/>
                    </a:moveTo>
                    <a:lnTo>
                      <a:pt x="8" y="42"/>
                    </a:lnTo>
                    <a:lnTo>
                      <a:pt x="9" y="39"/>
                    </a:lnTo>
                    <a:lnTo>
                      <a:pt x="11" y="37"/>
                    </a:lnTo>
                    <a:lnTo>
                      <a:pt x="12" y="34"/>
                    </a:lnTo>
                    <a:lnTo>
                      <a:pt x="15" y="31"/>
                    </a:lnTo>
                    <a:lnTo>
                      <a:pt x="17" y="27"/>
                    </a:lnTo>
                    <a:lnTo>
                      <a:pt x="20" y="24"/>
                    </a:lnTo>
                    <a:lnTo>
                      <a:pt x="24" y="20"/>
                    </a:lnTo>
                    <a:lnTo>
                      <a:pt x="19" y="25"/>
                    </a:lnTo>
                    <a:lnTo>
                      <a:pt x="14" y="29"/>
                    </a:lnTo>
                    <a:lnTo>
                      <a:pt x="10" y="34"/>
                    </a:lnTo>
                    <a:lnTo>
                      <a:pt x="7" y="38"/>
                    </a:lnTo>
                    <a:lnTo>
                      <a:pt x="4" y="42"/>
                    </a:lnTo>
                    <a:lnTo>
                      <a:pt x="2" y="45"/>
                    </a:lnTo>
                    <a:lnTo>
                      <a:pt x="1" y="48"/>
                    </a:lnTo>
                    <a:lnTo>
                      <a:pt x="0" y="51"/>
                    </a:lnTo>
                    <a:lnTo>
                      <a:pt x="2" y="54"/>
                    </a:lnTo>
                    <a:lnTo>
                      <a:pt x="6" y="56"/>
                    </a:lnTo>
                    <a:lnTo>
                      <a:pt x="12" y="56"/>
                    </a:lnTo>
                    <a:lnTo>
                      <a:pt x="20" y="55"/>
                    </a:lnTo>
                    <a:lnTo>
                      <a:pt x="29" y="52"/>
                    </a:lnTo>
                    <a:lnTo>
                      <a:pt x="40" y="47"/>
                    </a:lnTo>
                    <a:lnTo>
                      <a:pt x="53" y="42"/>
                    </a:lnTo>
                    <a:lnTo>
                      <a:pt x="65" y="35"/>
                    </a:lnTo>
                    <a:lnTo>
                      <a:pt x="73" y="31"/>
                    </a:lnTo>
                    <a:lnTo>
                      <a:pt x="79" y="26"/>
                    </a:lnTo>
                    <a:lnTo>
                      <a:pt x="86" y="22"/>
                    </a:lnTo>
                    <a:lnTo>
                      <a:pt x="92" y="17"/>
                    </a:lnTo>
                    <a:lnTo>
                      <a:pt x="98" y="13"/>
                    </a:lnTo>
                    <a:lnTo>
                      <a:pt x="103" y="9"/>
                    </a:lnTo>
                    <a:lnTo>
                      <a:pt x="109" y="4"/>
                    </a:lnTo>
                    <a:lnTo>
                      <a:pt x="113" y="0"/>
                    </a:lnTo>
                    <a:lnTo>
                      <a:pt x="109" y="4"/>
                    </a:lnTo>
                    <a:lnTo>
                      <a:pt x="105" y="7"/>
                    </a:lnTo>
                    <a:lnTo>
                      <a:pt x="100" y="10"/>
                    </a:lnTo>
                    <a:lnTo>
                      <a:pt x="95" y="14"/>
                    </a:lnTo>
                    <a:lnTo>
                      <a:pt x="90" y="17"/>
                    </a:lnTo>
                    <a:lnTo>
                      <a:pt x="85" y="21"/>
                    </a:lnTo>
                    <a:lnTo>
                      <a:pt x="79" y="24"/>
                    </a:lnTo>
                    <a:lnTo>
                      <a:pt x="73" y="27"/>
                    </a:lnTo>
                    <a:lnTo>
                      <a:pt x="61" y="34"/>
                    </a:lnTo>
                    <a:lnTo>
                      <a:pt x="49" y="40"/>
                    </a:lnTo>
                    <a:lnTo>
                      <a:pt x="37" y="45"/>
                    </a:lnTo>
                    <a:lnTo>
                      <a:pt x="28" y="48"/>
                    </a:lnTo>
                    <a:lnTo>
                      <a:pt x="20" y="49"/>
                    </a:lnTo>
                    <a:lnTo>
                      <a:pt x="14" y="49"/>
                    </a:lnTo>
                    <a:lnTo>
                      <a:pt x="10" y="47"/>
                    </a:lnTo>
                    <a:lnTo>
                      <a:pt x="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30" name="Freeform 66"/>
              <p:cNvSpPr>
                <a:spLocks/>
              </p:cNvSpPr>
              <p:nvPr/>
            </p:nvSpPr>
            <p:spPr bwMode="auto">
              <a:xfrm>
                <a:off x="1379" y="2270"/>
                <a:ext cx="84" cy="47"/>
              </a:xfrm>
              <a:custGeom>
                <a:avLst/>
                <a:gdLst>
                  <a:gd name="T0" fmla="*/ 5 w 84"/>
                  <a:gd name="T1" fmla="*/ 37 h 47"/>
                  <a:gd name="T2" fmla="*/ 6 w 84"/>
                  <a:gd name="T3" fmla="*/ 33 h 47"/>
                  <a:gd name="T4" fmla="*/ 9 w 84"/>
                  <a:gd name="T5" fmla="*/ 28 h 47"/>
                  <a:gd name="T6" fmla="*/ 13 w 84"/>
                  <a:gd name="T7" fmla="*/ 22 h 47"/>
                  <a:gd name="T8" fmla="*/ 18 w 84"/>
                  <a:gd name="T9" fmla="*/ 16 h 47"/>
                  <a:gd name="T10" fmla="*/ 14 w 84"/>
                  <a:gd name="T11" fmla="*/ 20 h 47"/>
                  <a:gd name="T12" fmla="*/ 10 w 84"/>
                  <a:gd name="T13" fmla="*/ 24 h 47"/>
                  <a:gd name="T14" fmla="*/ 7 w 84"/>
                  <a:gd name="T15" fmla="*/ 28 h 47"/>
                  <a:gd name="T16" fmla="*/ 5 w 84"/>
                  <a:gd name="T17" fmla="*/ 31 h 47"/>
                  <a:gd name="T18" fmla="*/ 2 w 84"/>
                  <a:gd name="T19" fmla="*/ 35 h 47"/>
                  <a:gd name="T20" fmla="*/ 1 w 84"/>
                  <a:gd name="T21" fmla="*/ 38 h 47"/>
                  <a:gd name="T22" fmla="*/ 0 w 84"/>
                  <a:gd name="T23" fmla="*/ 40 h 47"/>
                  <a:gd name="T24" fmla="*/ 0 w 84"/>
                  <a:gd name="T25" fmla="*/ 43 h 47"/>
                  <a:gd name="T26" fmla="*/ 0 w 84"/>
                  <a:gd name="T27" fmla="*/ 46 h 47"/>
                  <a:gd name="T28" fmla="*/ 3 w 84"/>
                  <a:gd name="T29" fmla="*/ 47 h 47"/>
                  <a:gd name="T30" fmla="*/ 8 w 84"/>
                  <a:gd name="T31" fmla="*/ 47 h 47"/>
                  <a:gd name="T32" fmla="*/ 13 w 84"/>
                  <a:gd name="T33" fmla="*/ 46 h 47"/>
                  <a:gd name="T34" fmla="*/ 21 w 84"/>
                  <a:gd name="T35" fmla="*/ 44 h 47"/>
                  <a:gd name="T36" fmla="*/ 29 w 84"/>
                  <a:gd name="T37" fmla="*/ 40 h 47"/>
                  <a:gd name="T38" fmla="*/ 38 w 84"/>
                  <a:gd name="T39" fmla="*/ 35 h 47"/>
                  <a:gd name="T40" fmla="*/ 48 w 84"/>
                  <a:gd name="T41" fmla="*/ 29 h 47"/>
                  <a:gd name="T42" fmla="*/ 53 w 84"/>
                  <a:gd name="T43" fmla="*/ 26 h 47"/>
                  <a:gd name="T44" fmla="*/ 58 w 84"/>
                  <a:gd name="T45" fmla="*/ 22 h 47"/>
                  <a:gd name="T46" fmla="*/ 63 w 84"/>
                  <a:gd name="T47" fmla="*/ 18 h 47"/>
                  <a:gd name="T48" fmla="*/ 68 w 84"/>
                  <a:gd name="T49" fmla="*/ 14 h 47"/>
                  <a:gd name="T50" fmla="*/ 72 w 84"/>
                  <a:gd name="T51" fmla="*/ 11 h 47"/>
                  <a:gd name="T52" fmla="*/ 76 w 84"/>
                  <a:gd name="T53" fmla="*/ 7 h 47"/>
                  <a:gd name="T54" fmla="*/ 80 w 84"/>
                  <a:gd name="T55" fmla="*/ 3 h 47"/>
                  <a:gd name="T56" fmla="*/ 84 w 84"/>
                  <a:gd name="T57" fmla="*/ 0 h 47"/>
                  <a:gd name="T58" fmla="*/ 81 w 84"/>
                  <a:gd name="T59" fmla="*/ 3 h 47"/>
                  <a:gd name="T60" fmla="*/ 77 w 84"/>
                  <a:gd name="T61" fmla="*/ 5 h 47"/>
                  <a:gd name="T62" fmla="*/ 73 w 84"/>
                  <a:gd name="T63" fmla="*/ 9 h 47"/>
                  <a:gd name="T64" fmla="*/ 70 w 84"/>
                  <a:gd name="T65" fmla="*/ 12 h 47"/>
                  <a:gd name="T66" fmla="*/ 66 w 84"/>
                  <a:gd name="T67" fmla="*/ 14 h 47"/>
                  <a:gd name="T68" fmla="*/ 62 w 84"/>
                  <a:gd name="T69" fmla="*/ 17 h 47"/>
                  <a:gd name="T70" fmla="*/ 58 w 84"/>
                  <a:gd name="T71" fmla="*/ 20 h 47"/>
                  <a:gd name="T72" fmla="*/ 53 w 84"/>
                  <a:gd name="T73" fmla="*/ 23 h 47"/>
                  <a:gd name="T74" fmla="*/ 44 w 84"/>
                  <a:gd name="T75" fmla="*/ 29 h 47"/>
                  <a:gd name="T76" fmla="*/ 35 w 84"/>
                  <a:gd name="T77" fmla="*/ 34 h 47"/>
                  <a:gd name="T78" fmla="*/ 26 w 84"/>
                  <a:gd name="T79" fmla="*/ 38 h 47"/>
                  <a:gd name="T80" fmla="*/ 20 w 84"/>
                  <a:gd name="T81" fmla="*/ 40 h 47"/>
                  <a:gd name="T82" fmla="*/ 13 w 84"/>
                  <a:gd name="T83" fmla="*/ 41 h 47"/>
                  <a:gd name="T84" fmla="*/ 9 w 84"/>
                  <a:gd name="T85" fmla="*/ 41 h 47"/>
                  <a:gd name="T86" fmla="*/ 6 w 84"/>
                  <a:gd name="T87" fmla="*/ 40 h 47"/>
                  <a:gd name="T88" fmla="*/ 5 w 84"/>
                  <a:gd name="T8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47">
                    <a:moveTo>
                      <a:pt x="5" y="37"/>
                    </a:moveTo>
                    <a:lnTo>
                      <a:pt x="6" y="33"/>
                    </a:lnTo>
                    <a:lnTo>
                      <a:pt x="9" y="28"/>
                    </a:lnTo>
                    <a:lnTo>
                      <a:pt x="13" y="22"/>
                    </a:lnTo>
                    <a:lnTo>
                      <a:pt x="18" y="16"/>
                    </a:lnTo>
                    <a:lnTo>
                      <a:pt x="14" y="20"/>
                    </a:lnTo>
                    <a:lnTo>
                      <a:pt x="10" y="24"/>
                    </a:lnTo>
                    <a:lnTo>
                      <a:pt x="7" y="28"/>
                    </a:lnTo>
                    <a:lnTo>
                      <a:pt x="5" y="31"/>
                    </a:lnTo>
                    <a:lnTo>
                      <a:pt x="2" y="35"/>
                    </a:lnTo>
                    <a:lnTo>
                      <a:pt x="1" y="38"/>
                    </a:lnTo>
                    <a:lnTo>
                      <a:pt x="0" y="40"/>
                    </a:lnTo>
                    <a:lnTo>
                      <a:pt x="0" y="43"/>
                    </a:lnTo>
                    <a:lnTo>
                      <a:pt x="0" y="46"/>
                    </a:lnTo>
                    <a:lnTo>
                      <a:pt x="3" y="47"/>
                    </a:lnTo>
                    <a:lnTo>
                      <a:pt x="8" y="47"/>
                    </a:lnTo>
                    <a:lnTo>
                      <a:pt x="13" y="46"/>
                    </a:lnTo>
                    <a:lnTo>
                      <a:pt x="21" y="44"/>
                    </a:lnTo>
                    <a:lnTo>
                      <a:pt x="29" y="40"/>
                    </a:lnTo>
                    <a:lnTo>
                      <a:pt x="38" y="35"/>
                    </a:lnTo>
                    <a:lnTo>
                      <a:pt x="48" y="29"/>
                    </a:lnTo>
                    <a:lnTo>
                      <a:pt x="53" y="26"/>
                    </a:lnTo>
                    <a:lnTo>
                      <a:pt x="58" y="22"/>
                    </a:lnTo>
                    <a:lnTo>
                      <a:pt x="63" y="18"/>
                    </a:lnTo>
                    <a:lnTo>
                      <a:pt x="68" y="14"/>
                    </a:lnTo>
                    <a:lnTo>
                      <a:pt x="72" y="11"/>
                    </a:lnTo>
                    <a:lnTo>
                      <a:pt x="76" y="7"/>
                    </a:lnTo>
                    <a:lnTo>
                      <a:pt x="80" y="3"/>
                    </a:lnTo>
                    <a:lnTo>
                      <a:pt x="84" y="0"/>
                    </a:lnTo>
                    <a:lnTo>
                      <a:pt x="81" y="3"/>
                    </a:lnTo>
                    <a:lnTo>
                      <a:pt x="77" y="5"/>
                    </a:lnTo>
                    <a:lnTo>
                      <a:pt x="73" y="9"/>
                    </a:lnTo>
                    <a:lnTo>
                      <a:pt x="70" y="12"/>
                    </a:lnTo>
                    <a:lnTo>
                      <a:pt x="66" y="14"/>
                    </a:lnTo>
                    <a:lnTo>
                      <a:pt x="62" y="17"/>
                    </a:lnTo>
                    <a:lnTo>
                      <a:pt x="58" y="20"/>
                    </a:lnTo>
                    <a:lnTo>
                      <a:pt x="53" y="23"/>
                    </a:lnTo>
                    <a:lnTo>
                      <a:pt x="44" y="29"/>
                    </a:lnTo>
                    <a:lnTo>
                      <a:pt x="35" y="34"/>
                    </a:lnTo>
                    <a:lnTo>
                      <a:pt x="26" y="38"/>
                    </a:lnTo>
                    <a:lnTo>
                      <a:pt x="20" y="40"/>
                    </a:lnTo>
                    <a:lnTo>
                      <a:pt x="13" y="41"/>
                    </a:lnTo>
                    <a:lnTo>
                      <a:pt x="9" y="41"/>
                    </a:lnTo>
                    <a:lnTo>
                      <a:pt x="6" y="40"/>
                    </a:lnTo>
                    <a:lnTo>
                      <a:pt x="5"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31" name="Freeform 67"/>
              <p:cNvSpPr>
                <a:spLocks/>
              </p:cNvSpPr>
              <p:nvPr/>
            </p:nvSpPr>
            <p:spPr bwMode="auto">
              <a:xfrm>
                <a:off x="1419" y="2307"/>
                <a:ext cx="69" cy="28"/>
              </a:xfrm>
              <a:custGeom>
                <a:avLst/>
                <a:gdLst>
                  <a:gd name="T0" fmla="*/ 5 w 69"/>
                  <a:gd name="T1" fmla="*/ 18 h 28"/>
                  <a:gd name="T2" fmla="*/ 7 w 69"/>
                  <a:gd name="T3" fmla="*/ 15 h 28"/>
                  <a:gd name="T4" fmla="*/ 9 w 69"/>
                  <a:gd name="T5" fmla="*/ 12 h 28"/>
                  <a:gd name="T6" fmla="*/ 13 w 69"/>
                  <a:gd name="T7" fmla="*/ 8 h 28"/>
                  <a:gd name="T8" fmla="*/ 18 w 69"/>
                  <a:gd name="T9" fmla="*/ 3 h 28"/>
                  <a:gd name="T10" fmla="*/ 14 w 69"/>
                  <a:gd name="T11" fmla="*/ 6 h 28"/>
                  <a:gd name="T12" fmla="*/ 11 w 69"/>
                  <a:gd name="T13" fmla="*/ 9 h 28"/>
                  <a:gd name="T14" fmla="*/ 8 w 69"/>
                  <a:gd name="T15" fmla="*/ 11 h 28"/>
                  <a:gd name="T16" fmla="*/ 5 w 69"/>
                  <a:gd name="T17" fmla="*/ 14 h 28"/>
                  <a:gd name="T18" fmla="*/ 3 w 69"/>
                  <a:gd name="T19" fmla="*/ 16 h 28"/>
                  <a:gd name="T20" fmla="*/ 2 w 69"/>
                  <a:gd name="T21" fmla="*/ 19 h 28"/>
                  <a:gd name="T22" fmla="*/ 1 w 69"/>
                  <a:gd name="T23" fmla="*/ 21 h 28"/>
                  <a:gd name="T24" fmla="*/ 0 w 69"/>
                  <a:gd name="T25" fmla="*/ 23 h 28"/>
                  <a:gd name="T26" fmla="*/ 0 w 69"/>
                  <a:gd name="T27" fmla="*/ 26 h 28"/>
                  <a:gd name="T28" fmla="*/ 2 w 69"/>
                  <a:gd name="T29" fmla="*/ 27 h 28"/>
                  <a:gd name="T30" fmla="*/ 5 w 69"/>
                  <a:gd name="T31" fmla="*/ 28 h 28"/>
                  <a:gd name="T32" fmla="*/ 10 w 69"/>
                  <a:gd name="T33" fmla="*/ 28 h 28"/>
                  <a:gd name="T34" fmla="*/ 15 w 69"/>
                  <a:gd name="T35" fmla="*/ 27 h 28"/>
                  <a:gd name="T36" fmla="*/ 22 w 69"/>
                  <a:gd name="T37" fmla="*/ 26 h 28"/>
                  <a:gd name="T38" fmla="*/ 29 w 69"/>
                  <a:gd name="T39" fmla="*/ 23 h 28"/>
                  <a:gd name="T40" fmla="*/ 37 w 69"/>
                  <a:gd name="T41" fmla="*/ 20 h 28"/>
                  <a:gd name="T42" fmla="*/ 42 w 69"/>
                  <a:gd name="T43" fmla="*/ 17 h 28"/>
                  <a:gd name="T44" fmla="*/ 46 w 69"/>
                  <a:gd name="T45" fmla="*/ 15 h 28"/>
                  <a:gd name="T46" fmla="*/ 50 w 69"/>
                  <a:gd name="T47" fmla="*/ 13 h 28"/>
                  <a:gd name="T48" fmla="*/ 54 w 69"/>
                  <a:gd name="T49" fmla="*/ 10 h 28"/>
                  <a:gd name="T50" fmla="*/ 58 w 69"/>
                  <a:gd name="T51" fmla="*/ 8 h 28"/>
                  <a:gd name="T52" fmla="*/ 62 w 69"/>
                  <a:gd name="T53" fmla="*/ 5 h 28"/>
                  <a:gd name="T54" fmla="*/ 66 w 69"/>
                  <a:gd name="T55" fmla="*/ 3 h 28"/>
                  <a:gd name="T56" fmla="*/ 69 w 69"/>
                  <a:gd name="T57" fmla="*/ 0 h 28"/>
                  <a:gd name="T58" fmla="*/ 66 w 69"/>
                  <a:gd name="T59" fmla="*/ 2 h 28"/>
                  <a:gd name="T60" fmla="*/ 63 w 69"/>
                  <a:gd name="T61" fmla="*/ 4 h 28"/>
                  <a:gd name="T62" fmla="*/ 60 w 69"/>
                  <a:gd name="T63" fmla="*/ 6 h 28"/>
                  <a:gd name="T64" fmla="*/ 57 w 69"/>
                  <a:gd name="T65" fmla="*/ 8 h 28"/>
                  <a:gd name="T66" fmla="*/ 54 w 69"/>
                  <a:gd name="T67" fmla="*/ 10 h 28"/>
                  <a:gd name="T68" fmla="*/ 50 w 69"/>
                  <a:gd name="T69" fmla="*/ 12 h 28"/>
                  <a:gd name="T70" fmla="*/ 47 w 69"/>
                  <a:gd name="T71" fmla="*/ 14 h 28"/>
                  <a:gd name="T72" fmla="*/ 43 w 69"/>
                  <a:gd name="T73" fmla="*/ 15 h 28"/>
                  <a:gd name="T74" fmla="*/ 35 w 69"/>
                  <a:gd name="T75" fmla="*/ 19 h 28"/>
                  <a:gd name="T76" fmla="*/ 28 w 69"/>
                  <a:gd name="T77" fmla="*/ 21 h 28"/>
                  <a:gd name="T78" fmla="*/ 21 w 69"/>
                  <a:gd name="T79" fmla="*/ 23 h 28"/>
                  <a:gd name="T80" fmla="*/ 15 w 69"/>
                  <a:gd name="T81" fmla="*/ 24 h 28"/>
                  <a:gd name="T82" fmla="*/ 11 w 69"/>
                  <a:gd name="T83" fmla="*/ 24 h 28"/>
                  <a:gd name="T84" fmla="*/ 8 w 69"/>
                  <a:gd name="T85" fmla="*/ 23 h 28"/>
                  <a:gd name="T86" fmla="*/ 6 w 69"/>
                  <a:gd name="T87" fmla="*/ 21 h 28"/>
                  <a:gd name="T88" fmla="*/ 5 w 69"/>
                  <a:gd name="T89"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28">
                    <a:moveTo>
                      <a:pt x="5" y="18"/>
                    </a:moveTo>
                    <a:lnTo>
                      <a:pt x="7" y="15"/>
                    </a:lnTo>
                    <a:lnTo>
                      <a:pt x="9" y="12"/>
                    </a:lnTo>
                    <a:lnTo>
                      <a:pt x="13" y="8"/>
                    </a:lnTo>
                    <a:lnTo>
                      <a:pt x="18" y="3"/>
                    </a:lnTo>
                    <a:lnTo>
                      <a:pt x="14" y="6"/>
                    </a:lnTo>
                    <a:lnTo>
                      <a:pt x="11" y="9"/>
                    </a:lnTo>
                    <a:lnTo>
                      <a:pt x="8" y="11"/>
                    </a:lnTo>
                    <a:lnTo>
                      <a:pt x="5" y="14"/>
                    </a:lnTo>
                    <a:lnTo>
                      <a:pt x="3" y="16"/>
                    </a:lnTo>
                    <a:lnTo>
                      <a:pt x="2" y="19"/>
                    </a:lnTo>
                    <a:lnTo>
                      <a:pt x="1" y="21"/>
                    </a:lnTo>
                    <a:lnTo>
                      <a:pt x="0" y="23"/>
                    </a:lnTo>
                    <a:lnTo>
                      <a:pt x="0" y="26"/>
                    </a:lnTo>
                    <a:lnTo>
                      <a:pt x="2" y="27"/>
                    </a:lnTo>
                    <a:lnTo>
                      <a:pt x="5" y="28"/>
                    </a:lnTo>
                    <a:lnTo>
                      <a:pt x="10" y="28"/>
                    </a:lnTo>
                    <a:lnTo>
                      <a:pt x="15" y="27"/>
                    </a:lnTo>
                    <a:lnTo>
                      <a:pt x="22" y="26"/>
                    </a:lnTo>
                    <a:lnTo>
                      <a:pt x="29" y="23"/>
                    </a:lnTo>
                    <a:lnTo>
                      <a:pt x="37" y="20"/>
                    </a:lnTo>
                    <a:lnTo>
                      <a:pt x="42" y="17"/>
                    </a:lnTo>
                    <a:lnTo>
                      <a:pt x="46" y="15"/>
                    </a:lnTo>
                    <a:lnTo>
                      <a:pt x="50" y="13"/>
                    </a:lnTo>
                    <a:lnTo>
                      <a:pt x="54" y="10"/>
                    </a:lnTo>
                    <a:lnTo>
                      <a:pt x="58" y="8"/>
                    </a:lnTo>
                    <a:lnTo>
                      <a:pt x="62" y="5"/>
                    </a:lnTo>
                    <a:lnTo>
                      <a:pt x="66" y="3"/>
                    </a:lnTo>
                    <a:lnTo>
                      <a:pt x="69" y="0"/>
                    </a:lnTo>
                    <a:lnTo>
                      <a:pt x="66" y="2"/>
                    </a:lnTo>
                    <a:lnTo>
                      <a:pt x="63" y="4"/>
                    </a:lnTo>
                    <a:lnTo>
                      <a:pt x="60" y="6"/>
                    </a:lnTo>
                    <a:lnTo>
                      <a:pt x="57" y="8"/>
                    </a:lnTo>
                    <a:lnTo>
                      <a:pt x="54" y="10"/>
                    </a:lnTo>
                    <a:lnTo>
                      <a:pt x="50" y="12"/>
                    </a:lnTo>
                    <a:lnTo>
                      <a:pt x="47" y="14"/>
                    </a:lnTo>
                    <a:lnTo>
                      <a:pt x="43" y="15"/>
                    </a:lnTo>
                    <a:lnTo>
                      <a:pt x="35" y="19"/>
                    </a:lnTo>
                    <a:lnTo>
                      <a:pt x="28" y="21"/>
                    </a:lnTo>
                    <a:lnTo>
                      <a:pt x="21" y="23"/>
                    </a:lnTo>
                    <a:lnTo>
                      <a:pt x="15" y="24"/>
                    </a:lnTo>
                    <a:lnTo>
                      <a:pt x="11" y="24"/>
                    </a:lnTo>
                    <a:lnTo>
                      <a:pt x="8" y="23"/>
                    </a:lnTo>
                    <a:lnTo>
                      <a:pt x="6" y="21"/>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64132" name="Group 68"/>
            <p:cNvGrpSpPr>
              <a:grpSpLocks/>
            </p:cNvGrpSpPr>
            <p:nvPr/>
          </p:nvGrpSpPr>
          <p:grpSpPr bwMode="auto">
            <a:xfrm>
              <a:off x="3665541" y="3241677"/>
              <a:ext cx="1793875" cy="1417637"/>
              <a:chOff x="2549" y="1907"/>
              <a:chExt cx="1130" cy="893"/>
            </a:xfrm>
          </p:grpSpPr>
          <p:sp>
            <p:nvSpPr>
              <p:cNvPr id="2264133" name="Freeform 69"/>
              <p:cNvSpPr>
                <a:spLocks/>
              </p:cNvSpPr>
              <p:nvPr/>
            </p:nvSpPr>
            <p:spPr bwMode="auto">
              <a:xfrm>
                <a:off x="2872" y="2125"/>
                <a:ext cx="491" cy="510"/>
              </a:xfrm>
              <a:custGeom>
                <a:avLst/>
                <a:gdLst>
                  <a:gd name="T0" fmla="*/ 0 w 491"/>
                  <a:gd name="T1" fmla="*/ 0 h 510"/>
                  <a:gd name="T2" fmla="*/ 0 w 491"/>
                  <a:gd name="T3" fmla="*/ 349 h 510"/>
                  <a:gd name="T4" fmla="*/ 0 w 491"/>
                  <a:gd name="T5" fmla="*/ 510 h 510"/>
                  <a:gd name="T6" fmla="*/ 90 w 491"/>
                  <a:gd name="T7" fmla="*/ 510 h 510"/>
                  <a:gd name="T8" fmla="*/ 302 w 491"/>
                  <a:gd name="T9" fmla="*/ 510 h 510"/>
                  <a:gd name="T10" fmla="*/ 491 w 491"/>
                  <a:gd name="T11" fmla="*/ 510 h 510"/>
                  <a:gd name="T12" fmla="*/ 491 w 491"/>
                  <a:gd name="T13" fmla="*/ 259 h 510"/>
                  <a:gd name="T14" fmla="*/ 491 w 491"/>
                  <a:gd name="T15" fmla="*/ 0 h 510"/>
                  <a:gd name="T16" fmla="*/ 0 w 491"/>
                  <a:gd name="T17"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510">
                    <a:moveTo>
                      <a:pt x="0" y="0"/>
                    </a:moveTo>
                    <a:lnTo>
                      <a:pt x="0" y="349"/>
                    </a:lnTo>
                    <a:lnTo>
                      <a:pt x="0" y="510"/>
                    </a:lnTo>
                    <a:lnTo>
                      <a:pt x="90" y="510"/>
                    </a:lnTo>
                    <a:lnTo>
                      <a:pt x="302" y="510"/>
                    </a:lnTo>
                    <a:lnTo>
                      <a:pt x="491" y="510"/>
                    </a:lnTo>
                    <a:lnTo>
                      <a:pt x="491" y="259"/>
                    </a:lnTo>
                    <a:lnTo>
                      <a:pt x="49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34" name="Freeform 70"/>
              <p:cNvSpPr>
                <a:spLocks/>
              </p:cNvSpPr>
              <p:nvPr/>
            </p:nvSpPr>
            <p:spPr bwMode="auto">
              <a:xfrm>
                <a:off x="2549" y="1907"/>
                <a:ext cx="1130" cy="893"/>
              </a:xfrm>
              <a:custGeom>
                <a:avLst/>
                <a:gdLst>
                  <a:gd name="T0" fmla="*/ 151 w 1130"/>
                  <a:gd name="T1" fmla="*/ 0 h 893"/>
                  <a:gd name="T2" fmla="*/ 123 w 1130"/>
                  <a:gd name="T3" fmla="*/ 3 h 893"/>
                  <a:gd name="T4" fmla="*/ 95 w 1130"/>
                  <a:gd name="T5" fmla="*/ 10 h 893"/>
                  <a:gd name="T6" fmla="*/ 71 w 1130"/>
                  <a:gd name="T7" fmla="*/ 20 h 893"/>
                  <a:gd name="T8" fmla="*/ 49 w 1130"/>
                  <a:gd name="T9" fmla="*/ 34 h 893"/>
                  <a:gd name="T10" fmla="*/ 30 w 1130"/>
                  <a:gd name="T11" fmla="*/ 51 h 893"/>
                  <a:gd name="T12" fmla="*/ 15 w 1130"/>
                  <a:gd name="T13" fmla="*/ 70 h 893"/>
                  <a:gd name="T14" fmla="*/ 5 w 1130"/>
                  <a:gd name="T15" fmla="*/ 91 h 893"/>
                  <a:gd name="T16" fmla="*/ 0 w 1130"/>
                  <a:gd name="T17" fmla="*/ 113 h 893"/>
                  <a:gd name="T18" fmla="*/ 0 w 1130"/>
                  <a:gd name="T19" fmla="*/ 442 h 893"/>
                  <a:gd name="T20" fmla="*/ 0 w 1130"/>
                  <a:gd name="T21" fmla="*/ 772 h 893"/>
                  <a:gd name="T22" fmla="*/ 4 w 1130"/>
                  <a:gd name="T23" fmla="*/ 795 h 893"/>
                  <a:gd name="T24" fmla="*/ 14 w 1130"/>
                  <a:gd name="T25" fmla="*/ 816 h 893"/>
                  <a:gd name="T26" fmla="*/ 30 w 1130"/>
                  <a:gd name="T27" fmla="*/ 836 h 893"/>
                  <a:gd name="T28" fmla="*/ 51 w 1130"/>
                  <a:gd name="T29" fmla="*/ 854 h 893"/>
                  <a:gd name="T30" fmla="*/ 75 w 1130"/>
                  <a:gd name="T31" fmla="*/ 869 h 893"/>
                  <a:gd name="T32" fmla="*/ 102 w 1130"/>
                  <a:gd name="T33" fmla="*/ 881 h 893"/>
                  <a:gd name="T34" fmla="*/ 130 w 1130"/>
                  <a:gd name="T35" fmla="*/ 889 h 893"/>
                  <a:gd name="T36" fmla="*/ 159 w 1130"/>
                  <a:gd name="T37" fmla="*/ 891 h 893"/>
                  <a:gd name="T38" fmla="*/ 987 w 1130"/>
                  <a:gd name="T39" fmla="*/ 892 h 893"/>
                  <a:gd name="T40" fmla="*/ 1012 w 1130"/>
                  <a:gd name="T41" fmla="*/ 887 h 893"/>
                  <a:gd name="T42" fmla="*/ 1037 w 1130"/>
                  <a:gd name="T43" fmla="*/ 877 h 893"/>
                  <a:gd name="T44" fmla="*/ 1062 w 1130"/>
                  <a:gd name="T45" fmla="*/ 863 h 893"/>
                  <a:gd name="T46" fmla="*/ 1084 w 1130"/>
                  <a:gd name="T47" fmla="*/ 847 h 893"/>
                  <a:gd name="T48" fmla="*/ 1104 w 1130"/>
                  <a:gd name="T49" fmla="*/ 829 h 893"/>
                  <a:gd name="T50" fmla="*/ 1118 w 1130"/>
                  <a:gd name="T51" fmla="*/ 810 h 893"/>
                  <a:gd name="T52" fmla="*/ 1126 w 1130"/>
                  <a:gd name="T53" fmla="*/ 790 h 893"/>
                  <a:gd name="T54" fmla="*/ 1130 w 1130"/>
                  <a:gd name="T55" fmla="*/ 682 h 893"/>
                  <a:gd name="T56" fmla="*/ 1128 w 1130"/>
                  <a:gd name="T57" fmla="*/ 219 h 893"/>
                  <a:gd name="T58" fmla="*/ 1125 w 1130"/>
                  <a:gd name="T59" fmla="*/ 102 h 893"/>
                  <a:gd name="T60" fmla="*/ 1118 w 1130"/>
                  <a:gd name="T61" fmla="*/ 80 h 893"/>
                  <a:gd name="T62" fmla="*/ 1106 w 1130"/>
                  <a:gd name="T63" fmla="*/ 60 h 893"/>
                  <a:gd name="T64" fmla="*/ 1089 w 1130"/>
                  <a:gd name="T65" fmla="*/ 42 h 893"/>
                  <a:gd name="T66" fmla="*/ 1069 w 1130"/>
                  <a:gd name="T67" fmla="*/ 27 h 893"/>
                  <a:gd name="T68" fmla="*/ 1046 w 1130"/>
                  <a:gd name="T69" fmla="*/ 15 h 893"/>
                  <a:gd name="T70" fmla="*/ 1021 w 1130"/>
                  <a:gd name="T71" fmla="*/ 6 h 893"/>
                  <a:gd name="T72" fmla="*/ 993 w 1130"/>
                  <a:gd name="T73" fmla="*/ 1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0" h="893">
                    <a:moveTo>
                      <a:pt x="979" y="1"/>
                    </a:moveTo>
                    <a:lnTo>
                      <a:pt x="151" y="0"/>
                    </a:lnTo>
                    <a:lnTo>
                      <a:pt x="137" y="1"/>
                    </a:lnTo>
                    <a:lnTo>
                      <a:pt x="123" y="3"/>
                    </a:lnTo>
                    <a:lnTo>
                      <a:pt x="109" y="6"/>
                    </a:lnTo>
                    <a:lnTo>
                      <a:pt x="95" y="10"/>
                    </a:lnTo>
                    <a:lnTo>
                      <a:pt x="83" y="15"/>
                    </a:lnTo>
                    <a:lnTo>
                      <a:pt x="71" y="20"/>
                    </a:lnTo>
                    <a:lnTo>
                      <a:pt x="59" y="27"/>
                    </a:lnTo>
                    <a:lnTo>
                      <a:pt x="49" y="34"/>
                    </a:lnTo>
                    <a:lnTo>
                      <a:pt x="39" y="42"/>
                    </a:lnTo>
                    <a:lnTo>
                      <a:pt x="30" y="51"/>
                    </a:lnTo>
                    <a:lnTo>
                      <a:pt x="22" y="60"/>
                    </a:lnTo>
                    <a:lnTo>
                      <a:pt x="15" y="70"/>
                    </a:lnTo>
                    <a:lnTo>
                      <a:pt x="9" y="81"/>
                    </a:lnTo>
                    <a:lnTo>
                      <a:pt x="5" y="91"/>
                    </a:lnTo>
                    <a:lnTo>
                      <a:pt x="2" y="102"/>
                    </a:lnTo>
                    <a:lnTo>
                      <a:pt x="0" y="113"/>
                    </a:lnTo>
                    <a:lnTo>
                      <a:pt x="0" y="216"/>
                    </a:lnTo>
                    <a:lnTo>
                      <a:pt x="0" y="442"/>
                    </a:lnTo>
                    <a:lnTo>
                      <a:pt x="0" y="669"/>
                    </a:lnTo>
                    <a:lnTo>
                      <a:pt x="0" y="772"/>
                    </a:lnTo>
                    <a:lnTo>
                      <a:pt x="1" y="783"/>
                    </a:lnTo>
                    <a:lnTo>
                      <a:pt x="4" y="795"/>
                    </a:lnTo>
                    <a:lnTo>
                      <a:pt x="9" y="805"/>
                    </a:lnTo>
                    <a:lnTo>
                      <a:pt x="14" y="816"/>
                    </a:lnTo>
                    <a:lnTo>
                      <a:pt x="22" y="827"/>
                    </a:lnTo>
                    <a:lnTo>
                      <a:pt x="30" y="836"/>
                    </a:lnTo>
                    <a:lnTo>
                      <a:pt x="41" y="845"/>
                    </a:lnTo>
                    <a:lnTo>
                      <a:pt x="51" y="854"/>
                    </a:lnTo>
                    <a:lnTo>
                      <a:pt x="63" y="862"/>
                    </a:lnTo>
                    <a:lnTo>
                      <a:pt x="75" y="869"/>
                    </a:lnTo>
                    <a:lnTo>
                      <a:pt x="89" y="876"/>
                    </a:lnTo>
                    <a:lnTo>
                      <a:pt x="102" y="881"/>
                    </a:lnTo>
                    <a:lnTo>
                      <a:pt x="116" y="886"/>
                    </a:lnTo>
                    <a:lnTo>
                      <a:pt x="130" y="889"/>
                    </a:lnTo>
                    <a:lnTo>
                      <a:pt x="145" y="890"/>
                    </a:lnTo>
                    <a:lnTo>
                      <a:pt x="159" y="891"/>
                    </a:lnTo>
                    <a:lnTo>
                      <a:pt x="975" y="893"/>
                    </a:lnTo>
                    <a:lnTo>
                      <a:pt x="987" y="892"/>
                    </a:lnTo>
                    <a:lnTo>
                      <a:pt x="999" y="890"/>
                    </a:lnTo>
                    <a:lnTo>
                      <a:pt x="1012" y="887"/>
                    </a:lnTo>
                    <a:lnTo>
                      <a:pt x="1024" y="883"/>
                    </a:lnTo>
                    <a:lnTo>
                      <a:pt x="1037" y="877"/>
                    </a:lnTo>
                    <a:lnTo>
                      <a:pt x="1049" y="871"/>
                    </a:lnTo>
                    <a:lnTo>
                      <a:pt x="1062" y="863"/>
                    </a:lnTo>
                    <a:lnTo>
                      <a:pt x="1073" y="856"/>
                    </a:lnTo>
                    <a:lnTo>
                      <a:pt x="1084" y="847"/>
                    </a:lnTo>
                    <a:lnTo>
                      <a:pt x="1094" y="838"/>
                    </a:lnTo>
                    <a:lnTo>
                      <a:pt x="1104" y="829"/>
                    </a:lnTo>
                    <a:lnTo>
                      <a:pt x="1112" y="819"/>
                    </a:lnTo>
                    <a:lnTo>
                      <a:pt x="1118" y="810"/>
                    </a:lnTo>
                    <a:lnTo>
                      <a:pt x="1122" y="800"/>
                    </a:lnTo>
                    <a:lnTo>
                      <a:pt x="1126" y="790"/>
                    </a:lnTo>
                    <a:lnTo>
                      <a:pt x="1127" y="781"/>
                    </a:lnTo>
                    <a:lnTo>
                      <a:pt x="1130" y="682"/>
                    </a:lnTo>
                    <a:lnTo>
                      <a:pt x="1130" y="452"/>
                    </a:lnTo>
                    <a:lnTo>
                      <a:pt x="1128" y="219"/>
                    </a:lnTo>
                    <a:lnTo>
                      <a:pt x="1127" y="113"/>
                    </a:lnTo>
                    <a:lnTo>
                      <a:pt x="1125" y="102"/>
                    </a:lnTo>
                    <a:lnTo>
                      <a:pt x="1122" y="91"/>
                    </a:lnTo>
                    <a:lnTo>
                      <a:pt x="1118" y="80"/>
                    </a:lnTo>
                    <a:lnTo>
                      <a:pt x="1113" y="70"/>
                    </a:lnTo>
                    <a:lnTo>
                      <a:pt x="1106" y="60"/>
                    </a:lnTo>
                    <a:lnTo>
                      <a:pt x="1098" y="51"/>
                    </a:lnTo>
                    <a:lnTo>
                      <a:pt x="1089" y="42"/>
                    </a:lnTo>
                    <a:lnTo>
                      <a:pt x="1080" y="34"/>
                    </a:lnTo>
                    <a:lnTo>
                      <a:pt x="1069" y="27"/>
                    </a:lnTo>
                    <a:lnTo>
                      <a:pt x="1058" y="20"/>
                    </a:lnTo>
                    <a:lnTo>
                      <a:pt x="1046" y="15"/>
                    </a:lnTo>
                    <a:lnTo>
                      <a:pt x="1034" y="10"/>
                    </a:lnTo>
                    <a:lnTo>
                      <a:pt x="1021" y="6"/>
                    </a:lnTo>
                    <a:lnTo>
                      <a:pt x="1007" y="3"/>
                    </a:lnTo>
                    <a:lnTo>
                      <a:pt x="993" y="1"/>
                    </a:lnTo>
                    <a:lnTo>
                      <a:pt x="97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35" name="Freeform 71"/>
              <p:cNvSpPr>
                <a:spLocks/>
              </p:cNvSpPr>
              <p:nvPr/>
            </p:nvSpPr>
            <p:spPr bwMode="auto">
              <a:xfrm>
                <a:off x="2608" y="1955"/>
                <a:ext cx="1008" cy="796"/>
              </a:xfrm>
              <a:custGeom>
                <a:avLst/>
                <a:gdLst>
                  <a:gd name="T0" fmla="*/ 121 w 1008"/>
                  <a:gd name="T1" fmla="*/ 0 h 796"/>
                  <a:gd name="T2" fmla="*/ 98 w 1008"/>
                  <a:gd name="T3" fmla="*/ 2 h 796"/>
                  <a:gd name="T4" fmla="*/ 76 w 1008"/>
                  <a:gd name="T5" fmla="*/ 7 h 796"/>
                  <a:gd name="T6" fmla="*/ 56 w 1008"/>
                  <a:gd name="T7" fmla="*/ 15 h 796"/>
                  <a:gd name="T8" fmla="*/ 38 w 1008"/>
                  <a:gd name="T9" fmla="*/ 26 h 796"/>
                  <a:gd name="T10" fmla="*/ 23 w 1008"/>
                  <a:gd name="T11" fmla="*/ 39 h 796"/>
                  <a:gd name="T12" fmla="*/ 12 w 1008"/>
                  <a:gd name="T13" fmla="*/ 55 h 796"/>
                  <a:gd name="T14" fmla="*/ 4 w 1008"/>
                  <a:gd name="T15" fmla="*/ 72 h 796"/>
                  <a:gd name="T16" fmla="*/ 0 w 1008"/>
                  <a:gd name="T17" fmla="*/ 90 h 796"/>
                  <a:gd name="T18" fmla="*/ 0 w 1008"/>
                  <a:gd name="T19" fmla="*/ 395 h 796"/>
                  <a:gd name="T20" fmla="*/ 0 w 1008"/>
                  <a:gd name="T21" fmla="*/ 700 h 796"/>
                  <a:gd name="T22" fmla="*/ 2 w 1008"/>
                  <a:gd name="T23" fmla="*/ 719 h 796"/>
                  <a:gd name="T24" fmla="*/ 9 w 1008"/>
                  <a:gd name="T25" fmla="*/ 736 h 796"/>
                  <a:gd name="T26" fmla="*/ 20 w 1008"/>
                  <a:gd name="T27" fmla="*/ 752 h 796"/>
                  <a:gd name="T28" fmla="*/ 34 w 1008"/>
                  <a:gd name="T29" fmla="*/ 766 h 796"/>
                  <a:gd name="T30" fmla="*/ 50 w 1008"/>
                  <a:gd name="T31" fmla="*/ 778 h 796"/>
                  <a:gd name="T32" fmla="*/ 70 w 1008"/>
                  <a:gd name="T33" fmla="*/ 787 h 796"/>
                  <a:gd name="T34" fmla="*/ 91 w 1008"/>
                  <a:gd name="T35" fmla="*/ 793 h 796"/>
                  <a:gd name="T36" fmla="*/ 115 w 1008"/>
                  <a:gd name="T37" fmla="*/ 796 h 796"/>
                  <a:gd name="T38" fmla="*/ 905 w 1008"/>
                  <a:gd name="T39" fmla="*/ 794 h 796"/>
                  <a:gd name="T40" fmla="*/ 928 w 1008"/>
                  <a:gd name="T41" fmla="*/ 789 h 796"/>
                  <a:gd name="T42" fmla="*/ 948 w 1008"/>
                  <a:gd name="T43" fmla="*/ 782 h 796"/>
                  <a:gd name="T44" fmla="*/ 966 w 1008"/>
                  <a:gd name="T45" fmla="*/ 771 h 796"/>
                  <a:gd name="T46" fmla="*/ 982 w 1008"/>
                  <a:gd name="T47" fmla="*/ 758 h 796"/>
                  <a:gd name="T48" fmla="*/ 994 w 1008"/>
                  <a:gd name="T49" fmla="*/ 743 h 796"/>
                  <a:gd name="T50" fmla="*/ 1002 w 1008"/>
                  <a:gd name="T51" fmla="*/ 727 h 796"/>
                  <a:gd name="T52" fmla="*/ 1007 w 1008"/>
                  <a:gd name="T53" fmla="*/ 709 h 796"/>
                  <a:gd name="T54" fmla="*/ 1008 w 1008"/>
                  <a:gd name="T55" fmla="*/ 699 h 796"/>
                  <a:gd name="T56" fmla="*/ 1008 w 1008"/>
                  <a:gd name="T57" fmla="*/ 698 h 796"/>
                  <a:gd name="T58" fmla="*/ 1008 w 1008"/>
                  <a:gd name="T59" fmla="*/ 90 h 796"/>
                  <a:gd name="T60" fmla="*/ 1004 w 1008"/>
                  <a:gd name="T61" fmla="*/ 71 h 796"/>
                  <a:gd name="T62" fmla="*/ 996 w 1008"/>
                  <a:gd name="T63" fmla="*/ 54 h 796"/>
                  <a:gd name="T64" fmla="*/ 985 w 1008"/>
                  <a:gd name="T65" fmla="*/ 39 h 796"/>
                  <a:gd name="T66" fmla="*/ 969 w 1008"/>
                  <a:gd name="T67" fmla="*/ 26 h 796"/>
                  <a:gd name="T68" fmla="*/ 952 w 1008"/>
                  <a:gd name="T69" fmla="*/ 15 h 796"/>
                  <a:gd name="T70" fmla="*/ 932 w 1008"/>
                  <a:gd name="T71" fmla="*/ 6 h 796"/>
                  <a:gd name="T72" fmla="*/ 909 w 1008"/>
                  <a:gd name="T73" fmla="*/ 2 h 796"/>
                  <a:gd name="T74" fmla="*/ 885 w 1008"/>
                  <a:gd name="T7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8" h="796">
                    <a:moveTo>
                      <a:pt x="885" y="0"/>
                    </a:moveTo>
                    <a:lnTo>
                      <a:pt x="121" y="0"/>
                    </a:lnTo>
                    <a:lnTo>
                      <a:pt x="110" y="0"/>
                    </a:lnTo>
                    <a:lnTo>
                      <a:pt x="98" y="2"/>
                    </a:lnTo>
                    <a:lnTo>
                      <a:pt x="87" y="4"/>
                    </a:lnTo>
                    <a:lnTo>
                      <a:pt x="76" y="7"/>
                    </a:lnTo>
                    <a:lnTo>
                      <a:pt x="66" y="11"/>
                    </a:lnTo>
                    <a:lnTo>
                      <a:pt x="56" y="15"/>
                    </a:lnTo>
                    <a:lnTo>
                      <a:pt x="47" y="20"/>
                    </a:lnTo>
                    <a:lnTo>
                      <a:pt x="38" y="26"/>
                    </a:lnTo>
                    <a:lnTo>
                      <a:pt x="30" y="33"/>
                    </a:lnTo>
                    <a:lnTo>
                      <a:pt x="23" y="39"/>
                    </a:lnTo>
                    <a:lnTo>
                      <a:pt x="17" y="47"/>
                    </a:lnTo>
                    <a:lnTo>
                      <a:pt x="12" y="55"/>
                    </a:lnTo>
                    <a:lnTo>
                      <a:pt x="7" y="63"/>
                    </a:lnTo>
                    <a:lnTo>
                      <a:pt x="4" y="72"/>
                    </a:lnTo>
                    <a:lnTo>
                      <a:pt x="1" y="80"/>
                    </a:lnTo>
                    <a:lnTo>
                      <a:pt x="0" y="90"/>
                    </a:lnTo>
                    <a:lnTo>
                      <a:pt x="0" y="185"/>
                    </a:lnTo>
                    <a:lnTo>
                      <a:pt x="0" y="395"/>
                    </a:lnTo>
                    <a:lnTo>
                      <a:pt x="0" y="605"/>
                    </a:lnTo>
                    <a:lnTo>
                      <a:pt x="0" y="700"/>
                    </a:lnTo>
                    <a:lnTo>
                      <a:pt x="0" y="710"/>
                    </a:lnTo>
                    <a:lnTo>
                      <a:pt x="2" y="719"/>
                    </a:lnTo>
                    <a:lnTo>
                      <a:pt x="5" y="728"/>
                    </a:lnTo>
                    <a:lnTo>
                      <a:pt x="9" y="736"/>
                    </a:lnTo>
                    <a:lnTo>
                      <a:pt x="14" y="744"/>
                    </a:lnTo>
                    <a:lnTo>
                      <a:pt x="20" y="752"/>
                    </a:lnTo>
                    <a:lnTo>
                      <a:pt x="26" y="759"/>
                    </a:lnTo>
                    <a:lnTo>
                      <a:pt x="34" y="766"/>
                    </a:lnTo>
                    <a:lnTo>
                      <a:pt x="42" y="772"/>
                    </a:lnTo>
                    <a:lnTo>
                      <a:pt x="50" y="778"/>
                    </a:lnTo>
                    <a:lnTo>
                      <a:pt x="60" y="783"/>
                    </a:lnTo>
                    <a:lnTo>
                      <a:pt x="70" y="787"/>
                    </a:lnTo>
                    <a:lnTo>
                      <a:pt x="80" y="790"/>
                    </a:lnTo>
                    <a:lnTo>
                      <a:pt x="91" y="793"/>
                    </a:lnTo>
                    <a:lnTo>
                      <a:pt x="103" y="795"/>
                    </a:lnTo>
                    <a:lnTo>
                      <a:pt x="115" y="796"/>
                    </a:lnTo>
                    <a:lnTo>
                      <a:pt x="893" y="795"/>
                    </a:lnTo>
                    <a:lnTo>
                      <a:pt x="905" y="794"/>
                    </a:lnTo>
                    <a:lnTo>
                      <a:pt x="917" y="792"/>
                    </a:lnTo>
                    <a:lnTo>
                      <a:pt x="928" y="789"/>
                    </a:lnTo>
                    <a:lnTo>
                      <a:pt x="938" y="786"/>
                    </a:lnTo>
                    <a:lnTo>
                      <a:pt x="948" y="782"/>
                    </a:lnTo>
                    <a:lnTo>
                      <a:pt x="958" y="777"/>
                    </a:lnTo>
                    <a:lnTo>
                      <a:pt x="966" y="771"/>
                    </a:lnTo>
                    <a:lnTo>
                      <a:pt x="974" y="765"/>
                    </a:lnTo>
                    <a:lnTo>
                      <a:pt x="982" y="758"/>
                    </a:lnTo>
                    <a:lnTo>
                      <a:pt x="988" y="751"/>
                    </a:lnTo>
                    <a:lnTo>
                      <a:pt x="994" y="743"/>
                    </a:lnTo>
                    <a:lnTo>
                      <a:pt x="999" y="735"/>
                    </a:lnTo>
                    <a:lnTo>
                      <a:pt x="1002" y="727"/>
                    </a:lnTo>
                    <a:lnTo>
                      <a:pt x="1005" y="718"/>
                    </a:lnTo>
                    <a:lnTo>
                      <a:pt x="1007" y="709"/>
                    </a:lnTo>
                    <a:lnTo>
                      <a:pt x="1007" y="699"/>
                    </a:lnTo>
                    <a:lnTo>
                      <a:pt x="1008" y="699"/>
                    </a:lnTo>
                    <a:lnTo>
                      <a:pt x="1008" y="699"/>
                    </a:lnTo>
                    <a:lnTo>
                      <a:pt x="1008" y="698"/>
                    </a:lnTo>
                    <a:lnTo>
                      <a:pt x="1008" y="698"/>
                    </a:lnTo>
                    <a:lnTo>
                      <a:pt x="1008" y="90"/>
                    </a:lnTo>
                    <a:lnTo>
                      <a:pt x="1007" y="80"/>
                    </a:lnTo>
                    <a:lnTo>
                      <a:pt x="1004" y="71"/>
                    </a:lnTo>
                    <a:lnTo>
                      <a:pt x="1001" y="63"/>
                    </a:lnTo>
                    <a:lnTo>
                      <a:pt x="996" y="54"/>
                    </a:lnTo>
                    <a:lnTo>
                      <a:pt x="991" y="47"/>
                    </a:lnTo>
                    <a:lnTo>
                      <a:pt x="985" y="39"/>
                    </a:lnTo>
                    <a:lnTo>
                      <a:pt x="977" y="32"/>
                    </a:lnTo>
                    <a:lnTo>
                      <a:pt x="969" y="26"/>
                    </a:lnTo>
                    <a:lnTo>
                      <a:pt x="961" y="20"/>
                    </a:lnTo>
                    <a:lnTo>
                      <a:pt x="952" y="15"/>
                    </a:lnTo>
                    <a:lnTo>
                      <a:pt x="942" y="11"/>
                    </a:lnTo>
                    <a:lnTo>
                      <a:pt x="932" y="6"/>
                    </a:lnTo>
                    <a:lnTo>
                      <a:pt x="920" y="4"/>
                    </a:lnTo>
                    <a:lnTo>
                      <a:pt x="909" y="2"/>
                    </a:lnTo>
                    <a:lnTo>
                      <a:pt x="897" y="0"/>
                    </a:lnTo>
                    <a:lnTo>
                      <a:pt x="8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36" name="Freeform 72"/>
              <p:cNvSpPr>
                <a:spLocks/>
              </p:cNvSpPr>
              <p:nvPr/>
            </p:nvSpPr>
            <p:spPr bwMode="auto">
              <a:xfrm>
                <a:off x="2821" y="2074"/>
                <a:ext cx="590" cy="621"/>
              </a:xfrm>
              <a:custGeom>
                <a:avLst/>
                <a:gdLst>
                  <a:gd name="T0" fmla="*/ 514 w 590"/>
                  <a:gd name="T1" fmla="*/ 0 h 621"/>
                  <a:gd name="T2" fmla="*/ 367 w 590"/>
                  <a:gd name="T3" fmla="*/ 0 h 621"/>
                  <a:gd name="T4" fmla="*/ 367 w 590"/>
                  <a:gd name="T5" fmla="*/ 12 h 621"/>
                  <a:gd name="T6" fmla="*/ 367 w 590"/>
                  <a:gd name="T7" fmla="*/ 24 h 621"/>
                  <a:gd name="T8" fmla="*/ 425 w 590"/>
                  <a:gd name="T9" fmla="*/ 24 h 621"/>
                  <a:gd name="T10" fmla="*/ 431 w 590"/>
                  <a:gd name="T11" fmla="*/ 26 h 621"/>
                  <a:gd name="T12" fmla="*/ 437 w 590"/>
                  <a:gd name="T13" fmla="*/ 28 h 621"/>
                  <a:gd name="T14" fmla="*/ 442 w 590"/>
                  <a:gd name="T15" fmla="*/ 32 h 621"/>
                  <a:gd name="T16" fmla="*/ 447 w 590"/>
                  <a:gd name="T17" fmla="*/ 35 h 621"/>
                  <a:gd name="T18" fmla="*/ 453 w 590"/>
                  <a:gd name="T19" fmla="*/ 40 h 621"/>
                  <a:gd name="T20" fmla="*/ 457 w 590"/>
                  <a:gd name="T21" fmla="*/ 46 h 621"/>
                  <a:gd name="T22" fmla="*/ 542 w 590"/>
                  <a:gd name="T23" fmla="*/ 51 h 621"/>
                  <a:gd name="T24" fmla="*/ 542 w 590"/>
                  <a:gd name="T25" fmla="*/ 561 h 621"/>
                  <a:gd name="T26" fmla="*/ 141 w 590"/>
                  <a:gd name="T27" fmla="*/ 561 h 621"/>
                  <a:gd name="T28" fmla="*/ 51 w 590"/>
                  <a:gd name="T29" fmla="*/ 400 h 621"/>
                  <a:gd name="T30" fmla="*/ 79 w 590"/>
                  <a:gd name="T31" fmla="*/ 51 h 621"/>
                  <a:gd name="T32" fmla="*/ 142 w 590"/>
                  <a:gd name="T33" fmla="*/ 47 h 621"/>
                  <a:gd name="T34" fmla="*/ 147 w 590"/>
                  <a:gd name="T35" fmla="*/ 40 h 621"/>
                  <a:gd name="T36" fmla="*/ 154 w 590"/>
                  <a:gd name="T37" fmla="*/ 34 h 621"/>
                  <a:gd name="T38" fmla="*/ 162 w 590"/>
                  <a:gd name="T39" fmla="*/ 28 h 621"/>
                  <a:gd name="T40" fmla="*/ 172 w 590"/>
                  <a:gd name="T41" fmla="*/ 24 h 621"/>
                  <a:gd name="T42" fmla="*/ 232 w 590"/>
                  <a:gd name="T43" fmla="*/ 24 h 621"/>
                  <a:gd name="T44" fmla="*/ 232 w 590"/>
                  <a:gd name="T45" fmla="*/ 12 h 621"/>
                  <a:gd name="T46" fmla="*/ 232 w 590"/>
                  <a:gd name="T47" fmla="*/ 0 h 621"/>
                  <a:gd name="T48" fmla="*/ 72 w 590"/>
                  <a:gd name="T49" fmla="*/ 0 h 621"/>
                  <a:gd name="T50" fmla="*/ 23 w 590"/>
                  <a:gd name="T51" fmla="*/ 1 h 621"/>
                  <a:gd name="T52" fmla="*/ 15 w 590"/>
                  <a:gd name="T53" fmla="*/ 5 h 621"/>
                  <a:gd name="T54" fmla="*/ 8 w 590"/>
                  <a:gd name="T55" fmla="*/ 9 h 621"/>
                  <a:gd name="T56" fmla="*/ 2 w 590"/>
                  <a:gd name="T57" fmla="*/ 13 h 621"/>
                  <a:gd name="T58" fmla="*/ 0 w 590"/>
                  <a:gd name="T59" fmla="*/ 64 h 621"/>
                  <a:gd name="T60" fmla="*/ 0 w 590"/>
                  <a:gd name="T61" fmla="*/ 570 h 621"/>
                  <a:gd name="T62" fmla="*/ 2 w 590"/>
                  <a:gd name="T63" fmla="*/ 605 h 621"/>
                  <a:gd name="T64" fmla="*/ 6 w 590"/>
                  <a:gd name="T65" fmla="*/ 610 h 621"/>
                  <a:gd name="T66" fmla="*/ 11 w 590"/>
                  <a:gd name="T67" fmla="*/ 615 h 621"/>
                  <a:gd name="T68" fmla="*/ 18 w 590"/>
                  <a:gd name="T69" fmla="*/ 619 h 621"/>
                  <a:gd name="T70" fmla="*/ 89 w 590"/>
                  <a:gd name="T71" fmla="*/ 621 h 621"/>
                  <a:gd name="T72" fmla="*/ 342 w 590"/>
                  <a:gd name="T73" fmla="*/ 621 h 621"/>
                  <a:gd name="T74" fmla="*/ 572 w 590"/>
                  <a:gd name="T75" fmla="*/ 621 h 621"/>
                  <a:gd name="T76" fmla="*/ 577 w 590"/>
                  <a:gd name="T77" fmla="*/ 619 h 621"/>
                  <a:gd name="T78" fmla="*/ 582 w 590"/>
                  <a:gd name="T79" fmla="*/ 617 h 621"/>
                  <a:gd name="T80" fmla="*/ 586 w 590"/>
                  <a:gd name="T81" fmla="*/ 614 h 621"/>
                  <a:gd name="T82" fmla="*/ 590 w 590"/>
                  <a:gd name="T83" fmla="*/ 611 h 621"/>
                  <a:gd name="T84" fmla="*/ 590 w 590"/>
                  <a:gd name="T85" fmla="*/ 301 h 621"/>
                  <a:gd name="T86" fmla="*/ 590 w 590"/>
                  <a:gd name="T87" fmla="*/ 19 h 621"/>
                  <a:gd name="T88" fmla="*/ 584 w 590"/>
                  <a:gd name="T89" fmla="*/ 13 h 621"/>
                  <a:gd name="T90" fmla="*/ 577 w 590"/>
                  <a:gd name="T91" fmla="*/ 8 h 621"/>
                  <a:gd name="T92" fmla="*/ 569 w 590"/>
                  <a:gd name="T93" fmla="*/ 3 h 621"/>
                  <a:gd name="T94" fmla="*/ 560 w 590"/>
                  <a:gd name="T9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0" h="621">
                    <a:moveTo>
                      <a:pt x="560" y="0"/>
                    </a:moveTo>
                    <a:lnTo>
                      <a:pt x="514" y="0"/>
                    </a:lnTo>
                    <a:lnTo>
                      <a:pt x="453" y="0"/>
                    </a:lnTo>
                    <a:lnTo>
                      <a:pt x="367" y="0"/>
                    </a:lnTo>
                    <a:lnTo>
                      <a:pt x="367" y="6"/>
                    </a:lnTo>
                    <a:lnTo>
                      <a:pt x="367" y="12"/>
                    </a:lnTo>
                    <a:lnTo>
                      <a:pt x="367" y="18"/>
                    </a:lnTo>
                    <a:lnTo>
                      <a:pt x="367" y="24"/>
                    </a:lnTo>
                    <a:lnTo>
                      <a:pt x="380" y="24"/>
                    </a:lnTo>
                    <a:lnTo>
                      <a:pt x="425" y="24"/>
                    </a:lnTo>
                    <a:lnTo>
                      <a:pt x="428" y="25"/>
                    </a:lnTo>
                    <a:lnTo>
                      <a:pt x="431" y="26"/>
                    </a:lnTo>
                    <a:lnTo>
                      <a:pt x="434" y="28"/>
                    </a:lnTo>
                    <a:lnTo>
                      <a:pt x="437" y="28"/>
                    </a:lnTo>
                    <a:lnTo>
                      <a:pt x="439" y="30"/>
                    </a:lnTo>
                    <a:lnTo>
                      <a:pt x="442" y="32"/>
                    </a:lnTo>
                    <a:lnTo>
                      <a:pt x="445" y="33"/>
                    </a:lnTo>
                    <a:lnTo>
                      <a:pt x="447" y="35"/>
                    </a:lnTo>
                    <a:lnTo>
                      <a:pt x="450" y="37"/>
                    </a:lnTo>
                    <a:lnTo>
                      <a:pt x="453" y="40"/>
                    </a:lnTo>
                    <a:lnTo>
                      <a:pt x="455" y="43"/>
                    </a:lnTo>
                    <a:lnTo>
                      <a:pt x="457" y="46"/>
                    </a:lnTo>
                    <a:lnTo>
                      <a:pt x="457" y="51"/>
                    </a:lnTo>
                    <a:lnTo>
                      <a:pt x="542" y="51"/>
                    </a:lnTo>
                    <a:lnTo>
                      <a:pt x="542" y="310"/>
                    </a:lnTo>
                    <a:lnTo>
                      <a:pt x="542" y="561"/>
                    </a:lnTo>
                    <a:lnTo>
                      <a:pt x="353" y="561"/>
                    </a:lnTo>
                    <a:lnTo>
                      <a:pt x="141" y="561"/>
                    </a:lnTo>
                    <a:lnTo>
                      <a:pt x="51" y="561"/>
                    </a:lnTo>
                    <a:lnTo>
                      <a:pt x="51" y="400"/>
                    </a:lnTo>
                    <a:lnTo>
                      <a:pt x="51" y="51"/>
                    </a:lnTo>
                    <a:lnTo>
                      <a:pt x="79" y="51"/>
                    </a:lnTo>
                    <a:lnTo>
                      <a:pt x="142" y="51"/>
                    </a:lnTo>
                    <a:lnTo>
                      <a:pt x="142" y="47"/>
                    </a:lnTo>
                    <a:lnTo>
                      <a:pt x="144" y="44"/>
                    </a:lnTo>
                    <a:lnTo>
                      <a:pt x="147" y="40"/>
                    </a:lnTo>
                    <a:lnTo>
                      <a:pt x="150" y="37"/>
                    </a:lnTo>
                    <a:lnTo>
                      <a:pt x="154" y="34"/>
                    </a:lnTo>
                    <a:lnTo>
                      <a:pt x="158" y="31"/>
                    </a:lnTo>
                    <a:lnTo>
                      <a:pt x="162" y="28"/>
                    </a:lnTo>
                    <a:lnTo>
                      <a:pt x="166" y="26"/>
                    </a:lnTo>
                    <a:lnTo>
                      <a:pt x="172" y="24"/>
                    </a:lnTo>
                    <a:lnTo>
                      <a:pt x="210" y="24"/>
                    </a:lnTo>
                    <a:lnTo>
                      <a:pt x="232" y="24"/>
                    </a:lnTo>
                    <a:lnTo>
                      <a:pt x="232" y="18"/>
                    </a:lnTo>
                    <a:lnTo>
                      <a:pt x="232" y="12"/>
                    </a:lnTo>
                    <a:lnTo>
                      <a:pt x="232" y="6"/>
                    </a:lnTo>
                    <a:lnTo>
                      <a:pt x="232" y="0"/>
                    </a:lnTo>
                    <a:lnTo>
                      <a:pt x="73" y="0"/>
                    </a:lnTo>
                    <a:lnTo>
                      <a:pt x="72" y="0"/>
                    </a:lnTo>
                    <a:lnTo>
                      <a:pt x="27" y="0"/>
                    </a:lnTo>
                    <a:lnTo>
                      <a:pt x="23" y="1"/>
                    </a:lnTo>
                    <a:lnTo>
                      <a:pt x="19" y="3"/>
                    </a:lnTo>
                    <a:lnTo>
                      <a:pt x="15" y="5"/>
                    </a:lnTo>
                    <a:lnTo>
                      <a:pt x="12" y="6"/>
                    </a:lnTo>
                    <a:lnTo>
                      <a:pt x="8" y="9"/>
                    </a:lnTo>
                    <a:lnTo>
                      <a:pt x="5" y="11"/>
                    </a:lnTo>
                    <a:lnTo>
                      <a:pt x="2" y="13"/>
                    </a:lnTo>
                    <a:lnTo>
                      <a:pt x="0" y="16"/>
                    </a:lnTo>
                    <a:lnTo>
                      <a:pt x="0" y="64"/>
                    </a:lnTo>
                    <a:lnTo>
                      <a:pt x="0" y="409"/>
                    </a:lnTo>
                    <a:lnTo>
                      <a:pt x="0" y="570"/>
                    </a:lnTo>
                    <a:lnTo>
                      <a:pt x="0" y="602"/>
                    </a:lnTo>
                    <a:lnTo>
                      <a:pt x="2" y="605"/>
                    </a:lnTo>
                    <a:lnTo>
                      <a:pt x="3" y="608"/>
                    </a:lnTo>
                    <a:lnTo>
                      <a:pt x="6" y="610"/>
                    </a:lnTo>
                    <a:lnTo>
                      <a:pt x="8" y="613"/>
                    </a:lnTo>
                    <a:lnTo>
                      <a:pt x="11" y="615"/>
                    </a:lnTo>
                    <a:lnTo>
                      <a:pt x="14" y="618"/>
                    </a:lnTo>
                    <a:lnTo>
                      <a:pt x="18" y="619"/>
                    </a:lnTo>
                    <a:lnTo>
                      <a:pt x="21" y="621"/>
                    </a:lnTo>
                    <a:lnTo>
                      <a:pt x="89" y="621"/>
                    </a:lnTo>
                    <a:lnTo>
                      <a:pt x="148" y="621"/>
                    </a:lnTo>
                    <a:lnTo>
                      <a:pt x="342" y="621"/>
                    </a:lnTo>
                    <a:lnTo>
                      <a:pt x="513" y="621"/>
                    </a:lnTo>
                    <a:lnTo>
                      <a:pt x="572" y="621"/>
                    </a:lnTo>
                    <a:lnTo>
                      <a:pt x="575" y="620"/>
                    </a:lnTo>
                    <a:lnTo>
                      <a:pt x="577" y="619"/>
                    </a:lnTo>
                    <a:lnTo>
                      <a:pt x="579" y="618"/>
                    </a:lnTo>
                    <a:lnTo>
                      <a:pt x="582" y="617"/>
                    </a:lnTo>
                    <a:lnTo>
                      <a:pt x="584" y="615"/>
                    </a:lnTo>
                    <a:lnTo>
                      <a:pt x="586" y="614"/>
                    </a:lnTo>
                    <a:lnTo>
                      <a:pt x="588" y="612"/>
                    </a:lnTo>
                    <a:lnTo>
                      <a:pt x="590" y="611"/>
                    </a:lnTo>
                    <a:lnTo>
                      <a:pt x="590" y="558"/>
                    </a:lnTo>
                    <a:lnTo>
                      <a:pt x="590" y="301"/>
                    </a:lnTo>
                    <a:lnTo>
                      <a:pt x="590" y="60"/>
                    </a:lnTo>
                    <a:lnTo>
                      <a:pt x="590" y="19"/>
                    </a:lnTo>
                    <a:lnTo>
                      <a:pt x="587" y="16"/>
                    </a:lnTo>
                    <a:lnTo>
                      <a:pt x="584" y="13"/>
                    </a:lnTo>
                    <a:lnTo>
                      <a:pt x="580" y="10"/>
                    </a:lnTo>
                    <a:lnTo>
                      <a:pt x="577" y="8"/>
                    </a:lnTo>
                    <a:lnTo>
                      <a:pt x="573" y="5"/>
                    </a:lnTo>
                    <a:lnTo>
                      <a:pt x="569" y="3"/>
                    </a:lnTo>
                    <a:lnTo>
                      <a:pt x="564" y="1"/>
                    </a:lnTo>
                    <a:lnTo>
                      <a:pt x="5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37" name="Freeform 73"/>
              <p:cNvSpPr>
                <a:spLocks/>
              </p:cNvSpPr>
              <p:nvPr/>
            </p:nvSpPr>
            <p:spPr bwMode="auto">
              <a:xfrm>
                <a:off x="2978" y="2000"/>
                <a:ext cx="285" cy="169"/>
              </a:xfrm>
              <a:custGeom>
                <a:avLst/>
                <a:gdLst>
                  <a:gd name="T0" fmla="*/ 272 w 285"/>
                  <a:gd name="T1" fmla="*/ 120 h 169"/>
                  <a:gd name="T2" fmla="*/ 267 w 285"/>
                  <a:gd name="T3" fmla="*/ 116 h 169"/>
                  <a:gd name="T4" fmla="*/ 261 w 285"/>
                  <a:gd name="T5" fmla="*/ 114 h 169"/>
                  <a:gd name="T6" fmla="*/ 256 w 285"/>
                  <a:gd name="T7" fmla="*/ 111 h 169"/>
                  <a:gd name="T8" fmla="*/ 223 w 285"/>
                  <a:gd name="T9" fmla="*/ 111 h 169"/>
                  <a:gd name="T10" fmla="*/ 194 w 285"/>
                  <a:gd name="T11" fmla="*/ 103 h 169"/>
                  <a:gd name="T12" fmla="*/ 194 w 285"/>
                  <a:gd name="T13" fmla="*/ 82 h 169"/>
                  <a:gd name="T14" fmla="*/ 194 w 285"/>
                  <a:gd name="T15" fmla="*/ 62 h 169"/>
                  <a:gd name="T16" fmla="*/ 194 w 285"/>
                  <a:gd name="T17" fmla="*/ 43 h 169"/>
                  <a:gd name="T18" fmla="*/ 194 w 285"/>
                  <a:gd name="T19" fmla="*/ 38 h 169"/>
                  <a:gd name="T20" fmla="*/ 194 w 285"/>
                  <a:gd name="T21" fmla="*/ 37 h 169"/>
                  <a:gd name="T22" fmla="*/ 193 w 285"/>
                  <a:gd name="T23" fmla="*/ 29 h 169"/>
                  <a:gd name="T24" fmla="*/ 185 w 285"/>
                  <a:gd name="T25" fmla="*/ 16 h 169"/>
                  <a:gd name="T26" fmla="*/ 172 w 285"/>
                  <a:gd name="T27" fmla="*/ 6 h 169"/>
                  <a:gd name="T28" fmla="*/ 153 w 285"/>
                  <a:gd name="T29" fmla="*/ 1 h 169"/>
                  <a:gd name="T30" fmla="*/ 134 w 285"/>
                  <a:gd name="T31" fmla="*/ 0 h 169"/>
                  <a:gd name="T32" fmla="*/ 119 w 285"/>
                  <a:gd name="T33" fmla="*/ 4 h 169"/>
                  <a:gd name="T34" fmla="*/ 105 w 285"/>
                  <a:gd name="T35" fmla="*/ 11 h 169"/>
                  <a:gd name="T36" fmla="*/ 96 w 285"/>
                  <a:gd name="T37" fmla="*/ 20 h 169"/>
                  <a:gd name="T38" fmla="*/ 92 w 285"/>
                  <a:gd name="T39" fmla="*/ 29 h 169"/>
                  <a:gd name="T40" fmla="*/ 91 w 285"/>
                  <a:gd name="T41" fmla="*/ 34 h 169"/>
                  <a:gd name="T42" fmla="*/ 91 w 285"/>
                  <a:gd name="T43" fmla="*/ 40 h 169"/>
                  <a:gd name="T44" fmla="*/ 91 w 285"/>
                  <a:gd name="T45" fmla="*/ 60 h 169"/>
                  <a:gd name="T46" fmla="*/ 91 w 285"/>
                  <a:gd name="T47" fmla="*/ 82 h 169"/>
                  <a:gd name="T48" fmla="*/ 91 w 285"/>
                  <a:gd name="T49" fmla="*/ 103 h 169"/>
                  <a:gd name="T50" fmla="*/ 69 w 285"/>
                  <a:gd name="T51" fmla="*/ 111 h 169"/>
                  <a:gd name="T52" fmla="*/ 25 w 285"/>
                  <a:gd name="T53" fmla="*/ 112 h 169"/>
                  <a:gd name="T54" fmla="*/ 17 w 285"/>
                  <a:gd name="T55" fmla="*/ 117 h 169"/>
                  <a:gd name="T56" fmla="*/ 9 w 285"/>
                  <a:gd name="T57" fmla="*/ 123 h 169"/>
                  <a:gd name="T58" fmla="*/ 3 w 285"/>
                  <a:gd name="T59" fmla="*/ 130 h 169"/>
                  <a:gd name="T60" fmla="*/ 1 w 285"/>
                  <a:gd name="T61" fmla="*/ 138 h 169"/>
                  <a:gd name="T62" fmla="*/ 1 w 285"/>
                  <a:gd name="T63" fmla="*/ 169 h 169"/>
                  <a:gd name="T64" fmla="*/ 83 w 285"/>
                  <a:gd name="T65" fmla="*/ 169 h 169"/>
                  <a:gd name="T66" fmla="*/ 279 w 285"/>
                  <a:gd name="T67" fmla="*/ 169 h 169"/>
                  <a:gd name="T68" fmla="*/ 285 w 285"/>
                  <a:gd name="T69" fmla="*/ 169 h 169"/>
                  <a:gd name="T70" fmla="*/ 285 w 285"/>
                  <a:gd name="T71" fmla="*/ 138 h 169"/>
                  <a:gd name="T72" fmla="*/ 282 w 285"/>
                  <a:gd name="T73" fmla="*/ 129 h 169"/>
                  <a:gd name="T74" fmla="*/ 277 w 285"/>
                  <a:gd name="T75" fmla="*/ 12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5" h="169">
                    <a:moveTo>
                      <a:pt x="274" y="121"/>
                    </a:moveTo>
                    <a:lnTo>
                      <a:pt x="272" y="120"/>
                    </a:lnTo>
                    <a:lnTo>
                      <a:pt x="269" y="118"/>
                    </a:lnTo>
                    <a:lnTo>
                      <a:pt x="267" y="116"/>
                    </a:lnTo>
                    <a:lnTo>
                      <a:pt x="264" y="115"/>
                    </a:lnTo>
                    <a:lnTo>
                      <a:pt x="261" y="114"/>
                    </a:lnTo>
                    <a:lnTo>
                      <a:pt x="258" y="112"/>
                    </a:lnTo>
                    <a:lnTo>
                      <a:pt x="256" y="111"/>
                    </a:lnTo>
                    <a:lnTo>
                      <a:pt x="252" y="111"/>
                    </a:lnTo>
                    <a:lnTo>
                      <a:pt x="223" y="111"/>
                    </a:lnTo>
                    <a:lnTo>
                      <a:pt x="194" y="111"/>
                    </a:lnTo>
                    <a:lnTo>
                      <a:pt x="194" y="103"/>
                    </a:lnTo>
                    <a:lnTo>
                      <a:pt x="194" y="93"/>
                    </a:lnTo>
                    <a:lnTo>
                      <a:pt x="194" y="82"/>
                    </a:lnTo>
                    <a:lnTo>
                      <a:pt x="194" y="74"/>
                    </a:lnTo>
                    <a:lnTo>
                      <a:pt x="194" y="62"/>
                    </a:lnTo>
                    <a:lnTo>
                      <a:pt x="194" y="52"/>
                    </a:lnTo>
                    <a:lnTo>
                      <a:pt x="194" y="43"/>
                    </a:lnTo>
                    <a:lnTo>
                      <a:pt x="194" y="38"/>
                    </a:lnTo>
                    <a:lnTo>
                      <a:pt x="194" y="38"/>
                    </a:lnTo>
                    <a:lnTo>
                      <a:pt x="194" y="37"/>
                    </a:lnTo>
                    <a:lnTo>
                      <a:pt x="194" y="37"/>
                    </a:lnTo>
                    <a:lnTo>
                      <a:pt x="194" y="37"/>
                    </a:lnTo>
                    <a:lnTo>
                      <a:pt x="193" y="29"/>
                    </a:lnTo>
                    <a:lnTo>
                      <a:pt x="190" y="22"/>
                    </a:lnTo>
                    <a:lnTo>
                      <a:pt x="185" y="16"/>
                    </a:lnTo>
                    <a:lnTo>
                      <a:pt x="179" y="11"/>
                    </a:lnTo>
                    <a:lnTo>
                      <a:pt x="172" y="6"/>
                    </a:lnTo>
                    <a:lnTo>
                      <a:pt x="162" y="2"/>
                    </a:lnTo>
                    <a:lnTo>
                      <a:pt x="153" y="1"/>
                    </a:lnTo>
                    <a:lnTo>
                      <a:pt x="142" y="0"/>
                    </a:lnTo>
                    <a:lnTo>
                      <a:pt x="134" y="0"/>
                    </a:lnTo>
                    <a:lnTo>
                      <a:pt x="126" y="2"/>
                    </a:lnTo>
                    <a:lnTo>
                      <a:pt x="119" y="4"/>
                    </a:lnTo>
                    <a:lnTo>
                      <a:pt x="112" y="7"/>
                    </a:lnTo>
                    <a:lnTo>
                      <a:pt x="105" y="11"/>
                    </a:lnTo>
                    <a:lnTo>
                      <a:pt x="100" y="16"/>
                    </a:lnTo>
                    <a:lnTo>
                      <a:pt x="96" y="20"/>
                    </a:lnTo>
                    <a:lnTo>
                      <a:pt x="93" y="26"/>
                    </a:lnTo>
                    <a:lnTo>
                      <a:pt x="92" y="29"/>
                    </a:lnTo>
                    <a:lnTo>
                      <a:pt x="92" y="31"/>
                    </a:lnTo>
                    <a:lnTo>
                      <a:pt x="91" y="34"/>
                    </a:lnTo>
                    <a:lnTo>
                      <a:pt x="91" y="37"/>
                    </a:lnTo>
                    <a:lnTo>
                      <a:pt x="91" y="40"/>
                    </a:lnTo>
                    <a:lnTo>
                      <a:pt x="91" y="48"/>
                    </a:lnTo>
                    <a:lnTo>
                      <a:pt x="91" y="60"/>
                    </a:lnTo>
                    <a:lnTo>
                      <a:pt x="91" y="74"/>
                    </a:lnTo>
                    <a:lnTo>
                      <a:pt x="91" y="82"/>
                    </a:lnTo>
                    <a:lnTo>
                      <a:pt x="91" y="93"/>
                    </a:lnTo>
                    <a:lnTo>
                      <a:pt x="91" y="103"/>
                    </a:lnTo>
                    <a:lnTo>
                      <a:pt x="91" y="111"/>
                    </a:lnTo>
                    <a:lnTo>
                      <a:pt x="69" y="111"/>
                    </a:lnTo>
                    <a:lnTo>
                      <a:pt x="31" y="111"/>
                    </a:lnTo>
                    <a:lnTo>
                      <a:pt x="25" y="112"/>
                    </a:lnTo>
                    <a:lnTo>
                      <a:pt x="21" y="115"/>
                    </a:lnTo>
                    <a:lnTo>
                      <a:pt x="17" y="117"/>
                    </a:lnTo>
                    <a:lnTo>
                      <a:pt x="13" y="120"/>
                    </a:lnTo>
                    <a:lnTo>
                      <a:pt x="9" y="123"/>
                    </a:lnTo>
                    <a:lnTo>
                      <a:pt x="6" y="127"/>
                    </a:lnTo>
                    <a:lnTo>
                      <a:pt x="3" y="130"/>
                    </a:lnTo>
                    <a:lnTo>
                      <a:pt x="1" y="134"/>
                    </a:lnTo>
                    <a:lnTo>
                      <a:pt x="1" y="138"/>
                    </a:lnTo>
                    <a:lnTo>
                      <a:pt x="1" y="153"/>
                    </a:lnTo>
                    <a:lnTo>
                      <a:pt x="1" y="169"/>
                    </a:lnTo>
                    <a:lnTo>
                      <a:pt x="0" y="169"/>
                    </a:lnTo>
                    <a:lnTo>
                      <a:pt x="83" y="169"/>
                    </a:lnTo>
                    <a:lnTo>
                      <a:pt x="202" y="169"/>
                    </a:lnTo>
                    <a:lnTo>
                      <a:pt x="279" y="169"/>
                    </a:lnTo>
                    <a:lnTo>
                      <a:pt x="273" y="169"/>
                    </a:lnTo>
                    <a:lnTo>
                      <a:pt x="285" y="169"/>
                    </a:lnTo>
                    <a:lnTo>
                      <a:pt x="285" y="158"/>
                    </a:lnTo>
                    <a:lnTo>
                      <a:pt x="285" y="138"/>
                    </a:lnTo>
                    <a:lnTo>
                      <a:pt x="285" y="132"/>
                    </a:lnTo>
                    <a:lnTo>
                      <a:pt x="282" y="129"/>
                    </a:lnTo>
                    <a:lnTo>
                      <a:pt x="280" y="126"/>
                    </a:lnTo>
                    <a:lnTo>
                      <a:pt x="277" y="124"/>
                    </a:lnTo>
                    <a:lnTo>
                      <a:pt x="274"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38" name="Freeform 74"/>
              <p:cNvSpPr>
                <a:spLocks/>
              </p:cNvSpPr>
              <p:nvPr/>
            </p:nvSpPr>
            <p:spPr bwMode="auto">
              <a:xfrm>
                <a:off x="3087" y="2018"/>
                <a:ext cx="67" cy="48"/>
              </a:xfrm>
              <a:custGeom>
                <a:avLst/>
                <a:gdLst>
                  <a:gd name="T0" fmla="*/ 66 w 67"/>
                  <a:gd name="T1" fmla="*/ 18 h 48"/>
                  <a:gd name="T2" fmla="*/ 64 w 67"/>
                  <a:gd name="T3" fmla="*/ 14 h 48"/>
                  <a:gd name="T4" fmla="*/ 61 w 67"/>
                  <a:gd name="T5" fmla="*/ 11 h 48"/>
                  <a:gd name="T6" fmla="*/ 58 w 67"/>
                  <a:gd name="T7" fmla="*/ 7 h 48"/>
                  <a:gd name="T8" fmla="*/ 54 w 67"/>
                  <a:gd name="T9" fmla="*/ 5 h 48"/>
                  <a:gd name="T10" fmla="*/ 49 w 67"/>
                  <a:gd name="T11" fmla="*/ 3 h 48"/>
                  <a:gd name="T12" fmla="*/ 45 w 67"/>
                  <a:gd name="T13" fmla="*/ 1 h 48"/>
                  <a:gd name="T14" fmla="*/ 39 w 67"/>
                  <a:gd name="T15" fmla="*/ 0 h 48"/>
                  <a:gd name="T16" fmla="*/ 33 w 67"/>
                  <a:gd name="T17" fmla="*/ 0 h 48"/>
                  <a:gd name="T18" fmla="*/ 29 w 67"/>
                  <a:gd name="T19" fmla="*/ 0 h 48"/>
                  <a:gd name="T20" fmla="*/ 25 w 67"/>
                  <a:gd name="T21" fmla="*/ 1 h 48"/>
                  <a:gd name="T22" fmla="*/ 22 w 67"/>
                  <a:gd name="T23" fmla="*/ 2 h 48"/>
                  <a:gd name="T24" fmla="*/ 18 w 67"/>
                  <a:gd name="T25" fmla="*/ 2 h 48"/>
                  <a:gd name="T26" fmla="*/ 14 w 67"/>
                  <a:gd name="T27" fmla="*/ 4 h 48"/>
                  <a:gd name="T28" fmla="*/ 11 w 67"/>
                  <a:gd name="T29" fmla="*/ 6 h 48"/>
                  <a:gd name="T30" fmla="*/ 8 w 67"/>
                  <a:gd name="T31" fmla="*/ 8 h 48"/>
                  <a:gd name="T32" fmla="*/ 6 w 67"/>
                  <a:gd name="T33" fmla="*/ 11 h 48"/>
                  <a:gd name="T34" fmla="*/ 4 w 67"/>
                  <a:gd name="T35" fmla="*/ 13 h 48"/>
                  <a:gd name="T36" fmla="*/ 2 w 67"/>
                  <a:gd name="T37" fmla="*/ 16 h 48"/>
                  <a:gd name="T38" fmla="*/ 1 w 67"/>
                  <a:gd name="T39" fmla="*/ 20 h 48"/>
                  <a:gd name="T40" fmla="*/ 0 w 67"/>
                  <a:gd name="T41" fmla="*/ 24 h 48"/>
                  <a:gd name="T42" fmla="*/ 1 w 67"/>
                  <a:gd name="T43" fmla="*/ 29 h 48"/>
                  <a:gd name="T44" fmla="*/ 3 w 67"/>
                  <a:gd name="T45" fmla="*/ 33 h 48"/>
                  <a:gd name="T46" fmla="*/ 6 w 67"/>
                  <a:gd name="T47" fmla="*/ 37 h 48"/>
                  <a:gd name="T48" fmla="*/ 10 w 67"/>
                  <a:gd name="T49" fmla="*/ 41 h 48"/>
                  <a:gd name="T50" fmla="*/ 15 w 67"/>
                  <a:gd name="T51" fmla="*/ 44 h 48"/>
                  <a:gd name="T52" fmla="*/ 20 w 67"/>
                  <a:gd name="T53" fmla="*/ 46 h 48"/>
                  <a:gd name="T54" fmla="*/ 27 w 67"/>
                  <a:gd name="T55" fmla="*/ 48 h 48"/>
                  <a:gd name="T56" fmla="*/ 33 w 67"/>
                  <a:gd name="T57" fmla="*/ 48 h 48"/>
                  <a:gd name="T58" fmla="*/ 40 w 67"/>
                  <a:gd name="T59" fmla="*/ 48 h 48"/>
                  <a:gd name="T60" fmla="*/ 47 w 67"/>
                  <a:gd name="T61" fmla="*/ 46 h 48"/>
                  <a:gd name="T62" fmla="*/ 52 w 67"/>
                  <a:gd name="T63" fmla="*/ 44 h 48"/>
                  <a:gd name="T64" fmla="*/ 57 w 67"/>
                  <a:gd name="T65" fmla="*/ 41 h 48"/>
                  <a:gd name="T66" fmla="*/ 61 w 67"/>
                  <a:gd name="T67" fmla="*/ 37 h 48"/>
                  <a:gd name="T68" fmla="*/ 64 w 67"/>
                  <a:gd name="T69" fmla="*/ 33 h 48"/>
                  <a:gd name="T70" fmla="*/ 67 w 67"/>
                  <a:gd name="T71" fmla="*/ 29 h 48"/>
                  <a:gd name="T72" fmla="*/ 67 w 67"/>
                  <a:gd name="T73" fmla="*/ 24 h 48"/>
                  <a:gd name="T74" fmla="*/ 67 w 67"/>
                  <a:gd name="T75" fmla="*/ 22 h 48"/>
                  <a:gd name="T76" fmla="*/ 67 w 67"/>
                  <a:gd name="T77" fmla="*/ 20 h 48"/>
                  <a:gd name="T78" fmla="*/ 67 w 67"/>
                  <a:gd name="T79" fmla="*/ 19 h 48"/>
                  <a:gd name="T80" fmla="*/ 66 w 67"/>
                  <a:gd name="T8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48">
                    <a:moveTo>
                      <a:pt x="66" y="18"/>
                    </a:moveTo>
                    <a:lnTo>
                      <a:pt x="64" y="14"/>
                    </a:lnTo>
                    <a:lnTo>
                      <a:pt x="61" y="11"/>
                    </a:lnTo>
                    <a:lnTo>
                      <a:pt x="58" y="7"/>
                    </a:lnTo>
                    <a:lnTo>
                      <a:pt x="54" y="5"/>
                    </a:lnTo>
                    <a:lnTo>
                      <a:pt x="49" y="3"/>
                    </a:lnTo>
                    <a:lnTo>
                      <a:pt x="45" y="1"/>
                    </a:lnTo>
                    <a:lnTo>
                      <a:pt x="39" y="0"/>
                    </a:lnTo>
                    <a:lnTo>
                      <a:pt x="33" y="0"/>
                    </a:lnTo>
                    <a:lnTo>
                      <a:pt x="29" y="0"/>
                    </a:lnTo>
                    <a:lnTo>
                      <a:pt x="25" y="1"/>
                    </a:lnTo>
                    <a:lnTo>
                      <a:pt x="22" y="2"/>
                    </a:lnTo>
                    <a:lnTo>
                      <a:pt x="18" y="2"/>
                    </a:lnTo>
                    <a:lnTo>
                      <a:pt x="14" y="4"/>
                    </a:lnTo>
                    <a:lnTo>
                      <a:pt x="11" y="6"/>
                    </a:lnTo>
                    <a:lnTo>
                      <a:pt x="8" y="8"/>
                    </a:lnTo>
                    <a:lnTo>
                      <a:pt x="6" y="11"/>
                    </a:lnTo>
                    <a:lnTo>
                      <a:pt x="4" y="13"/>
                    </a:lnTo>
                    <a:lnTo>
                      <a:pt x="2" y="16"/>
                    </a:lnTo>
                    <a:lnTo>
                      <a:pt x="1" y="20"/>
                    </a:lnTo>
                    <a:lnTo>
                      <a:pt x="0" y="24"/>
                    </a:lnTo>
                    <a:lnTo>
                      <a:pt x="1" y="29"/>
                    </a:lnTo>
                    <a:lnTo>
                      <a:pt x="3" y="33"/>
                    </a:lnTo>
                    <a:lnTo>
                      <a:pt x="6" y="37"/>
                    </a:lnTo>
                    <a:lnTo>
                      <a:pt x="10" y="41"/>
                    </a:lnTo>
                    <a:lnTo>
                      <a:pt x="15" y="44"/>
                    </a:lnTo>
                    <a:lnTo>
                      <a:pt x="20" y="46"/>
                    </a:lnTo>
                    <a:lnTo>
                      <a:pt x="27" y="48"/>
                    </a:lnTo>
                    <a:lnTo>
                      <a:pt x="33" y="48"/>
                    </a:lnTo>
                    <a:lnTo>
                      <a:pt x="40" y="48"/>
                    </a:lnTo>
                    <a:lnTo>
                      <a:pt x="47" y="46"/>
                    </a:lnTo>
                    <a:lnTo>
                      <a:pt x="52" y="44"/>
                    </a:lnTo>
                    <a:lnTo>
                      <a:pt x="57" y="41"/>
                    </a:lnTo>
                    <a:lnTo>
                      <a:pt x="61" y="37"/>
                    </a:lnTo>
                    <a:lnTo>
                      <a:pt x="64" y="33"/>
                    </a:lnTo>
                    <a:lnTo>
                      <a:pt x="67" y="29"/>
                    </a:lnTo>
                    <a:lnTo>
                      <a:pt x="67" y="24"/>
                    </a:lnTo>
                    <a:lnTo>
                      <a:pt x="67" y="22"/>
                    </a:lnTo>
                    <a:lnTo>
                      <a:pt x="67" y="20"/>
                    </a:lnTo>
                    <a:lnTo>
                      <a:pt x="67" y="19"/>
                    </a:lnTo>
                    <a:lnTo>
                      <a:pt x="6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39" name="Rectangle 75"/>
              <p:cNvSpPr>
                <a:spLocks noChangeArrowheads="1"/>
              </p:cNvSpPr>
              <p:nvPr/>
            </p:nvSpPr>
            <p:spPr bwMode="auto">
              <a:xfrm>
                <a:off x="2924" y="2239"/>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140" name="Rectangle 76"/>
              <p:cNvSpPr>
                <a:spLocks noChangeArrowheads="1"/>
              </p:cNvSpPr>
              <p:nvPr/>
            </p:nvSpPr>
            <p:spPr bwMode="auto">
              <a:xfrm>
                <a:off x="2924" y="2475"/>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141" name="Rectangle 77"/>
              <p:cNvSpPr>
                <a:spLocks noChangeArrowheads="1"/>
              </p:cNvSpPr>
              <p:nvPr/>
            </p:nvSpPr>
            <p:spPr bwMode="auto">
              <a:xfrm>
                <a:off x="2925" y="2415"/>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142" name="Rectangle 78"/>
              <p:cNvSpPr>
                <a:spLocks noChangeArrowheads="1"/>
              </p:cNvSpPr>
              <p:nvPr/>
            </p:nvSpPr>
            <p:spPr bwMode="auto">
              <a:xfrm>
                <a:off x="2925" y="2356"/>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143" name="Rectangle 79"/>
              <p:cNvSpPr>
                <a:spLocks noChangeArrowheads="1"/>
              </p:cNvSpPr>
              <p:nvPr/>
            </p:nvSpPr>
            <p:spPr bwMode="auto">
              <a:xfrm>
                <a:off x="2924" y="2297"/>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144" name="Rectangle 80"/>
              <p:cNvSpPr>
                <a:spLocks noChangeArrowheads="1"/>
              </p:cNvSpPr>
              <p:nvPr/>
            </p:nvSpPr>
            <p:spPr bwMode="auto">
              <a:xfrm>
                <a:off x="2924" y="2534"/>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pic>
          <p:nvPicPr>
            <p:cNvPr id="2264145" name="Picture 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2264" y="2262188"/>
              <a:ext cx="1020763" cy="8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4146" name="Picture 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5714" y="2863851"/>
              <a:ext cx="102076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64147" name="Group 83"/>
            <p:cNvGrpSpPr>
              <a:grpSpLocks/>
            </p:cNvGrpSpPr>
            <p:nvPr/>
          </p:nvGrpSpPr>
          <p:grpSpPr bwMode="auto">
            <a:xfrm>
              <a:off x="6670678" y="4770440"/>
              <a:ext cx="1300163" cy="1082675"/>
              <a:chOff x="4442" y="2870"/>
              <a:chExt cx="819" cy="682"/>
            </a:xfrm>
          </p:grpSpPr>
          <p:pic>
            <p:nvPicPr>
              <p:cNvPr id="2264148" name="Picture 84"/>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442" y="2870"/>
                <a:ext cx="819"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4149" name="Picture 8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42" y="2870"/>
                <a:ext cx="819"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64150" name="Picture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72263" y="3665539"/>
              <a:ext cx="874712" cy="97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4151"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851" y="4349753"/>
              <a:ext cx="1530351"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4152" name="Picture 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76" y="4467228"/>
              <a:ext cx="2012951"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64153" name="Group 89"/>
            <p:cNvGrpSpPr>
              <a:grpSpLocks/>
            </p:cNvGrpSpPr>
            <p:nvPr/>
          </p:nvGrpSpPr>
          <p:grpSpPr bwMode="auto">
            <a:xfrm>
              <a:off x="244476" y="1860550"/>
              <a:ext cx="1009651" cy="1198563"/>
              <a:chOff x="394" y="1037"/>
              <a:chExt cx="636" cy="755"/>
            </a:xfrm>
          </p:grpSpPr>
          <p:pic>
            <p:nvPicPr>
              <p:cNvPr id="2264154" name="Picture 90"/>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94" y="1037"/>
                <a:ext cx="636"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4155" name="Picture 9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4" y="1037"/>
                <a:ext cx="636"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64156" name="Group 92"/>
            <p:cNvGrpSpPr>
              <a:grpSpLocks/>
            </p:cNvGrpSpPr>
            <p:nvPr/>
          </p:nvGrpSpPr>
          <p:grpSpPr bwMode="auto">
            <a:xfrm>
              <a:off x="1254128" y="1865313"/>
              <a:ext cx="1401763" cy="1003300"/>
              <a:chOff x="1030" y="1040"/>
              <a:chExt cx="883" cy="632"/>
            </a:xfrm>
          </p:grpSpPr>
          <p:sp>
            <p:nvSpPr>
              <p:cNvPr id="2264157" name="Freeform 93"/>
              <p:cNvSpPr>
                <a:spLocks/>
              </p:cNvSpPr>
              <p:nvPr/>
            </p:nvSpPr>
            <p:spPr bwMode="auto">
              <a:xfrm>
                <a:off x="1030" y="1300"/>
                <a:ext cx="883" cy="372"/>
              </a:xfrm>
              <a:custGeom>
                <a:avLst/>
                <a:gdLst>
                  <a:gd name="T0" fmla="*/ 883 w 883"/>
                  <a:gd name="T1" fmla="*/ 56 h 372"/>
                  <a:gd name="T2" fmla="*/ 821 w 883"/>
                  <a:gd name="T3" fmla="*/ 15 h 372"/>
                  <a:gd name="T4" fmla="*/ 817 w 883"/>
                  <a:gd name="T5" fmla="*/ 16 h 372"/>
                  <a:gd name="T6" fmla="*/ 807 w 883"/>
                  <a:gd name="T7" fmla="*/ 18 h 372"/>
                  <a:gd name="T8" fmla="*/ 791 w 883"/>
                  <a:gd name="T9" fmla="*/ 22 h 372"/>
                  <a:gd name="T10" fmla="*/ 768 w 883"/>
                  <a:gd name="T11" fmla="*/ 25 h 372"/>
                  <a:gd name="T12" fmla="*/ 739 w 883"/>
                  <a:gd name="T13" fmla="*/ 28 h 372"/>
                  <a:gd name="T14" fmla="*/ 703 w 883"/>
                  <a:gd name="T15" fmla="*/ 31 h 372"/>
                  <a:gd name="T16" fmla="*/ 662 w 883"/>
                  <a:gd name="T17" fmla="*/ 33 h 372"/>
                  <a:gd name="T18" fmla="*/ 615 w 883"/>
                  <a:gd name="T19" fmla="*/ 33 h 372"/>
                  <a:gd name="T20" fmla="*/ 597 w 883"/>
                  <a:gd name="T21" fmla="*/ 32 h 372"/>
                  <a:gd name="T22" fmla="*/ 579 w 883"/>
                  <a:gd name="T23" fmla="*/ 31 h 372"/>
                  <a:gd name="T24" fmla="*/ 562 w 883"/>
                  <a:gd name="T25" fmla="*/ 30 h 372"/>
                  <a:gd name="T26" fmla="*/ 545 w 883"/>
                  <a:gd name="T27" fmla="*/ 28 h 372"/>
                  <a:gd name="T28" fmla="*/ 528 w 883"/>
                  <a:gd name="T29" fmla="*/ 25 h 372"/>
                  <a:gd name="T30" fmla="*/ 511 w 883"/>
                  <a:gd name="T31" fmla="*/ 23 h 372"/>
                  <a:gd name="T32" fmla="*/ 493 w 883"/>
                  <a:gd name="T33" fmla="*/ 20 h 372"/>
                  <a:gd name="T34" fmla="*/ 474 w 883"/>
                  <a:gd name="T35" fmla="*/ 17 h 372"/>
                  <a:gd name="T36" fmla="*/ 454 w 883"/>
                  <a:gd name="T37" fmla="*/ 15 h 372"/>
                  <a:gd name="T38" fmla="*/ 433 w 883"/>
                  <a:gd name="T39" fmla="*/ 12 h 372"/>
                  <a:gd name="T40" fmla="*/ 410 w 883"/>
                  <a:gd name="T41" fmla="*/ 9 h 372"/>
                  <a:gd name="T42" fmla="*/ 386 w 883"/>
                  <a:gd name="T43" fmla="*/ 7 h 372"/>
                  <a:gd name="T44" fmla="*/ 359 w 883"/>
                  <a:gd name="T45" fmla="*/ 5 h 372"/>
                  <a:gd name="T46" fmla="*/ 329 w 883"/>
                  <a:gd name="T47" fmla="*/ 3 h 372"/>
                  <a:gd name="T48" fmla="*/ 298 w 883"/>
                  <a:gd name="T49" fmla="*/ 1 h 372"/>
                  <a:gd name="T50" fmla="*/ 263 w 883"/>
                  <a:gd name="T51" fmla="*/ 0 h 372"/>
                  <a:gd name="T52" fmla="*/ 227 w 883"/>
                  <a:gd name="T53" fmla="*/ 0 h 372"/>
                  <a:gd name="T54" fmla="*/ 193 w 883"/>
                  <a:gd name="T55" fmla="*/ 1 h 372"/>
                  <a:gd name="T56" fmla="*/ 163 w 883"/>
                  <a:gd name="T57" fmla="*/ 3 h 372"/>
                  <a:gd name="T58" fmla="*/ 135 w 883"/>
                  <a:gd name="T59" fmla="*/ 6 h 372"/>
                  <a:gd name="T60" fmla="*/ 109 w 883"/>
                  <a:gd name="T61" fmla="*/ 10 h 372"/>
                  <a:gd name="T62" fmla="*/ 86 w 883"/>
                  <a:gd name="T63" fmla="*/ 13 h 372"/>
                  <a:gd name="T64" fmla="*/ 65 w 883"/>
                  <a:gd name="T65" fmla="*/ 17 h 372"/>
                  <a:gd name="T66" fmla="*/ 47 w 883"/>
                  <a:gd name="T67" fmla="*/ 22 h 372"/>
                  <a:gd name="T68" fmla="*/ 441 w 883"/>
                  <a:gd name="T69"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3" h="372">
                    <a:moveTo>
                      <a:pt x="441" y="372"/>
                    </a:moveTo>
                    <a:lnTo>
                      <a:pt x="883" y="56"/>
                    </a:lnTo>
                    <a:lnTo>
                      <a:pt x="827" y="17"/>
                    </a:lnTo>
                    <a:lnTo>
                      <a:pt x="821" y="15"/>
                    </a:lnTo>
                    <a:lnTo>
                      <a:pt x="820" y="16"/>
                    </a:lnTo>
                    <a:lnTo>
                      <a:pt x="817" y="16"/>
                    </a:lnTo>
                    <a:lnTo>
                      <a:pt x="813" y="17"/>
                    </a:lnTo>
                    <a:lnTo>
                      <a:pt x="807" y="18"/>
                    </a:lnTo>
                    <a:lnTo>
                      <a:pt x="800" y="20"/>
                    </a:lnTo>
                    <a:lnTo>
                      <a:pt x="791" y="22"/>
                    </a:lnTo>
                    <a:lnTo>
                      <a:pt x="780" y="23"/>
                    </a:lnTo>
                    <a:lnTo>
                      <a:pt x="768" y="25"/>
                    </a:lnTo>
                    <a:lnTo>
                      <a:pt x="754" y="27"/>
                    </a:lnTo>
                    <a:lnTo>
                      <a:pt x="739" y="28"/>
                    </a:lnTo>
                    <a:lnTo>
                      <a:pt x="721" y="30"/>
                    </a:lnTo>
                    <a:lnTo>
                      <a:pt x="703" y="31"/>
                    </a:lnTo>
                    <a:lnTo>
                      <a:pt x="683" y="32"/>
                    </a:lnTo>
                    <a:lnTo>
                      <a:pt x="662" y="33"/>
                    </a:lnTo>
                    <a:lnTo>
                      <a:pt x="639" y="33"/>
                    </a:lnTo>
                    <a:lnTo>
                      <a:pt x="615" y="33"/>
                    </a:lnTo>
                    <a:lnTo>
                      <a:pt x="606" y="33"/>
                    </a:lnTo>
                    <a:lnTo>
                      <a:pt x="597" y="32"/>
                    </a:lnTo>
                    <a:lnTo>
                      <a:pt x="588" y="32"/>
                    </a:lnTo>
                    <a:lnTo>
                      <a:pt x="579" y="31"/>
                    </a:lnTo>
                    <a:lnTo>
                      <a:pt x="571" y="30"/>
                    </a:lnTo>
                    <a:lnTo>
                      <a:pt x="562" y="30"/>
                    </a:lnTo>
                    <a:lnTo>
                      <a:pt x="553" y="29"/>
                    </a:lnTo>
                    <a:lnTo>
                      <a:pt x="545" y="28"/>
                    </a:lnTo>
                    <a:lnTo>
                      <a:pt x="536" y="27"/>
                    </a:lnTo>
                    <a:lnTo>
                      <a:pt x="528" y="25"/>
                    </a:lnTo>
                    <a:lnTo>
                      <a:pt x="519" y="24"/>
                    </a:lnTo>
                    <a:lnTo>
                      <a:pt x="511" y="23"/>
                    </a:lnTo>
                    <a:lnTo>
                      <a:pt x="502" y="22"/>
                    </a:lnTo>
                    <a:lnTo>
                      <a:pt x="493" y="20"/>
                    </a:lnTo>
                    <a:lnTo>
                      <a:pt x="483" y="19"/>
                    </a:lnTo>
                    <a:lnTo>
                      <a:pt x="474" y="17"/>
                    </a:lnTo>
                    <a:lnTo>
                      <a:pt x="464" y="16"/>
                    </a:lnTo>
                    <a:lnTo>
                      <a:pt x="454" y="15"/>
                    </a:lnTo>
                    <a:lnTo>
                      <a:pt x="443" y="13"/>
                    </a:lnTo>
                    <a:lnTo>
                      <a:pt x="433" y="12"/>
                    </a:lnTo>
                    <a:lnTo>
                      <a:pt x="422" y="11"/>
                    </a:lnTo>
                    <a:lnTo>
                      <a:pt x="410" y="9"/>
                    </a:lnTo>
                    <a:lnTo>
                      <a:pt x="398" y="8"/>
                    </a:lnTo>
                    <a:lnTo>
                      <a:pt x="386" y="7"/>
                    </a:lnTo>
                    <a:lnTo>
                      <a:pt x="372" y="6"/>
                    </a:lnTo>
                    <a:lnTo>
                      <a:pt x="359" y="5"/>
                    </a:lnTo>
                    <a:lnTo>
                      <a:pt x="344" y="4"/>
                    </a:lnTo>
                    <a:lnTo>
                      <a:pt x="329" y="3"/>
                    </a:lnTo>
                    <a:lnTo>
                      <a:pt x="314" y="2"/>
                    </a:lnTo>
                    <a:lnTo>
                      <a:pt x="298" y="1"/>
                    </a:lnTo>
                    <a:lnTo>
                      <a:pt x="281" y="1"/>
                    </a:lnTo>
                    <a:lnTo>
                      <a:pt x="263" y="0"/>
                    </a:lnTo>
                    <a:lnTo>
                      <a:pt x="245" y="0"/>
                    </a:lnTo>
                    <a:lnTo>
                      <a:pt x="227" y="0"/>
                    </a:lnTo>
                    <a:lnTo>
                      <a:pt x="210" y="0"/>
                    </a:lnTo>
                    <a:lnTo>
                      <a:pt x="193" y="1"/>
                    </a:lnTo>
                    <a:lnTo>
                      <a:pt x="178" y="2"/>
                    </a:lnTo>
                    <a:lnTo>
                      <a:pt x="163" y="3"/>
                    </a:lnTo>
                    <a:lnTo>
                      <a:pt x="148" y="5"/>
                    </a:lnTo>
                    <a:lnTo>
                      <a:pt x="135" y="6"/>
                    </a:lnTo>
                    <a:lnTo>
                      <a:pt x="121" y="8"/>
                    </a:lnTo>
                    <a:lnTo>
                      <a:pt x="109" y="10"/>
                    </a:lnTo>
                    <a:lnTo>
                      <a:pt x="97" y="11"/>
                    </a:lnTo>
                    <a:lnTo>
                      <a:pt x="86" y="13"/>
                    </a:lnTo>
                    <a:lnTo>
                      <a:pt x="75" y="16"/>
                    </a:lnTo>
                    <a:lnTo>
                      <a:pt x="65" y="17"/>
                    </a:lnTo>
                    <a:lnTo>
                      <a:pt x="56" y="20"/>
                    </a:lnTo>
                    <a:lnTo>
                      <a:pt x="47" y="22"/>
                    </a:lnTo>
                    <a:lnTo>
                      <a:pt x="0" y="56"/>
                    </a:lnTo>
                    <a:lnTo>
                      <a:pt x="441" y="372"/>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58" name="Freeform 94"/>
              <p:cNvSpPr>
                <a:spLocks/>
              </p:cNvSpPr>
              <p:nvPr/>
            </p:nvSpPr>
            <p:spPr bwMode="auto">
              <a:xfrm>
                <a:off x="1077" y="1040"/>
                <a:ext cx="780" cy="293"/>
              </a:xfrm>
              <a:custGeom>
                <a:avLst/>
                <a:gdLst>
                  <a:gd name="T0" fmla="*/ 357 w 780"/>
                  <a:gd name="T1" fmla="*/ 38 h 293"/>
                  <a:gd name="T2" fmla="*/ 375 w 780"/>
                  <a:gd name="T3" fmla="*/ 55 h 293"/>
                  <a:gd name="T4" fmla="*/ 383 w 780"/>
                  <a:gd name="T5" fmla="*/ 76 h 293"/>
                  <a:gd name="T6" fmla="*/ 383 w 780"/>
                  <a:gd name="T7" fmla="*/ 87 h 293"/>
                  <a:gd name="T8" fmla="*/ 384 w 780"/>
                  <a:gd name="T9" fmla="*/ 91 h 293"/>
                  <a:gd name="T10" fmla="*/ 388 w 780"/>
                  <a:gd name="T11" fmla="*/ 92 h 293"/>
                  <a:gd name="T12" fmla="*/ 394 w 780"/>
                  <a:gd name="T13" fmla="*/ 92 h 293"/>
                  <a:gd name="T14" fmla="*/ 415 w 780"/>
                  <a:gd name="T15" fmla="*/ 96 h 293"/>
                  <a:gd name="T16" fmla="*/ 441 w 780"/>
                  <a:gd name="T17" fmla="*/ 109 h 293"/>
                  <a:gd name="T18" fmla="*/ 459 w 780"/>
                  <a:gd name="T19" fmla="*/ 126 h 293"/>
                  <a:gd name="T20" fmla="*/ 434 w 780"/>
                  <a:gd name="T21" fmla="*/ 133 h 293"/>
                  <a:gd name="T22" fmla="*/ 418 w 780"/>
                  <a:gd name="T23" fmla="*/ 145 h 293"/>
                  <a:gd name="T24" fmla="*/ 414 w 780"/>
                  <a:gd name="T25" fmla="*/ 155 h 293"/>
                  <a:gd name="T26" fmla="*/ 414 w 780"/>
                  <a:gd name="T27" fmla="*/ 157 h 293"/>
                  <a:gd name="T28" fmla="*/ 430 w 780"/>
                  <a:gd name="T29" fmla="*/ 144 h 293"/>
                  <a:gd name="T30" fmla="*/ 457 w 780"/>
                  <a:gd name="T31" fmla="*/ 137 h 293"/>
                  <a:gd name="T32" fmla="*/ 484 w 780"/>
                  <a:gd name="T33" fmla="*/ 137 h 293"/>
                  <a:gd name="T34" fmla="*/ 505 w 780"/>
                  <a:gd name="T35" fmla="*/ 143 h 293"/>
                  <a:gd name="T36" fmla="*/ 523 w 780"/>
                  <a:gd name="T37" fmla="*/ 153 h 293"/>
                  <a:gd name="T38" fmla="*/ 537 w 780"/>
                  <a:gd name="T39" fmla="*/ 166 h 293"/>
                  <a:gd name="T40" fmla="*/ 545 w 780"/>
                  <a:gd name="T41" fmla="*/ 181 h 293"/>
                  <a:gd name="T42" fmla="*/ 548 w 780"/>
                  <a:gd name="T43" fmla="*/ 198 h 293"/>
                  <a:gd name="T44" fmla="*/ 542 w 780"/>
                  <a:gd name="T45" fmla="*/ 215 h 293"/>
                  <a:gd name="T46" fmla="*/ 513 w 780"/>
                  <a:gd name="T47" fmla="*/ 215 h 293"/>
                  <a:gd name="T48" fmla="*/ 470 w 780"/>
                  <a:gd name="T49" fmla="*/ 208 h 293"/>
                  <a:gd name="T50" fmla="*/ 422 w 780"/>
                  <a:gd name="T51" fmla="*/ 202 h 293"/>
                  <a:gd name="T52" fmla="*/ 370 w 780"/>
                  <a:gd name="T53" fmla="*/ 197 h 293"/>
                  <a:gd name="T54" fmla="*/ 314 w 780"/>
                  <a:gd name="T55" fmla="*/ 194 h 293"/>
                  <a:gd name="T56" fmla="*/ 265 w 780"/>
                  <a:gd name="T57" fmla="*/ 193 h 293"/>
                  <a:gd name="T58" fmla="*/ 233 w 780"/>
                  <a:gd name="T59" fmla="*/ 193 h 293"/>
                  <a:gd name="T60" fmla="*/ 202 w 780"/>
                  <a:gd name="T61" fmla="*/ 194 h 293"/>
                  <a:gd name="T62" fmla="*/ 172 w 780"/>
                  <a:gd name="T63" fmla="*/ 195 h 293"/>
                  <a:gd name="T64" fmla="*/ 144 w 780"/>
                  <a:gd name="T65" fmla="*/ 197 h 293"/>
                  <a:gd name="T66" fmla="*/ 117 w 780"/>
                  <a:gd name="T67" fmla="*/ 199 h 293"/>
                  <a:gd name="T68" fmla="*/ 18 w 780"/>
                  <a:gd name="T69" fmla="*/ 277 h 293"/>
                  <a:gd name="T70" fmla="*/ 50 w 780"/>
                  <a:gd name="T71" fmla="*/ 271 h 293"/>
                  <a:gd name="T72" fmla="*/ 88 w 780"/>
                  <a:gd name="T73" fmla="*/ 266 h 293"/>
                  <a:gd name="T74" fmla="*/ 131 w 780"/>
                  <a:gd name="T75" fmla="*/ 262 h 293"/>
                  <a:gd name="T76" fmla="*/ 180 w 780"/>
                  <a:gd name="T77" fmla="*/ 260 h 293"/>
                  <a:gd name="T78" fmla="*/ 234 w 780"/>
                  <a:gd name="T79" fmla="*/ 261 h 293"/>
                  <a:gd name="T80" fmla="*/ 282 w 780"/>
                  <a:gd name="T81" fmla="*/ 263 h 293"/>
                  <a:gd name="T82" fmla="*/ 325 w 780"/>
                  <a:gd name="T83" fmla="*/ 266 h 293"/>
                  <a:gd name="T84" fmla="*/ 363 w 780"/>
                  <a:gd name="T85" fmla="*/ 269 h 293"/>
                  <a:gd name="T86" fmla="*/ 396 w 780"/>
                  <a:gd name="T87" fmla="*/ 273 h 293"/>
                  <a:gd name="T88" fmla="*/ 427 w 780"/>
                  <a:gd name="T89" fmla="*/ 277 h 293"/>
                  <a:gd name="T90" fmla="*/ 455 w 780"/>
                  <a:gd name="T91" fmla="*/ 282 h 293"/>
                  <a:gd name="T92" fmla="*/ 481 w 780"/>
                  <a:gd name="T93" fmla="*/ 285 h 293"/>
                  <a:gd name="T94" fmla="*/ 506 w 780"/>
                  <a:gd name="T95" fmla="*/ 289 h 293"/>
                  <a:gd name="T96" fmla="*/ 532 w 780"/>
                  <a:gd name="T97" fmla="*/ 291 h 293"/>
                  <a:gd name="T98" fmla="*/ 559 w 780"/>
                  <a:gd name="T99" fmla="*/ 293 h 293"/>
                  <a:gd name="T100" fmla="*/ 615 w 780"/>
                  <a:gd name="T101" fmla="*/ 293 h 293"/>
                  <a:gd name="T102" fmla="*/ 674 w 780"/>
                  <a:gd name="T103" fmla="*/ 290 h 293"/>
                  <a:gd name="T104" fmla="*/ 721 w 780"/>
                  <a:gd name="T105" fmla="*/ 285 h 293"/>
                  <a:gd name="T106" fmla="*/ 753 w 780"/>
                  <a:gd name="T107" fmla="*/ 280 h 293"/>
                  <a:gd name="T108" fmla="*/ 770 w 780"/>
                  <a:gd name="T109" fmla="*/ 276 h 293"/>
                  <a:gd name="T110" fmla="*/ 780 w 780"/>
                  <a:gd name="T111" fmla="*/ 27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0" h="293">
                    <a:moveTo>
                      <a:pt x="394" y="0"/>
                    </a:moveTo>
                    <a:lnTo>
                      <a:pt x="349" y="33"/>
                    </a:lnTo>
                    <a:lnTo>
                      <a:pt x="357" y="38"/>
                    </a:lnTo>
                    <a:lnTo>
                      <a:pt x="364" y="43"/>
                    </a:lnTo>
                    <a:lnTo>
                      <a:pt x="369" y="49"/>
                    </a:lnTo>
                    <a:lnTo>
                      <a:pt x="375" y="55"/>
                    </a:lnTo>
                    <a:lnTo>
                      <a:pt x="379" y="62"/>
                    </a:lnTo>
                    <a:lnTo>
                      <a:pt x="381" y="69"/>
                    </a:lnTo>
                    <a:lnTo>
                      <a:pt x="383" y="76"/>
                    </a:lnTo>
                    <a:lnTo>
                      <a:pt x="383" y="83"/>
                    </a:lnTo>
                    <a:lnTo>
                      <a:pt x="383" y="85"/>
                    </a:lnTo>
                    <a:lnTo>
                      <a:pt x="383" y="87"/>
                    </a:lnTo>
                    <a:lnTo>
                      <a:pt x="382" y="89"/>
                    </a:lnTo>
                    <a:lnTo>
                      <a:pt x="382" y="91"/>
                    </a:lnTo>
                    <a:lnTo>
                      <a:pt x="384" y="91"/>
                    </a:lnTo>
                    <a:lnTo>
                      <a:pt x="385" y="91"/>
                    </a:lnTo>
                    <a:lnTo>
                      <a:pt x="387" y="91"/>
                    </a:lnTo>
                    <a:lnTo>
                      <a:pt x="388" y="92"/>
                    </a:lnTo>
                    <a:lnTo>
                      <a:pt x="390" y="92"/>
                    </a:lnTo>
                    <a:lnTo>
                      <a:pt x="392" y="92"/>
                    </a:lnTo>
                    <a:lnTo>
                      <a:pt x="394" y="92"/>
                    </a:lnTo>
                    <a:lnTo>
                      <a:pt x="396" y="92"/>
                    </a:lnTo>
                    <a:lnTo>
                      <a:pt x="406" y="94"/>
                    </a:lnTo>
                    <a:lnTo>
                      <a:pt x="415" y="96"/>
                    </a:lnTo>
                    <a:lnTo>
                      <a:pt x="425" y="100"/>
                    </a:lnTo>
                    <a:lnTo>
                      <a:pt x="433" y="104"/>
                    </a:lnTo>
                    <a:lnTo>
                      <a:pt x="441" y="109"/>
                    </a:lnTo>
                    <a:lnTo>
                      <a:pt x="448" y="114"/>
                    </a:lnTo>
                    <a:lnTo>
                      <a:pt x="454" y="120"/>
                    </a:lnTo>
                    <a:lnTo>
                      <a:pt x="459" y="126"/>
                    </a:lnTo>
                    <a:lnTo>
                      <a:pt x="450" y="128"/>
                    </a:lnTo>
                    <a:lnTo>
                      <a:pt x="442" y="130"/>
                    </a:lnTo>
                    <a:lnTo>
                      <a:pt x="434" y="133"/>
                    </a:lnTo>
                    <a:lnTo>
                      <a:pt x="428" y="137"/>
                    </a:lnTo>
                    <a:lnTo>
                      <a:pt x="422" y="140"/>
                    </a:lnTo>
                    <a:lnTo>
                      <a:pt x="418" y="145"/>
                    </a:lnTo>
                    <a:lnTo>
                      <a:pt x="415" y="150"/>
                    </a:lnTo>
                    <a:lnTo>
                      <a:pt x="414" y="154"/>
                    </a:lnTo>
                    <a:lnTo>
                      <a:pt x="414" y="155"/>
                    </a:lnTo>
                    <a:lnTo>
                      <a:pt x="414" y="156"/>
                    </a:lnTo>
                    <a:lnTo>
                      <a:pt x="414" y="156"/>
                    </a:lnTo>
                    <a:lnTo>
                      <a:pt x="414" y="157"/>
                    </a:lnTo>
                    <a:lnTo>
                      <a:pt x="418" y="152"/>
                    </a:lnTo>
                    <a:lnTo>
                      <a:pt x="423" y="148"/>
                    </a:lnTo>
                    <a:lnTo>
                      <a:pt x="430" y="144"/>
                    </a:lnTo>
                    <a:lnTo>
                      <a:pt x="438" y="141"/>
                    </a:lnTo>
                    <a:lnTo>
                      <a:pt x="448" y="139"/>
                    </a:lnTo>
                    <a:lnTo>
                      <a:pt x="457" y="137"/>
                    </a:lnTo>
                    <a:lnTo>
                      <a:pt x="467" y="136"/>
                    </a:lnTo>
                    <a:lnTo>
                      <a:pt x="476" y="136"/>
                    </a:lnTo>
                    <a:lnTo>
                      <a:pt x="484" y="137"/>
                    </a:lnTo>
                    <a:lnTo>
                      <a:pt x="491" y="138"/>
                    </a:lnTo>
                    <a:lnTo>
                      <a:pt x="498" y="141"/>
                    </a:lnTo>
                    <a:lnTo>
                      <a:pt x="505" y="143"/>
                    </a:lnTo>
                    <a:lnTo>
                      <a:pt x="511" y="146"/>
                    </a:lnTo>
                    <a:lnTo>
                      <a:pt x="517" y="150"/>
                    </a:lnTo>
                    <a:lnTo>
                      <a:pt x="523" y="153"/>
                    </a:lnTo>
                    <a:lnTo>
                      <a:pt x="528" y="157"/>
                    </a:lnTo>
                    <a:lnTo>
                      <a:pt x="533" y="162"/>
                    </a:lnTo>
                    <a:lnTo>
                      <a:pt x="537" y="166"/>
                    </a:lnTo>
                    <a:lnTo>
                      <a:pt x="540" y="171"/>
                    </a:lnTo>
                    <a:lnTo>
                      <a:pt x="543" y="176"/>
                    </a:lnTo>
                    <a:lnTo>
                      <a:pt x="545" y="181"/>
                    </a:lnTo>
                    <a:lnTo>
                      <a:pt x="547" y="186"/>
                    </a:lnTo>
                    <a:lnTo>
                      <a:pt x="548" y="192"/>
                    </a:lnTo>
                    <a:lnTo>
                      <a:pt x="548" y="198"/>
                    </a:lnTo>
                    <a:lnTo>
                      <a:pt x="547" y="204"/>
                    </a:lnTo>
                    <a:lnTo>
                      <a:pt x="545" y="210"/>
                    </a:lnTo>
                    <a:lnTo>
                      <a:pt x="542" y="215"/>
                    </a:lnTo>
                    <a:lnTo>
                      <a:pt x="539" y="220"/>
                    </a:lnTo>
                    <a:lnTo>
                      <a:pt x="526" y="217"/>
                    </a:lnTo>
                    <a:lnTo>
                      <a:pt x="513" y="215"/>
                    </a:lnTo>
                    <a:lnTo>
                      <a:pt x="499" y="212"/>
                    </a:lnTo>
                    <a:lnTo>
                      <a:pt x="485" y="210"/>
                    </a:lnTo>
                    <a:lnTo>
                      <a:pt x="470" y="208"/>
                    </a:lnTo>
                    <a:lnTo>
                      <a:pt x="455" y="205"/>
                    </a:lnTo>
                    <a:lnTo>
                      <a:pt x="438" y="204"/>
                    </a:lnTo>
                    <a:lnTo>
                      <a:pt x="422" y="202"/>
                    </a:lnTo>
                    <a:lnTo>
                      <a:pt x="405" y="200"/>
                    </a:lnTo>
                    <a:lnTo>
                      <a:pt x="388" y="198"/>
                    </a:lnTo>
                    <a:lnTo>
                      <a:pt x="370" y="197"/>
                    </a:lnTo>
                    <a:lnTo>
                      <a:pt x="352" y="196"/>
                    </a:lnTo>
                    <a:lnTo>
                      <a:pt x="333" y="195"/>
                    </a:lnTo>
                    <a:lnTo>
                      <a:pt x="314" y="194"/>
                    </a:lnTo>
                    <a:lnTo>
                      <a:pt x="295" y="194"/>
                    </a:lnTo>
                    <a:lnTo>
                      <a:pt x="276" y="193"/>
                    </a:lnTo>
                    <a:lnTo>
                      <a:pt x="265" y="193"/>
                    </a:lnTo>
                    <a:lnTo>
                      <a:pt x="254" y="193"/>
                    </a:lnTo>
                    <a:lnTo>
                      <a:pt x="244" y="193"/>
                    </a:lnTo>
                    <a:lnTo>
                      <a:pt x="233" y="193"/>
                    </a:lnTo>
                    <a:lnTo>
                      <a:pt x="223" y="193"/>
                    </a:lnTo>
                    <a:lnTo>
                      <a:pt x="213" y="194"/>
                    </a:lnTo>
                    <a:lnTo>
                      <a:pt x="202" y="194"/>
                    </a:lnTo>
                    <a:lnTo>
                      <a:pt x="192" y="194"/>
                    </a:lnTo>
                    <a:lnTo>
                      <a:pt x="183" y="195"/>
                    </a:lnTo>
                    <a:lnTo>
                      <a:pt x="172" y="195"/>
                    </a:lnTo>
                    <a:lnTo>
                      <a:pt x="163" y="196"/>
                    </a:lnTo>
                    <a:lnTo>
                      <a:pt x="153" y="196"/>
                    </a:lnTo>
                    <a:lnTo>
                      <a:pt x="144" y="197"/>
                    </a:lnTo>
                    <a:lnTo>
                      <a:pt x="135" y="198"/>
                    </a:lnTo>
                    <a:lnTo>
                      <a:pt x="126" y="198"/>
                    </a:lnTo>
                    <a:lnTo>
                      <a:pt x="117" y="199"/>
                    </a:lnTo>
                    <a:lnTo>
                      <a:pt x="0" y="282"/>
                    </a:lnTo>
                    <a:lnTo>
                      <a:pt x="9" y="280"/>
                    </a:lnTo>
                    <a:lnTo>
                      <a:pt x="18" y="277"/>
                    </a:lnTo>
                    <a:lnTo>
                      <a:pt x="28" y="276"/>
                    </a:lnTo>
                    <a:lnTo>
                      <a:pt x="39" y="273"/>
                    </a:lnTo>
                    <a:lnTo>
                      <a:pt x="50" y="271"/>
                    </a:lnTo>
                    <a:lnTo>
                      <a:pt x="62" y="270"/>
                    </a:lnTo>
                    <a:lnTo>
                      <a:pt x="74" y="268"/>
                    </a:lnTo>
                    <a:lnTo>
                      <a:pt x="88" y="266"/>
                    </a:lnTo>
                    <a:lnTo>
                      <a:pt x="101" y="265"/>
                    </a:lnTo>
                    <a:lnTo>
                      <a:pt x="116" y="263"/>
                    </a:lnTo>
                    <a:lnTo>
                      <a:pt x="131" y="262"/>
                    </a:lnTo>
                    <a:lnTo>
                      <a:pt x="146" y="261"/>
                    </a:lnTo>
                    <a:lnTo>
                      <a:pt x="163" y="260"/>
                    </a:lnTo>
                    <a:lnTo>
                      <a:pt x="180" y="260"/>
                    </a:lnTo>
                    <a:lnTo>
                      <a:pt x="198" y="260"/>
                    </a:lnTo>
                    <a:lnTo>
                      <a:pt x="216" y="260"/>
                    </a:lnTo>
                    <a:lnTo>
                      <a:pt x="234" y="261"/>
                    </a:lnTo>
                    <a:lnTo>
                      <a:pt x="251" y="261"/>
                    </a:lnTo>
                    <a:lnTo>
                      <a:pt x="267" y="262"/>
                    </a:lnTo>
                    <a:lnTo>
                      <a:pt x="282" y="263"/>
                    </a:lnTo>
                    <a:lnTo>
                      <a:pt x="297" y="264"/>
                    </a:lnTo>
                    <a:lnTo>
                      <a:pt x="312" y="265"/>
                    </a:lnTo>
                    <a:lnTo>
                      <a:pt x="325" y="266"/>
                    </a:lnTo>
                    <a:lnTo>
                      <a:pt x="339" y="267"/>
                    </a:lnTo>
                    <a:lnTo>
                      <a:pt x="351" y="268"/>
                    </a:lnTo>
                    <a:lnTo>
                      <a:pt x="363" y="269"/>
                    </a:lnTo>
                    <a:lnTo>
                      <a:pt x="375" y="271"/>
                    </a:lnTo>
                    <a:lnTo>
                      <a:pt x="386" y="272"/>
                    </a:lnTo>
                    <a:lnTo>
                      <a:pt x="396" y="273"/>
                    </a:lnTo>
                    <a:lnTo>
                      <a:pt x="407" y="275"/>
                    </a:lnTo>
                    <a:lnTo>
                      <a:pt x="417" y="276"/>
                    </a:lnTo>
                    <a:lnTo>
                      <a:pt x="427" y="277"/>
                    </a:lnTo>
                    <a:lnTo>
                      <a:pt x="436" y="279"/>
                    </a:lnTo>
                    <a:lnTo>
                      <a:pt x="446" y="280"/>
                    </a:lnTo>
                    <a:lnTo>
                      <a:pt x="455" y="282"/>
                    </a:lnTo>
                    <a:lnTo>
                      <a:pt x="464" y="283"/>
                    </a:lnTo>
                    <a:lnTo>
                      <a:pt x="472" y="284"/>
                    </a:lnTo>
                    <a:lnTo>
                      <a:pt x="481" y="285"/>
                    </a:lnTo>
                    <a:lnTo>
                      <a:pt x="489" y="287"/>
                    </a:lnTo>
                    <a:lnTo>
                      <a:pt x="498" y="288"/>
                    </a:lnTo>
                    <a:lnTo>
                      <a:pt x="506" y="289"/>
                    </a:lnTo>
                    <a:lnTo>
                      <a:pt x="515" y="290"/>
                    </a:lnTo>
                    <a:lnTo>
                      <a:pt x="524" y="290"/>
                    </a:lnTo>
                    <a:lnTo>
                      <a:pt x="532" y="291"/>
                    </a:lnTo>
                    <a:lnTo>
                      <a:pt x="541" y="292"/>
                    </a:lnTo>
                    <a:lnTo>
                      <a:pt x="550" y="292"/>
                    </a:lnTo>
                    <a:lnTo>
                      <a:pt x="559" y="293"/>
                    </a:lnTo>
                    <a:lnTo>
                      <a:pt x="568" y="293"/>
                    </a:lnTo>
                    <a:lnTo>
                      <a:pt x="592" y="293"/>
                    </a:lnTo>
                    <a:lnTo>
                      <a:pt x="615" y="293"/>
                    </a:lnTo>
                    <a:lnTo>
                      <a:pt x="636" y="292"/>
                    </a:lnTo>
                    <a:lnTo>
                      <a:pt x="656" y="291"/>
                    </a:lnTo>
                    <a:lnTo>
                      <a:pt x="674" y="290"/>
                    </a:lnTo>
                    <a:lnTo>
                      <a:pt x="692" y="288"/>
                    </a:lnTo>
                    <a:lnTo>
                      <a:pt x="707" y="287"/>
                    </a:lnTo>
                    <a:lnTo>
                      <a:pt x="721" y="285"/>
                    </a:lnTo>
                    <a:lnTo>
                      <a:pt x="733" y="283"/>
                    </a:lnTo>
                    <a:lnTo>
                      <a:pt x="744" y="282"/>
                    </a:lnTo>
                    <a:lnTo>
                      <a:pt x="753" y="280"/>
                    </a:lnTo>
                    <a:lnTo>
                      <a:pt x="760" y="278"/>
                    </a:lnTo>
                    <a:lnTo>
                      <a:pt x="766" y="277"/>
                    </a:lnTo>
                    <a:lnTo>
                      <a:pt x="770" y="276"/>
                    </a:lnTo>
                    <a:lnTo>
                      <a:pt x="773" y="276"/>
                    </a:lnTo>
                    <a:lnTo>
                      <a:pt x="774" y="275"/>
                    </a:lnTo>
                    <a:lnTo>
                      <a:pt x="780" y="277"/>
                    </a:lnTo>
                    <a:lnTo>
                      <a:pt x="394"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59" name="Freeform 95"/>
              <p:cNvSpPr>
                <a:spLocks/>
              </p:cNvSpPr>
              <p:nvPr/>
            </p:nvSpPr>
            <p:spPr bwMode="auto">
              <a:xfrm>
                <a:off x="1194" y="1073"/>
                <a:ext cx="431" cy="187"/>
              </a:xfrm>
              <a:custGeom>
                <a:avLst/>
                <a:gdLst>
                  <a:gd name="T0" fmla="*/ 178 w 431"/>
                  <a:gd name="T1" fmla="*/ 161 h 187"/>
                  <a:gd name="T2" fmla="*/ 216 w 431"/>
                  <a:gd name="T3" fmla="*/ 162 h 187"/>
                  <a:gd name="T4" fmla="*/ 253 w 431"/>
                  <a:gd name="T5" fmla="*/ 164 h 187"/>
                  <a:gd name="T6" fmla="*/ 288 w 431"/>
                  <a:gd name="T7" fmla="*/ 167 h 187"/>
                  <a:gd name="T8" fmla="*/ 321 w 431"/>
                  <a:gd name="T9" fmla="*/ 171 h 187"/>
                  <a:gd name="T10" fmla="*/ 353 w 431"/>
                  <a:gd name="T11" fmla="*/ 175 h 187"/>
                  <a:gd name="T12" fmla="*/ 382 w 431"/>
                  <a:gd name="T13" fmla="*/ 179 h 187"/>
                  <a:gd name="T14" fmla="*/ 409 w 431"/>
                  <a:gd name="T15" fmla="*/ 184 h 187"/>
                  <a:gd name="T16" fmla="*/ 425 w 431"/>
                  <a:gd name="T17" fmla="*/ 182 h 187"/>
                  <a:gd name="T18" fmla="*/ 430 w 431"/>
                  <a:gd name="T19" fmla="*/ 171 h 187"/>
                  <a:gd name="T20" fmla="*/ 431 w 431"/>
                  <a:gd name="T21" fmla="*/ 159 h 187"/>
                  <a:gd name="T22" fmla="*/ 428 w 431"/>
                  <a:gd name="T23" fmla="*/ 148 h 187"/>
                  <a:gd name="T24" fmla="*/ 423 w 431"/>
                  <a:gd name="T25" fmla="*/ 138 h 187"/>
                  <a:gd name="T26" fmla="*/ 416 w 431"/>
                  <a:gd name="T27" fmla="*/ 129 h 187"/>
                  <a:gd name="T28" fmla="*/ 406 w 431"/>
                  <a:gd name="T29" fmla="*/ 120 h 187"/>
                  <a:gd name="T30" fmla="*/ 394 w 431"/>
                  <a:gd name="T31" fmla="*/ 113 h 187"/>
                  <a:gd name="T32" fmla="*/ 381 w 431"/>
                  <a:gd name="T33" fmla="*/ 108 h 187"/>
                  <a:gd name="T34" fmla="*/ 367 w 431"/>
                  <a:gd name="T35" fmla="*/ 104 h 187"/>
                  <a:gd name="T36" fmla="*/ 350 w 431"/>
                  <a:gd name="T37" fmla="*/ 103 h 187"/>
                  <a:gd name="T38" fmla="*/ 331 w 431"/>
                  <a:gd name="T39" fmla="*/ 106 h 187"/>
                  <a:gd name="T40" fmla="*/ 313 w 431"/>
                  <a:gd name="T41" fmla="*/ 111 h 187"/>
                  <a:gd name="T42" fmla="*/ 301 w 431"/>
                  <a:gd name="T43" fmla="*/ 119 h 187"/>
                  <a:gd name="T44" fmla="*/ 297 w 431"/>
                  <a:gd name="T45" fmla="*/ 123 h 187"/>
                  <a:gd name="T46" fmla="*/ 297 w 431"/>
                  <a:gd name="T47" fmla="*/ 122 h 187"/>
                  <a:gd name="T48" fmla="*/ 298 w 431"/>
                  <a:gd name="T49" fmla="*/ 117 h 187"/>
                  <a:gd name="T50" fmla="*/ 305 w 431"/>
                  <a:gd name="T51" fmla="*/ 107 h 187"/>
                  <a:gd name="T52" fmla="*/ 317 w 431"/>
                  <a:gd name="T53" fmla="*/ 100 h 187"/>
                  <a:gd name="T54" fmla="*/ 333 w 431"/>
                  <a:gd name="T55" fmla="*/ 95 h 187"/>
                  <a:gd name="T56" fmla="*/ 337 w 431"/>
                  <a:gd name="T57" fmla="*/ 87 h 187"/>
                  <a:gd name="T58" fmla="*/ 324 w 431"/>
                  <a:gd name="T59" fmla="*/ 76 h 187"/>
                  <a:gd name="T60" fmla="*/ 308 w 431"/>
                  <a:gd name="T61" fmla="*/ 67 h 187"/>
                  <a:gd name="T62" fmla="*/ 289 w 431"/>
                  <a:gd name="T63" fmla="*/ 61 h 187"/>
                  <a:gd name="T64" fmla="*/ 277 w 431"/>
                  <a:gd name="T65" fmla="*/ 59 h 187"/>
                  <a:gd name="T66" fmla="*/ 273 w 431"/>
                  <a:gd name="T67" fmla="*/ 59 h 187"/>
                  <a:gd name="T68" fmla="*/ 270 w 431"/>
                  <a:gd name="T69" fmla="*/ 58 h 187"/>
                  <a:gd name="T70" fmla="*/ 267 w 431"/>
                  <a:gd name="T71" fmla="*/ 58 h 187"/>
                  <a:gd name="T72" fmla="*/ 265 w 431"/>
                  <a:gd name="T73" fmla="*/ 56 h 187"/>
                  <a:gd name="T74" fmla="*/ 266 w 431"/>
                  <a:gd name="T75" fmla="*/ 52 h 187"/>
                  <a:gd name="T76" fmla="*/ 266 w 431"/>
                  <a:gd name="T77" fmla="*/ 43 h 187"/>
                  <a:gd name="T78" fmla="*/ 262 w 431"/>
                  <a:gd name="T79" fmla="*/ 29 h 187"/>
                  <a:gd name="T80" fmla="*/ 252 w 431"/>
                  <a:gd name="T81" fmla="*/ 16 h 187"/>
                  <a:gd name="T82" fmla="*/ 240 w 431"/>
                  <a:gd name="T83" fmla="*/ 5 h 187"/>
                  <a:gd name="T84" fmla="*/ 0 w 431"/>
                  <a:gd name="T85" fmla="*/ 166 h 187"/>
                  <a:gd name="T86" fmla="*/ 18 w 431"/>
                  <a:gd name="T87" fmla="*/ 165 h 187"/>
                  <a:gd name="T88" fmla="*/ 36 w 431"/>
                  <a:gd name="T89" fmla="*/ 163 h 187"/>
                  <a:gd name="T90" fmla="*/ 55 w 431"/>
                  <a:gd name="T91" fmla="*/ 162 h 187"/>
                  <a:gd name="T92" fmla="*/ 75 w 431"/>
                  <a:gd name="T93" fmla="*/ 161 h 187"/>
                  <a:gd name="T94" fmla="*/ 96 w 431"/>
                  <a:gd name="T95" fmla="*/ 161 h 187"/>
                  <a:gd name="T96" fmla="*/ 116 w 431"/>
                  <a:gd name="T97" fmla="*/ 160 h 187"/>
                  <a:gd name="T98" fmla="*/ 137 w 431"/>
                  <a:gd name="T99" fmla="*/ 160 h 187"/>
                  <a:gd name="T100" fmla="*/ 159 w 431"/>
                  <a:gd name="T101" fmla="*/ 1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1" h="187">
                    <a:moveTo>
                      <a:pt x="159" y="160"/>
                    </a:moveTo>
                    <a:lnTo>
                      <a:pt x="178" y="161"/>
                    </a:lnTo>
                    <a:lnTo>
                      <a:pt x="197" y="161"/>
                    </a:lnTo>
                    <a:lnTo>
                      <a:pt x="216" y="162"/>
                    </a:lnTo>
                    <a:lnTo>
                      <a:pt x="235" y="163"/>
                    </a:lnTo>
                    <a:lnTo>
                      <a:pt x="253" y="164"/>
                    </a:lnTo>
                    <a:lnTo>
                      <a:pt x="271" y="165"/>
                    </a:lnTo>
                    <a:lnTo>
                      <a:pt x="288" y="167"/>
                    </a:lnTo>
                    <a:lnTo>
                      <a:pt x="305" y="169"/>
                    </a:lnTo>
                    <a:lnTo>
                      <a:pt x="321" y="171"/>
                    </a:lnTo>
                    <a:lnTo>
                      <a:pt x="338" y="172"/>
                    </a:lnTo>
                    <a:lnTo>
                      <a:pt x="353" y="175"/>
                    </a:lnTo>
                    <a:lnTo>
                      <a:pt x="368" y="177"/>
                    </a:lnTo>
                    <a:lnTo>
                      <a:pt x="382" y="179"/>
                    </a:lnTo>
                    <a:lnTo>
                      <a:pt x="396" y="182"/>
                    </a:lnTo>
                    <a:lnTo>
                      <a:pt x="409" y="184"/>
                    </a:lnTo>
                    <a:lnTo>
                      <a:pt x="422" y="187"/>
                    </a:lnTo>
                    <a:lnTo>
                      <a:pt x="425" y="182"/>
                    </a:lnTo>
                    <a:lnTo>
                      <a:pt x="428" y="177"/>
                    </a:lnTo>
                    <a:lnTo>
                      <a:pt x="430" y="171"/>
                    </a:lnTo>
                    <a:lnTo>
                      <a:pt x="431" y="165"/>
                    </a:lnTo>
                    <a:lnTo>
                      <a:pt x="431" y="159"/>
                    </a:lnTo>
                    <a:lnTo>
                      <a:pt x="430" y="153"/>
                    </a:lnTo>
                    <a:lnTo>
                      <a:pt x="428" y="148"/>
                    </a:lnTo>
                    <a:lnTo>
                      <a:pt x="426" y="143"/>
                    </a:lnTo>
                    <a:lnTo>
                      <a:pt x="423" y="138"/>
                    </a:lnTo>
                    <a:lnTo>
                      <a:pt x="420" y="133"/>
                    </a:lnTo>
                    <a:lnTo>
                      <a:pt x="416" y="129"/>
                    </a:lnTo>
                    <a:lnTo>
                      <a:pt x="411" y="124"/>
                    </a:lnTo>
                    <a:lnTo>
                      <a:pt x="406" y="120"/>
                    </a:lnTo>
                    <a:lnTo>
                      <a:pt x="400" y="117"/>
                    </a:lnTo>
                    <a:lnTo>
                      <a:pt x="394" y="113"/>
                    </a:lnTo>
                    <a:lnTo>
                      <a:pt x="388" y="110"/>
                    </a:lnTo>
                    <a:lnTo>
                      <a:pt x="381" y="108"/>
                    </a:lnTo>
                    <a:lnTo>
                      <a:pt x="374" y="105"/>
                    </a:lnTo>
                    <a:lnTo>
                      <a:pt x="367" y="104"/>
                    </a:lnTo>
                    <a:lnTo>
                      <a:pt x="359" y="103"/>
                    </a:lnTo>
                    <a:lnTo>
                      <a:pt x="350" y="103"/>
                    </a:lnTo>
                    <a:lnTo>
                      <a:pt x="340" y="104"/>
                    </a:lnTo>
                    <a:lnTo>
                      <a:pt x="331" y="106"/>
                    </a:lnTo>
                    <a:lnTo>
                      <a:pt x="321" y="108"/>
                    </a:lnTo>
                    <a:lnTo>
                      <a:pt x="313" y="111"/>
                    </a:lnTo>
                    <a:lnTo>
                      <a:pt x="306" y="115"/>
                    </a:lnTo>
                    <a:lnTo>
                      <a:pt x="301" y="119"/>
                    </a:lnTo>
                    <a:lnTo>
                      <a:pt x="297" y="124"/>
                    </a:lnTo>
                    <a:lnTo>
                      <a:pt x="297" y="123"/>
                    </a:lnTo>
                    <a:lnTo>
                      <a:pt x="297" y="123"/>
                    </a:lnTo>
                    <a:lnTo>
                      <a:pt x="297" y="122"/>
                    </a:lnTo>
                    <a:lnTo>
                      <a:pt x="297" y="121"/>
                    </a:lnTo>
                    <a:lnTo>
                      <a:pt x="298" y="117"/>
                    </a:lnTo>
                    <a:lnTo>
                      <a:pt x="301" y="112"/>
                    </a:lnTo>
                    <a:lnTo>
                      <a:pt x="305" y="107"/>
                    </a:lnTo>
                    <a:lnTo>
                      <a:pt x="311" y="104"/>
                    </a:lnTo>
                    <a:lnTo>
                      <a:pt x="317" y="100"/>
                    </a:lnTo>
                    <a:lnTo>
                      <a:pt x="325" y="97"/>
                    </a:lnTo>
                    <a:lnTo>
                      <a:pt x="333" y="95"/>
                    </a:lnTo>
                    <a:lnTo>
                      <a:pt x="342" y="93"/>
                    </a:lnTo>
                    <a:lnTo>
                      <a:pt x="337" y="87"/>
                    </a:lnTo>
                    <a:lnTo>
                      <a:pt x="331" y="81"/>
                    </a:lnTo>
                    <a:lnTo>
                      <a:pt x="324" y="76"/>
                    </a:lnTo>
                    <a:lnTo>
                      <a:pt x="316" y="71"/>
                    </a:lnTo>
                    <a:lnTo>
                      <a:pt x="308" y="67"/>
                    </a:lnTo>
                    <a:lnTo>
                      <a:pt x="298" y="63"/>
                    </a:lnTo>
                    <a:lnTo>
                      <a:pt x="289" y="61"/>
                    </a:lnTo>
                    <a:lnTo>
                      <a:pt x="279" y="59"/>
                    </a:lnTo>
                    <a:lnTo>
                      <a:pt x="277" y="59"/>
                    </a:lnTo>
                    <a:lnTo>
                      <a:pt x="275" y="59"/>
                    </a:lnTo>
                    <a:lnTo>
                      <a:pt x="273" y="59"/>
                    </a:lnTo>
                    <a:lnTo>
                      <a:pt x="271" y="59"/>
                    </a:lnTo>
                    <a:lnTo>
                      <a:pt x="270" y="58"/>
                    </a:lnTo>
                    <a:lnTo>
                      <a:pt x="268" y="58"/>
                    </a:lnTo>
                    <a:lnTo>
                      <a:pt x="267" y="58"/>
                    </a:lnTo>
                    <a:lnTo>
                      <a:pt x="265" y="58"/>
                    </a:lnTo>
                    <a:lnTo>
                      <a:pt x="265" y="56"/>
                    </a:lnTo>
                    <a:lnTo>
                      <a:pt x="266" y="54"/>
                    </a:lnTo>
                    <a:lnTo>
                      <a:pt x="266" y="52"/>
                    </a:lnTo>
                    <a:lnTo>
                      <a:pt x="266" y="50"/>
                    </a:lnTo>
                    <a:lnTo>
                      <a:pt x="266" y="43"/>
                    </a:lnTo>
                    <a:lnTo>
                      <a:pt x="264" y="36"/>
                    </a:lnTo>
                    <a:lnTo>
                      <a:pt x="262" y="29"/>
                    </a:lnTo>
                    <a:lnTo>
                      <a:pt x="258" y="22"/>
                    </a:lnTo>
                    <a:lnTo>
                      <a:pt x="252" y="16"/>
                    </a:lnTo>
                    <a:lnTo>
                      <a:pt x="247" y="10"/>
                    </a:lnTo>
                    <a:lnTo>
                      <a:pt x="240" y="5"/>
                    </a:lnTo>
                    <a:lnTo>
                      <a:pt x="232" y="0"/>
                    </a:lnTo>
                    <a:lnTo>
                      <a:pt x="0" y="166"/>
                    </a:lnTo>
                    <a:lnTo>
                      <a:pt x="9" y="165"/>
                    </a:lnTo>
                    <a:lnTo>
                      <a:pt x="18" y="165"/>
                    </a:lnTo>
                    <a:lnTo>
                      <a:pt x="27" y="164"/>
                    </a:lnTo>
                    <a:lnTo>
                      <a:pt x="36" y="163"/>
                    </a:lnTo>
                    <a:lnTo>
                      <a:pt x="46" y="163"/>
                    </a:lnTo>
                    <a:lnTo>
                      <a:pt x="55" y="162"/>
                    </a:lnTo>
                    <a:lnTo>
                      <a:pt x="66" y="162"/>
                    </a:lnTo>
                    <a:lnTo>
                      <a:pt x="75" y="161"/>
                    </a:lnTo>
                    <a:lnTo>
                      <a:pt x="85" y="161"/>
                    </a:lnTo>
                    <a:lnTo>
                      <a:pt x="96" y="161"/>
                    </a:lnTo>
                    <a:lnTo>
                      <a:pt x="106" y="160"/>
                    </a:lnTo>
                    <a:lnTo>
                      <a:pt x="116" y="160"/>
                    </a:lnTo>
                    <a:lnTo>
                      <a:pt x="127" y="160"/>
                    </a:lnTo>
                    <a:lnTo>
                      <a:pt x="137" y="160"/>
                    </a:lnTo>
                    <a:lnTo>
                      <a:pt x="148" y="160"/>
                    </a:lnTo>
                    <a:lnTo>
                      <a:pt x="159" y="16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60" name="Freeform 96"/>
              <p:cNvSpPr>
                <a:spLocks/>
              </p:cNvSpPr>
              <p:nvPr/>
            </p:nvSpPr>
            <p:spPr bwMode="auto">
              <a:xfrm>
                <a:off x="1147" y="1304"/>
                <a:ext cx="619" cy="139"/>
              </a:xfrm>
              <a:custGeom>
                <a:avLst/>
                <a:gdLst>
                  <a:gd name="T0" fmla="*/ 362 w 619"/>
                  <a:gd name="T1" fmla="*/ 139 h 139"/>
                  <a:gd name="T2" fmla="*/ 619 w 619"/>
                  <a:gd name="T3" fmla="*/ 89 h 139"/>
                  <a:gd name="T4" fmla="*/ 502 w 619"/>
                  <a:gd name="T5" fmla="*/ 0 h 139"/>
                  <a:gd name="T6" fmla="*/ 143 w 619"/>
                  <a:gd name="T7" fmla="*/ 0 h 139"/>
                  <a:gd name="T8" fmla="*/ 0 w 619"/>
                  <a:gd name="T9" fmla="*/ 108 h 139"/>
                  <a:gd name="T10" fmla="*/ 362 w 619"/>
                  <a:gd name="T11" fmla="*/ 139 h 139"/>
                </a:gdLst>
                <a:ahLst/>
                <a:cxnLst>
                  <a:cxn ang="0">
                    <a:pos x="T0" y="T1"/>
                  </a:cxn>
                  <a:cxn ang="0">
                    <a:pos x="T2" y="T3"/>
                  </a:cxn>
                  <a:cxn ang="0">
                    <a:pos x="T4" y="T5"/>
                  </a:cxn>
                  <a:cxn ang="0">
                    <a:pos x="T6" y="T7"/>
                  </a:cxn>
                  <a:cxn ang="0">
                    <a:pos x="T8" y="T9"/>
                  </a:cxn>
                  <a:cxn ang="0">
                    <a:pos x="T10" y="T11"/>
                  </a:cxn>
                </a:cxnLst>
                <a:rect l="0" t="0" r="r" b="b"/>
                <a:pathLst>
                  <a:path w="619" h="139">
                    <a:moveTo>
                      <a:pt x="362" y="139"/>
                    </a:moveTo>
                    <a:lnTo>
                      <a:pt x="619" y="89"/>
                    </a:lnTo>
                    <a:lnTo>
                      <a:pt x="502" y="0"/>
                    </a:lnTo>
                    <a:lnTo>
                      <a:pt x="143" y="0"/>
                    </a:lnTo>
                    <a:lnTo>
                      <a:pt x="0" y="108"/>
                    </a:lnTo>
                    <a:lnTo>
                      <a:pt x="362" y="139"/>
                    </a:lnTo>
                    <a:close/>
                  </a:path>
                </a:pathLst>
              </a:custGeom>
              <a:solidFill>
                <a:srgbClr val="DDD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61" name="Freeform 97"/>
              <p:cNvSpPr>
                <a:spLocks/>
              </p:cNvSpPr>
              <p:nvPr/>
            </p:nvSpPr>
            <p:spPr bwMode="auto">
              <a:xfrm>
                <a:off x="1503" y="1314"/>
                <a:ext cx="265" cy="133"/>
              </a:xfrm>
              <a:custGeom>
                <a:avLst/>
                <a:gdLst>
                  <a:gd name="T0" fmla="*/ 141 w 265"/>
                  <a:gd name="T1" fmla="*/ 0 h 133"/>
                  <a:gd name="T2" fmla="*/ 265 w 265"/>
                  <a:gd name="T3" fmla="*/ 80 h 133"/>
                  <a:gd name="T4" fmla="*/ 0 w 265"/>
                  <a:gd name="T5" fmla="*/ 133 h 133"/>
                  <a:gd name="T6" fmla="*/ 141 w 265"/>
                  <a:gd name="T7" fmla="*/ 0 h 133"/>
                </a:gdLst>
                <a:ahLst/>
                <a:cxnLst>
                  <a:cxn ang="0">
                    <a:pos x="T0" y="T1"/>
                  </a:cxn>
                  <a:cxn ang="0">
                    <a:pos x="T2" y="T3"/>
                  </a:cxn>
                  <a:cxn ang="0">
                    <a:pos x="T4" y="T5"/>
                  </a:cxn>
                  <a:cxn ang="0">
                    <a:pos x="T6" y="T7"/>
                  </a:cxn>
                </a:cxnLst>
                <a:rect l="0" t="0" r="r" b="b"/>
                <a:pathLst>
                  <a:path w="265" h="133">
                    <a:moveTo>
                      <a:pt x="141" y="0"/>
                    </a:moveTo>
                    <a:lnTo>
                      <a:pt x="265" y="80"/>
                    </a:lnTo>
                    <a:lnTo>
                      <a:pt x="0" y="133"/>
                    </a:lnTo>
                    <a:lnTo>
                      <a:pt x="141"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62" name="Freeform 98"/>
              <p:cNvSpPr>
                <a:spLocks/>
              </p:cNvSpPr>
              <p:nvPr/>
            </p:nvSpPr>
            <p:spPr bwMode="auto">
              <a:xfrm>
                <a:off x="1595" y="1378"/>
                <a:ext cx="74" cy="49"/>
              </a:xfrm>
              <a:custGeom>
                <a:avLst/>
                <a:gdLst>
                  <a:gd name="T0" fmla="*/ 0 w 74"/>
                  <a:gd name="T1" fmla="*/ 16 h 49"/>
                  <a:gd name="T2" fmla="*/ 74 w 74"/>
                  <a:gd name="T3" fmla="*/ 0 h 49"/>
                  <a:gd name="T4" fmla="*/ 73 w 74"/>
                  <a:gd name="T5" fmla="*/ 49 h 49"/>
                  <a:gd name="T6" fmla="*/ 63 w 74"/>
                  <a:gd name="T7" fmla="*/ 11 h 49"/>
                  <a:gd name="T8" fmla="*/ 0 w 74"/>
                  <a:gd name="T9" fmla="*/ 16 h 49"/>
                </a:gdLst>
                <a:ahLst/>
                <a:cxnLst>
                  <a:cxn ang="0">
                    <a:pos x="T0" y="T1"/>
                  </a:cxn>
                  <a:cxn ang="0">
                    <a:pos x="T2" y="T3"/>
                  </a:cxn>
                  <a:cxn ang="0">
                    <a:pos x="T4" y="T5"/>
                  </a:cxn>
                  <a:cxn ang="0">
                    <a:pos x="T6" y="T7"/>
                  </a:cxn>
                  <a:cxn ang="0">
                    <a:pos x="T8" y="T9"/>
                  </a:cxn>
                </a:cxnLst>
                <a:rect l="0" t="0" r="r" b="b"/>
                <a:pathLst>
                  <a:path w="74" h="49">
                    <a:moveTo>
                      <a:pt x="0" y="16"/>
                    </a:moveTo>
                    <a:lnTo>
                      <a:pt x="74" y="0"/>
                    </a:lnTo>
                    <a:lnTo>
                      <a:pt x="73" y="49"/>
                    </a:lnTo>
                    <a:lnTo>
                      <a:pt x="63" y="11"/>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63" name="Freeform 99"/>
              <p:cNvSpPr>
                <a:spLocks/>
              </p:cNvSpPr>
              <p:nvPr/>
            </p:nvSpPr>
            <p:spPr bwMode="auto">
              <a:xfrm>
                <a:off x="1623" y="1308"/>
                <a:ext cx="145" cy="93"/>
              </a:xfrm>
              <a:custGeom>
                <a:avLst/>
                <a:gdLst>
                  <a:gd name="T0" fmla="*/ 0 w 145"/>
                  <a:gd name="T1" fmla="*/ 26 h 93"/>
                  <a:gd name="T2" fmla="*/ 116 w 145"/>
                  <a:gd name="T3" fmla="*/ 93 h 93"/>
                  <a:gd name="T4" fmla="*/ 145 w 145"/>
                  <a:gd name="T5" fmla="*/ 87 h 93"/>
                  <a:gd name="T6" fmla="*/ 28 w 145"/>
                  <a:gd name="T7" fmla="*/ 0 h 93"/>
                  <a:gd name="T8" fmla="*/ 0 w 145"/>
                  <a:gd name="T9" fmla="*/ 26 h 93"/>
                </a:gdLst>
                <a:ahLst/>
                <a:cxnLst>
                  <a:cxn ang="0">
                    <a:pos x="T0" y="T1"/>
                  </a:cxn>
                  <a:cxn ang="0">
                    <a:pos x="T2" y="T3"/>
                  </a:cxn>
                  <a:cxn ang="0">
                    <a:pos x="T4" y="T5"/>
                  </a:cxn>
                  <a:cxn ang="0">
                    <a:pos x="T6" y="T7"/>
                  </a:cxn>
                  <a:cxn ang="0">
                    <a:pos x="T8" y="T9"/>
                  </a:cxn>
                </a:cxnLst>
                <a:rect l="0" t="0" r="r" b="b"/>
                <a:pathLst>
                  <a:path w="145" h="93">
                    <a:moveTo>
                      <a:pt x="0" y="26"/>
                    </a:moveTo>
                    <a:lnTo>
                      <a:pt x="116" y="93"/>
                    </a:lnTo>
                    <a:lnTo>
                      <a:pt x="145" y="87"/>
                    </a:lnTo>
                    <a:lnTo>
                      <a:pt x="28" y="0"/>
                    </a:lnTo>
                    <a:lnTo>
                      <a:pt x="0" y="26"/>
                    </a:lnTo>
                    <a:close/>
                  </a:path>
                </a:pathLst>
              </a:custGeom>
              <a:solidFill>
                <a:srgbClr val="DB5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64" name="Freeform 100"/>
              <p:cNvSpPr>
                <a:spLocks/>
              </p:cNvSpPr>
              <p:nvPr/>
            </p:nvSpPr>
            <p:spPr bwMode="auto">
              <a:xfrm>
                <a:off x="1149" y="1298"/>
                <a:ext cx="620" cy="146"/>
              </a:xfrm>
              <a:custGeom>
                <a:avLst/>
                <a:gdLst>
                  <a:gd name="T0" fmla="*/ 0 w 620"/>
                  <a:gd name="T1" fmla="*/ 114 h 146"/>
                  <a:gd name="T2" fmla="*/ 134 w 620"/>
                  <a:gd name="T3" fmla="*/ 0 h 146"/>
                  <a:gd name="T4" fmla="*/ 502 w 620"/>
                  <a:gd name="T5" fmla="*/ 0 h 146"/>
                  <a:gd name="T6" fmla="*/ 620 w 620"/>
                  <a:gd name="T7" fmla="*/ 97 h 146"/>
                  <a:gd name="T8" fmla="*/ 496 w 620"/>
                  <a:gd name="T9" fmla="*/ 23 h 146"/>
                  <a:gd name="T10" fmla="*/ 478 w 620"/>
                  <a:gd name="T11" fmla="*/ 42 h 146"/>
                  <a:gd name="T12" fmla="*/ 360 w 620"/>
                  <a:gd name="T13" fmla="*/ 146 h 146"/>
                  <a:gd name="T14" fmla="*/ 464 w 620"/>
                  <a:gd name="T15" fmla="*/ 16 h 146"/>
                  <a:gd name="T16" fmla="*/ 146 w 620"/>
                  <a:gd name="T17" fmla="*/ 10 h 146"/>
                  <a:gd name="T18" fmla="*/ 0 w 620"/>
                  <a:gd name="T19"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0" h="146">
                    <a:moveTo>
                      <a:pt x="0" y="114"/>
                    </a:moveTo>
                    <a:lnTo>
                      <a:pt x="134" y="0"/>
                    </a:lnTo>
                    <a:lnTo>
                      <a:pt x="502" y="0"/>
                    </a:lnTo>
                    <a:lnTo>
                      <a:pt x="620" y="97"/>
                    </a:lnTo>
                    <a:lnTo>
                      <a:pt x="496" y="23"/>
                    </a:lnTo>
                    <a:lnTo>
                      <a:pt x="478" y="42"/>
                    </a:lnTo>
                    <a:lnTo>
                      <a:pt x="360" y="146"/>
                    </a:lnTo>
                    <a:lnTo>
                      <a:pt x="464" y="16"/>
                    </a:lnTo>
                    <a:lnTo>
                      <a:pt x="146" y="10"/>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65" name="Freeform 101"/>
              <p:cNvSpPr>
                <a:spLocks/>
              </p:cNvSpPr>
              <p:nvPr/>
            </p:nvSpPr>
            <p:spPr bwMode="auto">
              <a:xfrm>
                <a:off x="1312" y="1264"/>
                <a:ext cx="69" cy="110"/>
              </a:xfrm>
              <a:custGeom>
                <a:avLst/>
                <a:gdLst>
                  <a:gd name="T0" fmla="*/ 0 w 69"/>
                  <a:gd name="T1" fmla="*/ 0 h 110"/>
                  <a:gd name="T2" fmla="*/ 0 w 69"/>
                  <a:gd name="T3" fmla="*/ 102 h 110"/>
                  <a:gd name="T4" fmla="*/ 69 w 69"/>
                  <a:gd name="T5" fmla="*/ 110 h 110"/>
                  <a:gd name="T6" fmla="*/ 69 w 69"/>
                  <a:gd name="T7" fmla="*/ 3 h 110"/>
                  <a:gd name="T8" fmla="*/ 0 w 69"/>
                  <a:gd name="T9" fmla="*/ 0 h 110"/>
                </a:gdLst>
                <a:ahLst/>
                <a:cxnLst>
                  <a:cxn ang="0">
                    <a:pos x="T0" y="T1"/>
                  </a:cxn>
                  <a:cxn ang="0">
                    <a:pos x="T2" y="T3"/>
                  </a:cxn>
                  <a:cxn ang="0">
                    <a:pos x="T4" y="T5"/>
                  </a:cxn>
                  <a:cxn ang="0">
                    <a:pos x="T6" y="T7"/>
                  </a:cxn>
                  <a:cxn ang="0">
                    <a:pos x="T8" y="T9"/>
                  </a:cxn>
                </a:cxnLst>
                <a:rect l="0" t="0" r="r" b="b"/>
                <a:pathLst>
                  <a:path w="69" h="110">
                    <a:moveTo>
                      <a:pt x="0" y="0"/>
                    </a:moveTo>
                    <a:lnTo>
                      <a:pt x="0" y="102"/>
                    </a:lnTo>
                    <a:lnTo>
                      <a:pt x="69" y="110"/>
                    </a:lnTo>
                    <a:lnTo>
                      <a:pt x="69" y="3"/>
                    </a:lnTo>
                    <a:lnTo>
                      <a:pt x="0" y="0"/>
                    </a:lnTo>
                    <a:close/>
                  </a:path>
                </a:pathLst>
              </a:custGeom>
              <a:solidFill>
                <a:srgbClr val="DDD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66" name="Freeform 102"/>
              <p:cNvSpPr>
                <a:spLocks/>
              </p:cNvSpPr>
              <p:nvPr/>
            </p:nvSpPr>
            <p:spPr bwMode="auto">
              <a:xfrm>
                <a:off x="1122" y="1397"/>
                <a:ext cx="554" cy="57"/>
              </a:xfrm>
              <a:custGeom>
                <a:avLst/>
                <a:gdLst>
                  <a:gd name="T0" fmla="*/ 28 w 554"/>
                  <a:gd name="T1" fmla="*/ 37 h 57"/>
                  <a:gd name="T2" fmla="*/ 27 w 554"/>
                  <a:gd name="T3" fmla="*/ 37 h 57"/>
                  <a:gd name="T4" fmla="*/ 24 w 554"/>
                  <a:gd name="T5" fmla="*/ 35 h 57"/>
                  <a:gd name="T6" fmla="*/ 19 w 554"/>
                  <a:gd name="T7" fmla="*/ 32 h 57"/>
                  <a:gd name="T8" fmla="*/ 14 w 554"/>
                  <a:gd name="T9" fmla="*/ 29 h 57"/>
                  <a:gd name="T10" fmla="*/ 9 w 554"/>
                  <a:gd name="T11" fmla="*/ 24 h 57"/>
                  <a:gd name="T12" fmla="*/ 4 w 554"/>
                  <a:gd name="T13" fmla="*/ 20 h 57"/>
                  <a:gd name="T14" fmla="*/ 1 w 554"/>
                  <a:gd name="T15" fmla="*/ 16 h 57"/>
                  <a:gd name="T16" fmla="*/ 0 w 554"/>
                  <a:gd name="T17" fmla="*/ 11 h 57"/>
                  <a:gd name="T18" fmla="*/ 2 w 554"/>
                  <a:gd name="T19" fmla="*/ 7 h 57"/>
                  <a:gd name="T20" fmla="*/ 7 w 554"/>
                  <a:gd name="T21" fmla="*/ 4 h 57"/>
                  <a:gd name="T22" fmla="*/ 16 w 554"/>
                  <a:gd name="T23" fmla="*/ 1 h 57"/>
                  <a:gd name="T24" fmla="*/ 30 w 554"/>
                  <a:gd name="T25" fmla="*/ 0 h 57"/>
                  <a:gd name="T26" fmla="*/ 50 w 554"/>
                  <a:gd name="T27" fmla="*/ 0 h 57"/>
                  <a:gd name="T28" fmla="*/ 76 w 554"/>
                  <a:gd name="T29" fmla="*/ 1 h 57"/>
                  <a:gd name="T30" fmla="*/ 108 w 554"/>
                  <a:gd name="T31" fmla="*/ 4 h 57"/>
                  <a:gd name="T32" fmla="*/ 149 w 554"/>
                  <a:gd name="T33" fmla="*/ 9 h 57"/>
                  <a:gd name="T34" fmla="*/ 170 w 554"/>
                  <a:gd name="T35" fmla="*/ 12 h 57"/>
                  <a:gd name="T36" fmla="*/ 191 w 554"/>
                  <a:gd name="T37" fmla="*/ 14 h 57"/>
                  <a:gd name="T38" fmla="*/ 211 w 554"/>
                  <a:gd name="T39" fmla="*/ 17 h 57"/>
                  <a:gd name="T40" fmla="*/ 231 w 554"/>
                  <a:gd name="T41" fmla="*/ 19 h 57"/>
                  <a:gd name="T42" fmla="*/ 251 w 554"/>
                  <a:gd name="T43" fmla="*/ 22 h 57"/>
                  <a:gd name="T44" fmla="*/ 270 w 554"/>
                  <a:gd name="T45" fmla="*/ 24 h 57"/>
                  <a:gd name="T46" fmla="*/ 289 w 554"/>
                  <a:gd name="T47" fmla="*/ 27 h 57"/>
                  <a:gd name="T48" fmla="*/ 308 w 554"/>
                  <a:gd name="T49" fmla="*/ 29 h 57"/>
                  <a:gd name="T50" fmla="*/ 325 w 554"/>
                  <a:gd name="T51" fmla="*/ 31 h 57"/>
                  <a:gd name="T52" fmla="*/ 343 w 554"/>
                  <a:gd name="T53" fmla="*/ 33 h 57"/>
                  <a:gd name="T54" fmla="*/ 360 w 554"/>
                  <a:gd name="T55" fmla="*/ 36 h 57"/>
                  <a:gd name="T56" fmla="*/ 377 w 554"/>
                  <a:gd name="T57" fmla="*/ 37 h 57"/>
                  <a:gd name="T58" fmla="*/ 392 w 554"/>
                  <a:gd name="T59" fmla="*/ 39 h 57"/>
                  <a:gd name="T60" fmla="*/ 408 w 554"/>
                  <a:gd name="T61" fmla="*/ 41 h 57"/>
                  <a:gd name="T62" fmla="*/ 422 w 554"/>
                  <a:gd name="T63" fmla="*/ 43 h 57"/>
                  <a:gd name="T64" fmla="*/ 436 w 554"/>
                  <a:gd name="T65" fmla="*/ 44 h 57"/>
                  <a:gd name="T66" fmla="*/ 450 w 554"/>
                  <a:gd name="T67" fmla="*/ 46 h 57"/>
                  <a:gd name="T68" fmla="*/ 462 w 554"/>
                  <a:gd name="T69" fmla="*/ 47 h 57"/>
                  <a:gd name="T70" fmla="*/ 474 w 554"/>
                  <a:gd name="T71" fmla="*/ 49 h 57"/>
                  <a:gd name="T72" fmla="*/ 485 w 554"/>
                  <a:gd name="T73" fmla="*/ 50 h 57"/>
                  <a:gd name="T74" fmla="*/ 496 w 554"/>
                  <a:gd name="T75" fmla="*/ 51 h 57"/>
                  <a:gd name="T76" fmla="*/ 506 w 554"/>
                  <a:gd name="T77" fmla="*/ 52 h 57"/>
                  <a:gd name="T78" fmla="*/ 514 w 554"/>
                  <a:gd name="T79" fmla="*/ 53 h 57"/>
                  <a:gd name="T80" fmla="*/ 522 w 554"/>
                  <a:gd name="T81" fmla="*/ 54 h 57"/>
                  <a:gd name="T82" fmla="*/ 529 w 554"/>
                  <a:gd name="T83" fmla="*/ 55 h 57"/>
                  <a:gd name="T84" fmla="*/ 536 w 554"/>
                  <a:gd name="T85" fmla="*/ 55 h 57"/>
                  <a:gd name="T86" fmla="*/ 541 w 554"/>
                  <a:gd name="T87" fmla="*/ 56 h 57"/>
                  <a:gd name="T88" fmla="*/ 546 w 554"/>
                  <a:gd name="T89" fmla="*/ 56 h 57"/>
                  <a:gd name="T90" fmla="*/ 549 w 554"/>
                  <a:gd name="T91" fmla="*/ 57 h 57"/>
                  <a:gd name="T92" fmla="*/ 552 w 554"/>
                  <a:gd name="T93" fmla="*/ 57 h 57"/>
                  <a:gd name="T94" fmla="*/ 553 w 554"/>
                  <a:gd name="T95" fmla="*/ 57 h 57"/>
                  <a:gd name="T96" fmla="*/ 554 w 554"/>
                  <a:gd name="T97" fmla="*/ 57 h 57"/>
                  <a:gd name="T98" fmla="*/ 28 w 554"/>
                  <a:gd name="T99" fmla="*/ 3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4" h="57">
                    <a:moveTo>
                      <a:pt x="28" y="37"/>
                    </a:moveTo>
                    <a:lnTo>
                      <a:pt x="27" y="37"/>
                    </a:lnTo>
                    <a:lnTo>
                      <a:pt x="24" y="35"/>
                    </a:lnTo>
                    <a:lnTo>
                      <a:pt x="19" y="32"/>
                    </a:lnTo>
                    <a:lnTo>
                      <a:pt x="14" y="29"/>
                    </a:lnTo>
                    <a:lnTo>
                      <a:pt x="9" y="24"/>
                    </a:lnTo>
                    <a:lnTo>
                      <a:pt x="4" y="20"/>
                    </a:lnTo>
                    <a:lnTo>
                      <a:pt x="1" y="16"/>
                    </a:lnTo>
                    <a:lnTo>
                      <a:pt x="0" y="11"/>
                    </a:lnTo>
                    <a:lnTo>
                      <a:pt x="2" y="7"/>
                    </a:lnTo>
                    <a:lnTo>
                      <a:pt x="7" y="4"/>
                    </a:lnTo>
                    <a:lnTo>
                      <a:pt x="16" y="1"/>
                    </a:lnTo>
                    <a:lnTo>
                      <a:pt x="30" y="0"/>
                    </a:lnTo>
                    <a:lnTo>
                      <a:pt x="50" y="0"/>
                    </a:lnTo>
                    <a:lnTo>
                      <a:pt x="76" y="1"/>
                    </a:lnTo>
                    <a:lnTo>
                      <a:pt x="108" y="4"/>
                    </a:lnTo>
                    <a:lnTo>
                      <a:pt x="149" y="9"/>
                    </a:lnTo>
                    <a:lnTo>
                      <a:pt x="170" y="12"/>
                    </a:lnTo>
                    <a:lnTo>
                      <a:pt x="191" y="14"/>
                    </a:lnTo>
                    <a:lnTo>
                      <a:pt x="211" y="17"/>
                    </a:lnTo>
                    <a:lnTo>
                      <a:pt x="231" y="19"/>
                    </a:lnTo>
                    <a:lnTo>
                      <a:pt x="251" y="22"/>
                    </a:lnTo>
                    <a:lnTo>
                      <a:pt x="270" y="24"/>
                    </a:lnTo>
                    <a:lnTo>
                      <a:pt x="289" y="27"/>
                    </a:lnTo>
                    <a:lnTo>
                      <a:pt x="308" y="29"/>
                    </a:lnTo>
                    <a:lnTo>
                      <a:pt x="325" y="31"/>
                    </a:lnTo>
                    <a:lnTo>
                      <a:pt x="343" y="33"/>
                    </a:lnTo>
                    <a:lnTo>
                      <a:pt x="360" y="36"/>
                    </a:lnTo>
                    <a:lnTo>
                      <a:pt x="377" y="37"/>
                    </a:lnTo>
                    <a:lnTo>
                      <a:pt x="392" y="39"/>
                    </a:lnTo>
                    <a:lnTo>
                      <a:pt x="408" y="41"/>
                    </a:lnTo>
                    <a:lnTo>
                      <a:pt x="422" y="43"/>
                    </a:lnTo>
                    <a:lnTo>
                      <a:pt x="436" y="44"/>
                    </a:lnTo>
                    <a:lnTo>
                      <a:pt x="450" y="46"/>
                    </a:lnTo>
                    <a:lnTo>
                      <a:pt x="462" y="47"/>
                    </a:lnTo>
                    <a:lnTo>
                      <a:pt x="474" y="49"/>
                    </a:lnTo>
                    <a:lnTo>
                      <a:pt x="485" y="50"/>
                    </a:lnTo>
                    <a:lnTo>
                      <a:pt x="496" y="51"/>
                    </a:lnTo>
                    <a:lnTo>
                      <a:pt x="506" y="52"/>
                    </a:lnTo>
                    <a:lnTo>
                      <a:pt x="514" y="53"/>
                    </a:lnTo>
                    <a:lnTo>
                      <a:pt x="522" y="54"/>
                    </a:lnTo>
                    <a:lnTo>
                      <a:pt x="529" y="55"/>
                    </a:lnTo>
                    <a:lnTo>
                      <a:pt x="536" y="55"/>
                    </a:lnTo>
                    <a:lnTo>
                      <a:pt x="541" y="56"/>
                    </a:lnTo>
                    <a:lnTo>
                      <a:pt x="546" y="56"/>
                    </a:lnTo>
                    <a:lnTo>
                      <a:pt x="549" y="57"/>
                    </a:lnTo>
                    <a:lnTo>
                      <a:pt x="552" y="57"/>
                    </a:lnTo>
                    <a:lnTo>
                      <a:pt x="553" y="57"/>
                    </a:lnTo>
                    <a:lnTo>
                      <a:pt x="554" y="57"/>
                    </a:lnTo>
                    <a:lnTo>
                      <a:pt x="28" y="37"/>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67" name="Freeform 103"/>
              <p:cNvSpPr>
                <a:spLocks/>
              </p:cNvSpPr>
              <p:nvPr/>
            </p:nvSpPr>
            <p:spPr bwMode="auto">
              <a:xfrm>
                <a:off x="1314" y="1469"/>
                <a:ext cx="495" cy="29"/>
              </a:xfrm>
              <a:custGeom>
                <a:avLst/>
                <a:gdLst>
                  <a:gd name="T0" fmla="*/ 267 w 495"/>
                  <a:gd name="T1" fmla="*/ 29 h 29"/>
                  <a:gd name="T2" fmla="*/ 292 w 495"/>
                  <a:gd name="T3" fmla="*/ 27 h 29"/>
                  <a:gd name="T4" fmla="*/ 315 w 495"/>
                  <a:gd name="T5" fmla="*/ 24 h 29"/>
                  <a:gd name="T6" fmla="*/ 338 w 495"/>
                  <a:gd name="T7" fmla="*/ 19 h 29"/>
                  <a:gd name="T8" fmla="*/ 360 w 495"/>
                  <a:gd name="T9" fmla="*/ 14 h 29"/>
                  <a:gd name="T10" fmla="*/ 381 w 495"/>
                  <a:gd name="T11" fmla="*/ 11 h 29"/>
                  <a:gd name="T12" fmla="*/ 400 w 495"/>
                  <a:gd name="T13" fmla="*/ 8 h 29"/>
                  <a:gd name="T14" fmla="*/ 418 w 495"/>
                  <a:gd name="T15" fmla="*/ 6 h 29"/>
                  <a:gd name="T16" fmla="*/ 446 w 495"/>
                  <a:gd name="T17" fmla="*/ 7 h 29"/>
                  <a:gd name="T18" fmla="*/ 471 w 495"/>
                  <a:gd name="T19" fmla="*/ 9 h 29"/>
                  <a:gd name="T20" fmla="*/ 487 w 495"/>
                  <a:gd name="T21" fmla="*/ 12 h 29"/>
                  <a:gd name="T22" fmla="*/ 495 w 495"/>
                  <a:gd name="T23" fmla="*/ 13 h 29"/>
                  <a:gd name="T24" fmla="*/ 493 w 495"/>
                  <a:gd name="T25" fmla="*/ 13 h 29"/>
                  <a:gd name="T26" fmla="*/ 480 w 495"/>
                  <a:gd name="T27" fmla="*/ 9 h 29"/>
                  <a:gd name="T28" fmla="*/ 459 w 495"/>
                  <a:gd name="T29" fmla="*/ 5 h 29"/>
                  <a:gd name="T30" fmla="*/ 431 w 495"/>
                  <a:gd name="T31" fmla="*/ 1 h 29"/>
                  <a:gd name="T32" fmla="*/ 409 w 495"/>
                  <a:gd name="T33" fmla="*/ 0 h 29"/>
                  <a:gd name="T34" fmla="*/ 391 w 495"/>
                  <a:gd name="T35" fmla="*/ 1 h 29"/>
                  <a:gd name="T36" fmla="*/ 371 w 495"/>
                  <a:gd name="T37" fmla="*/ 4 h 29"/>
                  <a:gd name="T38" fmla="*/ 349 w 495"/>
                  <a:gd name="T39" fmla="*/ 7 h 29"/>
                  <a:gd name="T40" fmla="*/ 326 w 495"/>
                  <a:gd name="T41" fmla="*/ 11 h 29"/>
                  <a:gd name="T42" fmla="*/ 304 w 495"/>
                  <a:gd name="T43" fmla="*/ 15 h 29"/>
                  <a:gd name="T44" fmla="*/ 279 w 495"/>
                  <a:gd name="T45" fmla="*/ 17 h 29"/>
                  <a:gd name="T46" fmla="*/ 254 w 495"/>
                  <a:gd name="T47" fmla="*/ 18 h 29"/>
                  <a:gd name="T48" fmla="*/ 228 w 495"/>
                  <a:gd name="T49" fmla="*/ 15 h 29"/>
                  <a:gd name="T50" fmla="*/ 204 w 495"/>
                  <a:gd name="T51" fmla="*/ 12 h 29"/>
                  <a:gd name="T52" fmla="*/ 180 w 495"/>
                  <a:gd name="T53" fmla="*/ 7 h 29"/>
                  <a:gd name="T54" fmla="*/ 157 w 495"/>
                  <a:gd name="T55" fmla="*/ 3 h 29"/>
                  <a:gd name="T56" fmla="*/ 135 w 495"/>
                  <a:gd name="T57" fmla="*/ 0 h 29"/>
                  <a:gd name="T58" fmla="*/ 114 w 495"/>
                  <a:gd name="T59" fmla="*/ 0 h 29"/>
                  <a:gd name="T60" fmla="*/ 95 w 495"/>
                  <a:gd name="T61" fmla="*/ 0 h 29"/>
                  <a:gd name="T62" fmla="*/ 77 w 495"/>
                  <a:gd name="T63" fmla="*/ 3 h 29"/>
                  <a:gd name="T64" fmla="*/ 49 w 495"/>
                  <a:gd name="T65" fmla="*/ 8 h 29"/>
                  <a:gd name="T66" fmla="*/ 24 w 495"/>
                  <a:gd name="T67" fmla="*/ 13 h 29"/>
                  <a:gd name="T68" fmla="*/ 7 w 495"/>
                  <a:gd name="T69" fmla="*/ 17 h 29"/>
                  <a:gd name="T70" fmla="*/ 0 w 495"/>
                  <a:gd name="T71" fmla="*/ 19 h 29"/>
                  <a:gd name="T72" fmla="*/ 3 w 495"/>
                  <a:gd name="T73" fmla="*/ 19 h 29"/>
                  <a:gd name="T74" fmla="*/ 14 w 495"/>
                  <a:gd name="T75" fmla="*/ 17 h 29"/>
                  <a:gd name="T76" fmla="*/ 35 w 495"/>
                  <a:gd name="T77" fmla="*/ 13 h 29"/>
                  <a:gd name="T78" fmla="*/ 64 w 495"/>
                  <a:gd name="T79" fmla="*/ 10 h 29"/>
                  <a:gd name="T80" fmla="*/ 86 w 495"/>
                  <a:gd name="T81" fmla="*/ 8 h 29"/>
                  <a:gd name="T82" fmla="*/ 104 w 495"/>
                  <a:gd name="T83" fmla="*/ 7 h 29"/>
                  <a:gd name="T84" fmla="*/ 124 w 495"/>
                  <a:gd name="T85" fmla="*/ 8 h 29"/>
                  <a:gd name="T86" fmla="*/ 146 w 495"/>
                  <a:gd name="T87" fmla="*/ 11 h 29"/>
                  <a:gd name="T88" fmla="*/ 169 w 495"/>
                  <a:gd name="T89" fmla="*/ 15 h 29"/>
                  <a:gd name="T90" fmla="*/ 192 w 495"/>
                  <a:gd name="T91" fmla="*/ 20 h 29"/>
                  <a:gd name="T92" fmla="*/ 216 w 495"/>
                  <a:gd name="T93" fmla="*/ 25 h 29"/>
                  <a:gd name="T94" fmla="*/ 241 w 495"/>
                  <a:gd name="T9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5" h="29">
                    <a:moveTo>
                      <a:pt x="248" y="29"/>
                    </a:moveTo>
                    <a:lnTo>
                      <a:pt x="254" y="29"/>
                    </a:lnTo>
                    <a:lnTo>
                      <a:pt x="261" y="29"/>
                    </a:lnTo>
                    <a:lnTo>
                      <a:pt x="267" y="29"/>
                    </a:lnTo>
                    <a:lnTo>
                      <a:pt x="273" y="29"/>
                    </a:lnTo>
                    <a:lnTo>
                      <a:pt x="279" y="29"/>
                    </a:lnTo>
                    <a:lnTo>
                      <a:pt x="285" y="28"/>
                    </a:lnTo>
                    <a:lnTo>
                      <a:pt x="292" y="27"/>
                    </a:lnTo>
                    <a:lnTo>
                      <a:pt x="297" y="26"/>
                    </a:lnTo>
                    <a:lnTo>
                      <a:pt x="304" y="25"/>
                    </a:lnTo>
                    <a:lnTo>
                      <a:pt x="309" y="25"/>
                    </a:lnTo>
                    <a:lnTo>
                      <a:pt x="315" y="24"/>
                    </a:lnTo>
                    <a:lnTo>
                      <a:pt x="321" y="23"/>
                    </a:lnTo>
                    <a:lnTo>
                      <a:pt x="326" y="21"/>
                    </a:lnTo>
                    <a:lnTo>
                      <a:pt x="332" y="20"/>
                    </a:lnTo>
                    <a:lnTo>
                      <a:pt x="338" y="19"/>
                    </a:lnTo>
                    <a:lnTo>
                      <a:pt x="344" y="18"/>
                    </a:lnTo>
                    <a:lnTo>
                      <a:pt x="349" y="17"/>
                    </a:lnTo>
                    <a:lnTo>
                      <a:pt x="355" y="15"/>
                    </a:lnTo>
                    <a:lnTo>
                      <a:pt x="360" y="14"/>
                    </a:lnTo>
                    <a:lnTo>
                      <a:pt x="365" y="13"/>
                    </a:lnTo>
                    <a:lnTo>
                      <a:pt x="371" y="12"/>
                    </a:lnTo>
                    <a:lnTo>
                      <a:pt x="376" y="11"/>
                    </a:lnTo>
                    <a:lnTo>
                      <a:pt x="381" y="11"/>
                    </a:lnTo>
                    <a:lnTo>
                      <a:pt x="386" y="10"/>
                    </a:lnTo>
                    <a:lnTo>
                      <a:pt x="391" y="9"/>
                    </a:lnTo>
                    <a:lnTo>
                      <a:pt x="395" y="8"/>
                    </a:lnTo>
                    <a:lnTo>
                      <a:pt x="400" y="8"/>
                    </a:lnTo>
                    <a:lnTo>
                      <a:pt x="405" y="7"/>
                    </a:lnTo>
                    <a:lnTo>
                      <a:pt x="409" y="7"/>
                    </a:lnTo>
                    <a:lnTo>
                      <a:pt x="414" y="7"/>
                    </a:lnTo>
                    <a:lnTo>
                      <a:pt x="418" y="6"/>
                    </a:lnTo>
                    <a:lnTo>
                      <a:pt x="422" y="6"/>
                    </a:lnTo>
                    <a:lnTo>
                      <a:pt x="431" y="6"/>
                    </a:lnTo>
                    <a:lnTo>
                      <a:pt x="439" y="6"/>
                    </a:lnTo>
                    <a:lnTo>
                      <a:pt x="446" y="7"/>
                    </a:lnTo>
                    <a:lnTo>
                      <a:pt x="453" y="7"/>
                    </a:lnTo>
                    <a:lnTo>
                      <a:pt x="459" y="8"/>
                    </a:lnTo>
                    <a:lnTo>
                      <a:pt x="465" y="8"/>
                    </a:lnTo>
                    <a:lnTo>
                      <a:pt x="471" y="9"/>
                    </a:lnTo>
                    <a:lnTo>
                      <a:pt x="476" y="10"/>
                    </a:lnTo>
                    <a:lnTo>
                      <a:pt x="480" y="10"/>
                    </a:lnTo>
                    <a:lnTo>
                      <a:pt x="484" y="11"/>
                    </a:lnTo>
                    <a:lnTo>
                      <a:pt x="487" y="12"/>
                    </a:lnTo>
                    <a:lnTo>
                      <a:pt x="490" y="12"/>
                    </a:lnTo>
                    <a:lnTo>
                      <a:pt x="493" y="13"/>
                    </a:lnTo>
                    <a:lnTo>
                      <a:pt x="494" y="13"/>
                    </a:lnTo>
                    <a:lnTo>
                      <a:pt x="495" y="13"/>
                    </a:lnTo>
                    <a:lnTo>
                      <a:pt x="495" y="13"/>
                    </a:lnTo>
                    <a:lnTo>
                      <a:pt x="495" y="13"/>
                    </a:lnTo>
                    <a:lnTo>
                      <a:pt x="494" y="13"/>
                    </a:lnTo>
                    <a:lnTo>
                      <a:pt x="493" y="13"/>
                    </a:lnTo>
                    <a:lnTo>
                      <a:pt x="490" y="12"/>
                    </a:lnTo>
                    <a:lnTo>
                      <a:pt x="487" y="11"/>
                    </a:lnTo>
                    <a:lnTo>
                      <a:pt x="484" y="10"/>
                    </a:lnTo>
                    <a:lnTo>
                      <a:pt x="480" y="9"/>
                    </a:lnTo>
                    <a:lnTo>
                      <a:pt x="476" y="8"/>
                    </a:lnTo>
                    <a:lnTo>
                      <a:pt x="471" y="7"/>
                    </a:lnTo>
                    <a:lnTo>
                      <a:pt x="465" y="6"/>
                    </a:lnTo>
                    <a:lnTo>
                      <a:pt x="459" y="5"/>
                    </a:lnTo>
                    <a:lnTo>
                      <a:pt x="453" y="4"/>
                    </a:lnTo>
                    <a:lnTo>
                      <a:pt x="446" y="3"/>
                    </a:lnTo>
                    <a:lnTo>
                      <a:pt x="439" y="2"/>
                    </a:lnTo>
                    <a:lnTo>
                      <a:pt x="431" y="1"/>
                    </a:lnTo>
                    <a:lnTo>
                      <a:pt x="422" y="1"/>
                    </a:lnTo>
                    <a:lnTo>
                      <a:pt x="418" y="0"/>
                    </a:lnTo>
                    <a:lnTo>
                      <a:pt x="414" y="0"/>
                    </a:lnTo>
                    <a:lnTo>
                      <a:pt x="409" y="0"/>
                    </a:lnTo>
                    <a:lnTo>
                      <a:pt x="405" y="0"/>
                    </a:lnTo>
                    <a:lnTo>
                      <a:pt x="400" y="1"/>
                    </a:lnTo>
                    <a:lnTo>
                      <a:pt x="395" y="1"/>
                    </a:lnTo>
                    <a:lnTo>
                      <a:pt x="391" y="1"/>
                    </a:lnTo>
                    <a:lnTo>
                      <a:pt x="386" y="2"/>
                    </a:lnTo>
                    <a:lnTo>
                      <a:pt x="381" y="2"/>
                    </a:lnTo>
                    <a:lnTo>
                      <a:pt x="376" y="3"/>
                    </a:lnTo>
                    <a:lnTo>
                      <a:pt x="371" y="4"/>
                    </a:lnTo>
                    <a:lnTo>
                      <a:pt x="365" y="4"/>
                    </a:lnTo>
                    <a:lnTo>
                      <a:pt x="360" y="5"/>
                    </a:lnTo>
                    <a:lnTo>
                      <a:pt x="355" y="6"/>
                    </a:lnTo>
                    <a:lnTo>
                      <a:pt x="349" y="7"/>
                    </a:lnTo>
                    <a:lnTo>
                      <a:pt x="344" y="8"/>
                    </a:lnTo>
                    <a:lnTo>
                      <a:pt x="338" y="9"/>
                    </a:lnTo>
                    <a:lnTo>
                      <a:pt x="332" y="10"/>
                    </a:lnTo>
                    <a:lnTo>
                      <a:pt x="326" y="11"/>
                    </a:lnTo>
                    <a:lnTo>
                      <a:pt x="321" y="12"/>
                    </a:lnTo>
                    <a:lnTo>
                      <a:pt x="315" y="13"/>
                    </a:lnTo>
                    <a:lnTo>
                      <a:pt x="309" y="14"/>
                    </a:lnTo>
                    <a:lnTo>
                      <a:pt x="304" y="15"/>
                    </a:lnTo>
                    <a:lnTo>
                      <a:pt x="297" y="15"/>
                    </a:lnTo>
                    <a:lnTo>
                      <a:pt x="292" y="16"/>
                    </a:lnTo>
                    <a:lnTo>
                      <a:pt x="285" y="17"/>
                    </a:lnTo>
                    <a:lnTo>
                      <a:pt x="279" y="17"/>
                    </a:lnTo>
                    <a:lnTo>
                      <a:pt x="273" y="18"/>
                    </a:lnTo>
                    <a:lnTo>
                      <a:pt x="267" y="18"/>
                    </a:lnTo>
                    <a:lnTo>
                      <a:pt x="261" y="18"/>
                    </a:lnTo>
                    <a:lnTo>
                      <a:pt x="254" y="18"/>
                    </a:lnTo>
                    <a:lnTo>
                      <a:pt x="248" y="17"/>
                    </a:lnTo>
                    <a:lnTo>
                      <a:pt x="241" y="17"/>
                    </a:lnTo>
                    <a:lnTo>
                      <a:pt x="235" y="16"/>
                    </a:lnTo>
                    <a:lnTo>
                      <a:pt x="228" y="15"/>
                    </a:lnTo>
                    <a:lnTo>
                      <a:pt x="222" y="14"/>
                    </a:lnTo>
                    <a:lnTo>
                      <a:pt x="216" y="13"/>
                    </a:lnTo>
                    <a:lnTo>
                      <a:pt x="210" y="13"/>
                    </a:lnTo>
                    <a:lnTo>
                      <a:pt x="204" y="12"/>
                    </a:lnTo>
                    <a:lnTo>
                      <a:pt x="198" y="10"/>
                    </a:lnTo>
                    <a:lnTo>
                      <a:pt x="192" y="9"/>
                    </a:lnTo>
                    <a:lnTo>
                      <a:pt x="186" y="8"/>
                    </a:lnTo>
                    <a:lnTo>
                      <a:pt x="180" y="7"/>
                    </a:lnTo>
                    <a:lnTo>
                      <a:pt x="174" y="6"/>
                    </a:lnTo>
                    <a:lnTo>
                      <a:pt x="169" y="5"/>
                    </a:lnTo>
                    <a:lnTo>
                      <a:pt x="163" y="4"/>
                    </a:lnTo>
                    <a:lnTo>
                      <a:pt x="157" y="3"/>
                    </a:lnTo>
                    <a:lnTo>
                      <a:pt x="151" y="2"/>
                    </a:lnTo>
                    <a:lnTo>
                      <a:pt x="146" y="1"/>
                    </a:lnTo>
                    <a:lnTo>
                      <a:pt x="140" y="1"/>
                    </a:lnTo>
                    <a:lnTo>
                      <a:pt x="135" y="0"/>
                    </a:lnTo>
                    <a:lnTo>
                      <a:pt x="129" y="0"/>
                    </a:lnTo>
                    <a:lnTo>
                      <a:pt x="124" y="0"/>
                    </a:lnTo>
                    <a:lnTo>
                      <a:pt x="119" y="0"/>
                    </a:lnTo>
                    <a:lnTo>
                      <a:pt x="114" y="0"/>
                    </a:lnTo>
                    <a:lnTo>
                      <a:pt x="109" y="0"/>
                    </a:lnTo>
                    <a:lnTo>
                      <a:pt x="104" y="0"/>
                    </a:lnTo>
                    <a:lnTo>
                      <a:pt x="99" y="0"/>
                    </a:lnTo>
                    <a:lnTo>
                      <a:pt x="95" y="0"/>
                    </a:lnTo>
                    <a:lnTo>
                      <a:pt x="90" y="1"/>
                    </a:lnTo>
                    <a:lnTo>
                      <a:pt x="86" y="1"/>
                    </a:lnTo>
                    <a:lnTo>
                      <a:pt x="81" y="2"/>
                    </a:lnTo>
                    <a:lnTo>
                      <a:pt x="77" y="3"/>
                    </a:lnTo>
                    <a:lnTo>
                      <a:pt x="72" y="3"/>
                    </a:lnTo>
                    <a:lnTo>
                      <a:pt x="64" y="5"/>
                    </a:lnTo>
                    <a:lnTo>
                      <a:pt x="56" y="6"/>
                    </a:lnTo>
                    <a:lnTo>
                      <a:pt x="49" y="8"/>
                    </a:lnTo>
                    <a:lnTo>
                      <a:pt x="42" y="9"/>
                    </a:lnTo>
                    <a:lnTo>
                      <a:pt x="35" y="10"/>
                    </a:lnTo>
                    <a:lnTo>
                      <a:pt x="30" y="12"/>
                    </a:lnTo>
                    <a:lnTo>
                      <a:pt x="24" y="13"/>
                    </a:lnTo>
                    <a:lnTo>
                      <a:pt x="19" y="14"/>
                    </a:lnTo>
                    <a:lnTo>
                      <a:pt x="14" y="15"/>
                    </a:lnTo>
                    <a:lnTo>
                      <a:pt x="11" y="16"/>
                    </a:lnTo>
                    <a:lnTo>
                      <a:pt x="7" y="17"/>
                    </a:lnTo>
                    <a:lnTo>
                      <a:pt x="5" y="18"/>
                    </a:lnTo>
                    <a:lnTo>
                      <a:pt x="3" y="19"/>
                    </a:lnTo>
                    <a:lnTo>
                      <a:pt x="1" y="19"/>
                    </a:lnTo>
                    <a:lnTo>
                      <a:pt x="0" y="19"/>
                    </a:lnTo>
                    <a:lnTo>
                      <a:pt x="0" y="19"/>
                    </a:lnTo>
                    <a:lnTo>
                      <a:pt x="0" y="19"/>
                    </a:lnTo>
                    <a:lnTo>
                      <a:pt x="1" y="19"/>
                    </a:lnTo>
                    <a:lnTo>
                      <a:pt x="3" y="19"/>
                    </a:lnTo>
                    <a:lnTo>
                      <a:pt x="5" y="19"/>
                    </a:lnTo>
                    <a:lnTo>
                      <a:pt x="7" y="18"/>
                    </a:lnTo>
                    <a:lnTo>
                      <a:pt x="11" y="18"/>
                    </a:lnTo>
                    <a:lnTo>
                      <a:pt x="14" y="17"/>
                    </a:lnTo>
                    <a:lnTo>
                      <a:pt x="19" y="16"/>
                    </a:lnTo>
                    <a:lnTo>
                      <a:pt x="24" y="15"/>
                    </a:lnTo>
                    <a:lnTo>
                      <a:pt x="30" y="14"/>
                    </a:lnTo>
                    <a:lnTo>
                      <a:pt x="35" y="13"/>
                    </a:lnTo>
                    <a:lnTo>
                      <a:pt x="42" y="13"/>
                    </a:lnTo>
                    <a:lnTo>
                      <a:pt x="49" y="12"/>
                    </a:lnTo>
                    <a:lnTo>
                      <a:pt x="56" y="11"/>
                    </a:lnTo>
                    <a:lnTo>
                      <a:pt x="64" y="10"/>
                    </a:lnTo>
                    <a:lnTo>
                      <a:pt x="72" y="9"/>
                    </a:lnTo>
                    <a:lnTo>
                      <a:pt x="77" y="9"/>
                    </a:lnTo>
                    <a:lnTo>
                      <a:pt x="81" y="8"/>
                    </a:lnTo>
                    <a:lnTo>
                      <a:pt x="86" y="8"/>
                    </a:lnTo>
                    <a:lnTo>
                      <a:pt x="90" y="8"/>
                    </a:lnTo>
                    <a:lnTo>
                      <a:pt x="95" y="7"/>
                    </a:lnTo>
                    <a:lnTo>
                      <a:pt x="99" y="7"/>
                    </a:lnTo>
                    <a:lnTo>
                      <a:pt x="104" y="7"/>
                    </a:lnTo>
                    <a:lnTo>
                      <a:pt x="109" y="7"/>
                    </a:lnTo>
                    <a:lnTo>
                      <a:pt x="114" y="8"/>
                    </a:lnTo>
                    <a:lnTo>
                      <a:pt x="119" y="8"/>
                    </a:lnTo>
                    <a:lnTo>
                      <a:pt x="124" y="8"/>
                    </a:lnTo>
                    <a:lnTo>
                      <a:pt x="129" y="9"/>
                    </a:lnTo>
                    <a:lnTo>
                      <a:pt x="135" y="10"/>
                    </a:lnTo>
                    <a:lnTo>
                      <a:pt x="140" y="10"/>
                    </a:lnTo>
                    <a:lnTo>
                      <a:pt x="146" y="11"/>
                    </a:lnTo>
                    <a:lnTo>
                      <a:pt x="151" y="12"/>
                    </a:lnTo>
                    <a:lnTo>
                      <a:pt x="157" y="13"/>
                    </a:lnTo>
                    <a:lnTo>
                      <a:pt x="163" y="14"/>
                    </a:lnTo>
                    <a:lnTo>
                      <a:pt x="169" y="15"/>
                    </a:lnTo>
                    <a:lnTo>
                      <a:pt x="174" y="16"/>
                    </a:lnTo>
                    <a:lnTo>
                      <a:pt x="180" y="18"/>
                    </a:lnTo>
                    <a:lnTo>
                      <a:pt x="186" y="19"/>
                    </a:lnTo>
                    <a:lnTo>
                      <a:pt x="192" y="20"/>
                    </a:lnTo>
                    <a:lnTo>
                      <a:pt x="198" y="21"/>
                    </a:lnTo>
                    <a:lnTo>
                      <a:pt x="204" y="23"/>
                    </a:lnTo>
                    <a:lnTo>
                      <a:pt x="210" y="24"/>
                    </a:lnTo>
                    <a:lnTo>
                      <a:pt x="216" y="25"/>
                    </a:lnTo>
                    <a:lnTo>
                      <a:pt x="222" y="26"/>
                    </a:lnTo>
                    <a:lnTo>
                      <a:pt x="228" y="27"/>
                    </a:lnTo>
                    <a:lnTo>
                      <a:pt x="235" y="28"/>
                    </a:lnTo>
                    <a:lnTo>
                      <a:pt x="241" y="28"/>
                    </a:lnTo>
                    <a:lnTo>
                      <a:pt x="248"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68" name="Freeform 104"/>
              <p:cNvSpPr>
                <a:spLocks/>
              </p:cNvSpPr>
              <p:nvPr/>
            </p:nvSpPr>
            <p:spPr bwMode="auto">
              <a:xfrm>
                <a:off x="1126" y="1519"/>
                <a:ext cx="495" cy="29"/>
              </a:xfrm>
              <a:custGeom>
                <a:avLst/>
                <a:gdLst>
                  <a:gd name="T0" fmla="*/ 267 w 495"/>
                  <a:gd name="T1" fmla="*/ 14 h 29"/>
                  <a:gd name="T2" fmla="*/ 291 w 495"/>
                  <a:gd name="T3" fmla="*/ 17 h 29"/>
                  <a:gd name="T4" fmla="*/ 315 w 495"/>
                  <a:gd name="T5" fmla="*/ 22 h 29"/>
                  <a:gd name="T6" fmla="*/ 338 w 495"/>
                  <a:gd name="T7" fmla="*/ 26 h 29"/>
                  <a:gd name="T8" fmla="*/ 360 w 495"/>
                  <a:gd name="T9" fmla="*/ 29 h 29"/>
                  <a:gd name="T10" fmla="*/ 381 w 495"/>
                  <a:gd name="T11" fmla="*/ 29 h 29"/>
                  <a:gd name="T12" fmla="*/ 400 w 495"/>
                  <a:gd name="T13" fmla="*/ 29 h 29"/>
                  <a:gd name="T14" fmla="*/ 418 w 495"/>
                  <a:gd name="T15" fmla="*/ 26 h 29"/>
                  <a:gd name="T16" fmla="*/ 446 w 495"/>
                  <a:gd name="T17" fmla="*/ 21 h 29"/>
                  <a:gd name="T18" fmla="*/ 471 w 495"/>
                  <a:gd name="T19" fmla="*/ 16 h 29"/>
                  <a:gd name="T20" fmla="*/ 488 w 495"/>
                  <a:gd name="T21" fmla="*/ 12 h 29"/>
                  <a:gd name="T22" fmla="*/ 495 w 495"/>
                  <a:gd name="T23" fmla="*/ 10 h 29"/>
                  <a:gd name="T24" fmla="*/ 492 w 495"/>
                  <a:gd name="T25" fmla="*/ 10 h 29"/>
                  <a:gd name="T26" fmla="*/ 480 w 495"/>
                  <a:gd name="T27" fmla="*/ 12 h 29"/>
                  <a:gd name="T28" fmla="*/ 460 w 495"/>
                  <a:gd name="T29" fmla="*/ 16 h 29"/>
                  <a:gd name="T30" fmla="*/ 431 w 495"/>
                  <a:gd name="T31" fmla="*/ 19 h 29"/>
                  <a:gd name="T32" fmla="*/ 409 w 495"/>
                  <a:gd name="T33" fmla="*/ 21 h 29"/>
                  <a:gd name="T34" fmla="*/ 391 w 495"/>
                  <a:gd name="T35" fmla="*/ 21 h 29"/>
                  <a:gd name="T36" fmla="*/ 371 w 495"/>
                  <a:gd name="T37" fmla="*/ 21 h 29"/>
                  <a:gd name="T38" fmla="*/ 350 w 495"/>
                  <a:gd name="T39" fmla="*/ 18 h 29"/>
                  <a:gd name="T40" fmla="*/ 327 w 495"/>
                  <a:gd name="T41" fmla="*/ 14 h 29"/>
                  <a:gd name="T42" fmla="*/ 303 w 495"/>
                  <a:gd name="T43" fmla="*/ 9 h 29"/>
                  <a:gd name="T44" fmla="*/ 279 w 495"/>
                  <a:gd name="T45" fmla="*/ 4 h 29"/>
                  <a:gd name="T46" fmla="*/ 254 w 495"/>
                  <a:gd name="T47" fmla="*/ 1 h 29"/>
                  <a:gd name="T48" fmla="*/ 228 w 495"/>
                  <a:gd name="T49" fmla="*/ 0 h 29"/>
                  <a:gd name="T50" fmla="*/ 203 w 495"/>
                  <a:gd name="T51" fmla="*/ 2 h 29"/>
                  <a:gd name="T52" fmla="*/ 180 w 495"/>
                  <a:gd name="T53" fmla="*/ 5 h 29"/>
                  <a:gd name="T54" fmla="*/ 157 w 495"/>
                  <a:gd name="T55" fmla="*/ 10 h 29"/>
                  <a:gd name="T56" fmla="*/ 134 w 495"/>
                  <a:gd name="T57" fmla="*/ 15 h 29"/>
                  <a:gd name="T58" fmla="*/ 114 w 495"/>
                  <a:gd name="T59" fmla="*/ 18 h 29"/>
                  <a:gd name="T60" fmla="*/ 95 w 495"/>
                  <a:gd name="T61" fmla="*/ 21 h 29"/>
                  <a:gd name="T62" fmla="*/ 77 w 495"/>
                  <a:gd name="T63" fmla="*/ 23 h 29"/>
                  <a:gd name="T64" fmla="*/ 49 w 495"/>
                  <a:gd name="T65" fmla="*/ 22 h 29"/>
                  <a:gd name="T66" fmla="*/ 24 w 495"/>
                  <a:gd name="T67" fmla="*/ 20 h 29"/>
                  <a:gd name="T68" fmla="*/ 7 w 495"/>
                  <a:gd name="T69" fmla="*/ 17 h 29"/>
                  <a:gd name="T70" fmla="*/ 0 w 495"/>
                  <a:gd name="T71" fmla="*/ 16 h 29"/>
                  <a:gd name="T72" fmla="*/ 2 w 495"/>
                  <a:gd name="T73" fmla="*/ 17 h 29"/>
                  <a:gd name="T74" fmla="*/ 14 w 495"/>
                  <a:gd name="T75" fmla="*/ 20 h 29"/>
                  <a:gd name="T76" fmla="*/ 35 w 495"/>
                  <a:gd name="T77" fmla="*/ 24 h 29"/>
                  <a:gd name="T78" fmla="*/ 64 w 495"/>
                  <a:gd name="T79" fmla="*/ 28 h 29"/>
                  <a:gd name="T80" fmla="*/ 85 w 495"/>
                  <a:gd name="T81" fmla="*/ 29 h 29"/>
                  <a:gd name="T82" fmla="*/ 104 w 495"/>
                  <a:gd name="T83" fmla="*/ 28 h 29"/>
                  <a:gd name="T84" fmla="*/ 124 w 495"/>
                  <a:gd name="T85" fmla="*/ 25 h 29"/>
                  <a:gd name="T86" fmla="*/ 145 w 495"/>
                  <a:gd name="T87" fmla="*/ 22 h 29"/>
                  <a:gd name="T88" fmla="*/ 168 w 495"/>
                  <a:gd name="T89" fmla="*/ 18 h 29"/>
                  <a:gd name="T90" fmla="*/ 191 w 495"/>
                  <a:gd name="T91" fmla="*/ 14 h 29"/>
                  <a:gd name="T92" fmla="*/ 216 w 495"/>
                  <a:gd name="T93" fmla="*/ 12 h 29"/>
                  <a:gd name="T94" fmla="*/ 241 w 495"/>
                  <a:gd name="T9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5" h="29">
                    <a:moveTo>
                      <a:pt x="248" y="12"/>
                    </a:moveTo>
                    <a:lnTo>
                      <a:pt x="254" y="12"/>
                    </a:lnTo>
                    <a:lnTo>
                      <a:pt x="260" y="13"/>
                    </a:lnTo>
                    <a:lnTo>
                      <a:pt x="267" y="14"/>
                    </a:lnTo>
                    <a:lnTo>
                      <a:pt x="273" y="15"/>
                    </a:lnTo>
                    <a:lnTo>
                      <a:pt x="279" y="16"/>
                    </a:lnTo>
                    <a:lnTo>
                      <a:pt x="285" y="17"/>
                    </a:lnTo>
                    <a:lnTo>
                      <a:pt x="291" y="17"/>
                    </a:lnTo>
                    <a:lnTo>
                      <a:pt x="298" y="19"/>
                    </a:lnTo>
                    <a:lnTo>
                      <a:pt x="303" y="20"/>
                    </a:lnTo>
                    <a:lnTo>
                      <a:pt x="309" y="21"/>
                    </a:lnTo>
                    <a:lnTo>
                      <a:pt x="315" y="22"/>
                    </a:lnTo>
                    <a:lnTo>
                      <a:pt x="321" y="23"/>
                    </a:lnTo>
                    <a:lnTo>
                      <a:pt x="327" y="24"/>
                    </a:lnTo>
                    <a:lnTo>
                      <a:pt x="332" y="25"/>
                    </a:lnTo>
                    <a:lnTo>
                      <a:pt x="338" y="26"/>
                    </a:lnTo>
                    <a:lnTo>
                      <a:pt x="344" y="27"/>
                    </a:lnTo>
                    <a:lnTo>
                      <a:pt x="350" y="28"/>
                    </a:lnTo>
                    <a:lnTo>
                      <a:pt x="355" y="28"/>
                    </a:lnTo>
                    <a:lnTo>
                      <a:pt x="360" y="29"/>
                    </a:lnTo>
                    <a:lnTo>
                      <a:pt x="366" y="29"/>
                    </a:lnTo>
                    <a:lnTo>
                      <a:pt x="371" y="29"/>
                    </a:lnTo>
                    <a:lnTo>
                      <a:pt x="376" y="29"/>
                    </a:lnTo>
                    <a:lnTo>
                      <a:pt x="381" y="29"/>
                    </a:lnTo>
                    <a:lnTo>
                      <a:pt x="386" y="29"/>
                    </a:lnTo>
                    <a:lnTo>
                      <a:pt x="391" y="29"/>
                    </a:lnTo>
                    <a:lnTo>
                      <a:pt x="396" y="29"/>
                    </a:lnTo>
                    <a:lnTo>
                      <a:pt x="400" y="29"/>
                    </a:lnTo>
                    <a:lnTo>
                      <a:pt x="405" y="28"/>
                    </a:lnTo>
                    <a:lnTo>
                      <a:pt x="409" y="28"/>
                    </a:lnTo>
                    <a:lnTo>
                      <a:pt x="414" y="27"/>
                    </a:lnTo>
                    <a:lnTo>
                      <a:pt x="418" y="26"/>
                    </a:lnTo>
                    <a:lnTo>
                      <a:pt x="423" y="26"/>
                    </a:lnTo>
                    <a:lnTo>
                      <a:pt x="431" y="24"/>
                    </a:lnTo>
                    <a:lnTo>
                      <a:pt x="439" y="23"/>
                    </a:lnTo>
                    <a:lnTo>
                      <a:pt x="446" y="21"/>
                    </a:lnTo>
                    <a:lnTo>
                      <a:pt x="453" y="20"/>
                    </a:lnTo>
                    <a:lnTo>
                      <a:pt x="460" y="19"/>
                    </a:lnTo>
                    <a:lnTo>
                      <a:pt x="465" y="17"/>
                    </a:lnTo>
                    <a:lnTo>
                      <a:pt x="471" y="16"/>
                    </a:lnTo>
                    <a:lnTo>
                      <a:pt x="476" y="15"/>
                    </a:lnTo>
                    <a:lnTo>
                      <a:pt x="480" y="14"/>
                    </a:lnTo>
                    <a:lnTo>
                      <a:pt x="484" y="13"/>
                    </a:lnTo>
                    <a:lnTo>
                      <a:pt x="488" y="12"/>
                    </a:lnTo>
                    <a:lnTo>
                      <a:pt x="490" y="11"/>
                    </a:lnTo>
                    <a:lnTo>
                      <a:pt x="492" y="11"/>
                    </a:lnTo>
                    <a:lnTo>
                      <a:pt x="494" y="10"/>
                    </a:lnTo>
                    <a:lnTo>
                      <a:pt x="495" y="10"/>
                    </a:lnTo>
                    <a:lnTo>
                      <a:pt x="495" y="10"/>
                    </a:lnTo>
                    <a:lnTo>
                      <a:pt x="495" y="10"/>
                    </a:lnTo>
                    <a:lnTo>
                      <a:pt x="494" y="10"/>
                    </a:lnTo>
                    <a:lnTo>
                      <a:pt x="492" y="10"/>
                    </a:lnTo>
                    <a:lnTo>
                      <a:pt x="490" y="11"/>
                    </a:lnTo>
                    <a:lnTo>
                      <a:pt x="488" y="11"/>
                    </a:lnTo>
                    <a:lnTo>
                      <a:pt x="484" y="11"/>
                    </a:lnTo>
                    <a:lnTo>
                      <a:pt x="480" y="12"/>
                    </a:lnTo>
                    <a:lnTo>
                      <a:pt x="476" y="13"/>
                    </a:lnTo>
                    <a:lnTo>
                      <a:pt x="471" y="14"/>
                    </a:lnTo>
                    <a:lnTo>
                      <a:pt x="465" y="15"/>
                    </a:lnTo>
                    <a:lnTo>
                      <a:pt x="460" y="16"/>
                    </a:lnTo>
                    <a:lnTo>
                      <a:pt x="453" y="17"/>
                    </a:lnTo>
                    <a:lnTo>
                      <a:pt x="446" y="17"/>
                    </a:lnTo>
                    <a:lnTo>
                      <a:pt x="439" y="18"/>
                    </a:lnTo>
                    <a:lnTo>
                      <a:pt x="431" y="19"/>
                    </a:lnTo>
                    <a:lnTo>
                      <a:pt x="423" y="20"/>
                    </a:lnTo>
                    <a:lnTo>
                      <a:pt x="418" y="20"/>
                    </a:lnTo>
                    <a:lnTo>
                      <a:pt x="414" y="21"/>
                    </a:lnTo>
                    <a:lnTo>
                      <a:pt x="409" y="21"/>
                    </a:lnTo>
                    <a:lnTo>
                      <a:pt x="405" y="21"/>
                    </a:lnTo>
                    <a:lnTo>
                      <a:pt x="400" y="21"/>
                    </a:lnTo>
                    <a:lnTo>
                      <a:pt x="396" y="21"/>
                    </a:lnTo>
                    <a:lnTo>
                      <a:pt x="391" y="21"/>
                    </a:lnTo>
                    <a:lnTo>
                      <a:pt x="386" y="21"/>
                    </a:lnTo>
                    <a:lnTo>
                      <a:pt x="381" y="21"/>
                    </a:lnTo>
                    <a:lnTo>
                      <a:pt x="376" y="21"/>
                    </a:lnTo>
                    <a:lnTo>
                      <a:pt x="371" y="21"/>
                    </a:lnTo>
                    <a:lnTo>
                      <a:pt x="366" y="20"/>
                    </a:lnTo>
                    <a:lnTo>
                      <a:pt x="360" y="19"/>
                    </a:lnTo>
                    <a:lnTo>
                      <a:pt x="355" y="19"/>
                    </a:lnTo>
                    <a:lnTo>
                      <a:pt x="350" y="18"/>
                    </a:lnTo>
                    <a:lnTo>
                      <a:pt x="344" y="17"/>
                    </a:lnTo>
                    <a:lnTo>
                      <a:pt x="338" y="16"/>
                    </a:lnTo>
                    <a:lnTo>
                      <a:pt x="332" y="15"/>
                    </a:lnTo>
                    <a:lnTo>
                      <a:pt x="327" y="14"/>
                    </a:lnTo>
                    <a:lnTo>
                      <a:pt x="321" y="13"/>
                    </a:lnTo>
                    <a:lnTo>
                      <a:pt x="315" y="11"/>
                    </a:lnTo>
                    <a:lnTo>
                      <a:pt x="309" y="10"/>
                    </a:lnTo>
                    <a:lnTo>
                      <a:pt x="303" y="9"/>
                    </a:lnTo>
                    <a:lnTo>
                      <a:pt x="298" y="8"/>
                    </a:lnTo>
                    <a:lnTo>
                      <a:pt x="291" y="6"/>
                    </a:lnTo>
                    <a:lnTo>
                      <a:pt x="285" y="5"/>
                    </a:lnTo>
                    <a:lnTo>
                      <a:pt x="279" y="4"/>
                    </a:lnTo>
                    <a:lnTo>
                      <a:pt x="273" y="3"/>
                    </a:lnTo>
                    <a:lnTo>
                      <a:pt x="267" y="2"/>
                    </a:lnTo>
                    <a:lnTo>
                      <a:pt x="260" y="1"/>
                    </a:lnTo>
                    <a:lnTo>
                      <a:pt x="254" y="1"/>
                    </a:lnTo>
                    <a:lnTo>
                      <a:pt x="248" y="0"/>
                    </a:lnTo>
                    <a:lnTo>
                      <a:pt x="241" y="0"/>
                    </a:lnTo>
                    <a:lnTo>
                      <a:pt x="235" y="0"/>
                    </a:lnTo>
                    <a:lnTo>
                      <a:pt x="228" y="0"/>
                    </a:lnTo>
                    <a:lnTo>
                      <a:pt x="222" y="0"/>
                    </a:lnTo>
                    <a:lnTo>
                      <a:pt x="216" y="0"/>
                    </a:lnTo>
                    <a:lnTo>
                      <a:pt x="210" y="1"/>
                    </a:lnTo>
                    <a:lnTo>
                      <a:pt x="203" y="2"/>
                    </a:lnTo>
                    <a:lnTo>
                      <a:pt x="197" y="2"/>
                    </a:lnTo>
                    <a:lnTo>
                      <a:pt x="191" y="3"/>
                    </a:lnTo>
                    <a:lnTo>
                      <a:pt x="185" y="4"/>
                    </a:lnTo>
                    <a:lnTo>
                      <a:pt x="180" y="5"/>
                    </a:lnTo>
                    <a:lnTo>
                      <a:pt x="174" y="6"/>
                    </a:lnTo>
                    <a:lnTo>
                      <a:pt x="168" y="7"/>
                    </a:lnTo>
                    <a:lnTo>
                      <a:pt x="162" y="9"/>
                    </a:lnTo>
                    <a:lnTo>
                      <a:pt x="157" y="10"/>
                    </a:lnTo>
                    <a:lnTo>
                      <a:pt x="151" y="11"/>
                    </a:lnTo>
                    <a:lnTo>
                      <a:pt x="145" y="12"/>
                    </a:lnTo>
                    <a:lnTo>
                      <a:pt x="140" y="14"/>
                    </a:lnTo>
                    <a:lnTo>
                      <a:pt x="134" y="15"/>
                    </a:lnTo>
                    <a:lnTo>
                      <a:pt x="129" y="16"/>
                    </a:lnTo>
                    <a:lnTo>
                      <a:pt x="124" y="17"/>
                    </a:lnTo>
                    <a:lnTo>
                      <a:pt x="119" y="18"/>
                    </a:lnTo>
                    <a:lnTo>
                      <a:pt x="114" y="18"/>
                    </a:lnTo>
                    <a:lnTo>
                      <a:pt x="109" y="19"/>
                    </a:lnTo>
                    <a:lnTo>
                      <a:pt x="104" y="20"/>
                    </a:lnTo>
                    <a:lnTo>
                      <a:pt x="99" y="21"/>
                    </a:lnTo>
                    <a:lnTo>
                      <a:pt x="95" y="21"/>
                    </a:lnTo>
                    <a:lnTo>
                      <a:pt x="90" y="22"/>
                    </a:lnTo>
                    <a:lnTo>
                      <a:pt x="85" y="22"/>
                    </a:lnTo>
                    <a:lnTo>
                      <a:pt x="81" y="22"/>
                    </a:lnTo>
                    <a:lnTo>
                      <a:pt x="77" y="23"/>
                    </a:lnTo>
                    <a:lnTo>
                      <a:pt x="72" y="23"/>
                    </a:lnTo>
                    <a:lnTo>
                      <a:pt x="64" y="23"/>
                    </a:lnTo>
                    <a:lnTo>
                      <a:pt x="56" y="22"/>
                    </a:lnTo>
                    <a:lnTo>
                      <a:pt x="49" y="22"/>
                    </a:lnTo>
                    <a:lnTo>
                      <a:pt x="42" y="22"/>
                    </a:lnTo>
                    <a:lnTo>
                      <a:pt x="35" y="21"/>
                    </a:lnTo>
                    <a:lnTo>
                      <a:pt x="29" y="20"/>
                    </a:lnTo>
                    <a:lnTo>
                      <a:pt x="24" y="20"/>
                    </a:lnTo>
                    <a:lnTo>
                      <a:pt x="19" y="19"/>
                    </a:lnTo>
                    <a:lnTo>
                      <a:pt x="14" y="18"/>
                    </a:lnTo>
                    <a:lnTo>
                      <a:pt x="11" y="18"/>
                    </a:lnTo>
                    <a:lnTo>
                      <a:pt x="7" y="17"/>
                    </a:lnTo>
                    <a:lnTo>
                      <a:pt x="4" y="17"/>
                    </a:lnTo>
                    <a:lnTo>
                      <a:pt x="2" y="16"/>
                    </a:lnTo>
                    <a:lnTo>
                      <a:pt x="1" y="16"/>
                    </a:lnTo>
                    <a:lnTo>
                      <a:pt x="0" y="16"/>
                    </a:lnTo>
                    <a:lnTo>
                      <a:pt x="0" y="16"/>
                    </a:lnTo>
                    <a:lnTo>
                      <a:pt x="0" y="16"/>
                    </a:lnTo>
                    <a:lnTo>
                      <a:pt x="1" y="16"/>
                    </a:lnTo>
                    <a:lnTo>
                      <a:pt x="2" y="17"/>
                    </a:lnTo>
                    <a:lnTo>
                      <a:pt x="4" y="17"/>
                    </a:lnTo>
                    <a:lnTo>
                      <a:pt x="7" y="18"/>
                    </a:lnTo>
                    <a:lnTo>
                      <a:pt x="11" y="19"/>
                    </a:lnTo>
                    <a:lnTo>
                      <a:pt x="14" y="20"/>
                    </a:lnTo>
                    <a:lnTo>
                      <a:pt x="19" y="21"/>
                    </a:lnTo>
                    <a:lnTo>
                      <a:pt x="24" y="22"/>
                    </a:lnTo>
                    <a:lnTo>
                      <a:pt x="29" y="23"/>
                    </a:lnTo>
                    <a:lnTo>
                      <a:pt x="35" y="24"/>
                    </a:lnTo>
                    <a:lnTo>
                      <a:pt x="42" y="25"/>
                    </a:lnTo>
                    <a:lnTo>
                      <a:pt x="49" y="26"/>
                    </a:lnTo>
                    <a:lnTo>
                      <a:pt x="56" y="27"/>
                    </a:lnTo>
                    <a:lnTo>
                      <a:pt x="64" y="28"/>
                    </a:lnTo>
                    <a:lnTo>
                      <a:pt x="72" y="28"/>
                    </a:lnTo>
                    <a:lnTo>
                      <a:pt x="77" y="29"/>
                    </a:lnTo>
                    <a:lnTo>
                      <a:pt x="81" y="29"/>
                    </a:lnTo>
                    <a:lnTo>
                      <a:pt x="85" y="29"/>
                    </a:lnTo>
                    <a:lnTo>
                      <a:pt x="90" y="29"/>
                    </a:lnTo>
                    <a:lnTo>
                      <a:pt x="95" y="28"/>
                    </a:lnTo>
                    <a:lnTo>
                      <a:pt x="99" y="28"/>
                    </a:lnTo>
                    <a:lnTo>
                      <a:pt x="104" y="28"/>
                    </a:lnTo>
                    <a:lnTo>
                      <a:pt x="109" y="27"/>
                    </a:lnTo>
                    <a:lnTo>
                      <a:pt x="114" y="27"/>
                    </a:lnTo>
                    <a:lnTo>
                      <a:pt x="119" y="26"/>
                    </a:lnTo>
                    <a:lnTo>
                      <a:pt x="124" y="25"/>
                    </a:lnTo>
                    <a:lnTo>
                      <a:pt x="129" y="25"/>
                    </a:lnTo>
                    <a:lnTo>
                      <a:pt x="134" y="24"/>
                    </a:lnTo>
                    <a:lnTo>
                      <a:pt x="140" y="23"/>
                    </a:lnTo>
                    <a:lnTo>
                      <a:pt x="145" y="22"/>
                    </a:lnTo>
                    <a:lnTo>
                      <a:pt x="151" y="21"/>
                    </a:lnTo>
                    <a:lnTo>
                      <a:pt x="157" y="20"/>
                    </a:lnTo>
                    <a:lnTo>
                      <a:pt x="162" y="19"/>
                    </a:lnTo>
                    <a:lnTo>
                      <a:pt x="168" y="18"/>
                    </a:lnTo>
                    <a:lnTo>
                      <a:pt x="174" y="17"/>
                    </a:lnTo>
                    <a:lnTo>
                      <a:pt x="180" y="16"/>
                    </a:lnTo>
                    <a:lnTo>
                      <a:pt x="185" y="15"/>
                    </a:lnTo>
                    <a:lnTo>
                      <a:pt x="191" y="14"/>
                    </a:lnTo>
                    <a:lnTo>
                      <a:pt x="197" y="13"/>
                    </a:lnTo>
                    <a:lnTo>
                      <a:pt x="203" y="13"/>
                    </a:lnTo>
                    <a:lnTo>
                      <a:pt x="210" y="12"/>
                    </a:lnTo>
                    <a:lnTo>
                      <a:pt x="216" y="12"/>
                    </a:lnTo>
                    <a:lnTo>
                      <a:pt x="222" y="11"/>
                    </a:lnTo>
                    <a:lnTo>
                      <a:pt x="228" y="11"/>
                    </a:lnTo>
                    <a:lnTo>
                      <a:pt x="235" y="11"/>
                    </a:lnTo>
                    <a:lnTo>
                      <a:pt x="241" y="11"/>
                    </a:lnTo>
                    <a:lnTo>
                      <a:pt x="248"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69" name="Freeform 105"/>
              <p:cNvSpPr>
                <a:spLocks/>
              </p:cNvSpPr>
              <p:nvPr/>
            </p:nvSpPr>
            <p:spPr bwMode="auto">
              <a:xfrm>
                <a:off x="1204" y="1413"/>
                <a:ext cx="450" cy="30"/>
              </a:xfrm>
              <a:custGeom>
                <a:avLst/>
                <a:gdLst>
                  <a:gd name="T0" fmla="*/ 237 w 450"/>
                  <a:gd name="T1" fmla="*/ 15 h 30"/>
                  <a:gd name="T2" fmla="*/ 254 w 450"/>
                  <a:gd name="T3" fmla="*/ 18 h 30"/>
                  <a:gd name="T4" fmla="*/ 271 w 450"/>
                  <a:gd name="T5" fmla="*/ 22 h 30"/>
                  <a:gd name="T6" fmla="*/ 287 w 450"/>
                  <a:gd name="T7" fmla="*/ 25 h 30"/>
                  <a:gd name="T8" fmla="*/ 303 w 450"/>
                  <a:gd name="T9" fmla="*/ 28 h 30"/>
                  <a:gd name="T10" fmla="*/ 318 w 450"/>
                  <a:gd name="T11" fmla="*/ 29 h 30"/>
                  <a:gd name="T12" fmla="*/ 333 w 450"/>
                  <a:gd name="T13" fmla="*/ 30 h 30"/>
                  <a:gd name="T14" fmla="*/ 347 w 450"/>
                  <a:gd name="T15" fmla="*/ 30 h 30"/>
                  <a:gd name="T16" fmla="*/ 360 w 450"/>
                  <a:gd name="T17" fmla="*/ 28 h 30"/>
                  <a:gd name="T18" fmla="*/ 372 w 450"/>
                  <a:gd name="T19" fmla="*/ 26 h 30"/>
                  <a:gd name="T20" fmla="*/ 384 w 450"/>
                  <a:gd name="T21" fmla="*/ 24 h 30"/>
                  <a:gd name="T22" fmla="*/ 423 w 450"/>
                  <a:gd name="T23" fmla="*/ 15 h 30"/>
                  <a:gd name="T24" fmla="*/ 445 w 450"/>
                  <a:gd name="T25" fmla="*/ 9 h 30"/>
                  <a:gd name="T26" fmla="*/ 448 w 450"/>
                  <a:gd name="T27" fmla="*/ 8 h 30"/>
                  <a:gd name="T28" fmla="*/ 432 w 450"/>
                  <a:gd name="T29" fmla="*/ 10 h 30"/>
                  <a:gd name="T30" fmla="*/ 399 w 450"/>
                  <a:gd name="T31" fmla="*/ 16 h 30"/>
                  <a:gd name="T32" fmla="*/ 376 w 450"/>
                  <a:gd name="T33" fmla="*/ 19 h 30"/>
                  <a:gd name="T34" fmla="*/ 364 w 450"/>
                  <a:gd name="T35" fmla="*/ 20 h 30"/>
                  <a:gd name="T36" fmla="*/ 351 w 450"/>
                  <a:gd name="T37" fmla="*/ 21 h 30"/>
                  <a:gd name="T38" fmla="*/ 338 w 450"/>
                  <a:gd name="T39" fmla="*/ 21 h 30"/>
                  <a:gd name="T40" fmla="*/ 323 w 450"/>
                  <a:gd name="T41" fmla="*/ 20 h 30"/>
                  <a:gd name="T42" fmla="*/ 308 w 450"/>
                  <a:gd name="T43" fmla="*/ 19 h 30"/>
                  <a:gd name="T44" fmla="*/ 292 w 450"/>
                  <a:gd name="T45" fmla="*/ 15 h 30"/>
                  <a:gd name="T46" fmla="*/ 277 w 450"/>
                  <a:gd name="T47" fmla="*/ 12 h 30"/>
                  <a:gd name="T48" fmla="*/ 260 w 450"/>
                  <a:gd name="T49" fmla="*/ 8 h 30"/>
                  <a:gd name="T50" fmla="*/ 243 w 450"/>
                  <a:gd name="T51" fmla="*/ 5 h 30"/>
                  <a:gd name="T52" fmla="*/ 225 w 450"/>
                  <a:gd name="T53" fmla="*/ 2 h 30"/>
                  <a:gd name="T54" fmla="*/ 191 w 450"/>
                  <a:gd name="T55" fmla="*/ 1 h 30"/>
                  <a:gd name="T56" fmla="*/ 158 w 450"/>
                  <a:gd name="T57" fmla="*/ 4 h 30"/>
                  <a:gd name="T58" fmla="*/ 128 w 450"/>
                  <a:gd name="T59" fmla="*/ 10 h 30"/>
                  <a:gd name="T60" fmla="*/ 100 w 450"/>
                  <a:gd name="T61" fmla="*/ 17 h 30"/>
                  <a:gd name="T62" fmla="*/ 74 w 450"/>
                  <a:gd name="T63" fmla="*/ 22 h 30"/>
                  <a:gd name="T64" fmla="*/ 38 w 450"/>
                  <a:gd name="T65" fmla="*/ 23 h 30"/>
                  <a:gd name="T66" fmla="*/ 10 w 450"/>
                  <a:gd name="T67" fmla="*/ 21 h 30"/>
                  <a:gd name="T68" fmla="*/ 0 w 450"/>
                  <a:gd name="T69" fmla="*/ 19 h 30"/>
                  <a:gd name="T70" fmla="*/ 10 w 450"/>
                  <a:gd name="T71" fmla="*/ 22 h 30"/>
                  <a:gd name="T72" fmla="*/ 38 w 450"/>
                  <a:gd name="T73" fmla="*/ 27 h 30"/>
                  <a:gd name="T74" fmla="*/ 74 w 450"/>
                  <a:gd name="T75" fmla="*/ 28 h 30"/>
                  <a:gd name="T76" fmla="*/ 100 w 450"/>
                  <a:gd name="T77" fmla="*/ 25 h 30"/>
                  <a:gd name="T78" fmla="*/ 128 w 450"/>
                  <a:gd name="T79" fmla="*/ 20 h 30"/>
                  <a:gd name="T80" fmla="*/ 158 w 450"/>
                  <a:gd name="T81" fmla="*/ 15 h 30"/>
                  <a:gd name="T82" fmla="*/ 191 w 450"/>
                  <a:gd name="T83" fmla="*/ 12 h 30"/>
                  <a:gd name="T84" fmla="*/ 225 w 450"/>
                  <a:gd name="T85"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0" h="30">
                    <a:moveTo>
                      <a:pt x="225" y="14"/>
                    </a:moveTo>
                    <a:lnTo>
                      <a:pt x="231" y="14"/>
                    </a:lnTo>
                    <a:lnTo>
                      <a:pt x="237" y="15"/>
                    </a:lnTo>
                    <a:lnTo>
                      <a:pt x="243" y="16"/>
                    </a:lnTo>
                    <a:lnTo>
                      <a:pt x="249" y="17"/>
                    </a:lnTo>
                    <a:lnTo>
                      <a:pt x="254" y="18"/>
                    </a:lnTo>
                    <a:lnTo>
                      <a:pt x="260" y="20"/>
                    </a:lnTo>
                    <a:lnTo>
                      <a:pt x="265" y="20"/>
                    </a:lnTo>
                    <a:lnTo>
                      <a:pt x="271" y="22"/>
                    </a:lnTo>
                    <a:lnTo>
                      <a:pt x="277" y="23"/>
                    </a:lnTo>
                    <a:lnTo>
                      <a:pt x="282" y="24"/>
                    </a:lnTo>
                    <a:lnTo>
                      <a:pt x="287" y="25"/>
                    </a:lnTo>
                    <a:lnTo>
                      <a:pt x="292" y="26"/>
                    </a:lnTo>
                    <a:lnTo>
                      <a:pt x="298" y="27"/>
                    </a:lnTo>
                    <a:lnTo>
                      <a:pt x="303" y="28"/>
                    </a:lnTo>
                    <a:lnTo>
                      <a:pt x="308" y="28"/>
                    </a:lnTo>
                    <a:lnTo>
                      <a:pt x="313" y="29"/>
                    </a:lnTo>
                    <a:lnTo>
                      <a:pt x="318" y="29"/>
                    </a:lnTo>
                    <a:lnTo>
                      <a:pt x="323" y="30"/>
                    </a:lnTo>
                    <a:lnTo>
                      <a:pt x="328" y="30"/>
                    </a:lnTo>
                    <a:lnTo>
                      <a:pt x="333" y="30"/>
                    </a:lnTo>
                    <a:lnTo>
                      <a:pt x="338" y="30"/>
                    </a:lnTo>
                    <a:lnTo>
                      <a:pt x="342" y="30"/>
                    </a:lnTo>
                    <a:lnTo>
                      <a:pt x="347" y="30"/>
                    </a:lnTo>
                    <a:lnTo>
                      <a:pt x="351" y="29"/>
                    </a:lnTo>
                    <a:lnTo>
                      <a:pt x="356" y="29"/>
                    </a:lnTo>
                    <a:lnTo>
                      <a:pt x="360" y="28"/>
                    </a:lnTo>
                    <a:lnTo>
                      <a:pt x="364" y="28"/>
                    </a:lnTo>
                    <a:lnTo>
                      <a:pt x="368" y="27"/>
                    </a:lnTo>
                    <a:lnTo>
                      <a:pt x="372" y="26"/>
                    </a:lnTo>
                    <a:lnTo>
                      <a:pt x="376" y="26"/>
                    </a:lnTo>
                    <a:lnTo>
                      <a:pt x="380" y="25"/>
                    </a:lnTo>
                    <a:lnTo>
                      <a:pt x="384" y="24"/>
                    </a:lnTo>
                    <a:lnTo>
                      <a:pt x="399" y="20"/>
                    </a:lnTo>
                    <a:lnTo>
                      <a:pt x="412" y="17"/>
                    </a:lnTo>
                    <a:lnTo>
                      <a:pt x="423" y="15"/>
                    </a:lnTo>
                    <a:lnTo>
                      <a:pt x="432" y="12"/>
                    </a:lnTo>
                    <a:lnTo>
                      <a:pt x="440" y="10"/>
                    </a:lnTo>
                    <a:lnTo>
                      <a:pt x="445" y="9"/>
                    </a:lnTo>
                    <a:lnTo>
                      <a:pt x="448" y="8"/>
                    </a:lnTo>
                    <a:lnTo>
                      <a:pt x="450" y="8"/>
                    </a:lnTo>
                    <a:lnTo>
                      <a:pt x="448" y="8"/>
                    </a:lnTo>
                    <a:lnTo>
                      <a:pt x="445" y="8"/>
                    </a:lnTo>
                    <a:lnTo>
                      <a:pt x="440" y="9"/>
                    </a:lnTo>
                    <a:lnTo>
                      <a:pt x="432" y="10"/>
                    </a:lnTo>
                    <a:lnTo>
                      <a:pt x="423" y="12"/>
                    </a:lnTo>
                    <a:lnTo>
                      <a:pt x="412" y="14"/>
                    </a:lnTo>
                    <a:lnTo>
                      <a:pt x="399" y="16"/>
                    </a:lnTo>
                    <a:lnTo>
                      <a:pt x="384" y="18"/>
                    </a:lnTo>
                    <a:lnTo>
                      <a:pt x="380" y="19"/>
                    </a:lnTo>
                    <a:lnTo>
                      <a:pt x="376" y="19"/>
                    </a:lnTo>
                    <a:lnTo>
                      <a:pt x="372" y="20"/>
                    </a:lnTo>
                    <a:lnTo>
                      <a:pt x="368" y="20"/>
                    </a:lnTo>
                    <a:lnTo>
                      <a:pt x="364" y="20"/>
                    </a:lnTo>
                    <a:lnTo>
                      <a:pt x="360" y="21"/>
                    </a:lnTo>
                    <a:lnTo>
                      <a:pt x="356" y="21"/>
                    </a:lnTo>
                    <a:lnTo>
                      <a:pt x="351" y="21"/>
                    </a:lnTo>
                    <a:lnTo>
                      <a:pt x="347" y="21"/>
                    </a:lnTo>
                    <a:lnTo>
                      <a:pt x="342" y="21"/>
                    </a:lnTo>
                    <a:lnTo>
                      <a:pt x="338" y="21"/>
                    </a:lnTo>
                    <a:lnTo>
                      <a:pt x="333" y="21"/>
                    </a:lnTo>
                    <a:lnTo>
                      <a:pt x="328" y="21"/>
                    </a:lnTo>
                    <a:lnTo>
                      <a:pt x="323" y="20"/>
                    </a:lnTo>
                    <a:lnTo>
                      <a:pt x="318" y="20"/>
                    </a:lnTo>
                    <a:lnTo>
                      <a:pt x="313" y="19"/>
                    </a:lnTo>
                    <a:lnTo>
                      <a:pt x="308" y="19"/>
                    </a:lnTo>
                    <a:lnTo>
                      <a:pt x="303" y="18"/>
                    </a:lnTo>
                    <a:lnTo>
                      <a:pt x="298" y="17"/>
                    </a:lnTo>
                    <a:lnTo>
                      <a:pt x="292" y="15"/>
                    </a:lnTo>
                    <a:lnTo>
                      <a:pt x="287" y="14"/>
                    </a:lnTo>
                    <a:lnTo>
                      <a:pt x="282" y="13"/>
                    </a:lnTo>
                    <a:lnTo>
                      <a:pt x="277" y="12"/>
                    </a:lnTo>
                    <a:lnTo>
                      <a:pt x="271" y="11"/>
                    </a:lnTo>
                    <a:lnTo>
                      <a:pt x="265" y="9"/>
                    </a:lnTo>
                    <a:lnTo>
                      <a:pt x="260" y="8"/>
                    </a:lnTo>
                    <a:lnTo>
                      <a:pt x="254" y="7"/>
                    </a:lnTo>
                    <a:lnTo>
                      <a:pt x="249" y="6"/>
                    </a:lnTo>
                    <a:lnTo>
                      <a:pt x="243" y="5"/>
                    </a:lnTo>
                    <a:lnTo>
                      <a:pt x="237" y="4"/>
                    </a:lnTo>
                    <a:lnTo>
                      <a:pt x="231" y="3"/>
                    </a:lnTo>
                    <a:lnTo>
                      <a:pt x="225" y="2"/>
                    </a:lnTo>
                    <a:lnTo>
                      <a:pt x="214" y="1"/>
                    </a:lnTo>
                    <a:lnTo>
                      <a:pt x="202" y="0"/>
                    </a:lnTo>
                    <a:lnTo>
                      <a:pt x="191" y="1"/>
                    </a:lnTo>
                    <a:lnTo>
                      <a:pt x="180" y="1"/>
                    </a:lnTo>
                    <a:lnTo>
                      <a:pt x="169" y="2"/>
                    </a:lnTo>
                    <a:lnTo>
                      <a:pt x="158" y="4"/>
                    </a:lnTo>
                    <a:lnTo>
                      <a:pt x="148" y="6"/>
                    </a:lnTo>
                    <a:lnTo>
                      <a:pt x="138" y="8"/>
                    </a:lnTo>
                    <a:lnTo>
                      <a:pt x="128" y="10"/>
                    </a:lnTo>
                    <a:lnTo>
                      <a:pt x="118" y="13"/>
                    </a:lnTo>
                    <a:lnTo>
                      <a:pt x="109" y="15"/>
                    </a:lnTo>
                    <a:lnTo>
                      <a:pt x="100" y="17"/>
                    </a:lnTo>
                    <a:lnTo>
                      <a:pt x="91" y="19"/>
                    </a:lnTo>
                    <a:lnTo>
                      <a:pt x="83" y="20"/>
                    </a:lnTo>
                    <a:lnTo>
                      <a:pt x="74" y="22"/>
                    </a:lnTo>
                    <a:lnTo>
                      <a:pt x="66" y="23"/>
                    </a:lnTo>
                    <a:lnTo>
                      <a:pt x="52" y="23"/>
                    </a:lnTo>
                    <a:lnTo>
                      <a:pt x="38" y="23"/>
                    </a:lnTo>
                    <a:lnTo>
                      <a:pt x="27" y="23"/>
                    </a:lnTo>
                    <a:lnTo>
                      <a:pt x="18" y="22"/>
                    </a:lnTo>
                    <a:lnTo>
                      <a:pt x="10" y="21"/>
                    </a:lnTo>
                    <a:lnTo>
                      <a:pt x="5" y="20"/>
                    </a:lnTo>
                    <a:lnTo>
                      <a:pt x="2" y="19"/>
                    </a:lnTo>
                    <a:lnTo>
                      <a:pt x="0" y="19"/>
                    </a:lnTo>
                    <a:lnTo>
                      <a:pt x="2" y="19"/>
                    </a:lnTo>
                    <a:lnTo>
                      <a:pt x="5" y="20"/>
                    </a:lnTo>
                    <a:lnTo>
                      <a:pt x="10" y="22"/>
                    </a:lnTo>
                    <a:lnTo>
                      <a:pt x="18" y="24"/>
                    </a:lnTo>
                    <a:lnTo>
                      <a:pt x="27" y="26"/>
                    </a:lnTo>
                    <a:lnTo>
                      <a:pt x="38" y="27"/>
                    </a:lnTo>
                    <a:lnTo>
                      <a:pt x="52" y="28"/>
                    </a:lnTo>
                    <a:lnTo>
                      <a:pt x="66" y="28"/>
                    </a:lnTo>
                    <a:lnTo>
                      <a:pt x="74" y="28"/>
                    </a:lnTo>
                    <a:lnTo>
                      <a:pt x="83" y="27"/>
                    </a:lnTo>
                    <a:lnTo>
                      <a:pt x="91" y="26"/>
                    </a:lnTo>
                    <a:lnTo>
                      <a:pt x="100" y="25"/>
                    </a:lnTo>
                    <a:lnTo>
                      <a:pt x="109" y="23"/>
                    </a:lnTo>
                    <a:lnTo>
                      <a:pt x="118" y="21"/>
                    </a:lnTo>
                    <a:lnTo>
                      <a:pt x="128" y="20"/>
                    </a:lnTo>
                    <a:lnTo>
                      <a:pt x="138" y="18"/>
                    </a:lnTo>
                    <a:lnTo>
                      <a:pt x="148" y="16"/>
                    </a:lnTo>
                    <a:lnTo>
                      <a:pt x="158" y="15"/>
                    </a:lnTo>
                    <a:lnTo>
                      <a:pt x="169" y="14"/>
                    </a:lnTo>
                    <a:lnTo>
                      <a:pt x="180" y="13"/>
                    </a:lnTo>
                    <a:lnTo>
                      <a:pt x="191" y="12"/>
                    </a:lnTo>
                    <a:lnTo>
                      <a:pt x="202" y="12"/>
                    </a:lnTo>
                    <a:lnTo>
                      <a:pt x="214" y="12"/>
                    </a:lnTo>
                    <a:lnTo>
                      <a:pt x="22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70" name="Freeform 106"/>
              <p:cNvSpPr>
                <a:spLocks/>
              </p:cNvSpPr>
              <p:nvPr/>
            </p:nvSpPr>
            <p:spPr bwMode="auto">
              <a:xfrm>
                <a:off x="1296" y="1263"/>
                <a:ext cx="130" cy="111"/>
              </a:xfrm>
              <a:custGeom>
                <a:avLst/>
                <a:gdLst>
                  <a:gd name="T0" fmla="*/ 0 w 130"/>
                  <a:gd name="T1" fmla="*/ 1 h 111"/>
                  <a:gd name="T2" fmla="*/ 1 w 130"/>
                  <a:gd name="T3" fmla="*/ 9 h 111"/>
                  <a:gd name="T4" fmla="*/ 13 w 130"/>
                  <a:gd name="T5" fmla="*/ 9 h 111"/>
                  <a:gd name="T6" fmla="*/ 17 w 130"/>
                  <a:gd name="T7" fmla="*/ 105 h 111"/>
                  <a:gd name="T8" fmla="*/ 21 w 130"/>
                  <a:gd name="T9" fmla="*/ 9 h 111"/>
                  <a:gd name="T10" fmla="*/ 79 w 130"/>
                  <a:gd name="T11" fmla="*/ 9 h 111"/>
                  <a:gd name="T12" fmla="*/ 80 w 130"/>
                  <a:gd name="T13" fmla="*/ 111 h 111"/>
                  <a:gd name="T14" fmla="*/ 112 w 130"/>
                  <a:gd name="T15" fmla="*/ 82 h 111"/>
                  <a:gd name="T16" fmla="*/ 112 w 130"/>
                  <a:gd name="T17" fmla="*/ 8 h 111"/>
                  <a:gd name="T18" fmla="*/ 130 w 130"/>
                  <a:gd name="T19" fmla="*/ 8 h 111"/>
                  <a:gd name="T20" fmla="*/ 130 w 130"/>
                  <a:gd name="T21" fmla="*/ 0 h 111"/>
                  <a:gd name="T22" fmla="*/ 0 w 130"/>
                  <a:gd name="T23" fmla="*/ 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1">
                    <a:moveTo>
                      <a:pt x="0" y="1"/>
                    </a:moveTo>
                    <a:lnTo>
                      <a:pt x="1" y="9"/>
                    </a:lnTo>
                    <a:lnTo>
                      <a:pt x="13" y="9"/>
                    </a:lnTo>
                    <a:lnTo>
                      <a:pt x="17" y="105"/>
                    </a:lnTo>
                    <a:lnTo>
                      <a:pt x="21" y="9"/>
                    </a:lnTo>
                    <a:lnTo>
                      <a:pt x="79" y="9"/>
                    </a:lnTo>
                    <a:lnTo>
                      <a:pt x="80" y="111"/>
                    </a:lnTo>
                    <a:lnTo>
                      <a:pt x="112" y="82"/>
                    </a:lnTo>
                    <a:lnTo>
                      <a:pt x="112" y="8"/>
                    </a:lnTo>
                    <a:lnTo>
                      <a:pt x="130" y="8"/>
                    </a:lnTo>
                    <a:lnTo>
                      <a:pt x="13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64171" name="Group 107"/>
            <p:cNvGrpSpPr>
              <a:grpSpLocks/>
            </p:cNvGrpSpPr>
            <p:nvPr/>
          </p:nvGrpSpPr>
          <p:grpSpPr bwMode="auto">
            <a:xfrm>
              <a:off x="244477" y="3071814"/>
              <a:ext cx="1406525" cy="1325563"/>
              <a:chOff x="394" y="1800"/>
              <a:chExt cx="886" cy="835"/>
            </a:xfrm>
          </p:grpSpPr>
          <p:sp>
            <p:nvSpPr>
              <p:cNvPr id="2264172" name="Freeform 108"/>
              <p:cNvSpPr>
                <a:spLocks/>
              </p:cNvSpPr>
              <p:nvPr/>
            </p:nvSpPr>
            <p:spPr bwMode="auto">
              <a:xfrm>
                <a:off x="397" y="2170"/>
                <a:ext cx="874" cy="465"/>
              </a:xfrm>
              <a:custGeom>
                <a:avLst/>
                <a:gdLst>
                  <a:gd name="T0" fmla="*/ 365 w 874"/>
                  <a:gd name="T1" fmla="*/ 6 h 465"/>
                  <a:gd name="T2" fmla="*/ 299 w 874"/>
                  <a:gd name="T3" fmla="*/ 140 h 465"/>
                  <a:gd name="T4" fmla="*/ 0 w 874"/>
                  <a:gd name="T5" fmla="*/ 324 h 465"/>
                  <a:gd name="T6" fmla="*/ 35 w 874"/>
                  <a:gd name="T7" fmla="*/ 390 h 465"/>
                  <a:gd name="T8" fmla="*/ 187 w 874"/>
                  <a:gd name="T9" fmla="*/ 447 h 465"/>
                  <a:gd name="T10" fmla="*/ 247 w 874"/>
                  <a:gd name="T11" fmla="*/ 424 h 465"/>
                  <a:gd name="T12" fmla="*/ 315 w 874"/>
                  <a:gd name="T13" fmla="*/ 447 h 465"/>
                  <a:gd name="T14" fmla="*/ 431 w 874"/>
                  <a:gd name="T15" fmla="*/ 407 h 465"/>
                  <a:gd name="T16" fmla="*/ 583 w 874"/>
                  <a:gd name="T17" fmla="*/ 465 h 465"/>
                  <a:gd name="T18" fmla="*/ 636 w 874"/>
                  <a:gd name="T19" fmla="*/ 390 h 465"/>
                  <a:gd name="T20" fmla="*/ 812 w 874"/>
                  <a:gd name="T21" fmla="*/ 409 h 465"/>
                  <a:gd name="T22" fmla="*/ 874 w 874"/>
                  <a:gd name="T23" fmla="*/ 377 h 465"/>
                  <a:gd name="T24" fmla="*/ 823 w 874"/>
                  <a:gd name="T25" fmla="*/ 320 h 465"/>
                  <a:gd name="T26" fmla="*/ 632 w 874"/>
                  <a:gd name="T27" fmla="*/ 222 h 465"/>
                  <a:gd name="T28" fmla="*/ 554 w 874"/>
                  <a:gd name="T29" fmla="*/ 34 h 465"/>
                  <a:gd name="T30" fmla="*/ 530 w 874"/>
                  <a:gd name="T31" fmla="*/ 10 h 465"/>
                  <a:gd name="T32" fmla="*/ 460 w 874"/>
                  <a:gd name="T33" fmla="*/ 0 h 465"/>
                  <a:gd name="T34" fmla="*/ 365 w 874"/>
                  <a:gd name="T35" fmla="*/ 6 h 465"/>
                  <a:gd name="T36" fmla="*/ 365 w 874"/>
                  <a:gd name="T37" fmla="*/ 6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4" h="465">
                    <a:moveTo>
                      <a:pt x="365" y="6"/>
                    </a:moveTo>
                    <a:lnTo>
                      <a:pt x="299" y="140"/>
                    </a:lnTo>
                    <a:lnTo>
                      <a:pt x="0" y="324"/>
                    </a:lnTo>
                    <a:lnTo>
                      <a:pt x="35" y="390"/>
                    </a:lnTo>
                    <a:lnTo>
                      <a:pt x="187" y="447"/>
                    </a:lnTo>
                    <a:lnTo>
                      <a:pt x="247" y="424"/>
                    </a:lnTo>
                    <a:lnTo>
                      <a:pt x="315" y="447"/>
                    </a:lnTo>
                    <a:lnTo>
                      <a:pt x="431" y="407"/>
                    </a:lnTo>
                    <a:lnTo>
                      <a:pt x="583" y="465"/>
                    </a:lnTo>
                    <a:lnTo>
                      <a:pt x="636" y="390"/>
                    </a:lnTo>
                    <a:lnTo>
                      <a:pt x="812" y="409"/>
                    </a:lnTo>
                    <a:lnTo>
                      <a:pt x="874" y="377"/>
                    </a:lnTo>
                    <a:lnTo>
                      <a:pt x="823" y="320"/>
                    </a:lnTo>
                    <a:lnTo>
                      <a:pt x="632" y="222"/>
                    </a:lnTo>
                    <a:lnTo>
                      <a:pt x="554" y="34"/>
                    </a:lnTo>
                    <a:lnTo>
                      <a:pt x="530" y="10"/>
                    </a:lnTo>
                    <a:lnTo>
                      <a:pt x="460" y="0"/>
                    </a:lnTo>
                    <a:lnTo>
                      <a:pt x="365" y="6"/>
                    </a:lnTo>
                    <a:lnTo>
                      <a:pt x="365" y="6"/>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73" name="Freeform 109"/>
              <p:cNvSpPr>
                <a:spLocks/>
              </p:cNvSpPr>
              <p:nvPr/>
            </p:nvSpPr>
            <p:spPr bwMode="auto">
              <a:xfrm>
                <a:off x="760" y="2156"/>
                <a:ext cx="125" cy="78"/>
              </a:xfrm>
              <a:custGeom>
                <a:avLst/>
                <a:gdLst>
                  <a:gd name="T0" fmla="*/ 125 w 125"/>
                  <a:gd name="T1" fmla="*/ 11 h 78"/>
                  <a:gd name="T2" fmla="*/ 120 w 125"/>
                  <a:gd name="T3" fmla="*/ 10 h 78"/>
                  <a:gd name="T4" fmla="*/ 114 w 125"/>
                  <a:gd name="T5" fmla="*/ 8 h 78"/>
                  <a:gd name="T6" fmla="*/ 106 w 125"/>
                  <a:gd name="T7" fmla="*/ 7 h 78"/>
                  <a:gd name="T8" fmla="*/ 96 w 125"/>
                  <a:gd name="T9" fmla="*/ 5 h 78"/>
                  <a:gd name="T10" fmla="*/ 84 w 125"/>
                  <a:gd name="T11" fmla="*/ 3 h 78"/>
                  <a:gd name="T12" fmla="*/ 70 w 125"/>
                  <a:gd name="T13" fmla="*/ 1 h 78"/>
                  <a:gd name="T14" fmla="*/ 56 w 125"/>
                  <a:gd name="T15" fmla="*/ 0 h 78"/>
                  <a:gd name="T16" fmla="*/ 41 w 125"/>
                  <a:gd name="T17" fmla="*/ 0 h 78"/>
                  <a:gd name="T18" fmla="*/ 28 w 125"/>
                  <a:gd name="T19" fmla="*/ 3 h 78"/>
                  <a:gd name="T20" fmla="*/ 22 w 125"/>
                  <a:gd name="T21" fmla="*/ 4 h 78"/>
                  <a:gd name="T22" fmla="*/ 17 w 125"/>
                  <a:gd name="T23" fmla="*/ 7 h 78"/>
                  <a:gd name="T24" fmla="*/ 8 w 125"/>
                  <a:gd name="T25" fmla="*/ 13 h 78"/>
                  <a:gd name="T26" fmla="*/ 3 w 125"/>
                  <a:gd name="T27" fmla="*/ 21 h 78"/>
                  <a:gd name="T28" fmla="*/ 0 w 125"/>
                  <a:gd name="T29" fmla="*/ 30 h 78"/>
                  <a:gd name="T30" fmla="*/ 2 w 125"/>
                  <a:gd name="T31" fmla="*/ 40 h 78"/>
                  <a:gd name="T32" fmla="*/ 4 w 125"/>
                  <a:gd name="T33" fmla="*/ 45 h 78"/>
                  <a:gd name="T34" fmla="*/ 7 w 125"/>
                  <a:gd name="T35" fmla="*/ 50 h 78"/>
                  <a:gd name="T36" fmla="*/ 12 w 125"/>
                  <a:gd name="T37" fmla="*/ 56 h 78"/>
                  <a:gd name="T38" fmla="*/ 18 w 125"/>
                  <a:gd name="T39" fmla="*/ 60 h 78"/>
                  <a:gd name="T40" fmla="*/ 21 w 125"/>
                  <a:gd name="T41" fmla="*/ 62 h 78"/>
                  <a:gd name="T42" fmla="*/ 24 w 125"/>
                  <a:gd name="T43" fmla="*/ 64 h 78"/>
                  <a:gd name="T44" fmla="*/ 28 w 125"/>
                  <a:gd name="T45" fmla="*/ 66 h 78"/>
                  <a:gd name="T46" fmla="*/ 32 w 125"/>
                  <a:gd name="T47" fmla="*/ 67 h 78"/>
                  <a:gd name="T48" fmla="*/ 36 w 125"/>
                  <a:gd name="T49" fmla="*/ 69 h 78"/>
                  <a:gd name="T50" fmla="*/ 40 w 125"/>
                  <a:gd name="T51" fmla="*/ 70 h 78"/>
                  <a:gd name="T52" fmla="*/ 49 w 125"/>
                  <a:gd name="T53" fmla="*/ 72 h 78"/>
                  <a:gd name="T54" fmla="*/ 57 w 125"/>
                  <a:gd name="T55" fmla="*/ 74 h 78"/>
                  <a:gd name="T56" fmla="*/ 67 w 125"/>
                  <a:gd name="T57" fmla="*/ 75 h 78"/>
                  <a:gd name="T58" fmla="*/ 83 w 125"/>
                  <a:gd name="T59" fmla="*/ 77 h 78"/>
                  <a:gd name="T60" fmla="*/ 97 w 125"/>
                  <a:gd name="T61" fmla="*/ 77 h 78"/>
                  <a:gd name="T62" fmla="*/ 110 w 125"/>
                  <a:gd name="T63" fmla="*/ 78 h 78"/>
                  <a:gd name="T64" fmla="*/ 109 w 125"/>
                  <a:gd name="T65" fmla="*/ 77 h 78"/>
                  <a:gd name="T66" fmla="*/ 105 w 125"/>
                  <a:gd name="T67" fmla="*/ 74 h 78"/>
                  <a:gd name="T68" fmla="*/ 100 w 125"/>
                  <a:gd name="T69" fmla="*/ 70 h 78"/>
                  <a:gd name="T70" fmla="*/ 95 w 125"/>
                  <a:gd name="T71" fmla="*/ 65 h 78"/>
                  <a:gd name="T72" fmla="*/ 87 w 125"/>
                  <a:gd name="T73" fmla="*/ 53 h 78"/>
                  <a:gd name="T74" fmla="*/ 87 w 125"/>
                  <a:gd name="T75" fmla="*/ 46 h 78"/>
                  <a:gd name="T76" fmla="*/ 88 w 125"/>
                  <a:gd name="T77" fmla="*/ 42 h 78"/>
                  <a:gd name="T78" fmla="*/ 90 w 125"/>
                  <a:gd name="T79" fmla="*/ 39 h 78"/>
                  <a:gd name="T80" fmla="*/ 96 w 125"/>
                  <a:gd name="T81" fmla="*/ 32 h 78"/>
                  <a:gd name="T82" fmla="*/ 102 w 125"/>
                  <a:gd name="T83" fmla="*/ 27 h 78"/>
                  <a:gd name="T84" fmla="*/ 108 w 125"/>
                  <a:gd name="T85" fmla="*/ 22 h 78"/>
                  <a:gd name="T86" fmla="*/ 111 w 125"/>
                  <a:gd name="T87" fmla="*/ 20 h 78"/>
                  <a:gd name="T88" fmla="*/ 113 w 125"/>
                  <a:gd name="T89" fmla="*/ 18 h 78"/>
                  <a:gd name="T90" fmla="*/ 116 w 125"/>
                  <a:gd name="T91" fmla="*/ 16 h 78"/>
                  <a:gd name="T92" fmla="*/ 118 w 125"/>
                  <a:gd name="T93" fmla="*/ 15 h 78"/>
                  <a:gd name="T94" fmla="*/ 122 w 125"/>
                  <a:gd name="T95" fmla="*/ 13 h 78"/>
                  <a:gd name="T96" fmla="*/ 125 w 125"/>
                  <a:gd name="T97" fmla="*/ 11 h 78"/>
                  <a:gd name="T98" fmla="*/ 125 w 125"/>
                  <a:gd name="T99" fmla="*/ 1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78">
                    <a:moveTo>
                      <a:pt x="125" y="11"/>
                    </a:moveTo>
                    <a:lnTo>
                      <a:pt x="120" y="10"/>
                    </a:lnTo>
                    <a:lnTo>
                      <a:pt x="114" y="8"/>
                    </a:lnTo>
                    <a:lnTo>
                      <a:pt x="106" y="7"/>
                    </a:lnTo>
                    <a:lnTo>
                      <a:pt x="96" y="5"/>
                    </a:lnTo>
                    <a:lnTo>
                      <a:pt x="84" y="3"/>
                    </a:lnTo>
                    <a:lnTo>
                      <a:pt x="70" y="1"/>
                    </a:lnTo>
                    <a:lnTo>
                      <a:pt x="56" y="0"/>
                    </a:lnTo>
                    <a:lnTo>
                      <a:pt x="41" y="0"/>
                    </a:lnTo>
                    <a:lnTo>
                      <a:pt x="28" y="3"/>
                    </a:lnTo>
                    <a:lnTo>
                      <a:pt x="22" y="4"/>
                    </a:lnTo>
                    <a:lnTo>
                      <a:pt x="17" y="7"/>
                    </a:lnTo>
                    <a:lnTo>
                      <a:pt x="8" y="13"/>
                    </a:lnTo>
                    <a:lnTo>
                      <a:pt x="3" y="21"/>
                    </a:lnTo>
                    <a:lnTo>
                      <a:pt x="0" y="30"/>
                    </a:lnTo>
                    <a:lnTo>
                      <a:pt x="2" y="40"/>
                    </a:lnTo>
                    <a:lnTo>
                      <a:pt x="4" y="45"/>
                    </a:lnTo>
                    <a:lnTo>
                      <a:pt x="7" y="50"/>
                    </a:lnTo>
                    <a:lnTo>
                      <a:pt x="12" y="56"/>
                    </a:lnTo>
                    <a:lnTo>
                      <a:pt x="18" y="60"/>
                    </a:lnTo>
                    <a:lnTo>
                      <a:pt x="21" y="62"/>
                    </a:lnTo>
                    <a:lnTo>
                      <a:pt x="24" y="64"/>
                    </a:lnTo>
                    <a:lnTo>
                      <a:pt x="28" y="66"/>
                    </a:lnTo>
                    <a:lnTo>
                      <a:pt x="32" y="67"/>
                    </a:lnTo>
                    <a:lnTo>
                      <a:pt x="36" y="69"/>
                    </a:lnTo>
                    <a:lnTo>
                      <a:pt x="40" y="70"/>
                    </a:lnTo>
                    <a:lnTo>
                      <a:pt x="49" y="72"/>
                    </a:lnTo>
                    <a:lnTo>
                      <a:pt x="57" y="74"/>
                    </a:lnTo>
                    <a:lnTo>
                      <a:pt x="67" y="75"/>
                    </a:lnTo>
                    <a:lnTo>
                      <a:pt x="83" y="77"/>
                    </a:lnTo>
                    <a:lnTo>
                      <a:pt x="97" y="77"/>
                    </a:lnTo>
                    <a:lnTo>
                      <a:pt x="110" y="78"/>
                    </a:lnTo>
                    <a:lnTo>
                      <a:pt x="109" y="77"/>
                    </a:lnTo>
                    <a:lnTo>
                      <a:pt x="105" y="74"/>
                    </a:lnTo>
                    <a:lnTo>
                      <a:pt x="100" y="70"/>
                    </a:lnTo>
                    <a:lnTo>
                      <a:pt x="95" y="65"/>
                    </a:lnTo>
                    <a:lnTo>
                      <a:pt x="87" y="53"/>
                    </a:lnTo>
                    <a:lnTo>
                      <a:pt x="87" y="46"/>
                    </a:lnTo>
                    <a:lnTo>
                      <a:pt x="88" y="42"/>
                    </a:lnTo>
                    <a:lnTo>
                      <a:pt x="90" y="39"/>
                    </a:lnTo>
                    <a:lnTo>
                      <a:pt x="96" y="32"/>
                    </a:lnTo>
                    <a:lnTo>
                      <a:pt x="102" y="27"/>
                    </a:lnTo>
                    <a:lnTo>
                      <a:pt x="108" y="22"/>
                    </a:lnTo>
                    <a:lnTo>
                      <a:pt x="111" y="20"/>
                    </a:lnTo>
                    <a:lnTo>
                      <a:pt x="113" y="18"/>
                    </a:lnTo>
                    <a:lnTo>
                      <a:pt x="116" y="16"/>
                    </a:lnTo>
                    <a:lnTo>
                      <a:pt x="118" y="15"/>
                    </a:lnTo>
                    <a:lnTo>
                      <a:pt x="122" y="13"/>
                    </a:lnTo>
                    <a:lnTo>
                      <a:pt x="125" y="11"/>
                    </a:lnTo>
                    <a:lnTo>
                      <a:pt x="12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74" name="Freeform 110"/>
              <p:cNvSpPr>
                <a:spLocks/>
              </p:cNvSpPr>
              <p:nvPr/>
            </p:nvSpPr>
            <p:spPr bwMode="auto">
              <a:xfrm>
                <a:off x="394" y="2192"/>
                <a:ext cx="381" cy="399"/>
              </a:xfrm>
              <a:custGeom>
                <a:avLst/>
                <a:gdLst>
                  <a:gd name="T0" fmla="*/ 361 w 381"/>
                  <a:gd name="T1" fmla="*/ 3 h 399"/>
                  <a:gd name="T2" fmla="*/ 356 w 381"/>
                  <a:gd name="T3" fmla="*/ 12 h 399"/>
                  <a:gd name="T4" fmla="*/ 349 w 381"/>
                  <a:gd name="T5" fmla="*/ 26 h 399"/>
                  <a:gd name="T6" fmla="*/ 344 w 381"/>
                  <a:gd name="T7" fmla="*/ 34 h 399"/>
                  <a:gd name="T8" fmla="*/ 339 w 381"/>
                  <a:gd name="T9" fmla="*/ 43 h 399"/>
                  <a:gd name="T10" fmla="*/ 333 w 381"/>
                  <a:gd name="T11" fmla="*/ 52 h 399"/>
                  <a:gd name="T12" fmla="*/ 326 w 381"/>
                  <a:gd name="T13" fmla="*/ 61 h 399"/>
                  <a:gd name="T14" fmla="*/ 319 w 381"/>
                  <a:gd name="T15" fmla="*/ 71 h 399"/>
                  <a:gd name="T16" fmla="*/ 312 w 381"/>
                  <a:gd name="T17" fmla="*/ 81 h 399"/>
                  <a:gd name="T18" fmla="*/ 304 w 381"/>
                  <a:gd name="T19" fmla="*/ 91 h 399"/>
                  <a:gd name="T20" fmla="*/ 295 w 381"/>
                  <a:gd name="T21" fmla="*/ 101 h 399"/>
                  <a:gd name="T22" fmla="*/ 286 w 381"/>
                  <a:gd name="T23" fmla="*/ 110 h 399"/>
                  <a:gd name="T24" fmla="*/ 276 w 381"/>
                  <a:gd name="T25" fmla="*/ 119 h 399"/>
                  <a:gd name="T26" fmla="*/ 266 w 381"/>
                  <a:gd name="T27" fmla="*/ 128 h 399"/>
                  <a:gd name="T28" fmla="*/ 253 w 381"/>
                  <a:gd name="T29" fmla="*/ 138 h 399"/>
                  <a:gd name="T30" fmla="*/ 238 w 381"/>
                  <a:gd name="T31" fmla="*/ 149 h 399"/>
                  <a:gd name="T32" fmla="*/ 223 w 381"/>
                  <a:gd name="T33" fmla="*/ 161 h 399"/>
                  <a:gd name="T34" fmla="*/ 206 w 381"/>
                  <a:gd name="T35" fmla="*/ 174 h 399"/>
                  <a:gd name="T36" fmla="*/ 201 w 381"/>
                  <a:gd name="T37" fmla="*/ 177 h 399"/>
                  <a:gd name="T38" fmla="*/ 197 w 381"/>
                  <a:gd name="T39" fmla="*/ 180 h 399"/>
                  <a:gd name="T40" fmla="*/ 193 w 381"/>
                  <a:gd name="T41" fmla="*/ 183 h 399"/>
                  <a:gd name="T42" fmla="*/ 188 w 381"/>
                  <a:gd name="T43" fmla="*/ 186 h 399"/>
                  <a:gd name="T44" fmla="*/ 184 w 381"/>
                  <a:gd name="T45" fmla="*/ 189 h 399"/>
                  <a:gd name="T46" fmla="*/ 179 w 381"/>
                  <a:gd name="T47" fmla="*/ 193 h 399"/>
                  <a:gd name="T48" fmla="*/ 175 w 381"/>
                  <a:gd name="T49" fmla="*/ 195 h 399"/>
                  <a:gd name="T50" fmla="*/ 170 w 381"/>
                  <a:gd name="T51" fmla="*/ 199 h 399"/>
                  <a:gd name="T52" fmla="*/ 166 w 381"/>
                  <a:gd name="T53" fmla="*/ 202 h 399"/>
                  <a:gd name="T54" fmla="*/ 161 w 381"/>
                  <a:gd name="T55" fmla="*/ 205 h 399"/>
                  <a:gd name="T56" fmla="*/ 157 w 381"/>
                  <a:gd name="T57" fmla="*/ 208 h 399"/>
                  <a:gd name="T58" fmla="*/ 152 w 381"/>
                  <a:gd name="T59" fmla="*/ 211 h 399"/>
                  <a:gd name="T60" fmla="*/ 148 w 381"/>
                  <a:gd name="T61" fmla="*/ 214 h 399"/>
                  <a:gd name="T62" fmla="*/ 143 w 381"/>
                  <a:gd name="T63" fmla="*/ 217 h 399"/>
                  <a:gd name="T64" fmla="*/ 139 w 381"/>
                  <a:gd name="T65" fmla="*/ 220 h 399"/>
                  <a:gd name="T66" fmla="*/ 134 w 381"/>
                  <a:gd name="T67" fmla="*/ 223 h 399"/>
                  <a:gd name="T68" fmla="*/ 130 w 381"/>
                  <a:gd name="T69" fmla="*/ 226 h 399"/>
                  <a:gd name="T70" fmla="*/ 126 w 381"/>
                  <a:gd name="T71" fmla="*/ 229 h 399"/>
                  <a:gd name="T72" fmla="*/ 121 w 381"/>
                  <a:gd name="T73" fmla="*/ 232 h 399"/>
                  <a:gd name="T74" fmla="*/ 117 w 381"/>
                  <a:gd name="T75" fmla="*/ 235 h 399"/>
                  <a:gd name="T76" fmla="*/ 113 w 381"/>
                  <a:gd name="T77" fmla="*/ 237 h 399"/>
                  <a:gd name="T78" fmla="*/ 109 w 381"/>
                  <a:gd name="T79" fmla="*/ 240 h 399"/>
                  <a:gd name="T80" fmla="*/ 105 w 381"/>
                  <a:gd name="T81" fmla="*/ 243 h 399"/>
                  <a:gd name="T82" fmla="*/ 97 w 381"/>
                  <a:gd name="T83" fmla="*/ 247 h 399"/>
                  <a:gd name="T84" fmla="*/ 89 w 381"/>
                  <a:gd name="T85" fmla="*/ 252 h 399"/>
                  <a:gd name="T86" fmla="*/ 82 w 381"/>
                  <a:gd name="T87" fmla="*/ 257 h 399"/>
                  <a:gd name="T88" fmla="*/ 75 w 381"/>
                  <a:gd name="T89" fmla="*/ 261 h 399"/>
                  <a:gd name="T90" fmla="*/ 69 w 381"/>
                  <a:gd name="T91" fmla="*/ 264 h 399"/>
                  <a:gd name="T92" fmla="*/ 63 w 381"/>
                  <a:gd name="T93" fmla="*/ 267 h 399"/>
                  <a:gd name="T94" fmla="*/ 58 w 381"/>
                  <a:gd name="T95" fmla="*/ 270 h 399"/>
                  <a:gd name="T96" fmla="*/ 51 w 381"/>
                  <a:gd name="T97" fmla="*/ 274 h 399"/>
                  <a:gd name="T98" fmla="*/ 44 w 381"/>
                  <a:gd name="T99" fmla="*/ 277 h 399"/>
                  <a:gd name="T100" fmla="*/ 34 w 381"/>
                  <a:gd name="T101" fmla="*/ 280 h 399"/>
                  <a:gd name="T102" fmla="*/ 25 w 381"/>
                  <a:gd name="T103" fmla="*/ 282 h 399"/>
                  <a:gd name="T104" fmla="*/ 11 w 381"/>
                  <a:gd name="T105" fmla="*/ 287 h 399"/>
                  <a:gd name="T106" fmla="*/ 1 w 381"/>
                  <a:gd name="T107" fmla="*/ 290 h 399"/>
                  <a:gd name="T108" fmla="*/ 15 w 381"/>
                  <a:gd name="T109" fmla="*/ 323 h 399"/>
                  <a:gd name="T110" fmla="*/ 101 w 381"/>
                  <a:gd name="T111" fmla="*/ 382 h 399"/>
                  <a:gd name="T112" fmla="*/ 296 w 381"/>
                  <a:gd name="T113" fmla="*/ 334 h 399"/>
                  <a:gd name="T114" fmla="*/ 338 w 381"/>
                  <a:gd name="T115" fmla="*/ 363 h 399"/>
                  <a:gd name="T116" fmla="*/ 358 w 381"/>
                  <a:gd name="T117" fmla="*/ 243 h 399"/>
                  <a:gd name="T118" fmla="*/ 293 w 381"/>
                  <a:gd name="T119" fmla="*/ 246 h 399"/>
                  <a:gd name="T120" fmla="*/ 285 w 381"/>
                  <a:gd name="T121" fmla="*/ 168 h 399"/>
                  <a:gd name="T122" fmla="*/ 369 w 381"/>
                  <a:gd name="T123" fmla="*/ 17 h 399"/>
                  <a:gd name="T124" fmla="*/ 363 w 381"/>
                  <a:gd name="T125"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 h="399">
                    <a:moveTo>
                      <a:pt x="363" y="0"/>
                    </a:moveTo>
                    <a:lnTo>
                      <a:pt x="361" y="3"/>
                    </a:lnTo>
                    <a:lnTo>
                      <a:pt x="359" y="7"/>
                    </a:lnTo>
                    <a:lnTo>
                      <a:pt x="356" y="12"/>
                    </a:lnTo>
                    <a:lnTo>
                      <a:pt x="353" y="19"/>
                    </a:lnTo>
                    <a:lnTo>
                      <a:pt x="349" y="26"/>
                    </a:lnTo>
                    <a:lnTo>
                      <a:pt x="346" y="30"/>
                    </a:lnTo>
                    <a:lnTo>
                      <a:pt x="344" y="34"/>
                    </a:lnTo>
                    <a:lnTo>
                      <a:pt x="341" y="38"/>
                    </a:lnTo>
                    <a:lnTo>
                      <a:pt x="339" y="43"/>
                    </a:lnTo>
                    <a:lnTo>
                      <a:pt x="336" y="47"/>
                    </a:lnTo>
                    <a:lnTo>
                      <a:pt x="333" y="52"/>
                    </a:lnTo>
                    <a:lnTo>
                      <a:pt x="330" y="57"/>
                    </a:lnTo>
                    <a:lnTo>
                      <a:pt x="326" y="61"/>
                    </a:lnTo>
                    <a:lnTo>
                      <a:pt x="323" y="66"/>
                    </a:lnTo>
                    <a:lnTo>
                      <a:pt x="319" y="71"/>
                    </a:lnTo>
                    <a:lnTo>
                      <a:pt x="315" y="76"/>
                    </a:lnTo>
                    <a:lnTo>
                      <a:pt x="312" y="81"/>
                    </a:lnTo>
                    <a:lnTo>
                      <a:pt x="307" y="86"/>
                    </a:lnTo>
                    <a:lnTo>
                      <a:pt x="304" y="91"/>
                    </a:lnTo>
                    <a:lnTo>
                      <a:pt x="299" y="96"/>
                    </a:lnTo>
                    <a:lnTo>
                      <a:pt x="295" y="101"/>
                    </a:lnTo>
                    <a:lnTo>
                      <a:pt x="291" y="106"/>
                    </a:lnTo>
                    <a:lnTo>
                      <a:pt x="286" y="110"/>
                    </a:lnTo>
                    <a:lnTo>
                      <a:pt x="281" y="114"/>
                    </a:lnTo>
                    <a:lnTo>
                      <a:pt x="276" y="119"/>
                    </a:lnTo>
                    <a:lnTo>
                      <a:pt x="271" y="123"/>
                    </a:lnTo>
                    <a:lnTo>
                      <a:pt x="266" y="128"/>
                    </a:lnTo>
                    <a:lnTo>
                      <a:pt x="260" y="133"/>
                    </a:lnTo>
                    <a:lnTo>
                      <a:pt x="253" y="138"/>
                    </a:lnTo>
                    <a:lnTo>
                      <a:pt x="246" y="144"/>
                    </a:lnTo>
                    <a:lnTo>
                      <a:pt x="238" y="149"/>
                    </a:lnTo>
                    <a:lnTo>
                      <a:pt x="231" y="155"/>
                    </a:lnTo>
                    <a:lnTo>
                      <a:pt x="223" y="161"/>
                    </a:lnTo>
                    <a:lnTo>
                      <a:pt x="214" y="167"/>
                    </a:lnTo>
                    <a:lnTo>
                      <a:pt x="206" y="174"/>
                    </a:lnTo>
                    <a:lnTo>
                      <a:pt x="204" y="175"/>
                    </a:lnTo>
                    <a:lnTo>
                      <a:pt x="201" y="177"/>
                    </a:lnTo>
                    <a:lnTo>
                      <a:pt x="199" y="178"/>
                    </a:lnTo>
                    <a:lnTo>
                      <a:pt x="197" y="180"/>
                    </a:lnTo>
                    <a:lnTo>
                      <a:pt x="195" y="181"/>
                    </a:lnTo>
                    <a:lnTo>
                      <a:pt x="193" y="183"/>
                    </a:lnTo>
                    <a:lnTo>
                      <a:pt x="190" y="184"/>
                    </a:lnTo>
                    <a:lnTo>
                      <a:pt x="188" y="186"/>
                    </a:lnTo>
                    <a:lnTo>
                      <a:pt x="186" y="188"/>
                    </a:lnTo>
                    <a:lnTo>
                      <a:pt x="184" y="189"/>
                    </a:lnTo>
                    <a:lnTo>
                      <a:pt x="181" y="191"/>
                    </a:lnTo>
                    <a:lnTo>
                      <a:pt x="179" y="193"/>
                    </a:lnTo>
                    <a:lnTo>
                      <a:pt x="177" y="194"/>
                    </a:lnTo>
                    <a:lnTo>
                      <a:pt x="175" y="195"/>
                    </a:lnTo>
                    <a:lnTo>
                      <a:pt x="173" y="197"/>
                    </a:lnTo>
                    <a:lnTo>
                      <a:pt x="170" y="199"/>
                    </a:lnTo>
                    <a:lnTo>
                      <a:pt x="168" y="200"/>
                    </a:lnTo>
                    <a:lnTo>
                      <a:pt x="166" y="202"/>
                    </a:lnTo>
                    <a:lnTo>
                      <a:pt x="163" y="204"/>
                    </a:lnTo>
                    <a:lnTo>
                      <a:pt x="161" y="205"/>
                    </a:lnTo>
                    <a:lnTo>
                      <a:pt x="159" y="207"/>
                    </a:lnTo>
                    <a:lnTo>
                      <a:pt x="157" y="208"/>
                    </a:lnTo>
                    <a:lnTo>
                      <a:pt x="154" y="209"/>
                    </a:lnTo>
                    <a:lnTo>
                      <a:pt x="152" y="211"/>
                    </a:lnTo>
                    <a:lnTo>
                      <a:pt x="150" y="213"/>
                    </a:lnTo>
                    <a:lnTo>
                      <a:pt x="148" y="214"/>
                    </a:lnTo>
                    <a:lnTo>
                      <a:pt x="145" y="216"/>
                    </a:lnTo>
                    <a:lnTo>
                      <a:pt x="143" y="217"/>
                    </a:lnTo>
                    <a:lnTo>
                      <a:pt x="141" y="219"/>
                    </a:lnTo>
                    <a:lnTo>
                      <a:pt x="139" y="220"/>
                    </a:lnTo>
                    <a:lnTo>
                      <a:pt x="136" y="222"/>
                    </a:lnTo>
                    <a:lnTo>
                      <a:pt x="134" y="223"/>
                    </a:lnTo>
                    <a:lnTo>
                      <a:pt x="132" y="225"/>
                    </a:lnTo>
                    <a:lnTo>
                      <a:pt x="130" y="226"/>
                    </a:lnTo>
                    <a:lnTo>
                      <a:pt x="128" y="228"/>
                    </a:lnTo>
                    <a:lnTo>
                      <a:pt x="126" y="229"/>
                    </a:lnTo>
                    <a:lnTo>
                      <a:pt x="123" y="230"/>
                    </a:lnTo>
                    <a:lnTo>
                      <a:pt x="121" y="232"/>
                    </a:lnTo>
                    <a:lnTo>
                      <a:pt x="119" y="233"/>
                    </a:lnTo>
                    <a:lnTo>
                      <a:pt x="117" y="235"/>
                    </a:lnTo>
                    <a:lnTo>
                      <a:pt x="115" y="236"/>
                    </a:lnTo>
                    <a:lnTo>
                      <a:pt x="113" y="237"/>
                    </a:lnTo>
                    <a:lnTo>
                      <a:pt x="111" y="239"/>
                    </a:lnTo>
                    <a:lnTo>
                      <a:pt x="109" y="240"/>
                    </a:lnTo>
                    <a:lnTo>
                      <a:pt x="107" y="241"/>
                    </a:lnTo>
                    <a:lnTo>
                      <a:pt x="105" y="243"/>
                    </a:lnTo>
                    <a:lnTo>
                      <a:pt x="101" y="245"/>
                    </a:lnTo>
                    <a:lnTo>
                      <a:pt x="97" y="247"/>
                    </a:lnTo>
                    <a:lnTo>
                      <a:pt x="93" y="250"/>
                    </a:lnTo>
                    <a:lnTo>
                      <a:pt x="89" y="252"/>
                    </a:lnTo>
                    <a:lnTo>
                      <a:pt x="86" y="254"/>
                    </a:lnTo>
                    <a:lnTo>
                      <a:pt x="82" y="257"/>
                    </a:lnTo>
                    <a:lnTo>
                      <a:pt x="78" y="259"/>
                    </a:lnTo>
                    <a:lnTo>
                      <a:pt x="75" y="261"/>
                    </a:lnTo>
                    <a:lnTo>
                      <a:pt x="72" y="263"/>
                    </a:lnTo>
                    <a:lnTo>
                      <a:pt x="69" y="264"/>
                    </a:lnTo>
                    <a:lnTo>
                      <a:pt x="66" y="266"/>
                    </a:lnTo>
                    <a:lnTo>
                      <a:pt x="63" y="267"/>
                    </a:lnTo>
                    <a:lnTo>
                      <a:pt x="60" y="269"/>
                    </a:lnTo>
                    <a:lnTo>
                      <a:pt x="58" y="270"/>
                    </a:lnTo>
                    <a:lnTo>
                      <a:pt x="55" y="271"/>
                    </a:lnTo>
                    <a:lnTo>
                      <a:pt x="51" y="274"/>
                    </a:lnTo>
                    <a:lnTo>
                      <a:pt x="47" y="275"/>
                    </a:lnTo>
                    <a:lnTo>
                      <a:pt x="44" y="277"/>
                    </a:lnTo>
                    <a:lnTo>
                      <a:pt x="39" y="278"/>
                    </a:lnTo>
                    <a:lnTo>
                      <a:pt x="34" y="280"/>
                    </a:lnTo>
                    <a:lnTo>
                      <a:pt x="29" y="281"/>
                    </a:lnTo>
                    <a:lnTo>
                      <a:pt x="25" y="282"/>
                    </a:lnTo>
                    <a:lnTo>
                      <a:pt x="17" y="285"/>
                    </a:lnTo>
                    <a:lnTo>
                      <a:pt x="11" y="287"/>
                    </a:lnTo>
                    <a:lnTo>
                      <a:pt x="5" y="289"/>
                    </a:lnTo>
                    <a:lnTo>
                      <a:pt x="1" y="290"/>
                    </a:lnTo>
                    <a:lnTo>
                      <a:pt x="0" y="291"/>
                    </a:lnTo>
                    <a:lnTo>
                      <a:pt x="15" y="323"/>
                    </a:lnTo>
                    <a:lnTo>
                      <a:pt x="147" y="303"/>
                    </a:lnTo>
                    <a:lnTo>
                      <a:pt x="101" y="382"/>
                    </a:lnTo>
                    <a:lnTo>
                      <a:pt x="189" y="399"/>
                    </a:lnTo>
                    <a:lnTo>
                      <a:pt x="296" y="334"/>
                    </a:lnTo>
                    <a:lnTo>
                      <a:pt x="277" y="388"/>
                    </a:lnTo>
                    <a:lnTo>
                      <a:pt x="338" y="363"/>
                    </a:lnTo>
                    <a:lnTo>
                      <a:pt x="381" y="240"/>
                    </a:lnTo>
                    <a:lnTo>
                      <a:pt x="358" y="243"/>
                    </a:lnTo>
                    <a:lnTo>
                      <a:pt x="212" y="354"/>
                    </a:lnTo>
                    <a:lnTo>
                      <a:pt x="293" y="246"/>
                    </a:lnTo>
                    <a:lnTo>
                      <a:pt x="183" y="272"/>
                    </a:lnTo>
                    <a:lnTo>
                      <a:pt x="285" y="168"/>
                    </a:lnTo>
                    <a:lnTo>
                      <a:pt x="370" y="69"/>
                    </a:lnTo>
                    <a:lnTo>
                      <a:pt x="369" y="17"/>
                    </a:lnTo>
                    <a:lnTo>
                      <a:pt x="363" y="0"/>
                    </a:lnTo>
                    <a:lnTo>
                      <a:pt x="3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75" name="Freeform 111"/>
              <p:cNvSpPr>
                <a:spLocks/>
              </p:cNvSpPr>
              <p:nvPr/>
            </p:nvSpPr>
            <p:spPr bwMode="auto">
              <a:xfrm>
                <a:off x="691" y="2248"/>
                <a:ext cx="129" cy="165"/>
              </a:xfrm>
              <a:custGeom>
                <a:avLst/>
                <a:gdLst>
                  <a:gd name="T0" fmla="*/ 123 w 129"/>
                  <a:gd name="T1" fmla="*/ 0 h 165"/>
                  <a:gd name="T2" fmla="*/ 0 w 129"/>
                  <a:gd name="T3" fmla="*/ 165 h 165"/>
                  <a:gd name="T4" fmla="*/ 25 w 129"/>
                  <a:gd name="T5" fmla="*/ 161 h 165"/>
                  <a:gd name="T6" fmla="*/ 116 w 129"/>
                  <a:gd name="T7" fmla="*/ 71 h 165"/>
                  <a:gd name="T8" fmla="*/ 129 w 129"/>
                  <a:gd name="T9" fmla="*/ 19 h 165"/>
                  <a:gd name="T10" fmla="*/ 123 w 129"/>
                  <a:gd name="T11" fmla="*/ 0 h 165"/>
                  <a:gd name="T12" fmla="*/ 123 w 129"/>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29" h="165">
                    <a:moveTo>
                      <a:pt x="123" y="0"/>
                    </a:moveTo>
                    <a:lnTo>
                      <a:pt x="0" y="165"/>
                    </a:lnTo>
                    <a:lnTo>
                      <a:pt x="25" y="161"/>
                    </a:lnTo>
                    <a:lnTo>
                      <a:pt x="116" y="71"/>
                    </a:lnTo>
                    <a:lnTo>
                      <a:pt x="129" y="19"/>
                    </a:lnTo>
                    <a:lnTo>
                      <a:pt x="123" y="0"/>
                    </a:lnTo>
                    <a:lnTo>
                      <a:pt x="1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76" name="Freeform 112"/>
              <p:cNvSpPr>
                <a:spLocks/>
              </p:cNvSpPr>
              <p:nvPr/>
            </p:nvSpPr>
            <p:spPr bwMode="auto">
              <a:xfrm>
                <a:off x="759" y="2394"/>
                <a:ext cx="92" cy="175"/>
              </a:xfrm>
              <a:custGeom>
                <a:avLst/>
                <a:gdLst>
                  <a:gd name="T0" fmla="*/ 0 w 92"/>
                  <a:gd name="T1" fmla="*/ 173 h 175"/>
                  <a:gd name="T2" fmla="*/ 76 w 92"/>
                  <a:gd name="T3" fmla="*/ 7 h 175"/>
                  <a:gd name="T4" fmla="*/ 92 w 92"/>
                  <a:gd name="T5" fmla="*/ 0 h 175"/>
                  <a:gd name="T6" fmla="*/ 73 w 92"/>
                  <a:gd name="T7" fmla="*/ 175 h 175"/>
                  <a:gd name="T8" fmla="*/ 41 w 92"/>
                  <a:gd name="T9" fmla="*/ 160 h 175"/>
                  <a:gd name="T10" fmla="*/ 0 w 92"/>
                  <a:gd name="T11" fmla="*/ 173 h 175"/>
                  <a:gd name="T12" fmla="*/ 0 w 92"/>
                  <a:gd name="T13" fmla="*/ 173 h 175"/>
                </a:gdLst>
                <a:ahLst/>
                <a:cxnLst>
                  <a:cxn ang="0">
                    <a:pos x="T0" y="T1"/>
                  </a:cxn>
                  <a:cxn ang="0">
                    <a:pos x="T2" y="T3"/>
                  </a:cxn>
                  <a:cxn ang="0">
                    <a:pos x="T4" y="T5"/>
                  </a:cxn>
                  <a:cxn ang="0">
                    <a:pos x="T6" y="T7"/>
                  </a:cxn>
                  <a:cxn ang="0">
                    <a:pos x="T8" y="T9"/>
                  </a:cxn>
                  <a:cxn ang="0">
                    <a:pos x="T10" y="T11"/>
                  </a:cxn>
                  <a:cxn ang="0">
                    <a:pos x="T12" y="T13"/>
                  </a:cxn>
                </a:cxnLst>
                <a:rect l="0" t="0" r="r" b="b"/>
                <a:pathLst>
                  <a:path w="92" h="175">
                    <a:moveTo>
                      <a:pt x="0" y="173"/>
                    </a:moveTo>
                    <a:lnTo>
                      <a:pt x="76" y="7"/>
                    </a:lnTo>
                    <a:lnTo>
                      <a:pt x="92" y="0"/>
                    </a:lnTo>
                    <a:lnTo>
                      <a:pt x="73" y="175"/>
                    </a:lnTo>
                    <a:lnTo>
                      <a:pt x="41" y="160"/>
                    </a:lnTo>
                    <a:lnTo>
                      <a:pt x="0" y="173"/>
                    </a:lnTo>
                    <a:lnTo>
                      <a:pt x="0"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77" name="Freeform 113"/>
              <p:cNvSpPr>
                <a:spLocks/>
              </p:cNvSpPr>
              <p:nvPr/>
            </p:nvSpPr>
            <p:spPr bwMode="auto">
              <a:xfrm>
                <a:off x="873" y="2181"/>
                <a:ext cx="407" cy="418"/>
              </a:xfrm>
              <a:custGeom>
                <a:avLst/>
                <a:gdLst>
                  <a:gd name="T0" fmla="*/ 75 w 407"/>
                  <a:gd name="T1" fmla="*/ 21 h 418"/>
                  <a:gd name="T2" fmla="*/ 62 w 407"/>
                  <a:gd name="T3" fmla="*/ 38 h 418"/>
                  <a:gd name="T4" fmla="*/ 50 w 407"/>
                  <a:gd name="T5" fmla="*/ 45 h 418"/>
                  <a:gd name="T6" fmla="*/ 34 w 407"/>
                  <a:gd name="T7" fmla="*/ 51 h 418"/>
                  <a:gd name="T8" fmla="*/ 5 w 407"/>
                  <a:gd name="T9" fmla="*/ 55 h 418"/>
                  <a:gd name="T10" fmla="*/ 8 w 407"/>
                  <a:gd name="T11" fmla="*/ 140 h 418"/>
                  <a:gd name="T12" fmla="*/ 19 w 407"/>
                  <a:gd name="T13" fmla="*/ 243 h 418"/>
                  <a:gd name="T14" fmla="*/ 33 w 407"/>
                  <a:gd name="T15" fmla="*/ 321 h 418"/>
                  <a:gd name="T16" fmla="*/ 41 w 407"/>
                  <a:gd name="T17" fmla="*/ 349 h 418"/>
                  <a:gd name="T18" fmla="*/ 55 w 407"/>
                  <a:gd name="T19" fmla="*/ 371 h 418"/>
                  <a:gd name="T20" fmla="*/ 68 w 407"/>
                  <a:gd name="T21" fmla="*/ 393 h 418"/>
                  <a:gd name="T22" fmla="*/ 77 w 407"/>
                  <a:gd name="T23" fmla="*/ 413 h 418"/>
                  <a:gd name="T24" fmla="*/ 101 w 407"/>
                  <a:gd name="T25" fmla="*/ 348 h 418"/>
                  <a:gd name="T26" fmla="*/ 87 w 407"/>
                  <a:gd name="T27" fmla="*/ 274 h 418"/>
                  <a:gd name="T28" fmla="*/ 97 w 407"/>
                  <a:gd name="T29" fmla="*/ 201 h 418"/>
                  <a:gd name="T30" fmla="*/ 112 w 407"/>
                  <a:gd name="T31" fmla="*/ 221 h 418"/>
                  <a:gd name="T32" fmla="*/ 124 w 407"/>
                  <a:gd name="T33" fmla="*/ 237 h 418"/>
                  <a:gd name="T34" fmla="*/ 138 w 407"/>
                  <a:gd name="T35" fmla="*/ 256 h 418"/>
                  <a:gd name="T36" fmla="*/ 154 w 407"/>
                  <a:gd name="T37" fmla="*/ 274 h 418"/>
                  <a:gd name="T38" fmla="*/ 170 w 407"/>
                  <a:gd name="T39" fmla="*/ 292 h 418"/>
                  <a:gd name="T40" fmla="*/ 193 w 407"/>
                  <a:gd name="T41" fmla="*/ 313 h 418"/>
                  <a:gd name="T42" fmla="*/ 206 w 407"/>
                  <a:gd name="T43" fmla="*/ 323 h 418"/>
                  <a:gd name="T44" fmla="*/ 215 w 407"/>
                  <a:gd name="T45" fmla="*/ 328 h 418"/>
                  <a:gd name="T46" fmla="*/ 223 w 407"/>
                  <a:gd name="T47" fmla="*/ 334 h 418"/>
                  <a:gd name="T48" fmla="*/ 232 w 407"/>
                  <a:gd name="T49" fmla="*/ 340 h 418"/>
                  <a:gd name="T50" fmla="*/ 240 w 407"/>
                  <a:gd name="T51" fmla="*/ 345 h 418"/>
                  <a:gd name="T52" fmla="*/ 251 w 407"/>
                  <a:gd name="T53" fmla="*/ 352 h 418"/>
                  <a:gd name="T54" fmla="*/ 267 w 407"/>
                  <a:gd name="T55" fmla="*/ 361 h 418"/>
                  <a:gd name="T56" fmla="*/ 281 w 407"/>
                  <a:gd name="T57" fmla="*/ 369 h 418"/>
                  <a:gd name="T58" fmla="*/ 294 w 407"/>
                  <a:gd name="T59" fmla="*/ 376 h 418"/>
                  <a:gd name="T60" fmla="*/ 397 w 407"/>
                  <a:gd name="T61" fmla="*/ 368 h 418"/>
                  <a:gd name="T62" fmla="*/ 395 w 407"/>
                  <a:gd name="T63" fmla="*/ 305 h 418"/>
                  <a:gd name="T64" fmla="*/ 379 w 407"/>
                  <a:gd name="T65" fmla="*/ 298 h 418"/>
                  <a:gd name="T66" fmla="*/ 364 w 407"/>
                  <a:gd name="T67" fmla="*/ 292 h 418"/>
                  <a:gd name="T68" fmla="*/ 348 w 407"/>
                  <a:gd name="T69" fmla="*/ 285 h 418"/>
                  <a:gd name="T70" fmla="*/ 331 w 407"/>
                  <a:gd name="T71" fmla="*/ 277 h 418"/>
                  <a:gd name="T72" fmla="*/ 312 w 407"/>
                  <a:gd name="T73" fmla="*/ 268 h 418"/>
                  <a:gd name="T74" fmla="*/ 292 w 407"/>
                  <a:gd name="T75" fmla="*/ 258 h 418"/>
                  <a:gd name="T76" fmla="*/ 275 w 407"/>
                  <a:gd name="T77" fmla="*/ 249 h 418"/>
                  <a:gd name="T78" fmla="*/ 265 w 407"/>
                  <a:gd name="T79" fmla="*/ 243 h 418"/>
                  <a:gd name="T80" fmla="*/ 255 w 407"/>
                  <a:gd name="T81" fmla="*/ 238 h 418"/>
                  <a:gd name="T82" fmla="*/ 246 w 407"/>
                  <a:gd name="T83" fmla="*/ 232 h 418"/>
                  <a:gd name="T84" fmla="*/ 236 w 407"/>
                  <a:gd name="T85" fmla="*/ 227 h 418"/>
                  <a:gd name="T86" fmla="*/ 227 w 407"/>
                  <a:gd name="T87" fmla="*/ 221 h 418"/>
                  <a:gd name="T88" fmla="*/ 218 w 407"/>
                  <a:gd name="T89" fmla="*/ 215 h 418"/>
                  <a:gd name="T90" fmla="*/ 209 w 407"/>
                  <a:gd name="T91" fmla="*/ 209 h 418"/>
                  <a:gd name="T92" fmla="*/ 199 w 407"/>
                  <a:gd name="T93" fmla="*/ 202 h 418"/>
                  <a:gd name="T94" fmla="*/ 171 w 407"/>
                  <a:gd name="T95" fmla="*/ 179 h 418"/>
                  <a:gd name="T96" fmla="*/ 150 w 407"/>
                  <a:gd name="T97" fmla="*/ 155 h 418"/>
                  <a:gd name="T98" fmla="*/ 132 w 407"/>
                  <a:gd name="T99" fmla="*/ 128 h 418"/>
                  <a:gd name="T100" fmla="*/ 117 w 407"/>
                  <a:gd name="T101" fmla="*/ 102 h 418"/>
                  <a:gd name="T102" fmla="*/ 105 w 407"/>
                  <a:gd name="T103" fmla="*/ 77 h 418"/>
                  <a:gd name="T104" fmla="*/ 89 w 407"/>
                  <a:gd name="T105" fmla="*/ 38 h 418"/>
                  <a:gd name="T106" fmla="*/ 68 w 407"/>
                  <a:gd name="T10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7" h="418">
                    <a:moveTo>
                      <a:pt x="68" y="0"/>
                    </a:moveTo>
                    <a:lnTo>
                      <a:pt x="71" y="4"/>
                    </a:lnTo>
                    <a:lnTo>
                      <a:pt x="75" y="14"/>
                    </a:lnTo>
                    <a:lnTo>
                      <a:pt x="75" y="21"/>
                    </a:lnTo>
                    <a:lnTo>
                      <a:pt x="72" y="28"/>
                    </a:lnTo>
                    <a:lnTo>
                      <a:pt x="70" y="31"/>
                    </a:lnTo>
                    <a:lnTo>
                      <a:pt x="67" y="35"/>
                    </a:lnTo>
                    <a:lnTo>
                      <a:pt x="62" y="38"/>
                    </a:lnTo>
                    <a:lnTo>
                      <a:pt x="59" y="40"/>
                    </a:lnTo>
                    <a:lnTo>
                      <a:pt x="56" y="42"/>
                    </a:lnTo>
                    <a:lnTo>
                      <a:pt x="53" y="44"/>
                    </a:lnTo>
                    <a:lnTo>
                      <a:pt x="50" y="45"/>
                    </a:lnTo>
                    <a:lnTo>
                      <a:pt x="47" y="47"/>
                    </a:lnTo>
                    <a:lnTo>
                      <a:pt x="44" y="48"/>
                    </a:lnTo>
                    <a:lnTo>
                      <a:pt x="39" y="49"/>
                    </a:lnTo>
                    <a:lnTo>
                      <a:pt x="34" y="51"/>
                    </a:lnTo>
                    <a:lnTo>
                      <a:pt x="29" y="53"/>
                    </a:lnTo>
                    <a:lnTo>
                      <a:pt x="24" y="54"/>
                    </a:lnTo>
                    <a:lnTo>
                      <a:pt x="16" y="55"/>
                    </a:lnTo>
                    <a:lnTo>
                      <a:pt x="5" y="55"/>
                    </a:lnTo>
                    <a:lnTo>
                      <a:pt x="0" y="55"/>
                    </a:lnTo>
                    <a:lnTo>
                      <a:pt x="4" y="97"/>
                    </a:lnTo>
                    <a:lnTo>
                      <a:pt x="6" y="117"/>
                    </a:lnTo>
                    <a:lnTo>
                      <a:pt x="8" y="140"/>
                    </a:lnTo>
                    <a:lnTo>
                      <a:pt x="10" y="165"/>
                    </a:lnTo>
                    <a:lnTo>
                      <a:pt x="13" y="191"/>
                    </a:lnTo>
                    <a:lnTo>
                      <a:pt x="16" y="217"/>
                    </a:lnTo>
                    <a:lnTo>
                      <a:pt x="19" y="243"/>
                    </a:lnTo>
                    <a:lnTo>
                      <a:pt x="23" y="268"/>
                    </a:lnTo>
                    <a:lnTo>
                      <a:pt x="27" y="292"/>
                    </a:lnTo>
                    <a:lnTo>
                      <a:pt x="31" y="312"/>
                    </a:lnTo>
                    <a:lnTo>
                      <a:pt x="33" y="321"/>
                    </a:lnTo>
                    <a:lnTo>
                      <a:pt x="35" y="330"/>
                    </a:lnTo>
                    <a:lnTo>
                      <a:pt x="37" y="337"/>
                    </a:lnTo>
                    <a:lnTo>
                      <a:pt x="39" y="344"/>
                    </a:lnTo>
                    <a:lnTo>
                      <a:pt x="41" y="349"/>
                    </a:lnTo>
                    <a:lnTo>
                      <a:pt x="43" y="352"/>
                    </a:lnTo>
                    <a:lnTo>
                      <a:pt x="47" y="359"/>
                    </a:lnTo>
                    <a:lnTo>
                      <a:pt x="51" y="365"/>
                    </a:lnTo>
                    <a:lnTo>
                      <a:pt x="55" y="371"/>
                    </a:lnTo>
                    <a:lnTo>
                      <a:pt x="58" y="377"/>
                    </a:lnTo>
                    <a:lnTo>
                      <a:pt x="62" y="383"/>
                    </a:lnTo>
                    <a:lnTo>
                      <a:pt x="65" y="388"/>
                    </a:lnTo>
                    <a:lnTo>
                      <a:pt x="68" y="393"/>
                    </a:lnTo>
                    <a:lnTo>
                      <a:pt x="70" y="398"/>
                    </a:lnTo>
                    <a:lnTo>
                      <a:pt x="72" y="403"/>
                    </a:lnTo>
                    <a:lnTo>
                      <a:pt x="74" y="406"/>
                    </a:lnTo>
                    <a:lnTo>
                      <a:pt x="77" y="413"/>
                    </a:lnTo>
                    <a:lnTo>
                      <a:pt x="80" y="418"/>
                    </a:lnTo>
                    <a:lnTo>
                      <a:pt x="107" y="374"/>
                    </a:lnTo>
                    <a:lnTo>
                      <a:pt x="104" y="362"/>
                    </a:lnTo>
                    <a:lnTo>
                      <a:pt x="101" y="348"/>
                    </a:lnTo>
                    <a:lnTo>
                      <a:pt x="97" y="333"/>
                    </a:lnTo>
                    <a:lnTo>
                      <a:pt x="93" y="316"/>
                    </a:lnTo>
                    <a:lnTo>
                      <a:pt x="89" y="299"/>
                    </a:lnTo>
                    <a:lnTo>
                      <a:pt x="87" y="274"/>
                    </a:lnTo>
                    <a:lnTo>
                      <a:pt x="89" y="253"/>
                    </a:lnTo>
                    <a:lnTo>
                      <a:pt x="93" y="229"/>
                    </a:lnTo>
                    <a:lnTo>
                      <a:pt x="96" y="209"/>
                    </a:lnTo>
                    <a:lnTo>
                      <a:pt x="97" y="201"/>
                    </a:lnTo>
                    <a:lnTo>
                      <a:pt x="100" y="204"/>
                    </a:lnTo>
                    <a:lnTo>
                      <a:pt x="103" y="209"/>
                    </a:lnTo>
                    <a:lnTo>
                      <a:pt x="107" y="214"/>
                    </a:lnTo>
                    <a:lnTo>
                      <a:pt x="112" y="221"/>
                    </a:lnTo>
                    <a:lnTo>
                      <a:pt x="114" y="225"/>
                    </a:lnTo>
                    <a:lnTo>
                      <a:pt x="117" y="229"/>
                    </a:lnTo>
                    <a:lnTo>
                      <a:pt x="121" y="233"/>
                    </a:lnTo>
                    <a:lnTo>
                      <a:pt x="124" y="237"/>
                    </a:lnTo>
                    <a:lnTo>
                      <a:pt x="127" y="242"/>
                    </a:lnTo>
                    <a:lnTo>
                      <a:pt x="131" y="246"/>
                    </a:lnTo>
                    <a:lnTo>
                      <a:pt x="134" y="251"/>
                    </a:lnTo>
                    <a:lnTo>
                      <a:pt x="138" y="256"/>
                    </a:lnTo>
                    <a:lnTo>
                      <a:pt x="142" y="260"/>
                    </a:lnTo>
                    <a:lnTo>
                      <a:pt x="146" y="265"/>
                    </a:lnTo>
                    <a:lnTo>
                      <a:pt x="150" y="270"/>
                    </a:lnTo>
                    <a:lnTo>
                      <a:pt x="154" y="274"/>
                    </a:lnTo>
                    <a:lnTo>
                      <a:pt x="158" y="279"/>
                    </a:lnTo>
                    <a:lnTo>
                      <a:pt x="162" y="284"/>
                    </a:lnTo>
                    <a:lnTo>
                      <a:pt x="166" y="288"/>
                    </a:lnTo>
                    <a:lnTo>
                      <a:pt x="170" y="292"/>
                    </a:lnTo>
                    <a:lnTo>
                      <a:pt x="174" y="296"/>
                    </a:lnTo>
                    <a:lnTo>
                      <a:pt x="178" y="300"/>
                    </a:lnTo>
                    <a:lnTo>
                      <a:pt x="186" y="307"/>
                    </a:lnTo>
                    <a:lnTo>
                      <a:pt x="193" y="313"/>
                    </a:lnTo>
                    <a:lnTo>
                      <a:pt x="201" y="319"/>
                    </a:lnTo>
                    <a:lnTo>
                      <a:pt x="202" y="320"/>
                    </a:lnTo>
                    <a:lnTo>
                      <a:pt x="204" y="321"/>
                    </a:lnTo>
                    <a:lnTo>
                      <a:pt x="206" y="323"/>
                    </a:lnTo>
                    <a:lnTo>
                      <a:pt x="209" y="324"/>
                    </a:lnTo>
                    <a:lnTo>
                      <a:pt x="210" y="326"/>
                    </a:lnTo>
                    <a:lnTo>
                      <a:pt x="212" y="327"/>
                    </a:lnTo>
                    <a:lnTo>
                      <a:pt x="215" y="328"/>
                    </a:lnTo>
                    <a:lnTo>
                      <a:pt x="217" y="330"/>
                    </a:lnTo>
                    <a:lnTo>
                      <a:pt x="219" y="331"/>
                    </a:lnTo>
                    <a:lnTo>
                      <a:pt x="221" y="333"/>
                    </a:lnTo>
                    <a:lnTo>
                      <a:pt x="223" y="334"/>
                    </a:lnTo>
                    <a:lnTo>
                      <a:pt x="225" y="336"/>
                    </a:lnTo>
                    <a:lnTo>
                      <a:pt x="227" y="337"/>
                    </a:lnTo>
                    <a:lnTo>
                      <a:pt x="230" y="338"/>
                    </a:lnTo>
                    <a:lnTo>
                      <a:pt x="232" y="340"/>
                    </a:lnTo>
                    <a:lnTo>
                      <a:pt x="234" y="341"/>
                    </a:lnTo>
                    <a:lnTo>
                      <a:pt x="236" y="343"/>
                    </a:lnTo>
                    <a:lnTo>
                      <a:pt x="238" y="344"/>
                    </a:lnTo>
                    <a:lnTo>
                      <a:pt x="240" y="345"/>
                    </a:lnTo>
                    <a:lnTo>
                      <a:pt x="243" y="347"/>
                    </a:lnTo>
                    <a:lnTo>
                      <a:pt x="245" y="348"/>
                    </a:lnTo>
                    <a:lnTo>
                      <a:pt x="247" y="349"/>
                    </a:lnTo>
                    <a:lnTo>
                      <a:pt x="251" y="352"/>
                    </a:lnTo>
                    <a:lnTo>
                      <a:pt x="255" y="354"/>
                    </a:lnTo>
                    <a:lnTo>
                      <a:pt x="259" y="357"/>
                    </a:lnTo>
                    <a:lnTo>
                      <a:pt x="263" y="359"/>
                    </a:lnTo>
                    <a:lnTo>
                      <a:pt x="267" y="361"/>
                    </a:lnTo>
                    <a:lnTo>
                      <a:pt x="271" y="363"/>
                    </a:lnTo>
                    <a:lnTo>
                      <a:pt x="274" y="365"/>
                    </a:lnTo>
                    <a:lnTo>
                      <a:pt x="277" y="367"/>
                    </a:lnTo>
                    <a:lnTo>
                      <a:pt x="281" y="369"/>
                    </a:lnTo>
                    <a:lnTo>
                      <a:pt x="284" y="371"/>
                    </a:lnTo>
                    <a:lnTo>
                      <a:pt x="286" y="372"/>
                    </a:lnTo>
                    <a:lnTo>
                      <a:pt x="291" y="375"/>
                    </a:lnTo>
                    <a:lnTo>
                      <a:pt x="294" y="376"/>
                    </a:lnTo>
                    <a:lnTo>
                      <a:pt x="297" y="378"/>
                    </a:lnTo>
                    <a:lnTo>
                      <a:pt x="284" y="352"/>
                    </a:lnTo>
                    <a:lnTo>
                      <a:pt x="257" y="294"/>
                    </a:lnTo>
                    <a:lnTo>
                      <a:pt x="397" y="368"/>
                    </a:lnTo>
                    <a:lnTo>
                      <a:pt x="407" y="310"/>
                    </a:lnTo>
                    <a:lnTo>
                      <a:pt x="405" y="309"/>
                    </a:lnTo>
                    <a:lnTo>
                      <a:pt x="399" y="307"/>
                    </a:lnTo>
                    <a:lnTo>
                      <a:pt x="395" y="305"/>
                    </a:lnTo>
                    <a:lnTo>
                      <a:pt x="390" y="303"/>
                    </a:lnTo>
                    <a:lnTo>
                      <a:pt x="385" y="301"/>
                    </a:lnTo>
                    <a:lnTo>
                      <a:pt x="382" y="299"/>
                    </a:lnTo>
                    <a:lnTo>
                      <a:pt x="379" y="298"/>
                    </a:lnTo>
                    <a:lnTo>
                      <a:pt x="376" y="297"/>
                    </a:lnTo>
                    <a:lnTo>
                      <a:pt x="372" y="295"/>
                    </a:lnTo>
                    <a:lnTo>
                      <a:pt x="368" y="293"/>
                    </a:lnTo>
                    <a:lnTo>
                      <a:pt x="364" y="292"/>
                    </a:lnTo>
                    <a:lnTo>
                      <a:pt x="361" y="290"/>
                    </a:lnTo>
                    <a:lnTo>
                      <a:pt x="357" y="289"/>
                    </a:lnTo>
                    <a:lnTo>
                      <a:pt x="353" y="286"/>
                    </a:lnTo>
                    <a:lnTo>
                      <a:pt x="348" y="285"/>
                    </a:lnTo>
                    <a:lnTo>
                      <a:pt x="344" y="283"/>
                    </a:lnTo>
                    <a:lnTo>
                      <a:pt x="340" y="281"/>
                    </a:lnTo>
                    <a:lnTo>
                      <a:pt x="335" y="279"/>
                    </a:lnTo>
                    <a:lnTo>
                      <a:pt x="331" y="277"/>
                    </a:lnTo>
                    <a:lnTo>
                      <a:pt x="326" y="274"/>
                    </a:lnTo>
                    <a:lnTo>
                      <a:pt x="322" y="272"/>
                    </a:lnTo>
                    <a:lnTo>
                      <a:pt x="317" y="270"/>
                    </a:lnTo>
                    <a:lnTo>
                      <a:pt x="312" y="268"/>
                    </a:lnTo>
                    <a:lnTo>
                      <a:pt x="307" y="265"/>
                    </a:lnTo>
                    <a:lnTo>
                      <a:pt x="302" y="263"/>
                    </a:lnTo>
                    <a:lnTo>
                      <a:pt x="297" y="260"/>
                    </a:lnTo>
                    <a:lnTo>
                      <a:pt x="292" y="258"/>
                    </a:lnTo>
                    <a:lnTo>
                      <a:pt x="287" y="255"/>
                    </a:lnTo>
                    <a:lnTo>
                      <a:pt x="282" y="253"/>
                    </a:lnTo>
                    <a:lnTo>
                      <a:pt x="277" y="250"/>
                    </a:lnTo>
                    <a:lnTo>
                      <a:pt x="275" y="249"/>
                    </a:lnTo>
                    <a:lnTo>
                      <a:pt x="273" y="247"/>
                    </a:lnTo>
                    <a:lnTo>
                      <a:pt x="270" y="246"/>
                    </a:lnTo>
                    <a:lnTo>
                      <a:pt x="268" y="245"/>
                    </a:lnTo>
                    <a:lnTo>
                      <a:pt x="265" y="243"/>
                    </a:lnTo>
                    <a:lnTo>
                      <a:pt x="263" y="242"/>
                    </a:lnTo>
                    <a:lnTo>
                      <a:pt x="260" y="241"/>
                    </a:lnTo>
                    <a:lnTo>
                      <a:pt x="258" y="239"/>
                    </a:lnTo>
                    <a:lnTo>
                      <a:pt x="255" y="238"/>
                    </a:lnTo>
                    <a:lnTo>
                      <a:pt x="253" y="237"/>
                    </a:lnTo>
                    <a:lnTo>
                      <a:pt x="251" y="235"/>
                    </a:lnTo>
                    <a:lnTo>
                      <a:pt x="248" y="234"/>
                    </a:lnTo>
                    <a:lnTo>
                      <a:pt x="246" y="232"/>
                    </a:lnTo>
                    <a:lnTo>
                      <a:pt x="243" y="231"/>
                    </a:lnTo>
                    <a:lnTo>
                      <a:pt x="241" y="230"/>
                    </a:lnTo>
                    <a:lnTo>
                      <a:pt x="238" y="228"/>
                    </a:lnTo>
                    <a:lnTo>
                      <a:pt x="236" y="227"/>
                    </a:lnTo>
                    <a:lnTo>
                      <a:pt x="234" y="225"/>
                    </a:lnTo>
                    <a:lnTo>
                      <a:pt x="232" y="224"/>
                    </a:lnTo>
                    <a:lnTo>
                      <a:pt x="229" y="222"/>
                    </a:lnTo>
                    <a:lnTo>
                      <a:pt x="227" y="221"/>
                    </a:lnTo>
                    <a:lnTo>
                      <a:pt x="225" y="220"/>
                    </a:lnTo>
                    <a:lnTo>
                      <a:pt x="222" y="218"/>
                    </a:lnTo>
                    <a:lnTo>
                      <a:pt x="220" y="217"/>
                    </a:lnTo>
                    <a:lnTo>
                      <a:pt x="218" y="215"/>
                    </a:lnTo>
                    <a:lnTo>
                      <a:pt x="216" y="214"/>
                    </a:lnTo>
                    <a:lnTo>
                      <a:pt x="214" y="212"/>
                    </a:lnTo>
                    <a:lnTo>
                      <a:pt x="212" y="211"/>
                    </a:lnTo>
                    <a:lnTo>
                      <a:pt x="209" y="209"/>
                    </a:lnTo>
                    <a:lnTo>
                      <a:pt x="207" y="208"/>
                    </a:lnTo>
                    <a:lnTo>
                      <a:pt x="205" y="206"/>
                    </a:lnTo>
                    <a:lnTo>
                      <a:pt x="203" y="205"/>
                    </a:lnTo>
                    <a:lnTo>
                      <a:pt x="199" y="202"/>
                    </a:lnTo>
                    <a:lnTo>
                      <a:pt x="191" y="197"/>
                    </a:lnTo>
                    <a:lnTo>
                      <a:pt x="184" y="191"/>
                    </a:lnTo>
                    <a:lnTo>
                      <a:pt x="178" y="185"/>
                    </a:lnTo>
                    <a:lnTo>
                      <a:pt x="171" y="179"/>
                    </a:lnTo>
                    <a:lnTo>
                      <a:pt x="166" y="173"/>
                    </a:lnTo>
                    <a:lnTo>
                      <a:pt x="161" y="167"/>
                    </a:lnTo>
                    <a:lnTo>
                      <a:pt x="155" y="161"/>
                    </a:lnTo>
                    <a:lnTo>
                      <a:pt x="150" y="155"/>
                    </a:lnTo>
                    <a:lnTo>
                      <a:pt x="146" y="148"/>
                    </a:lnTo>
                    <a:lnTo>
                      <a:pt x="141" y="142"/>
                    </a:lnTo>
                    <a:lnTo>
                      <a:pt x="137" y="135"/>
                    </a:lnTo>
                    <a:lnTo>
                      <a:pt x="132" y="128"/>
                    </a:lnTo>
                    <a:lnTo>
                      <a:pt x="129" y="122"/>
                    </a:lnTo>
                    <a:lnTo>
                      <a:pt x="124" y="115"/>
                    </a:lnTo>
                    <a:lnTo>
                      <a:pt x="121" y="108"/>
                    </a:lnTo>
                    <a:lnTo>
                      <a:pt x="117" y="102"/>
                    </a:lnTo>
                    <a:lnTo>
                      <a:pt x="114" y="96"/>
                    </a:lnTo>
                    <a:lnTo>
                      <a:pt x="111" y="89"/>
                    </a:lnTo>
                    <a:lnTo>
                      <a:pt x="108" y="83"/>
                    </a:lnTo>
                    <a:lnTo>
                      <a:pt x="105" y="77"/>
                    </a:lnTo>
                    <a:lnTo>
                      <a:pt x="100" y="66"/>
                    </a:lnTo>
                    <a:lnTo>
                      <a:pt x="96" y="55"/>
                    </a:lnTo>
                    <a:lnTo>
                      <a:pt x="93" y="46"/>
                    </a:lnTo>
                    <a:lnTo>
                      <a:pt x="89" y="38"/>
                    </a:lnTo>
                    <a:lnTo>
                      <a:pt x="86" y="26"/>
                    </a:lnTo>
                    <a:lnTo>
                      <a:pt x="85" y="22"/>
                    </a:lnTo>
                    <a:lnTo>
                      <a:pt x="68" y="0"/>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78" name="Freeform 114"/>
              <p:cNvSpPr>
                <a:spLocks/>
              </p:cNvSpPr>
              <p:nvPr/>
            </p:nvSpPr>
            <p:spPr bwMode="auto">
              <a:xfrm>
                <a:off x="786" y="2031"/>
                <a:ext cx="53" cy="106"/>
              </a:xfrm>
              <a:custGeom>
                <a:avLst/>
                <a:gdLst>
                  <a:gd name="T0" fmla="*/ 46 w 53"/>
                  <a:gd name="T1" fmla="*/ 106 h 106"/>
                  <a:gd name="T2" fmla="*/ 0 w 53"/>
                  <a:gd name="T3" fmla="*/ 18 h 106"/>
                  <a:gd name="T4" fmla="*/ 26 w 53"/>
                  <a:gd name="T5" fmla="*/ 0 h 106"/>
                  <a:gd name="T6" fmla="*/ 53 w 53"/>
                  <a:gd name="T7" fmla="*/ 59 h 106"/>
                  <a:gd name="T8" fmla="*/ 46 w 53"/>
                  <a:gd name="T9" fmla="*/ 106 h 106"/>
                  <a:gd name="T10" fmla="*/ 46 w 53"/>
                  <a:gd name="T11" fmla="*/ 106 h 106"/>
                </a:gdLst>
                <a:ahLst/>
                <a:cxnLst>
                  <a:cxn ang="0">
                    <a:pos x="T0" y="T1"/>
                  </a:cxn>
                  <a:cxn ang="0">
                    <a:pos x="T2" y="T3"/>
                  </a:cxn>
                  <a:cxn ang="0">
                    <a:pos x="T4" y="T5"/>
                  </a:cxn>
                  <a:cxn ang="0">
                    <a:pos x="T6" y="T7"/>
                  </a:cxn>
                  <a:cxn ang="0">
                    <a:pos x="T8" y="T9"/>
                  </a:cxn>
                  <a:cxn ang="0">
                    <a:pos x="T10" y="T11"/>
                  </a:cxn>
                </a:cxnLst>
                <a:rect l="0" t="0" r="r" b="b"/>
                <a:pathLst>
                  <a:path w="53" h="106">
                    <a:moveTo>
                      <a:pt x="46" y="106"/>
                    </a:moveTo>
                    <a:lnTo>
                      <a:pt x="0" y="18"/>
                    </a:lnTo>
                    <a:lnTo>
                      <a:pt x="26" y="0"/>
                    </a:lnTo>
                    <a:lnTo>
                      <a:pt x="53" y="59"/>
                    </a:lnTo>
                    <a:lnTo>
                      <a:pt x="46" y="106"/>
                    </a:lnTo>
                    <a:lnTo>
                      <a:pt x="46"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79" name="Freeform 115"/>
              <p:cNvSpPr>
                <a:spLocks/>
              </p:cNvSpPr>
              <p:nvPr/>
            </p:nvSpPr>
            <p:spPr bwMode="auto">
              <a:xfrm>
                <a:off x="686" y="2000"/>
                <a:ext cx="62" cy="56"/>
              </a:xfrm>
              <a:custGeom>
                <a:avLst/>
                <a:gdLst>
                  <a:gd name="T0" fmla="*/ 62 w 62"/>
                  <a:gd name="T1" fmla="*/ 56 h 56"/>
                  <a:gd name="T2" fmla="*/ 6 w 62"/>
                  <a:gd name="T3" fmla="*/ 0 h 56"/>
                  <a:gd name="T4" fmla="*/ 0 w 62"/>
                  <a:gd name="T5" fmla="*/ 22 h 56"/>
                  <a:gd name="T6" fmla="*/ 62 w 62"/>
                  <a:gd name="T7" fmla="*/ 56 h 56"/>
                  <a:gd name="T8" fmla="*/ 62 w 62"/>
                  <a:gd name="T9" fmla="*/ 56 h 56"/>
                </a:gdLst>
                <a:ahLst/>
                <a:cxnLst>
                  <a:cxn ang="0">
                    <a:pos x="T0" y="T1"/>
                  </a:cxn>
                  <a:cxn ang="0">
                    <a:pos x="T2" y="T3"/>
                  </a:cxn>
                  <a:cxn ang="0">
                    <a:pos x="T4" y="T5"/>
                  </a:cxn>
                  <a:cxn ang="0">
                    <a:pos x="T6" y="T7"/>
                  </a:cxn>
                  <a:cxn ang="0">
                    <a:pos x="T8" y="T9"/>
                  </a:cxn>
                </a:cxnLst>
                <a:rect l="0" t="0" r="r" b="b"/>
                <a:pathLst>
                  <a:path w="62" h="56">
                    <a:moveTo>
                      <a:pt x="62" y="56"/>
                    </a:moveTo>
                    <a:lnTo>
                      <a:pt x="6" y="0"/>
                    </a:lnTo>
                    <a:lnTo>
                      <a:pt x="0" y="22"/>
                    </a:lnTo>
                    <a:lnTo>
                      <a:pt x="62" y="56"/>
                    </a:lnTo>
                    <a:lnTo>
                      <a:pt x="6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80" name="Freeform 116"/>
              <p:cNvSpPr>
                <a:spLocks/>
              </p:cNvSpPr>
              <p:nvPr/>
            </p:nvSpPr>
            <p:spPr bwMode="auto">
              <a:xfrm>
                <a:off x="729" y="1919"/>
                <a:ext cx="46" cy="64"/>
              </a:xfrm>
              <a:custGeom>
                <a:avLst/>
                <a:gdLst>
                  <a:gd name="T0" fmla="*/ 39 w 46"/>
                  <a:gd name="T1" fmla="*/ 0 h 64"/>
                  <a:gd name="T2" fmla="*/ 0 w 46"/>
                  <a:gd name="T3" fmla="*/ 29 h 64"/>
                  <a:gd name="T4" fmla="*/ 46 w 46"/>
                  <a:gd name="T5" fmla="*/ 64 h 64"/>
                  <a:gd name="T6" fmla="*/ 39 w 46"/>
                  <a:gd name="T7" fmla="*/ 0 h 64"/>
                  <a:gd name="T8" fmla="*/ 39 w 46"/>
                  <a:gd name="T9" fmla="*/ 0 h 64"/>
                </a:gdLst>
                <a:ahLst/>
                <a:cxnLst>
                  <a:cxn ang="0">
                    <a:pos x="T0" y="T1"/>
                  </a:cxn>
                  <a:cxn ang="0">
                    <a:pos x="T2" y="T3"/>
                  </a:cxn>
                  <a:cxn ang="0">
                    <a:pos x="T4" y="T5"/>
                  </a:cxn>
                  <a:cxn ang="0">
                    <a:pos x="T6" y="T7"/>
                  </a:cxn>
                  <a:cxn ang="0">
                    <a:pos x="T8" y="T9"/>
                  </a:cxn>
                </a:cxnLst>
                <a:rect l="0" t="0" r="r" b="b"/>
                <a:pathLst>
                  <a:path w="46" h="64">
                    <a:moveTo>
                      <a:pt x="39" y="0"/>
                    </a:moveTo>
                    <a:lnTo>
                      <a:pt x="0" y="29"/>
                    </a:lnTo>
                    <a:lnTo>
                      <a:pt x="46" y="64"/>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81" name="Freeform 117"/>
              <p:cNvSpPr>
                <a:spLocks/>
              </p:cNvSpPr>
              <p:nvPr/>
            </p:nvSpPr>
            <p:spPr bwMode="auto">
              <a:xfrm>
                <a:off x="882" y="1924"/>
                <a:ext cx="43" cy="119"/>
              </a:xfrm>
              <a:custGeom>
                <a:avLst/>
                <a:gdLst>
                  <a:gd name="T0" fmla="*/ 43 w 43"/>
                  <a:gd name="T1" fmla="*/ 0 h 119"/>
                  <a:gd name="T2" fmla="*/ 0 w 43"/>
                  <a:gd name="T3" fmla="*/ 47 h 119"/>
                  <a:gd name="T4" fmla="*/ 9 w 43"/>
                  <a:gd name="T5" fmla="*/ 119 h 119"/>
                  <a:gd name="T6" fmla="*/ 35 w 43"/>
                  <a:gd name="T7" fmla="*/ 49 h 119"/>
                  <a:gd name="T8" fmla="*/ 43 w 43"/>
                  <a:gd name="T9" fmla="*/ 0 h 119"/>
                  <a:gd name="T10" fmla="*/ 43 w 43"/>
                  <a:gd name="T11" fmla="*/ 0 h 119"/>
                </a:gdLst>
                <a:ahLst/>
                <a:cxnLst>
                  <a:cxn ang="0">
                    <a:pos x="T0" y="T1"/>
                  </a:cxn>
                  <a:cxn ang="0">
                    <a:pos x="T2" y="T3"/>
                  </a:cxn>
                  <a:cxn ang="0">
                    <a:pos x="T4" y="T5"/>
                  </a:cxn>
                  <a:cxn ang="0">
                    <a:pos x="T6" y="T7"/>
                  </a:cxn>
                  <a:cxn ang="0">
                    <a:pos x="T8" y="T9"/>
                  </a:cxn>
                  <a:cxn ang="0">
                    <a:pos x="T10" y="T11"/>
                  </a:cxn>
                </a:cxnLst>
                <a:rect l="0" t="0" r="r" b="b"/>
                <a:pathLst>
                  <a:path w="43" h="119">
                    <a:moveTo>
                      <a:pt x="43" y="0"/>
                    </a:moveTo>
                    <a:lnTo>
                      <a:pt x="0" y="47"/>
                    </a:lnTo>
                    <a:lnTo>
                      <a:pt x="9" y="119"/>
                    </a:lnTo>
                    <a:lnTo>
                      <a:pt x="35" y="49"/>
                    </a:lnTo>
                    <a:lnTo>
                      <a:pt x="43"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82" name="Freeform 118"/>
              <p:cNvSpPr>
                <a:spLocks/>
              </p:cNvSpPr>
              <p:nvPr/>
            </p:nvSpPr>
            <p:spPr bwMode="auto">
              <a:xfrm>
                <a:off x="913" y="2020"/>
                <a:ext cx="85" cy="143"/>
              </a:xfrm>
              <a:custGeom>
                <a:avLst/>
                <a:gdLst>
                  <a:gd name="T0" fmla="*/ 82 w 85"/>
                  <a:gd name="T1" fmla="*/ 0 h 143"/>
                  <a:gd name="T2" fmla="*/ 0 w 85"/>
                  <a:gd name="T3" fmla="*/ 143 h 143"/>
                  <a:gd name="T4" fmla="*/ 85 w 85"/>
                  <a:gd name="T5" fmla="*/ 50 h 143"/>
                  <a:gd name="T6" fmla="*/ 82 w 85"/>
                  <a:gd name="T7" fmla="*/ 0 h 143"/>
                  <a:gd name="T8" fmla="*/ 82 w 85"/>
                  <a:gd name="T9" fmla="*/ 0 h 143"/>
                </a:gdLst>
                <a:ahLst/>
                <a:cxnLst>
                  <a:cxn ang="0">
                    <a:pos x="T0" y="T1"/>
                  </a:cxn>
                  <a:cxn ang="0">
                    <a:pos x="T2" y="T3"/>
                  </a:cxn>
                  <a:cxn ang="0">
                    <a:pos x="T4" y="T5"/>
                  </a:cxn>
                  <a:cxn ang="0">
                    <a:pos x="T6" y="T7"/>
                  </a:cxn>
                  <a:cxn ang="0">
                    <a:pos x="T8" y="T9"/>
                  </a:cxn>
                </a:cxnLst>
                <a:rect l="0" t="0" r="r" b="b"/>
                <a:pathLst>
                  <a:path w="85" h="143">
                    <a:moveTo>
                      <a:pt x="82" y="0"/>
                    </a:moveTo>
                    <a:lnTo>
                      <a:pt x="0" y="143"/>
                    </a:lnTo>
                    <a:lnTo>
                      <a:pt x="85" y="50"/>
                    </a:lnTo>
                    <a:lnTo>
                      <a:pt x="82" y="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83" name="Freeform 119"/>
              <p:cNvSpPr>
                <a:spLocks/>
              </p:cNvSpPr>
              <p:nvPr/>
            </p:nvSpPr>
            <p:spPr bwMode="auto">
              <a:xfrm>
                <a:off x="963" y="1835"/>
                <a:ext cx="84" cy="172"/>
              </a:xfrm>
              <a:custGeom>
                <a:avLst/>
                <a:gdLst>
                  <a:gd name="T0" fmla="*/ 0 w 84"/>
                  <a:gd name="T1" fmla="*/ 172 h 172"/>
                  <a:gd name="T2" fmla="*/ 60 w 84"/>
                  <a:gd name="T3" fmla="*/ 0 h 172"/>
                  <a:gd name="T4" fmla="*/ 84 w 84"/>
                  <a:gd name="T5" fmla="*/ 31 h 172"/>
                  <a:gd name="T6" fmla="*/ 0 w 84"/>
                  <a:gd name="T7" fmla="*/ 172 h 172"/>
                  <a:gd name="T8" fmla="*/ 0 w 84"/>
                  <a:gd name="T9" fmla="*/ 172 h 172"/>
                </a:gdLst>
                <a:ahLst/>
                <a:cxnLst>
                  <a:cxn ang="0">
                    <a:pos x="T0" y="T1"/>
                  </a:cxn>
                  <a:cxn ang="0">
                    <a:pos x="T2" y="T3"/>
                  </a:cxn>
                  <a:cxn ang="0">
                    <a:pos x="T4" y="T5"/>
                  </a:cxn>
                  <a:cxn ang="0">
                    <a:pos x="T6" y="T7"/>
                  </a:cxn>
                  <a:cxn ang="0">
                    <a:pos x="T8" y="T9"/>
                  </a:cxn>
                </a:cxnLst>
                <a:rect l="0" t="0" r="r" b="b"/>
                <a:pathLst>
                  <a:path w="84" h="172">
                    <a:moveTo>
                      <a:pt x="0" y="172"/>
                    </a:moveTo>
                    <a:lnTo>
                      <a:pt x="60" y="0"/>
                    </a:lnTo>
                    <a:lnTo>
                      <a:pt x="84" y="31"/>
                    </a:lnTo>
                    <a:lnTo>
                      <a:pt x="0" y="172"/>
                    </a:lnTo>
                    <a:lnTo>
                      <a:pt x="0"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84" name="Freeform 120"/>
              <p:cNvSpPr>
                <a:spLocks/>
              </p:cNvSpPr>
              <p:nvPr/>
            </p:nvSpPr>
            <p:spPr bwMode="auto">
              <a:xfrm>
                <a:off x="813" y="1800"/>
                <a:ext cx="54" cy="180"/>
              </a:xfrm>
              <a:custGeom>
                <a:avLst/>
                <a:gdLst>
                  <a:gd name="T0" fmla="*/ 38 w 54"/>
                  <a:gd name="T1" fmla="*/ 180 h 180"/>
                  <a:gd name="T2" fmla="*/ 0 w 54"/>
                  <a:gd name="T3" fmla="*/ 7 h 180"/>
                  <a:gd name="T4" fmla="*/ 54 w 54"/>
                  <a:gd name="T5" fmla="*/ 0 h 180"/>
                  <a:gd name="T6" fmla="*/ 38 w 54"/>
                  <a:gd name="T7" fmla="*/ 180 h 180"/>
                  <a:gd name="T8" fmla="*/ 38 w 54"/>
                  <a:gd name="T9" fmla="*/ 180 h 180"/>
                </a:gdLst>
                <a:ahLst/>
                <a:cxnLst>
                  <a:cxn ang="0">
                    <a:pos x="T0" y="T1"/>
                  </a:cxn>
                  <a:cxn ang="0">
                    <a:pos x="T2" y="T3"/>
                  </a:cxn>
                  <a:cxn ang="0">
                    <a:pos x="T4" y="T5"/>
                  </a:cxn>
                  <a:cxn ang="0">
                    <a:pos x="T6" y="T7"/>
                  </a:cxn>
                  <a:cxn ang="0">
                    <a:pos x="T8" y="T9"/>
                  </a:cxn>
                </a:cxnLst>
                <a:rect l="0" t="0" r="r" b="b"/>
                <a:pathLst>
                  <a:path w="54" h="180">
                    <a:moveTo>
                      <a:pt x="38" y="180"/>
                    </a:moveTo>
                    <a:lnTo>
                      <a:pt x="0" y="7"/>
                    </a:lnTo>
                    <a:lnTo>
                      <a:pt x="54" y="0"/>
                    </a:lnTo>
                    <a:lnTo>
                      <a:pt x="38" y="180"/>
                    </a:lnTo>
                    <a:lnTo>
                      <a:pt x="38"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85" name="Freeform 121"/>
              <p:cNvSpPr>
                <a:spLocks/>
              </p:cNvSpPr>
              <p:nvPr/>
            </p:nvSpPr>
            <p:spPr bwMode="auto">
              <a:xfrm>
                <a:off x="547" y="1972"/>
                <a:ext cx="76" cy="69"/>
              </a:xfrm>
              <a:custGeom>
                <a:avLst/>
                <a:gdLst>
                  <a:gd name="T0" fmla="*/ 47 w 76"/>
                  <a:gd name="T1" fmla="*/ 0 h 69"/>
                  <a:gd name="T2" fmla="*/ 0 w 76"/>
                  <a:gd name="T3" fmla="*/ 29 h 69"/>
                  <a:gd name="T4" fmla="*/ 35 w 76"/>
                  <a:gd name="T5" fmla="*/ 69 h 69"/>
                  <a:gd name="T6" fmla="*/ 76 w 76"/>
                  <a:gd name="T7" fmla="*/ 37 h 69"/>
                  <a:gd name="T8" fmla="*/ 47 w 76"/>
                  <a:gd name="T9" fmla="*/ 0 h 69"/>
                  <a:gd name="T10" fmla="*/ 47 w 76"/>
                  <a:gd name="T11" fmla="*/ 0 h 69"/>
                </a:gdLst>
                <a:ahLst/>
                <a:cxnLst>
                  <a:cxn ang="0">
                    <a:pos x="T0" y="T1"/>
                  </a:cxn>
                  <a:cxn ang="0">
                    <a:pos x="T2" y="T3"/>
                  </a:cxn>
                  <a:cxn ang="0">
                    <a:pos x="T4" y="T5"/>
                  </a:cxn>
                  <a:cxn ang="0">
                    <a:pos x="T6" y="T7"/>
                  </a:cxn>
                  <a:cxn ang="0">
                    <a:pos x="T8" y="T9"/>
                  </a:cxn>
                  <a:cxn ang="0">
                    <a:pos x="T10" y="T11"/>
                  </a:cxn>
                </a:cxnLst>
                <a:rect l="0" t="0" r="r" b="b"/>
                <a:pathLst>
                  <a:path w="76" h="69">
                    <a:moveTo>
                      <a:pt x="47" y="0"/>
                    </a:moveTo>
                    <a:lnTo>
                      <a:pt x="0" y="29"/>
                    </a:lnTo>
                    <a:lnTo>
                      <a:pt x="35" y="69"/>
                    </a:lnTo>
                    <a:lnTo>
                      <a:pt x="76" y="37"/>
                    </a:lnTo>
                    <a:lnTo>
                      <a:pt x="47"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86" name="Freeform 122"/>
              <p:cNvSpPr>
                <a:spLocks/>
              </p:cNvSpPr>
              <p:nvPr/>
            </p:nvSpPr>
            <p:spPr bwMode="auto">
              <a:xfrm>
                <a:off x="1090" y="1939"/>
                <a:ext cx="66" cy="71"/>
              </a:xfrm>
              <a:custGeom>
                <a:avLst/>
                <a:gdLst>
                  <a:gd name="T0" fmla="*/ 66 w 66"/>
                  <a:gd name="T1" fmla="*/ 0 h 71"/>
                  <a:gd name="T2" fmla="*/ 2 w 66"/>
                  <a:gd name="T3" fmla="*/ 22 h 71"/>
                  <a:gd name="T4" fmla="*/ 0 w 66"/>
                  <a:gd name="T5" fmla="*/ 71 h 71"/>
                  <a:gd name="T6" fmla="*/ 66 w 66"/>
                  <a:gd name="T7" fmla="*/ 52 h 71"/>
                  <a:gd name="T8" fmla="*/ 66 w 66"/>
                  <a:gd name="T9" fmla="*/ 0 h 71"/>
                  <a:gd name="T10" fmla="*/ 66 w 66"/>
                  <a:gd name="T11" fmla="*/ 0 h 71"/>
                </a:gdLst>
                <a:ahLst/>
                <a:cxnLst>
                  <a:cxn ang="0">
                    <a:pos x="T0" y="T1"/>
                  </a:cxn>
                  <a:cxn ang="0">
                    <a:pos x="T2" y="T3"/>
                  </a:cxn>
                  <a:cxn ang="0">
                    <a:pos x="T4" y="T5"/>
                  </a:cxn>
                  <a:cxn ang="0">
                    <a:pos x="T6" y="T7"/>
                  </a:cxn>
                  <a:cxn ang="0">
                    <a:pos x="T8" y="T9"/>
                  </a:cxn>
                  <a:cxn ang="0">
                    <a:pos x="T10" y="T11"/>
                  </a:cxn>
                </a:cxnLst>
                <a:rect l="0" t="0" r="r" b="b"/>
                <a:pathLst>
                  <a:path w="66" h="71">
                    <a:moveTo>
                      <a:pt x="66" y="0"/>
                    </a:moveTo>
                    <a:lnTo>
                      <a:pt x="2" y="22"/>
                    </a:lnTo>
                    <a:lnTo>
                      <a:pt x="0" y="71"/>
                    </a:lnTo>
                    <a:lnTo>
                      <a:pt x="66" y="52"/>
                    </a:lnTo>
                    <a:lnTo>
                      <a:pt x="66"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64187" name="Group 123"/>
            <p:cNvGrpSpPr>
              <a:grpSpLocks/>
            </p:cNvGrpSpPr>
            <p:nvPr/>
          </p:nvGrpSpPr>
          <p:grpSpPr bwMode="auto">
            <a:xfrm>
              <a:off x="1254128" y="3063875"/>
              <a:ext cx="1406525" cy="1003300"/>
              <a:chOff x="1030" y="1795"/>
              <a:chExt cx="886" cy="632"/>
            </a:xfrm>
          </p:grpSpPr>
          <p:sp>
            <p:nvSpPr>
              <p:cNvPr id="2264188" name="Freeform 124"/>
              <p:cNvSpPr>
                <a:spLocks/>
              </p:cNvSpPr>
              <p:nvPr/>
            </p:nvSpPr>
            <p:spPr bwMode="auto">
              <a:xfrm>
                <a:off x="1030" y="1795"/>
                <a:ext cx="886" cy="632"/>
              </a:xfrm>
              <a:custGeom>
                <a:avLst/>
                <a:gdLst>
                  <a:gd name="T0" fmla="*/ 886 w 886"/>
                  <a:gd name="T1" fmla="*/ 317 h 632"/>
                  <a:gd name="T2" fmla="*/ 439 w 886"/>
                  <a:gd name="T3" fmla="*/ 0 h 632"/>
                  <a:gd name="T4" fmla="*/ 0 w 886"/>
                  <a:gd name="T5" fmla="*/ 315 h 632"/>
                  <a:gd name="T6" fmla="*/ 447 w 886"/>
                  <a:gd name="T7" fmla="*/ 632 h 632"/>
                  <a:gd name="T8" fmla="*/ 886 w 886"/>
                  <a:gd name="T9" fmla="*/ 317 h 632"/>
                </a:gdLst>
                <a:ahLst/>
                <a:cxnLst>
                  <a:cxn ang="0">
                    <a:pos x="T0" y="T1"/>
                  </a:cxn>
                  <a:cxn ang="0">
                    <a:pos x="T2" y="T3"/>
                  </a:cxn>
                  <a:cxn ang="0">
                    <a:pos x="T4" y="T5"/>
                  </a:cxn>
                  <a:cxn ang="0">
                    <a:pos x="T6" y="T7"/>
                  </a:cxn>
                  <a:cxn ang="0">
                    <a:pos x="T8" y="T9"/>
                  </a:cxn>
                </a:cxnLst>
                <a:rect l="0" t="0" r="r" b="b"/>
                <a:pathLst>
                  <a:path w="886" h="632">
                    <a:moveTo>
                      <a:pt x="886" y="317"/>
                    </a:moveTo>
                    <a:lnTo>
                      <a:pt x="439" y="0"/>
                    </a:lnTo>
                    <a:lnTo>
                      <a:pt x="0" y="315"/>
                    </a:lnTo>
                    <a:lnTo>
                      <a:pt x="447" y="632"/>
                    </a:lnTo>
                    <a:lnTo>
                      <a:pt x="886" y="317"/>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89" name="Freeform 125"/>
              <p:cNvSpPr>
                <a:spLocks/>
              </p:cNvSpPr>
              <p:nvPr/>
            </p:nvSpPr>
            <p:spPr bwMode="auto">
              <a:xfrm>
                <a:off x="1332" y="2322"/>
                <a:ext cx="293" cy="105"/>
              </a:xfrm>
              <a:custGeom>
                <a:avLst/>
                <a:gdLst>
                  <a:gd name="T0" fmla="*/ 0 w 293"/>
                  <a:gd name="T1" fmla="*/ 1 h 105"/>
                  <a:gd name="T2" fmla="*/ 293 w 293"/>
                  <a:gd name="T3" fmla="*/ 0 h 105"/>
                  <a:gd name="T4" fmla="*/ 145 w 293"/>
                  <a:gd name="T5" fmla="*/ 105 h 105"/>
                  <a:gd name="T6" fmla="*/ 0 w 293"/>
                  <a:gd name="T7" fmla="*/ 1 h 105"/>
                </a:gdLst>
                <a:ahLst/>
                <a:cxnLst>
                  <a:cxn ang="0">
                    <a:pos x="T0" y="T1"/>
                  </a:cxn>
                  <a:cxn ang="0">
                    <a:pos x="T2" y="T3"/>
                  </a:cxn>
                  <a:cxn ang="0">
                    <a:pos x="T4" y="T5"/>
                  </a:cxn>
                  <a:cxn ang="0">
                    <a:pos x="T6" y="T7"/>
                  </a:cxn>
                </a:cxnLst>
                <a:rect l="0" t="0" r="r" b="b"/>
                <a:pathLst>
                  <a:path w="293" h="105">
                    <a:moveTo>
                      <a:pt x="0" y="1"/>
                    </a:moveTo>
                    <a:lnTo>
                      <a:pt x="293" y="0"/>
                    </a:lnTo>
                    <a:lnTo>
                      <a:pt x="145" y="105"/>
                    </a:lnTo>
                    <a:lnTo>
                      <a:pt x="0" y="1"/>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90" name="Freeform 126"/>
              <p:cNvSpPr>
                <a:spLocks/>
              </p:cNvSpPr>
              <p:nvPr/>
            </p:nvSpPr>
            <p:spPr bwMode="auto">
              <a:xfrm>
                <a:off x="1153" y="2316"/>
                <a:ext cx="648" cy="39"/>
              </a:xfrm>
              <a:custGeom>
                <a:avLst/>
                <a:gdLst>
                  <a:gd name="T0" fmla="*/ 648 w 648"/>
                  <a:gd name="T1" fmla="*/ 33 h 39"/>
                  <a:gd name="T2" fmla="*/ 641 w 648"/>
                  <a:gd name="T3" fmla="*/ 31 h 39"/>
                  <a:gd name="T4" fmla="*/ 630 w 648"/>
                  <a:gd name="T5" fmla="*/ 28 h 39"/>
                  <a:gd name="T6" fmla="*/ 614 w 648"/>
                  <a:gd name="T7" fmla="*/ 24 h 39"/>
                  <a:gd name="T8" fmla="*/ 592 w 648"/>
                  <a:gd name="T9" fmla="*/ 20 h 39"/>
                  <a:gd name="T10" fmla="*/ 565 w 648"/>
                  <a:gd name="T11" fmla="*/ 15 h 39"/>
                  <a:gd name="T12" fmla="*/ 532 w 648"/>
                  <a:gd name="T13" fmla="*/ 10 h 39"/>
                  <a:gd name="T14" fmla="*/ 494 w 648"/>
                  <a:gd name="T15" fmla="*/ 6 h 39"/>
                  <a:gd name="T16" fmla="*/ 449 w 648"/>
                  <a:gd name="T17" fmla="*/ 3 h 39"/>
                  <a:gd name="T18" fmla="*/ 399 w 648"/>
                  <a:gd name="T19" fmla="*/ 1 h 39"/>
                  <a:gd name="T20" fmla="*/ 343 w 648"/>
                  <a:gd name="T21" fmla="*/ 0 h 39"/>
                  <a:gd name="T22" fmla="*/ 282 w 648"/>
                  <a:gd name="T23" fmla="*/ 1 h 39"/>
                  <a:gd name="T24" fmla="*/ 226 w 648"/>
                  <a:gd name="T25" fmla="*/ 3 h 39"/>
                  <a:gd name="T26" fmla="*/ 177 w 648"/>
                  <a:gd name="T27" fmla="*/ 8 h 39"/>
                  <a:gd name="T28" fmla="*/ 133 w 648"/>
                  <a:gd name="T29" fmla="*/ 12 h 39"/>
                  <a:gd name="T30" fmla="*/ 96 w 648"/>
                  <a:gd name="T31" fmla="*/ 18 h 39"/>
                  <a:gd name="T32" fmla="*/ 65 w 648"/>
                  <a:gd name="T33" fmla="*/ 23 h 39"/>
                  <a:gd name="T34" fmla="*/ 40 w 648"/>
                  <a:gd name="T35" fmla="*/ 29 h 39"/>
                  <a:gd name="T36" fmla="*/ 21 w 648"/>
                  <a:gd name="T37" fmla="*/ 33 h 39"/>
                  <a:gd name="T38" fmla="*/ 8 w 648"/>
                  <a:gd name="T39" fmla="*/ 37 h 39"/>
                  <a:gd name="T40" fmla="*/ 1 w 648"/>
                  <a:gd name="T41" fmla="*/ 39 h 39"/>
                  <a:gd name="T42" fmla="*/ 0 w 648"/>
                  <a:gd name="T43" fmla="*/ 39 h 39"/>
                  <a:gd name="T44" fmla="*/ 7 w 648"/>
                  <a:gd name="T45" fmla="*/ 38 h 39"/>
                  <a:gd name="T46" fmla="*/ 21 w 648"/>
                  <a:gd name="T47" fmla="*/ 36 h 39"/>
                  <a:gd name="T48" fmla="*/ 42 w 648"/>
                  <a:gd name="T49" fmla="*/ 33 h 39"/>
                  <a:gd name="T50" fmla="*/ 69 w 648"/>
                  <a:gd name="T51" fmla="*/ 29 h 39"/>
                  <a:gd name="T52" fmla="*/ 102 w 648"/>
                  <a:gd name="T53" fmla="*/ 26 h 39"/>
                  <a:gd name="T54" fmla="*/ 139 w 648"/>
                  <a:gd name="T55" fmla="*/ 22 h 39"/>
                  <a:gd name="T56" fmla="*/ 181 w 648"/>
                  <a:gd name="T57" fmla="*/ 19 h 39"/>
                  <a:gd name="T58" fmla="*/ 227 w 648"/>
                  <a:gd name="T59" fmla="*/ 15 h 39"/>
                  <a:gd name="T60" fmla="*/ 276 w 648"/>
                  <a:gd name="T61" fmla="*/ 14 h 39"/>
                  <a:gd name="T62" fmla="*/ 327 w 648"/>
                  <a:gd name="T63" fmla="*/ 12 h 39"/>
                  <a:gd name="T64" fmla="*/ 375 w 648"/>
                  <a:gd name="T65" fmla="*/ 13 h 39"/>
                  <a:gd name="T66" fmla="*/ 418 w 648"/>
                  <a:gd name="T67" fmla="*/ 14 h 39"/>
                  <a:gd name="T68" fmla="*/ 460 w 648"/>
                  <a:gd name="T69" fmla="*/ 15 h 39"/>
                  <a:gd name="T70" fmla="*/ 498 w 648"/>
                  <a:gd name="T71" fmla="*/ 18 h 39"/>
                  <a:gd name="T72" fmla="*/ 534 w 648"/>
                  <a:gd name="T73" fmla="*/ 21 h 39"/>
                  <a:gd name="T74" fmla="*/ 567 w 648"/>
                  <a:gd name="T75" fmla="*/ 24 h 39"/>
                  <a:gd name="T76" fmla="*/ 595 w 648"/>
                  <a:gd name="T77" fmla="*/ 26 h 39"/>
                  <a:gd name="T78" fmla="*/ 617 w 648"/>
                  <a:gd name="T79" fmla="*/ 29 h 39"/>
                  <a:gd name="T80" fmla="*/ 634 w 648"/>
                  <a:gd name="T81" fmla="*/ 31 h 39"/>
                  <a:gd name="T82" fmla="*/ 645 w 648"/>
                  <a:gd name="T83" fmla="*/ 32 h 39"/>
                  <a:gd name="T84" fmla="*/ 648 w 648"/>
                  <a:gd name="T85"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8" h="39">
                    <a:moveTo>
                      <a:pt x="648" y="33"/>
                    </a:moveTo>
                    <a:lnTo>
                      <a:pt x="648" y="33"/>
                    </a:lnTo>
                    <a:lnTo>
                      <a:pt x="648" y="33"/>
                    </a:lnTo>
                    <a:lnTo>
                      <a:pt x="646" y="32"/>
                    </a:lnTo>
                    <a:lnTo>
                      <a:pt x="644" y="32"/>
                    </a:lnTo>
                    <a:lnTo>
                      <a:pt x="641" y="31"/>
                    </a:lnTo>
                    <a:lnTo>
                      <a:pt x="638" y="30"/>
                    </a:lnTo>
                    <a:lnTo>
                      <a:pt x="635" y="29"/>
                    </a:lnTo>
                    <a:lnTo>
                      <a:pt x="630" y="28"/>
                    </a:lnTo>
                    <a:lnTo>
                      <a:pt x="626" y="27"/>
                    </a:lnTo>
                    <a:lnTo>
                      <a:pt x="620" y="25"/>
                    </a:lnTo>
                    <a:lnTo>
                      <a:pt x="614" y="24"/>
                    </a:lnTo>
                    <a:lnTo>
                      <a:pt x="607" y="22"/>
                    </a:lnTo>
                    <a:lnTo>
                      <a:pt x="600" y="21"/>
                    </a:lnTo>
                    <a:lnTo>
                      <a:pt x="592" y="20"/>
                    </a:lnTo>
                    <a:lnTo>
                      <a:pt x="584" y="18"/>
                    </a:lnTo>
                    <a:lnTo>
                      <a:pt x="575" y="16"/>
                    </a:lnTo>
                    <a:lnTo>
                      <a:pt x="565" y="15"/>
                    </a:lnTo>
                    <a:lnTo>
                      <a:pt x="555" y="13"/>
                    </a:lnTo>
                    <a:lnTo>
                      <a:pt x="544" y="12"/>
                    </a:lnTo>
                    <a:lnTo>
                      <a:pt x="532" y="10"/>
                    </a:lnTo>
                    <a:lnTo>
                      <a:pt x="520" y="9"/>
                    </a:lnTo>
                    <a:lnTo>
                      <a:pt x="507" y="8"/>
                    </a:lnTo>
                    <a:lnTo>
                      <a:pt x="494" y="6"/>
                    </a:lnTo>
                    <a:lnTo>
                      <a:pt x="480" y="5"/>
                    </a:lnTo>
                    <a:lnTo>
                      <a:pt x="465" y="4"/>
                    </a:lnTo>
                    <a:lnTo>
                      <a:pt x="449" y="3"/>
                    </a:lnTo>
                    <a:lnTo>
                      <a:pt x="433" y="2"/>
                    </a:lnTo>
                    <a:lnTo>
                      <a:pt x="417" y="1"/>
                    </a:lnTo>
                    <a:lnTo>
                      <a:pt x="399" y="1"/>
                    </a:lnTo>
                    <a:lnTo>
                      <a:pt x="381" y="0"/>
                    </a:lnTo>
                    <a:lnTo>
                      <a:pt x="363" y="0"/>
                    </a:lnTo>
                    <a:lnTo>
                      <a:pt x="343" y="0"/>
                    </a:lnTo>
                    <a:lnTo>
                      <a:pt x="322" y="0"/>
                    </a:lnTo>
                    <a:lnTo>
                      <a:pt x="301" y="0"/>
                    </a:lnTo>
                    <a:lnTo>
                      <a:pt x="282" y="1"/>
                    </a:lnTo>
                    <a:lnTo>
                      <a:pt x="262" y="1"/>
                    </a:lnTo>
                    <a:lnTo>
                      <a:pt x="244" y="2"/>
                    </a:lnTo>
                    <a:lnTo>
                      <a:pt x="226" y="3"/>
                    </a:lnTo>
                    <a:lnTo>
                      <a:pt x="209" y="5"/>
                    </a:lnTo>
                    <a:lnTo>
                      <a:pt x="192" y="6"/>
                    </a:lnTo>
                    <a:lnTo>
                      <a:pt x="177" y="8"/>
                    </a:lnTo>
                    <a:lnTo>
                      <a:pt x="162" y="9"/>
                    </a:lnTo>
                    <a:lnTo>
                      <a:pt x="147" y="11"/>
                    </a:lnTo>
                    <a:lnTo>
                      <a:pt x="133" y="12"/>
                    </a:lnTo>
                    <a:lnTo>
                      <a:pt x="121" y="14"/>
                    </a:lnTo>
                    <a:lnTo>
                      <a:pt x="108" y="16"/>
                    </a:lnTo>
                    <a:lnTo>
                      <a:pt x="96" y="18"/>
                    </a:lnTo>
                    <a:lnTo>
                      <a:pt x="85" y="20"/>
                    </a:lnTo>
                    <a:lnTo>
                      <a:pt x="75" y="22"/>
                    </a:lnTo>
                    <a:lnTo>
                      <a:pt x="65" y="23"/>
                    </a:lnTo>
                    <a:lnTo>
                      <a:pt x="56" y="25"/>
                    </a:lnTo>
                    <a:lnTo>
                      <a:pt x="48" y="27"/>
                    </a:lnTo>
                    <a:lnTo>
                      <a:pt x="40" y="29"/>
                    </a:lnTo>
                    <a:lnTo>
                      <a:pt x="33" y="30"/>
                    </a:lnTo>
                    <a:lnTo>
                      <a:pt x="27" y="32"/>
                    </a:lnTo>
                    <a:lnTo>
                      <a:pt x="21" y="33"/>
                    </a:lnTo>
                    <a:lnTo>
                      <a:pt x="16" y="35"/>
                    </a:lnTo>
                    <a:lnTo>
                      <a:pt x="12" y="36"/>
                    </a:lnTo>
                    <a:lnTo>
                      <a:pt x="8" y="37"/>
                    </a:lnTo>
                    <a:lnTo>
                      <a:pt x="5" y="38"/>
                    </a:lnTo>
                    <a:lnTo>
                      <a:pt x="3" y="38"/>
                    </a:lnTo>
                    <a:lnTo>
                      <a:pt x="1" y="39"/>
                    </a:lnTo>
                    <a:lnTo>
                      <a:pt x="0" y="39"/>
                    </a:lnTo>
                    <a:lnTo>
                      <a:pt x="0" y="39"/>
                    </a:lnTo>
                    <a:lnTo>
                      <a:pt x="0" y="39"/>
                    </a:lnTo>
                    <a:lnTo>
                      <a:pt x="2" y="39"/>
                    </a:lnTo>
                    <a:lnTo>
                      <a:pt x="4" y="39"/>
                    </a:lnTo>
                    <a:lnTo>
                      <a:pt x="7" y="38"/>
                    </a:lnTo>
                    <a:lnTo>
                      <a:pt x="11" y="37"/>
                    </a:lnTo>
                    <a:lnTo>
                      <a:pt x="16" y="37"/>
                    </a:lnTo>
                    <a:lnTo>
                      <a:pt x="21" y="36"/>
                    </a:lnTo>
                    <a:lnTo>
                      <a:pt x="27" y="35"/>
                    </a:lnTo>
                    <a:lnTo>
                      <a:pt x="34" y="34"/>
                    </a:lnTo>
                    <a:lnTo>
                      <a:pt x="42" y="33"/>
                    </a:lnTo>
                    <a:lnTo>
                      <a:pt x="50" y="32"/>
                    </a:lnTo>
                    <a:lnTo>
                      <a:pt x="59" y="31"/>
                    </a:lnTo>
                    <a:lnTo>
                      <a:pt x="69" y="29"/>
                    </a:lnTo>
                    <a:lnTo>
                      <a:pt x="79" y="28"/>
                    </a:lnTo>
                    <a:lnTo>
                      <a:pt x="90" y="27"/>
                    </a:lnTo>
                    <a:lnTo>
                      <a:pt x="102" y="26"/>
                    </a:lnTo>
                    <a:lnTo>
                      <a:pt x="114" y="25"/>
                    </a:lnTo>
                    <a:lnTo>
                      <a:pt x="126" y="23"/>
                    </a:lnTo>
                    <a:lnTo>
                      <a:pt x="139" y="22"/>
                    </a:lnTo>
                    <a:lnTo>
                      <a:pt x="153" y="21"/>
                    </a:lnTo>
                    <a:lnTo>
                      <a:pt x="167" y="20"/>
                    </a:lnTo>
                    <a:lnTo>
                      <a:pt x="181" y="19"/>
                    </a:lnTo>
                    <a:lnTo>
                      <a:pt x="196" y="17"/>
                    </a:lnTo>
                    <a:lnTo>
                      <a:pt x="211" y="16"/>
                    </a:lnTo>
                    <a:lnTo>
                      <a:pt x="227" y="15"/>
                    </a:lnTo>
                    <a:lnTo>
                      <a:pt x="243" y="15"/>
                    </a:lnTo>
                    <a:lnTo>
                      <a:pt x="259" y="14"/>
                    </a:lnTo>
                    <a:lnTo>
                      <a:pt x="276" y="14"/>
                    </a:lnTo>
                    <a:lnTo>
                      <a:pt x="293" y="13"/>
                    </a:lnTo>
                    <a:lnTo>
                      <a:pt x="310" y="13"/>
                    </a:lnTo>
                    <a:lnTo>
                      <a:pt x="327" y="12"/>
                    </a:lnTo>
                    <a:lnTo>
                      <a:pt x="345" y="12"/>
                    </a:lnTo>
                    <a:lnTo>
                      <a:pt x="360" y="12"/>
                    </a:lnTo>
                    <a:lnTo>
                      <a:pt x="375" y="13"/>
                    </a:lnTo>
                    <a:lnTo>
                      <a:pt x="389" y="13"/>
                    </a:lnTo>
                    <a:lnTo>
                      <a:pt x="404" y="13"/>
                    </a:lnTo>
                    <a:lnTo>
                      <a:pt x="418" y="14"/>
                    </a:lnTo>
                    <a:lnTo>
                      <a:pt x="432" y="14"/>
                    </a:lnTo>
                    <a:lnTo>
                      <a:pt x="446" y="15"/>
                    </a:lnTo>
                    <a:lnTo>
                      <a:pt x="460" y="15"/>
                    </a:lnTo>
                    <a:lnTo>
                      <a:pt x="473" y="16"/>
                    </a:lnTo>
                    <a:lnTo>
                      <a:pt x="486" y="17"/>
                    </a:lnTo>
                    <a:lnTo>
                      <a:pt x="498" y="18"/>
                    </a:lnTo>
                    <a:lnTo>
                      <a:pt x="511" y="19"/>
                    </a:lnTo>
                    <a:lnTo>
                      <a:pt x="523" y="20"/>
                    </a:lnTo>
                    <a:lnTo>
                      <a:pt x="534" y="21"/>
                    </a:lnTo>
                    <a:lnTo>
                      <a:pt x="546" y="22"/>
                    </a:lnTo>
                    <a:lnTo>
                      <a:pt x="556" y="22"/>
                    </a:lnTo>
                    <a:lnTo>
                      <a:pt x="567" y="24"/>
                    </a:lnTo>
                    <a:lnTo>
                      <a:pt x="576" y="25"/>
                    </a:lnTo>
                    <a:lnTo>
                      <a:pt x="586" y="26"/>
                    </a:lnTo>
                    <a:lnTo>
                      <a:pt x="595" y="26"/>
                    </a:lnTo>
                    <a:lnTo>
                      <a:pt x="603" y="27"/>
                    </a:lnTo>
                    <a:lnTo>
                      <a:pt x="610" y="28"/>
                    </a:lnTo>
                    <a:lnTo>
                      <a:pt x="617" y="29"/>
                    </a:lnTo>
                    <a:lnTo>
                      <a:pt x="623" y="30"/>
                    </a:lnTo>
                    <a:lnTo>
                      <a:pt x="629" y="30"/>
                    </a:lnTo>
                    <a:lnTo>
                      <a:pt x="634" y="31"/>
                    </a:lnTo>
                    <a:lnTo>
                      <a:pt x="638" y="32"/>
                    </a:lnTo>
                    <a:lnTo>
                      <a:pt x="642" y="32"/>
                    </a:lnTo>
                    <a:lnTo>
                      <a:pt x="645" y="32"/>
                    </a:lnTo>
                    <a:lnTo>
                      <a:pt x="647" y="33"/>
                    </a:lnTo>
                    <a:lnTo>
                      <a:pt x="648" y="33"/>
                    </a:lnTo>
                    <a:lnTo>
                      <a:pt x="64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91" name="Freeform 127"/>
              <p:cNvSpPr>
                <a:spLocks/>
              </p:cNvSpPr>
              <p:nvPr/>
            </p:nvSpPr>
            <p:spPr bwMode="auto">
              <a:xfrm>
                <a:off x="1210" y="1795"/>
                <a:ext cx="541" cy="575"/>
              </a:xfrm>
              <a:custGeom>
                <a:avLst/>
                <a:gdLst>
                  <a:gd name="T0" fmla="*/ 0 w 541"/>
                  <a:gd name="T1" fmla="*/ 185 h 575"/>
                  <a:gd name="T2" fmla="*/ 63 w 541"/>
                  <a:gd name="T3" fmla="*/ 170 h 575"/>
                  <a:gd name="T4" fmla="*/ 146 w 541"/>
                  <a:gd name="T5" fmla="*/ 189 h 575"/>
                  <a:gd name="T6" fmla="*/ 150 w 541"/>
                  <a:gd name="T7" fmla="*/ 197 h 575"/>
                  <a:gd name="T8" fmla="*/ 154 w 541"/>
                  <a:gd name="T9" fmla="*/ 206 h 575"/>
                  <a:gd name="T10" fmla="*/ 158 w 541"/>
                  <a:gd name="T11" fmla="*/ 248 h 575"/>
                  <a:gd name="T12" fmla="*/ 143 w 541"/>
                  <a:gd name="T13" fmla="*/ 291 h 575"/>
                  <a:gd name="T14" fmla="*/ 123 w 541"/>
                  <a:gd name="T15" fmla="*/ 334 h 575"/>
                  <a:gd name="T16" fmla="*/ 113 w 541"/>
                  <a:gd name="T17" fmla="*/ 380 h 575"/>
                  <a:gd name="T18" fmla="*/ 117 w 541"/>
                  <a:gd name="T19" fmla="*/ 404 h 575"/>
                  <a:gd name="T20" fmla="*/ 127 w 541"/>
                  <a:gd name="T21" fmla="*/ 425 h 575"/>
                  <a:gd name="T22" fmla="*/ 142 w 541"/>
                  <a:gd name="T23" fmla="*/ 445 h 575"/>
                  <a:gd name="T24" fmla="*/ 159 w 541"/>
                  <a:gd name="T25" fmla="*/ 463 h 575"/>
                  <a:gd name="T26" fmla="*/ 178 w 541"/>
                  <a:gd name="T27" fmla="*/ 478 h 575"/>
                  <a:gd name="T28" fmla="*/ 196 w 541"/>
                  <a:gd name="T29" fmla="*/ 491 h 575"/>
                  <a:gd name="T30" fmla="*/ 211 w 541"/>
                  <a:gd name="T31" fmla="*/ 501 h 575"/>
                  <a:gd name="T32" fmla="*/ 224 w 541"/>
                  <a:gd name="T33" fmla="*/ 508 h 575"/>
                  <a:gd name="T34" fmla="*/ 229 w 541"/>
                  <a:gd name="T35" fmla="*/ 512 h 575"/>
                  <a:gd name="T36" fmla="*/ 233 w 541"/>
                  <a:gd name="T37" fmla="*/ 515 h 575"/>
                  <a:gd name="T38" fmla="*/ 236 w 541"/>
                  <a:gd name="T39" fmla="*/ 518 h 575"/>
                  <a:gd name="T40" fmla="*/ 238 w 541"/>
                  <a:gd name="T41" fmla="*/ 520 h 575"/>
                  <a:gd name="T42" fmla="*/ 243 w 541"/>
                  <a:gd name="T43" fmla="*/ 537 h 575"/>
                  <a:gd name="T44" fmla="*/ 242 w 541"/>
                  <a:gd name="T45" fmla="*/ 555 h 575"/>
                  <a:gd name="T46" fmla="*/ 239 w 541"/>
                  <a:gd name="T47" fmla="*/ 569 h 575"/>
                  <a:gd name="T48" fmla="*/ 237 w 541"/>
                  <a:gd name="T49" fmla="*/ 575 h 575"/>
                  <a:gd name="T50" fmla="*/ 241 w 541"/>
                  <a:gd name="T51" fmla="*/ 570 h 575"/>
                  <a:gd name="T52" fmla="*/ 248 w 541"/>
                  <a:gd name="T53" fmla="*/ 556 h 575"/>
                  <a:gd name="T54" fmla="*/ 252 w 541"/>
                  <a:gd name="T55" fmla="*/ 536 h 575"/>
                  <a:gd name="T56" fmla="*/ 248 w 541"/>
                  <a:gd name="T57" fmla="*/ 514 h 575"/>
                  <a:gd name="T58" fmla="*/ 237 w 541"/>
                  <a:gd name="T59" fmla="*/ 500 h 575"/>
                  <a:gd name="T60" fmla="*/ 219 w 541"/>
                  <a:gd name="T61" fmla="*/ 479 h 575"/>
                  <a:gd name="T62" fmla="*/ 200 w 541"/>
                  <a:gd name="T63" fmla="*/ 455 h 575"/>
                  <a:gd name="T64" fmla="*/ 187 w 541"/>
                  <a:gd name="T65" fmla="*/ 433 h 575"/>
                  <a:gd name="T66" fmla="*/ 186 w 541"/>
                  <a:gd name="T67" fmla="*/ 415 h 575"/>
                  <a:gd name="T68" fmla="*/ 190 w 541"/>
                  <a:gd name="T69" fmla="*/ 396 h 575"/>
                  <a:gd name="T70" fmla="*/ 197 w 541"/>
                  <a:gd name="T71" fmla="*/ 380 h 575"/>
                  <a:gd name="T72" fmla="*/ 199 w 541"/>
                  <a:gd name="T73" fmla="*/ 374 h 575"/>
                  <a:gd name="T74" fmla="*/ 272 w 541"/>
                  <a:gd name="T75" fmla="*/ 322 h 575"/>
                  <a:gd name="T76" fmla="*/ 281 w 541"/>
                  <a:gd name="T77" fmla="*/ 317 h 575"/>
                  <a:gd name="T78" fmla="*/ 296 w 541"/>
                  <a:gd name="T79" fmla="*/ 308 h 575"/>
                  <a:gd name="T80" fmla="*/ 314 w 541"/>
                  <a:gd name="T81" fmla="*/ 296 h 575"/>
                  <a:gd name="T82" fmla="*/ 331 w 541"/>
                  <a:gd name="T83" fmla="*/ 281 h 575"/>
                  <a:gd name="T84" fmla="*/ 342 w 541"/>
                  <a:gd name="T85" fmla="*/ 265 h 575"/>
                  <a:gd name="T86" fmla="*/ 348 w 541"/>
                  <a:gd name="T87" fmla="*/ 251 h 575"/>
                  <a:gd name="T88" fmla="*/ 351 w 541"/>
                  <a:gd name="T89" fmla="*/ 242 h 575"/>
                  <a:gd name="T90" fmla="*/ 385 w 541"/>
                  <a:gd name="T91" fmla="*/ 190 h 575"/>
                  <a:gd name="T92" fmla="*/ 391 w 541"/>
                  <a:gd name="T93" fmla="*/ 201 h 575"/>
                  <a:gd name="T94" fmla="*/ 464 w 541"/>
                  <a:gd name="T95" fmla="*/ 197 h 575"/>
                  <a:gd name="T96" fmla="*/ 541 w 541"/>
                  <a:gd name="T97" fmla="*/ 20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1" h="575">
                    <a:moveTo>
                      <a:pt x="259" y="0"/>
                    </a:moveTo>
                    <a:lnTo>
                      <a:pt x="0" y="185"/>
                    </a:lnTo>
                    <a:lnTo>
                      <a:pt x="34" y="191"/>
                    </a:lnTo>
                    <a:lnTo>
                      <a:pt x="63" y="170"/>
                    </a:lnTo>
                    <a:lnTo>
                      <a:pt x="107" y="185"/>
                    </a:lnTo>
                    <a:lnTo>
                      <a:pt x="146" y="189"/>
                    </a:lnTo>
                    <a:lnTo>
                      <a:pt x="148" y="193"/>
                    </a:lnTo>
                    <a:lnTo>
                      <a:pt x="150" y="197"/>
                    </a:lnTo>
                    <a:lnTo>
                      <a:pt x="152" y="202"/>
                    </a:lnTo>
                    <a:lnTo>
                      <a:pt x="154" y="206"/>
                    </a:lnTo>
                    <a:lnTo>
                      <a:pt x="159" y="227"/>
                    </a:lnTo>
                    <a:lnTo>
                      <a:pt x="158" y="248"/>
                    </a:lnTo>
                    <a:lnTo>
                      <a:pt x="152" y="269"/>
                    </a:lnTo>
                    <a:lnTo>
                      <a:pt x="143" y="291"/>
                    </a:lnTo>
                    <a:lnTo>
                      <a:pt x="133" y="312"/>
                    </a:lnTo>
                    <a:lnTo>
                      <a:pt x="123" y="334"/>
                    </a:lnTo>
                    <a:lnTo>
                      <a:pt x="116" y="357"/>
                    </a:lnTo>
                    <a:lnTo>
                      <a:pt x="113" y="380"/>
                    </a:lnTo>
                    <a:lnTo>
                      <a:pt x="114" y="392"/>
                    </a:lnTo>
                    <a:lnTo>
                      <a:pt x="117" y="404"/>
                    </a:lnTo>
                    <a:lnTo>
                      <a:pt x="122" y="415"/>
                    </a:lnTo>
                    <a:lnTo>
                      <a:pt x="127" y="425"/>
                    </a:lnTo>
                    <a:lnTo>
                      <a:pt x="134" y="435"/>
                    </a:lnTo>
                    <a:lnTo>
                      <a:pt x="142" y="445"/>
                    </a:lnTo>
                    <a:lnTo>
                      <a:pt x="150" y="454"/>
                    </a:lnTo>
                    <a:lnTo>
                      <a:pt x="159" y="463"/>
                    </a:lnTo>
                    <a:lnTo>
                      <a:pt x="168" y="471"/>
                    </a:lnTo>
                    <a:lnTo>
                      <a:pt x="178" y="478"/>
                    </a:lnTo>
                    <a:lnTo>
                      <a:pt x="187" y="485"/>
                    </a:lnTo>
                    <a:lnTo>
                      <a:pt x="196" y="491"/>
                    </a:lnTo>
                    <a:lnTo>
                      <a:pt x="204" y="497"/>
                    </a:lnTo>
                    <a:lnTo>
                      <a:pt x="211" y="501"/>
                    </a:lnTo>
                    <a:lnTo>
                      <a:pt x="218" y="505"/>
                    </a:lnTo>
                    <a:lnTo>
                      <a:pt x="224" y="508"/>
                    </a:lnTo>
                    <a:lnTo>
                      <a:pt x="226" y="510"/>
                    </a:lnTo>
                    <a:lnTo>
                      <a:pt x="229" y="512"/>
                    </a:lnTo>
                    <a:lnTo>
                      <a:pt x="230" y="514"/>
                    </a:lnTo>
                    <a:lnTo>
                      <a:pt x="233" y="515"/>
                    </a:lnTo>
                    <a:lnTo>
                      <a:pt x="234" y="517"/>
                    </a:lnTo>
                    <a:lnTo>
                      <a:pt x="236" y="518"/>
                    </a:lnTo>
                    <a:lnTo>
                      <a:pt x="237" y="519"/>
                    </a:lnTo>
                    <a:lnTo>
                      <a:pt x="238" y="520"/>
                    </a:lnTo>
                    <a:lnTo>
                      <a:pt x="242" y="529"/>
                    </a:lnTo>
                    <a:lnTo>
                      <a:pt x="243" y="537"/>
                    </a:lnTo>
                    <a:lnTo>
                      <a:pt x="243" y="547"/>
                    </a:lnTo>
                    <a:lnTo>
                      <a:pt x="242" y="555"/>
                    </a:lnTo>
                    <a:lnTo>
                      <a:pt x="241" y="563"/>
                    </a:lnTo>
                    <a:lnTo>
                      <a:pt x="239" y="569"/>
                    </a:lnTo>
                    <a:lnTo>
                      <a:pt x="238" y="573"/>
                    </a:lnTo>
                    <a:lnTo>
                      <a:pt x="237" y="575"/>
                    </a:lnTo>
                    <a:lnTo>
                      <a:pt x="238" y="574"/>
                    </a:lnTo>
                    <a:lnTo>
                      <a:pt x="241" y="570"/>
                    </a:lnTo>
                    <a:lnTo>
                      <a:pt x="244" y="564"/>
                    </a:lnTo>
                    <a:lnTo>
                      <a:pt x="248" y="556"/>
                    </a:lnTo>
                    <a:lnTo>
                      <a:pt x="250" y="546"/>
                    </a:lnTo>
                    <a:lnTo>
                      <a:pt x="252" y="536"/>
                    </a:lnTo>
                    <a:lnTo>
                      <a:pt x="251" y="525"/>
                    </a:lnTo>
                    <a:lnTo>
                      <a:pt x="248" y="514"/>
                    </a:lnTo>
                    <a:lnTo>
                      <a:pt x="244" y="508"/>
                    </a:lnTo>
                    <a:lnTo>
                      <a:pt x="237" y="500"/>
                    </a:lnTo>
                    <a:lnTo>
                      <a:pt x="229" y="490"/>
                    </a:lnTo>
                    <a:lnTo>
                      <a:pt x="219" y="479"/>
                    </a:lnTo>
                    <a:lnTo>
                      <a:pt x="209" y="467"/>
                    </a:lnTo>
                    <a:lnTo>
                      <a:pt x="200" y="455"/>
                    </a:lnTo>
                    <a:lnTo>
                      <a:pt x="192" y="444"/>
                    </a:lnTo>
                    <a:lnTo>
                      <a:pt x="187" y="433"/>
                    </a:lnTo>
                    <a:lnTo>
                      <a:pt x="186" y="424"/>
                    </a:lnTo>
                    <a:lnTo>
                      <a:pt x="186" y="415"/>
                    </a:lnTo>
                    <a:lnTo>
                      <a:pt x="188" y="405"/>
                    </a:lnTo>
                    <a:lnTo>
                      <a:pt x="190" y="396"/>
                    </a:lnTo>
                    <a:lnTo>
                      <a:pt x="194" y="387"/>
                    </a:lnTo>
                    <a:lnTo>
                      <a:pt x="197" y="380"/>
                    </a:lnTo>
                    <a:lnTo>
                      <a:pt x="198" y="376"/>
                    </a:lnTo>
                    <a:lnTo>
                      <a:pt x="199" y="374"/>
                    </a:lnTo>
                    <a:lnTo>
                      <a:pt x="271" y="323"/>
                    </a:lnTo>
                    <a:lnTo>
                      <a:pt x="272" y="322"/>
                    </a:lnTo>
                    <a:lnTo>
                      <a:pt x="275" y="320"/>
                    </a:lnTo>
                    <a:lnTo>
                      <a:pt x="281" y="317"/>
                    </a:lnTo>
                    <a:lnTo>
                      <a:pt x="288" y="313"/>
                    </a:lnTo>
                    <a:lnTo>
                      <a:pt x="296" y="308"/>
                    </a:lnTo>
                    <a:lnTo>
                      <a:pt x="305" y="302"/>
                    </a:lnTo>
                    <a:lnTo>
                      <a:pt x="314" y="296"/>
                    </a:lnTo>
                    <a:lnTo>
                      <a:pt x="323" y="289"/>
                    </a:lnTo>
                    <a:lnTo>
                      <a:pt x="331" y="281"/>
                    </a:lnTo>
                    <a:lnTo>
                      <a:pt x="337" y="273"/>
                    </a:lnTo>
                    <a:lnTo>
                      <a:pt x="342" y="265"/>
                    </a:lnTo>
                    <a:lnTo>
                      <a:pt x="346" y="258"/>
                    </a:lnTo>
                    <a:lnTo>
                      <a:pt x="348" y="251"/>
                    </a:lnTo>
                    <a:lnTo>
                      <a:pt x="350" y="246"/>
                    </a:lnTo>
                    <a:lnTo>
                      <a:pt x="351" y="242"/>
                    </a:lnTo>
                    <a:lnTo>
                      <a:pt x="351" y="241"/>
                    </a:lnTo>
                    <a:lnTo>
                      <a:pt x="385" y="190"/>
                    </a:lnTo>
                    <a:lnTo>
                      <a:pt x="387" y="189"/>
                    </a:lnTo>
                    <a:lnTo>
                      <a:pt x="391" y="201"/>
                    </a:lnTo>
                    <a:lnTo>
                      <a:pt x="435" y="203"/>
                    </a:lnTo>
                    <a:lnTo>
                      <a:pt x="464" y="197"/>
                    </a:lnTo>
                    <a:lnTo>
                      <a:pt x="480" y="186"/>
                    </a:lnTo>
                    <a:lnTo>
                      <a:pt x="541" y="201"/>
                    </a:lnTo>
                    <a:lnTo>
                      <a:pt x="259"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92" name="Freeform 128"/>
              <p:cNvSpPr>
                <a:spLocks/>
              </p:cNvSpPr>
              <p:nvPr/>
            </p:nvSpPr>
            <p:spPr bwMode="auto">
              <a:xfrm>
                <a:off x="1346" y="1937"/>
                <a:ext cx="411" cy="342"/>
              </a:xfrm>
              <a:custGeom>
                <a:avLst/>
                <a:gdLst>
                  <a:gd name="T0" fmla="*/ 117 w 411"/>
                  <a:gd name="T1" fmla="*/ 56 h 342"/>
                  <a:gd name="T2" fmla="*/ 172 w 411"/>
                  <a:gd name="T3" fmla="*/ 56 h 342"/>
                  <a:gd name="T4" fmla="*/ 216 w 411"/>
                  <a:gd name="T5" fmla="*/ 62 h 342"/>
                  <a:gd name="T6" fmla="*/ 204 w 411"/>
                  <a:gd name="T7" fmla="*/ 76 h 342"/>
                  <a:gd name="T8" fmla="*/ 148 w 411"/>
                  <a:gd name="T9" fmla="*/ 94 h 342"/>
                  <a:gd name="T10" fmla="*/ 93 w 411"/>
                  <a:gd name="T11" fmla="*/ 107 h 342"/>
                  <a:gd name="T12" fmla="*/ 86 w 411"/>
                  <a:gd name="T13" fmla="*/ 109 h 342"/>
                  <a:gd name="T14" fmla="*/ 131 w 411"/>
                  <a:gd name="T15" fmla="*/ 104 h 342"/>
                  <a:gd name="T16" fmla="*/ 182 w 411"/>
                  <a:gd name="T17" fmla="*/ 103 h 342"/>
                  <a:gd name="T18" fmla="*/ 191 w 411"/>
                  <a:gd name="T19" fmla="*/ 116 h 342"/>
                  <a:gd name="T20" fmla="*/ 145 w 411"/>
                  <a:gd name="T21" fmla="*/ 137 h 342"/>
                  <a:gd name="T22" fmla="*/ 90 w 411"/>
                  <a:gd name="T23" fmla="*/ 149 h 342"/>
                  <a:gd name="T24" fmla="*/ 62 w 411"/>
                  <a:gd name="T25" fmla="*/ 153 h 342"/>
                  <a:gd name="T26" fmla="*/ 84 w 411"/>
                  <a:gd name="T27" fmla="*/ 153 h 342"/>
                  <a:gd name="T28" fmla="*/ 123 w 411"/>
                  <a:gd name="T29" fmla="*/ 155 h 342"/>
                  <a:gd name="T30" fmla="*/ 140 w 411"/>
                  <a:gd name="T31" fmla="*/ 164 h 342"/>
                  <a:gd name="T32" fmla="*/ 103 w 411"/>
                  <a:gd name="T33" fmla="*/ 186 h 342"/>
                  <a:gd name="T34" fmla="*/ 51 w 411"/>
                  <a:gd name="T35" fmla="*/ 202 h 342"/>
                  <a:gd name="T36" fmla="*/ 14 w 411"/>
                  <a:gd name="T37" fmla="*/ 208 h 342"/>
                  <a:gd name="T38" fmla="*/ 32 w 411"/>
                  <a:gd name="T39" fmla="*/ 209 h 342"/>
                  <a:gd name="T40" fmla="*/ 67 w 411"/>
                  <a:gd name="T41" fmla="*/ 224 h 342"/>
                  <a:gd name="T42" fmla="*/ 17 w 411"/>
                  <a:gd name="T43" fmla="*/ 247 h 342"/>
                  <a:gd name="T44" fmla="*/ 7 w 411"/>
                  <a:gd name="T45" fmla="*/ 251 h 342"/>
                  <a:gd name="T46" fmla="*/ 45 w 411"/>
                  <a:gd name="T47" fmla="*/ 254 h 342"/>
                  <a:gd name="T48" fmla="*/ 22 w 411"/>
                  <a:gd name="T49" fmla="*/ 275 h 342"/>
                  <a:gd name="T50" fmla="*/ 6 w 411"/>
                  <a:gd name="T51" fmla="*/ 279 h 342"/>
                  <a:gd name="T52" fmla="*/ 37 w 411"/>
                  <a:gd name="T53" fmla="*/ 283 h 342"/>
                  <a:gd name="T54" fmla="*/ 38 w 411"/>
                  <a:gd name="T55" fmla="*/ 298 h 342"/>
                  <a:gd name="T56" fmla="*/ 21 w 411"/>
                  <a:gd name="T57" fmla="*/ 302 h 342"/>
                  <a:gd name="T58" fmla="*/ 38 w 411"/>
                  <a:gd name="T59" fmla="*/ 306 h 342"/>
                  <a:gd name="T60" fmla="*/ 64 w 411"/>
                  <a:gd name="T61" fmla="*/ 319 h 342"/>
                  <a:gd name="T62" fmla="*/ 85 w 411"/>
                  <a:gd name="T63" fmla="*/ 338 h 342"/>
                  <a:gd name="T64" fmla="*/ 64 w 411"/>
                  <a:gd name="T65" fmla="*/ 298 h 342"/>
                  <a:gd name="T66" fmla="*/ 82 w 411"/>
                  <a:gd name="T67" fmla="*/ 228 h 342"/>
                  <a:gd name="T68" fmla="*/ 115 w 411"/>
                  <a:gd name="T69" fmla="*/ 198 h 342"/>
                  <a:gd name="T70" fmla="*/ 151 w 411"/>
                  <a:gd name="T71" fmla="*/ 179 h 342"/>
                  <a:gd name="T72" fmla="*/ 195 w 411"/>
                  <a:gd name="T73" fmla="*/ 147 h 342"/>
                  <a:gd name="T74" fmla="*/ 235 w 411"/>
                  <a:gd name="T75" fmla="*/ 91 h 342"/>
                  <a:gd name="T76" fmla="*/ 256 w 411"/>
                  <a:gd name="T77" fmla="*/ 65 h 342"/>
                  <a:gd name="T78" fmla="*/ 273 w 411"/>
                  <a:gd name="T79" fmla="*/ 67 h 342"/>
                  <a:gd name="T80" fmla="*/ 305 w 411"/>
                  <a:gd name="T81" fmla="*/ 65 h 342"/>
                  <a:gd name="T82" fmla="*/ 332 w 411"/>
                  <a:gd name="T83" fmla="*/ 60 h 342"/>
                  <a:gd name="T84" fmla="*/ 347 w 411"/>
                  <a:gd name="T85" fmla="*/ 52 h 342"/>
                  <a:gd name="T86" fmla="*/ 367 w 411"/>
                  <a:gd name="T87" fmla="*/ 56 h 342"/>
                  <a:gd name="T88" fmla="*/ 411 w 411"/>
                  <a:gd name="T89" fmla="*/ 63 h 342"/>
                  <a:gd name="T90" fmla="*/ 357 w 411"/>
                  <a:gd name="T91" fmla="*/ 43 h 342"/>
                  <a:gd name="T92" fmla="*/ 342 w 411"/>
                  <a:gd name="T93" fmla="*/ 37 h 342"/>
                  <a:gd name="T94" fmla="*/ 312 w 411"/>
                  <a:gd name="T95" fmla="*/ 54 h 342"/>
                  <a:gd name="T96" fmla="*/ 266 w 411"/>
                  <a:gd name="T97" fmla="*/ 57 h 342"/>
                  <a:gd name="T98" fmla="*/ 255 w 411"/>
                  <a:gd name="T99" fmla="*/ 56 h 342"/>
                  <a:gd name="T100" fmla="*/ 265 w 411"/>
                  <a:gd name="T101" fmla="*/ 47 h 342"/>
                  <a:gd name="T102" fmla="*/ 291 w 411"/>
                  <a:gd name="T103" fmla="*/ 28 h 342"/>
                  <a:gd name="T104" fmla="*/ 326 w 411"/>
                  <a:gd name="T105" fmla="*/ 10 h 342"/>
                  <a:gd name="T106" fmla="*/ 301 w 411"/>
                  <a:gd name="T107" fmla="*/ 5 h 342"/>
                  <a:gd name="T108" fmla="*/ 259 w 411"/>
                  <a:gd name="T109" fmla="*/ 22 h 342"/>
                  <a:gd name="T110" fmla="*/ 208 w 411"/>
                  <a:gd name="T111" fmla="*/ 37 h 342"/>
                  <a:gd name="T112" fmla="*/ 140 w 411"/>
                  <a:gd name="T113" fmla="*/ 50 h 342"/>
                  <a:gd name="T114" fmla="*/ 98 w 411"/>
                  <a:gd name="T115" fmla="*/ 5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1" h="342">
                    <a:moveTo>
                      <a:pt x="96" y="57"/>
                    </a:moveTo>
                    <a:lnTo>
                      <a:pt x="98" y="57"/>
                    </a:lnTo>
                    <a:lnTo>
                      <a:pt x="102" y="56"/>
                    </a:lnTo>
                    <a:lnTo>
                      <a:pt x="108" y="56"/>
                    </a:lnTo>
                    <a:lnTo>
                      <a:pt x="117" y="56"/>
                    </a:lnTo>
                    <a:lnTo>
                      <a:pt x="127" y="56"/>
                    </a:lnTo>
                    <a:lnTo>
                      <a:pt x="137" y="56"/>
                    </a:lnTo>
                    <a:lnTo>
                      <a:pt x="149" y="56"/>
                    </a:lnTo>
                    <a:lnTo>
                      <a:pt x="161" y="56"/>
                    </a:lnTo>
                    <a:lnTo>
                      <a:pt x="172" y="56"/>
                    </a:lnTo>
                    <a:lnTo>
                      <a:pt x="184" y="57"/>
                    </a:lnTo>
                    <a:lnTo>
                      <a:pt x="194" y="58"/>
                    </a:lnTo>
                    <a:lnTo>
                      <a:pt x="204" y="59"/>
                    </a:lnTo>
                    <a:lnTo>
                      <a:pt x="211" y="60"/>
                    </a:lnTo>
                    <a:lnTo>
                      <a:pt x="216" y="62"/>
                    </a:lnTo>
                    <a:lnTo>
                      <a:pt x="220" y="64"/>
                    </a:lnTo>
                    <a:lnTo>
                      <a:pt x="220" y="67"/>
                    </a:lnTo>
                    <a:lnTo>
                      <a:pt x="217" y="70"/>
                    </a:lnTo>
                    <a:lnTo>
                      <a:pt x="212" y="73"/>
                    </a:lnTo>
                    <a:lnTo>
                      <a:pt x="204" y="76"/>
                    </a:lnTo>
                    <a:lnTo>
                      <a:pt x="195" y="80"/>
                    </a:lnTo>
                    <a:lnTo>
                      <a:pt x="184" y="83"/>
                    </a:lnTo>
                    <a:lnTo>
                      <a:pt x="173" y="87"/>
                    </a:lnTo>
                    <a:lnTo>
                      <a:pt x="160" y="90"/>
                    </a:lnTo>
                    <a:lnTo>
                      <a:pt x="148" y="94"/>
                    </a:lnTo>
                    <a:lnTo>
                      <a:pt x="135" y="97"/>
                    </a:lnTo>
                    <a:lnTo>
                      <a:pt x="123" y="100"/>
                    </a:lnTo>
                    <a:lnTo>
                      <a:pt x="112" y="102"/>
                    </a:lnTo>
                    <a:lnTo>
                      <a:pt x="102" y="105"/>
                    </a:lnTo>
                    <a:lnTo>
                      <a:pt x="93" y="107"/>
                    </a:lnTo>
                    <a:lnTo>
                      <a:pt x="87" y="108"/>
                    </a:lnTo>
                    <a:lnTo>
                      <a:pt x="82" y="109"/>
                    </a:lnTo>
                    <a:lnTo>
                      <a:pt x="81" y="109"/>
                    </a:lnTo>
                    <a:lnTo>
                      <a:pt x="82" y="109"/>
                    </a:lnTo>
                    <a:lnTo>
                      <a:pt x="86" y="109"/>
                    </a:lnTo>
                    <a:lnTo>
                      <a:pt x="93" y="108"/>
                    </a:lnTo>
                    <a:lnTo>
                      <a:pt x="101" y="107"/>
                    </a:lnTo>
                    <a:lnTo>
                      <a:pt x="110" y="106"/>
                    </a:lnTo>
                    <a:lnTo>
                      <a:pt x="120" y="105"/>
                    </a:lnTo>
                    <a:lnTo>
                      <a:pt x="131" y="104"/>
                    </a:lnTo>
                    <a:lnTo>
                      <a:pt x="142" y="103"/>
                    </a:lnTo>
                    <a:lnTo>
                      <a:pt x="153" y="103"/>
                    </a:lnTo>
                    <a:lnTo>
                      <a:pt x="164" y="102"/>
                    </a:lnTo>
                    <a:lnTo>
                      <a:pt x="174" y="102"/>
                    </a:lnTo>
                    <a:lnTo>
                      <a:pt x="182" y="103"/>
                    </a:lnTo>
                    <a:lnTo>
                      <a:pt x="189" y="104"/>
                    </a:lnTo>
                    <a:lnTo>
                      <a:pt x="193" y="105"/>
                    </a:lnTo>
                    <a:lnTo>
                      <a:pt x="195" y="108"/>
                    </a:lnTo>
                    <a:lnTo>
                      <a:pt x="195" y="110"/>
                    </a:lnTo>
                    <a:lnTo>
                      <a:pt x="191" y="116"/>
                    </a:lnTo>
                    <a:lnTo>
                      <a:pt x="184" y="121"/>
                    </a:lnTo>
                    <a:lnTo>
                      <a:pt x="176" y="125"/>
                    </a:lnTo>
                    <a:lnTo>
                      <a:pt x="167" y="129"/>
                    </a:lnTo>
                    <a:lnTo>
                      <a:pt x="156" y="133"/>
                    </a:lnTo>
                    <a:lnTo>
                      <a:pt x="145" y="137"/>
                    </a:lnTo>
                    <a:lnTo>
                      <a:pt x="133" y="140"/>
                    </a:lnTo>
                    <a:lnTo>
                      <a:pt x="122" y="143"/>
                    </a:lnTo>
                    <a:lnTo>
                      <a:pt x="110" y="145"/>
                    </a:lnTo>
                    <a:lnTo>
                      <a:pt x="99" y="147"/>
                    </a:lnTo>
                    <a:lnTo>
                      <a:pt x="90" y="149"/>
                    </a:lnTo>
                    <a:lnTo>
                      <a:pt x="81" y="151"/>
                    </a:lnTo>
                    <a:lnTo>
                      <a:pt x="73" y="151"/>
                    </a:lnTo>
                    <a:lnTo>
                      <a:pt x="67" y="152"/>
                    </a:lnTo>
                    <a:lnTo>
                      <a:pt x="64" y="153"/>
                    </a:lnTo>
                    <a:lnTo>
                      <a:pt x="62" y="153"/>
                    </a:lnTo>
                    <a:lnTo>
                      <a:pt x="63" y="153"/>
                    </a:lnTo>
                    <a:lnTo>
                      <a:pt x="66" y="153"/>
                    </a:lnTo>
                    <a:lnTo>
                      <a:pt x="71" y="153"/>
                    </a:lnTo>
                    <a:lnTo>
                      <a:pt x="77" y="153"/>
                    </a:lnTo>
                    <a:lnTo>
                      <a:pt x="84" y="153"/>
                    </a:lnTo>
                    <a:lnTo>
                      <a:pt x="91" y="153"/>
                    </a:lnTo>
                    <a:lnTo>
                      <a:pt x="99" y="153"/>
                    </a:lnTo>
                    <a:lnTo>
                      <a:pt x="108" y="153"/>
                    </a:lnTo>
                    <a:lnTo>
                      <a:pt x="115" y="154"/>
                    </a:lnTo>
                    <a:lnTo>
                      <a:pt x="123" y="155"/>
                    </a:lnTo>
                    <a:lnTo>
                      <a:pt x="129" y="156"/>
                    </a:lnTo>
                    <a:lnTo>
                      <a:pt x="135" y="157"/>
                    </a:lnTo>
                    <a:lnTo>
                      <a:pt x="139" y="159"/>
                    </a:lnTo>
                    <a:lnTo>
                      <a:pt x="140" y="161"/>
                    </a:lnTo>
                    <a:lnTo>
                      <a:pt x="140" y="164"/>
                    </a:lnTo>
                    <a:lnTo>
                      <a:pt x="138" y="167"/>
                    </a:lnTo>
                    <a:lnTo>
                      <a:pt x="131" y="172"/>
                    </a:lnTo>
                    <a:lnTo>
                      <a:pt x="122" y="178"/>
                    </a:lnTo>
                    <a:lnTo>
                      <a:pt x="113" y="182"/>
                    </a:lnTo>
                    <a:lnTo>
                      <a:pt x="103" y="186"/>
                    </a:lnTo>
                    <a:lnTo>
                      <a:pt x="93" y="190"/>
                    </a:lnTo>
                    <a:lnTo>
                      <a:pt x="82" y="194"/>
                    </a:lnTo>
                    <a:lnTo>
                      <a:pt x="71" y="197"/>
                    </a:lnTo>
                    <a:lnTo>
                      <a:pt x="61" y="199"/>
                    </a:lnTo>
                    <a:lnTo>
                      <a:pt x="51" y="202"/>
                    </a:lnTo>
                    <a:lnTo>
                      <a:pt x="41" y="204"/>
                    </a:lnTo>
                    <a:lnTo>
                      <a:pt x="33" y="205"/>
                    </a:lnTo>
                    <a:lnTo>
                      <a:pt x="25" y="206"/>
                    </a:lnTo>
                    <a:lnTo>
                      <a:pt x="19" y="207"/>
                    </a:lnTo>
                    <a:lnTo>
                      <a:pt x="14" y="208"/>
                    </a:lnTo>
                    <a:lnTo>
                      <a:pt x="11" y="208"/>
                    </a:lnTo>
                    <a:lnTo>
                      <a:pt x="10" y="208"/>
                    </a:lnTo>
                    <a:lnTo>
                      <a:pt x="13" y="208"/>
                    </a:lnTo>
                    <a:lnTo>
                      <a:pt x="21" y="208"/>
                    </a:lnTo>
                    <a:lnTo>
                      <a:pt x="32" y="209"/>
                    </a:lnTo>
                    <a:lnTo>
                      <a:pt x="44" y="210"/>
                    </a:lnTo>
                    <a:lnTo>
                      <a:pt x="55" y="212"/>
                    </a:lnTo>
                    <a:lnTo>
                      <a:pt x="64" y="214"/>
                    </a:lnTo>
                    <a:lnTo>
                      <a:pt x="68" y="219"/>
                    </a:lnTo>
                    <a:lnTo>
                      <a:pt x="67" y="224"/>
                    </a:lnTo>
                    <a:lnTo>
                      <a:pt x="60" y="230"/>
                    </a:lnTo>
                    <a:lnTo>
                      <a:pt x="51" y="236"/>
                    </a:lnTo>
                    <a:lnTo>
                      <a:pt x="40" y="241"/>
                    </a:lnTo>
                    <a:lnTo>
                      <a:pt x="29" y="244"/>
                    </a:lnTo>
                    <a:lnTo>
                      <a:pt x="17" y="247"/>
                    </a:lnTo>
                    <a:lnTo>
                      <a:pt x="9" y="249"/>
                    </a:lnTo>
                    <a:lnTo>
                      <a:pt x="2" y="251"/>
                    </a:lnTo>
                    <a:lnTo>
                      <a:pt x="0" y="251"/>
                    </a:lnTo>
                    <a:lnTo>
                      <a:pt x="2" y="251"/>
                    </a:lnTo>
                    <a:lnTo>
                      <a:pt x="7" y="251"/>
                    </a:lnTo>
                    <a:lnTo>
                      <a:pt x="15" y="250"/>
                    </a:lnTo>
                    <a:lnTo>
                      <a:pt x="24" y="250"/>
                    </a:lnTo>
                    <a:lnTo>
                      <a:pt x="32" y="251"/>
                    </a:lnTo>
                    <a:lnTo>
                      <a:pt x="40" y="252"/>
                    </a:lnTo>
                    <a:lnTo>
                      <a:pt x="45" y="254"/>
                    </a:lnTo>
                    <a:lnTo>
                      <a:pt x="46" y="257"/>
                    </a:lnTo>
                    <a:lnTo>
                      <a:pt x="42" y="264"/>
                    </a:lnTo>
                    <a:lnTo>
                      <a:pt x="36" y="269"/>
                    </a:lnTo>
                    <a:lnTo>
                      <a:pt x="29" y="272"/>
                    </a:lnTo>
                    <a:lnTo>
                      <a:pt x="22" y="275"/>
                    </a:lnTo>
                    <a:lnTo>
                      <a:pt x="15" y="277"/>
                    </a:lnTo>
                    <a:lnTo>
                      <a:pt x="9" y="278"/>
                    </a:lnTo>
                    <a:lnTo>
                      <a:pt x="5" y="279"/>
                    </a:lnTo>
                    <a:lnTo>
                      <a:pt x="4" y="279"/>
                    </a:lnTo>
                    <a:lnTo>
                      <a:pt x="6" y="279"/>
                    </a:lnTo>
                    <a:lnTo>
                      <a:pt x="10" y="279"/>
                    </a:lnTo>
                    <a:lnTo>
                      <a:pt x="16" y="279"/>
                    </a:lnTo>
                    <a:lnTo>
                      <a:pt x="23" y="279"/>
                    </a:lnTo>
                    <a:lnTo>
                      <a:pt x="30" y="281"/>
                    </a:lnTo>
                    <a:lnTo>
                      <a:pt x="37" y="283"/>
                    </a:lnTo>
                    <a:lnTo>
                      <a:pt x="42" y="285"/>
                    </a:lnTo>
                    <a:lnTo>
                      <a:pt x="45" y="290"/>
                    </a:lnTo>
                    <a:lnTo>
                      <a:pt x="45" y="293"/>
                    </a:lnTo>
                    <a:lnTo>
                      <a:pt x="42" y="296"/>
                    </a:lnTo>
                    <a:lnTo>
                      <a:pt x="38" y="298"/>
                    </a:lnTo>
                    <a:lnTo>
                      <a:pt x="34" y="300"/>
                    </a:lnTo>
                    <a:lnTo>
                      <a:pt x="29" y="301"/>
                    </a:lnTo>
                    <a:lnTo>
                      <a:pt x="25" y="301"/>
                    </a:lnTo>
                    <a:lnTo>
                      <a:pt x="22" y="302"/>
                    </a:lnTo>
                    <a:lnTo>
                      <a:pt x="21" y="302"/>
                    </a:lnTo>
                    <a:lnTo>
                      <a:pt x="22" y="302"/>
                    </a:lnTo>
                    <a:lnTo>
                      <a:pt x="24" y="302"/>
                    </a:lnTo>
                    <a:lnTo>
                      <a:pt x="28" y="303"/>
                    </a:lnTo>
                    <a:lnTo>
                      <a:pt x="32" y="304"/>
                    </a:lnTo>
                    <a:lnTo>
                      <a:pt x="38" y="306"/>
                    </a:lnTo>
                    <a:lnTo>
                      <a:pt x="44" y="308"/>
                    </a:lnTo>
                    <a:lnTo>
                      <a:pt x="50" y="311"/>
                    </a:lnTo>
                    <a:lnTo>
                      <a:pt x="57" y="314"/>
                    </a:lnTo>
                    <a:lnTo>
                      <a:pt x="60" y="317"/>
                    </a:lnTo>
                    <a:lnTo>
                      <a:pt x="64" y="319"/>
                    </a:lnTo>
                    <a:lnTo>
                      <a:pt x="68" y="323"/>
                    </a:lnTo>
                    <a:lnTo>
                      <a:pt x="72" y="326"/>
                    </a:lnTo>
                    <a:lnTo>
                      <a:pt x="77" y="330"/>
                    </a:lnTo>
                    <a:lnTo>
                      <a:pt x="81" y="334"/>
                    </a:lnTo>
                    <a:lnTo>
                      <a:pt x="85" y="338"/>
                    </a:lnTo>
                    <a:lnTo>
                      <a:pt x="88" y="342"/>
                    </a:lnTo>
                    <a:lnTo>
                      <a:pt x="82" y="333"/>
                    </a:lnTo>
                    <a:lnTo>
                      <a:pt x="75" y="323"/>
                    </a:lnTo>
                    <a:lnTo>
                      <a:pt x="69" y="311"/>
                    </a:lnTo>
                    <a:lnTo>
                      <a:pt x="64" y="298"/>
                    </a:lnTo>
                    <a:lnTo>
                      <a:pt x="62" y="284"/>
                    </a:lnTo>
                    <a:lnTo>
                      <a:pt x="62" y="269"/>
                    </a:lnTo>
                    <a:lnTo>
                      <a:pt x="66" y="254"/>
                    </a:lnTo>
                    <a:lnTo>
                      <a:pt x="74" y="238"/>
                    </a:lnTo>
                    <a:lnTo>
                      <a:pt x="82" y="228"/>
                    </a:lnTo>
                    <a:lnTo>
                      <a:pt x="88" y="220"/>
                    </a:lnTo>
                    <a:lnTo>
                      <a:pt x="95" y="213"/>
                    </a:lnTo>
                    <a:lnTo>
                      <a:pt x="102" y="207"/>
                    </a:lnTo>
                    <a:lnTo>
                      <a:pt x="108" y="202"/>
                    </a:lnTo>
                    <a:lnTo>
                      <a:pt x="115" y="198"/>
                    </a:lnTo>
                    <a:lnTo>
                      <a:pt x="122" y="194"/>
                    </a:lnTo>
                    <a:lnTo>
                      <a:pt x="129" y="190"/>
                    </a:lnTo>
                    <a:lnTo>
                      <a:pt x="136" y="186"/>
                    </a:lnTo>
                    <a:lnTo>
                      <a:pt x="143" y="183"/>
                    </a:lnTo>
                    <a:lnTo>
                      <a:pt x="151" y="179"/>
                    </a:lnTo>
                    <a:lnTo>
                      <a:pt x="159" y="174"/>
                    </a:lnTo>
                    <a:lnTo>
                      <a:pt x="167" y="169"/>
                    </a:lnTo>
                    <a:lnTo>
                      <a:pt x="176" y="163"/>
                    </a:lnTo>
                    <a:lnTo>
                      <a:pt x="185" y="155"/>
                    </a:lnTo>
                    <a:lnTo>
                      <a:pt x="195" y="147"/>
                    </a:lnTo>
                    <a:lnTo>
                      <a:pt x="209" y="132"/>
                    </a:lnTo>
                    <a:lnTo>
                      <a:pt x="219" y="120"/>
                    </a:lnTo>
                    <a:lnTo>
                      <a:pt x="226" y="109"/>
                    </a:lnTo>
                    <a:lnTo>
                      <a:pt x="231" y="100"/>
                    </a:lnTo>
                    <a:lnTo>
                      <a:pt x="235" y="91"/>
                    </a:lnTo>
                    <a:lnTo>
                      <a:pt x="238" y="82"/>
                    </a:lnTo>
                    <a:lnTo>
                      <a:pt x="243" y="73"/>
                    </a:lnTo>
                    <a:lnTo>
                      <a:pt x="249" y="64"/>
                    </a:lnTo>
                    <a:lnTo>
                      <a:pt x="252" y="64"/>
                    </a:lnTo>
                    <a:lnTo>
                      <a:pt x="256" y="65"/>
                    </a:lnTo>
                    <a:lnTo>
                      <a:pt x="259" y="66"/>
                    </a:lnTo>
                    <a:lnTo>
                      <a:pt x="263" y="66"/>
                    </a:lnTo>
                    <a:lnTo>
                      <a:pt x="266" y="66"/>
                    </a:lnTo>
                    <a:lnTo>
                      <a:pt x="269" y="67"/>
                    </a:lnTo>
                    <a:lnTo>
                      <a:pt x="273" y="67"/>
                    </a:lnTo>
                    <a:lnTo>
                      <a:pt x="276" y="67"/>
                    </a:lnTo>
                    <a:lnTo>
                      <a:pt x="284" y="67"/>
                    </a:lnTo>
                    <a:lnTo>
                      <a:pt x="291" y="67"/>
                    </a:lnTo>
                    <a:lnTo>
                      <a:pt x="298" y="66"/>
                    </a:lnTo>
                    <a:lnTo>
                      <a:pt x="305" y="65"/>
                    </a:lnTo>
                    <a:lnTo>
                      <a:pt x="311" y="65"/>
                    </a:lnTo>
                    <a:lnTo>
                      <a:pt x="317" y="64"/>
                    </a:lnTo>
                    <a:lnTo>
                      <a:pt x="323" y="63"/>
                    </a:lnTo>
                    <a:lnTo>
                      <a:pt x="328" y="61"/>
                    </a:lnTo>
                    <a:lnTo>
                      <a:pt x="332" y="60"/>
                    </a:lnTo>
                    <a:lnTo>
                      <a:pt x="336" y="59"/>
                    </a:lnTo>
                    <a:lnTo>
                      <a:pt x="340" y="57"/>
                    </a:lnTo>
                    <a:lnTo>
                      <a:pt x="343" y="55"/>
                    </a:lnTo>
                    <a:lnTo>
                      <a:pt x="345" y="54"/>
                    </a:lnTo>
                    <a:lnTo>
                      <a:pt x="347" y="52"/>
                    </a:lnTo>
                    <a:lnTo>
                      <a:pt x="349" y="50"/>
                    </a:lnTo>
                    <a:lnTo>
                      <a:pt x="349" y="48"/>
                    </a:lnTo>
                    <a:lnTo>
                      <a:pt x="354" y="51"/>
                    </a:lnTo>
                    <a:lnTo>
                      <a:pt x="360" y="54"/>
                    </a:lnTo>
                    <a:lnTo>
                      <a:pt x="367" y="56"/>
                    </a:lnTo>
                    <a:lnTo>
                      <a:pt x="374" y="58"/>
                    </a:lnTo>
                    <a:lnTo>
                      <a:pt x="383" y="60"/>
                    </a:lnTo>
                    <a:lnTo>
                      <a:pt x="392" y="61"/>
                    </a:lnTo>
                    <a:lnTo>
                      <a:pt x="402" y="62"/>
                    </a:lnTo>
                    <a:lnTo>
                      <a:pt x="411" y="63"/>
                    </a:lnTo>
                    <a:lnTo>
                      <a:pt x="396" y="52"/>
                    </a:lnTo>
                    <a:lnTo>
                      <a:pt x="384" y="50"/>
                    </a:lnTo>
                    <a:lnTo>
                      <a:pt x="374" y="48"/>
                    </a:lnTo>
                    <a:lnTo>
                      <a:pt x="365" y="46"/>
                    </a:lnTo>
                    <a:lnTo>
                      <a:pt x="357" y="43"/>
                    </a:lnTo>
                    <a:lnTo>
                      <a:pt x="351" y="40"/>
                    </a:lnTo>
                    <a:lnTo>
                      <a:pt x="346" y="38"/>
                    </a:lnTo>
                    <a:lnTo>
                      <a:pt x="344" y="37"/>
                    </a:lnTo>
                    <a:lnTo>
                      <a:pt x="343" y="36"/>
                    </a:lnTo>
                    <a:lnTo>
                      <a:pt x="342" y="37"/>
                    </a:lnTo>
                    <a:lnTo>
                      <a:pt x="341" y="40"/>
                    </a:lnTo>
                    <a:lnTo>
                      <a:pt x="338" y="43"/>
                    </a:lnTo>
                    <a:lnTo>
                      <a:pt x="333" y="46"/>
                    </a:lnTo>
                    <a:lnTo>
                      <a:pt x="325" y="50"/>
                    </a:lnTo>
                    <a:lnTo>
                      <a:pt x="312" y="54"/>
                    </a:lnTo>
                    <a:lnTo>
                      <a:pt x="295" y="56"/>
                    </a:lnTo>
                    <a:lnTo>
                      <a:pt x="272" y="57"/>
                    </a:lnTo>
                    <a:lnTo>
                      <a:pt x="270" y="57"/>
                    </a:lnTo>
                    <a:lnTo>
                      <a:pt x="268" y="57"/>
                    </a:lnTo>
                    <a:lnTo>
                      <a:pt x="266" y="57"/>
                    </a:lnTo>
                    <a:lnTo>
                      <a:pt x="264" y="57"/>
                    </a:lnTo>
                    <a:lnTo>
                      <a:pt x="261" y="57"/>
                    </a:lnTo>
                    <a:lnTo>
                      <a:pt x="259" y="56"/>
                    </a:lnTo>
                    <a:lnTo>
                      <a:pt x="257" y="56"/>
                    </a:lnTo>
                    <a:lnTo>
                      <a:pt x="255" y="56"/>
                    </a:lnTo>
                    <a:lnTo>
                      <a:pt x="256" y="55"/>
                    </a:lnTo>
                    <a:lnTo>
                      <a:pt x="257" y="54"/>
                    </a:lnTo>
                    <a:lnTo>
                      <a:pt x="259" y="52"/>
                    </a:lnTo>
                    <a:lnTo>
                      <a:pt x="262" y="50"/>
                    </a:lnTo>
                    <a:lnTo>
                      <a:pt x="265" y="47"/>
                    </a:lnTo>
                    <a:lnTo>
                      <a:pt x="270" y="43"/>
                    </a:lnTo>
                    <a:lnTo>
                      <a:pt x="274" y="40"/>
                    </a:lnTo>
                    <a:lnTo>
                      <a:pt x="280" y="36"/>
                    </a:lnTo>
                    <a:lnTo>
                      <a:pt x="285" y="32"/>
                    </a:lnTo>
                    <a:lnTo>
                      <a:pt x="291" y="28"/>
                    </a:lnTo>
                    <a:lnTo>
                      <a:pt x="298" y="24"/>
                    </a:lnTo>
                    <a:lnTo>
                      <a:pt x="305" y="20"/>
                    </a:lnTo>
                    <a:lnTo>
                      <a:pt x="311" y="16"/>
                    </a:lnTo>
                    <a:lnTo>
                      <a:pt x="318" y="13"/>
                    </a:lnTo>
                    <a:lnTo>
                      <a:pt x="326" y="10"/>
                    </a:lnTo>
                    <a:lnTo>
                      <a:pt x="333" y="7"/>
                    </a:lnTo>
                    <a:lnTo>
                      <a:pt x="323" y="0"/>
                    </a:lnTo>
                    <a:lnTo>
                      <a:pt x="316" y="1"/>
                    </a:lnTo>
                    <a:lnTo>
                      <a:pt x="309" y="3"/>
                    </a:lnTo>
                    <a:lnTo>
                      <a:pt x="301" y="5"/>
                    </a:lnTo>
                    <a:lnTo>
                      <a:pt x="293" y="7"/>
                    </a:lnTo>
                    <a:lnTo>
                      <a:pt x="285" y="10"/>
                    </a:lnTo>
                    <a:lnTo>
                      <a:pt x="276" y="13"/>
                    </a:lnTo>
                    <a:lnTo>
                      <a:pt x="268" y="18"/>
                    </a:lnTo>
                    <a:lnTo>
                      <a:pt x="259" y="22"/>
                    </a:lnTo>
                    <a:lnTo>
                      <a:pt x="252" y="25"/>
                    </a:lnTo>
                    <a:lnTo>
                      <a:pt x="244" y="28"/>
                    </a:lnTo>
                    <a:lnTo>
                      <a:pt x="233" y="31"/>
                    </a:lnTo>
                    <a:lnTo>
                      <a:pt x="221" y="34"/>
                    </a:lnTo>
                    <a:lnTo>
                      <a:pt x="208" y="37"/>
                    </a:lnTo>
                    <a:lnTo>
                      <a:pt x="195" y="40"/>
                    </a:lnTo>
                    <a:lnTo>
                      <a:pt x="181" y="43"/>
                    </a:lnTo>
                    <a:lnTo>
                      <a:pt x="167" y="45"/>
                    </a:lnTo>
                    <a:lnTo>
                      <a:pt x="153" y="48"/>
                    </a:lnTo>
                    <a:lnTo>
                      <a:pt x="140" y="50"/>
                    </a:lnTo>
                    <a:lnTo>
                      <a:pt x="128" y="52"/>
                    </a:lnTo>
                    <a:lnTo>
                      <a:pt x="118" y="54"/>
                    </a:lnTo>
                    <a:lnTo>
                      <a:pt x="109" y="55"/>
                    </a:lnTo>
                    <a:lnTo>
                      <a:pt x="102" y="56"/>
                    </a:lnTo>
                    <a:lnTo>
                      <a:pt x="98" y="56"/>
                    </a:lnTo>
                    <a:lnTo>
                      <a:pt x="96"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93" name="Freeform 129"/>
              <p:cNvSpPr>
                <a:spLocks/>
              </p:cNvSpPr>
              <p:nvPr/>
            </p:nvSpPr>
            <p:spPr bwMode="auto">
              <a:xfrm>
                <a:off x="1192" y="1917"/>
                <a:ext cx="400" cy="77"/>
              </a:xfrm>
              <a:custGeom>
                <a:avLst/>
                <a:gdLst>
                  <a:gd name="T0" fmla="*/ 86 w 400"/>
                  <a:gd name="T1" fmla="*/ 57 h 77"/>
                  <a:gd name="T2" fmla="*/ 98 w 400"/>
                  <a:gd name="T3" fmla="*/ 62 h 77"/>
                  <a:gd name="T4" fmla="*/ 113 w 400"/>
                  <a:gd name="T5" fmla="*/ 67 h 77"/>
                  <a:gd name="T6" fmla="*/ 131 w 400"/>
                  <a:gd name="T7" fmla="*/ 70 h 77"/>
                  <a:gd name="T8" fmla="*/ 151 w 400"/>
                  <a:gd name="T9" fmla="*/ 72 h 77"/>
                  <a:gd name="T10" fmla="*/ 165 w 400"/>
                  <a:gd name="T11" fmla="*/ 70 h 77"/>
                  <a:gd name="T12" fmla="*/ 159 w 400"/>
                  <a:gd name="T13" fmla="*/ 65 h 77"/>
                  <a:gd name="T14" fmla="*/ 151 w 400"/>
                  <a:gd name="T15" fmla="*/ 61 h 77"/>
                  <a:gd name="T16" fmla="*/ 127 w 400"/>
                  <a:gd name="T17" fmla="*/ 57 h 77"/>
                  <a:gd name="T18" fmla="*/ 99 w 400"/>
                  <a:gd name="T19" fmla="*/ 50 h 77"/>
                  <a:gd name="T20" fmla="*/ 77 w 400"/>
                  <a:gd name="T21" fmla="*/ 40 h 77"/>
                  <a:gd name="T22" fmla="*/ 77 w 400"/>
                  <a:gd name="T23" fmla="*/ 40 h 77"/>
                  <a:gd name="T24" fmla="*/ 102 w 400"/>
                  <a:gd name="T25" fmla="*/ 40 h 77"/>
                  <a:gd name="T26" fmla="*/ 133 w 400"/>
                  <a:gd name="T27" fmla="*/ 38 h 77"/>
                  <a:gd name="T28" fmla="*/ 160 w 400"/>
                  <a:gd name="T29" fmla="*/ 33 h 77"/>
                  <a:gd name="T30" fmla="*/ 179 w 400"/>
                  <a:gd name="T31" fmla="*/ 27 h 77"/>
                  <a:gd name="T32" fmla="*/ 192 w 400"/>
                  <a:gd name="T33" fmla="*/ 20 h 77"/>
                  <a:gd name="T34" fmla="*/ 199 w 400"/>
                  <a:gd name="T35" fmla="*/ 18 h 77"/>
                  <a:gd name="T36" fmla="*/ 215 w 400"/>
                  <a:gd name="T37" fmla="*/ 24 h 77"/>
                  <a:gd name="T38" fmla="*/ 234 w 400"/>
                  <a:gd name="T39" fmla="*/ 29 h 77"/>
                  <a:gd name="T40" fmla="*/ 258 w 400"/>
                  <a:gd name="T41" fmla="*/ 32 h 77"/>
                  <a:gd name="T42" fmla="*/ 284 w 400"/>
                  <a:gd name="T43" fmla="*/ 35 h 77"/>
                  <a:gd name="T44" fmla="*/ 311 w 400"/>
                  <a:gd name="T45" fmla="*/ 36 h 77"/>
                  <a:gd name="T46" fmla="*/ 342 w 400"/>
                  <a:gd name="T47" fmla="*/ 33 h 77"/>
                  <a:gd name="T48" fmla="*/ 366 w 400"/>
                  <a:gd name="T49" fmla="*/ 25 h 77"/>
                  <a:gd name="T50" fmla="*/ 384 w 400"/>
                  <a:gd name="T51" fmla="*/ 15 h 77"/>
                  <a:gd name="T52" fmla="*/ 396 w 400"/>
                  <a:gd name="T53" fmla="*/ 6 h 77"/>
                  <a:gd name="T54" fmla="*/ 400 w 400"/>
                  <a:gd name="T55" fmla="*/ 0 h 77"/>
                  <a:gd name="T56" fmla="*/ 397 w 400"/>
                  <a:gd name="T57" fmla="*/ 4 h 77"/>
                  <a:gd name="T58" fmla="*/ 386 w 400"/>
                  <a:gd name="T59" fmla="*/ 11 h 77"/>
                  <a:gd name="T60" fmla="*/ 370 w 400"/>
                  <a:gd name="T61" fmla="*/ 17 h 77"/>
                  <a:gd name="T62" fmla="*/ 349 w 400"/>
                  <a:gd name="T63" fmla="*/ 20 h 77"/>
                  <a:gd name="T64" fmla="*/ 323 w 400"/>
                  <a:gd name="T65" fmla="*/ 23 h 77"/>
                  <a:gd name="T66" fmla="*/ 290 w 400"/>
                  <a:gd name="T67" fmla="*/ 23 h 77"/>
                  <a:gd name="T68" fmla="*/ 253 w 400"/>
                  <a:gd name="T69" fmla="*/ 19 h 77"/>
                  <a:gd name="T70" fmla="*/ 224 w 400"/>
                  <a:gd name="T71" fmla="*/ 13 h 77"/>
                  <a:gd name="T72" fmla="*/ 202 w 400"/>
                  <a:gd name="T73" fmla="*/ 7 h 77"/>
                  <a:gd name="T74" fmla="*/ 188 w 400"/>
                  <a:gd name="T75" fmla="*/ 2 h 77"/>
                  <a:gd name="T76" fmla="*/ 184 w 400"/>
                  <a:gd name="T77" fmla="*/ 0 h 77"/>
                  <a:gd name="T78" fmla="*/ 183 w 400"/>
                  <a:gd name="T79" fmla="*/ 3 h 77"/>
                  <a:gd name="T80" fmla="*/ 177 w 400"/>
                  <a:gd name="T81" fmla="*/ 8 h 77"/>
                  <a:gd name="T82" fmla="*/ 162 w 400"/>
                  <a:gd name="T83" fmla="*/ 16 h 77"/>
                  <a:gd name="T84" fmla="*/ 135 w 400"/>
                  <a:gd name="T85" fmla="*/ 23 h 77"/>
                  <a:gd name="T86" fmla="*/ 90 w 400"/>
                  <a:gd name="T87" fmla="*/ 27 h 77"/>
                  <a:gd name="T88" fmla="*/ 67 w 400"/>
                  <a:gd name="T89" fmla="*/ 29 h 77"/>
                  <a:gd name="T90" fmla="*/ 58 w 400"/>
                  <a:gd name="T91" fmla="*/ 35 h 77"/>
                  <a:gd name="T92" fmla="*/ 53 w 400"/>
                  <a:gd name="T93" fmla="*/ 39 h 77"/>
                  <a:gd name="T94" fmla="*/ 58 w 400"/>
                  <a:gd name="T95" fmla="*/ 39 h 77"/>
                  <a:gd name="T96" fmla="*/ 66 w 400"/>
                  <a:gd name="T97" fmla="*/ 40 h 77"/>
                  <a:gd name="T98" fmla="*/ 70 w 400"/>
                  <a:gd name="T99" fmla="*/ 42 h 77"/>
                  <a:gd name="T100" fmla="*/ 59 w 400"/>
                  <a:gd name="T101" fmla="*/ 52 h 77"/>
                  <a:gd name="T102" fmla="*/ 33 w 400"/>
                  <a:gd name="T103" fmla="*/ 60 h 77"/>
                  <a:gd name="T104" fmla="*/ 8 w 400"/>
                  <a:gd name="T105" fmla="*/ 76 h 77"/>
                  <a:gd name="T106" fmla="*/ 31 w 400"/>
                  <a:gd name="T107" fmla="*/ 74 h 77"/>
                  <a:gd name="T108" fmla="*/ 50 w 400"/>
                  <a:gd name="T109" fmla="*/ 71 h 77"/>
                  <a:gd name="T110" fmla="*/ 66 w 400"/>
                  <a:gd name="T111" fmla="*/ 66 h 77"/>
                  <a:gd name="T112" fmla="*/ 76 w 400"/>
                  <a:gd name="T113" fmla="*/ 60 h 77"/>
                  <a:gd name="T114" fmla="*/ 80 w 400"/>
                  <a:gd name="T11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0" h="77">
                    <a:moveTo>
                      <a:pt x="80" y="53"/>
                    </a:moveTo>
                    <a:lnTo>
                      <a:pt x="83" y="55"/>
                    </a:lnTo>
                    <a:lnTo>
                      <a:pt x="86" y="57"/>
                    </a:lnTo>
                    <a:lnTo>
                      <a:pt x="90" y="59"/>
                    </a:lnTo>
                    <a:lnTo>
                      <a:pt x="94" y="60"/>
                    </a:lnTo>
                    <a:lnTo>
                      <a:pt x="98" y="62"/>
                    </a:lnTo>
                    <a:lnTo>
                      <a:pt x="103" y="64"/>
                    </a:lnTo>
                    <a:lnTo>
                      <a:pt x="108" y="66"/>
                    </a:lnTo>
                    <a:lnTo>
                      <a:pt x="113" y="67"/>
                    </a:lnTo>
                    <a:lnTo>
                      <a:pt x="119" y="68"/>
                    </a:lnTo>
                    <a:lnTo>
                      <a:pt x="125" y="69"/>
                    </a:lnTo>
                    <a:lnTo>
                      <a:pt x="131" y="70"/>
                    </a:lnTo>
                    <a:lnTo>
                      <a:pt x="137" y="71"/>
                    </a:lnTo>
                    <a:lnTo>
                      <a:pt x="144" y="72"/>
                    </a:lnTo>
                    <a:lnTo>
                      <a:pt x="151" y="72"/>
                    </a:lnTo>
                    <a:lnTo>
                      <a:pt x="159" y="73"/>
                    </a:lnTo>
                    <a:lnTo>
                      <a:pt x="166" y="73"/>
                    </a:lnTo>
                    <a:lnTo>
                      <a:pt x="165" y="70"/>
                    </a:lnTo>
                    <a:lnTo>
                      <a:pt x="163" y="68"/>
                    </a:lnTo>
                    <a:lnTo>
                      <a:pt x="162" y="66"/>
                    </a:lnTo>
                    <a:lnTo>
                      <a:pt x="159" y="65"/>
                    </a:lnTo>
                    <a:lnTo>
                      <a:pt x="157" y="63"/>
                    </a:lnTo>
                    <a:lnTo>
                      <a:pt x="154" y="62"/>
                    </a:lnTo>
                    <a:lnTo>
                      <a:pt x="151" y="61"/>
                    </a:lnTo>
                    <a:lnTo>
                      <a:pt x="147" y="60"/>
                    </a:lnTo>
                    <a:lnTo>
                      <a:pt x="137" y="59"/>
                    </a:lnTo>
                    <a:lnTo>
                      <a:pt x="127" y="57"/>
                    </a:lnTo>
                    <a:lnTo>
                      <a:pt x="117" y="55"/>
                    </a:lnTo>
                    <a:lnTo>
                      <a:pt x="108" y="52"/>
                    </a:lnTo>
                    <a:lnTo>
                      <a:pt x="99" y="50"/>
                    </a:lnTo>
                    <a:lnTo>
                      <a:pt x="90" y="47"/>
                    </a:lnTo>
                    <a:lnTo>
                      <a:pt x="83" y="44"/>
                    </a:lnTo>
                    <a:lnTo>
                      <a:pt x="77" y="40"/>
                    </a:lnTo>
                    <a:lnTo>
                      <a:pt x="77" y="40"/>
                    </a:lnTo>
                    <a:lnTo>
                      <a:pt x="77" y="40"/>
                    </a:lnTo>
                    <a:lnTo>
                      <a:pt x="77" y="40"/>
                    </a:lnTo>
                    <a:lnTo>
                      <a:pt x="78" y="40"/>
                    </a:lnTo>
                    <a:lnTo>
                      <a:pt x="90" y="40"/>
                    </a:lnTo>
                    <a:lnTo>
                      <a:pt x="102" y="40"/>
                    </a:lnTo>
                    <a:lnTo>
                      <a:pt x="113" y="39"/>
                    </a:lnTo>
                    <a:lnTo>
                      <a:pt x="123" y="39"/>
                    </a:lnTo>
                    <a:lnTo>
                      <a:pt x="133" y="38"/>
                    </a:lnTo>
                    <a:lnTo>
                      <a:pt x="143" y="36"/>
                    </a:lnTo>
                    <a:lnTo>
                      <a:pt x="151" y="35"/>
                    </a:lnTo>
                    <a:lnTo>
                      <a:pt x="160" y="33"/>
                    </a:lnTo>
                    <a:lnTo>
                      <a:pt x="167" y="32"/>
                    </a:lnTo>
                    <a:lnTo>
                      <a:pt x="174" y="30"/>
                    </a:lnTo>
                    <a:lnTo>
                      <a:pt x="179" y="27"/>
                    </a:lnTo>
                    <a:lnTo>
                      <a:pt x="184" y="25"/>
                    </a:lnTo>
                    <a:lnTo>
                      <a:pt x="188" y="23"/>
                    </a:lnTo>
                    <a:lnTo>
                      <a:pt x="192" y="20"/>
                    </a:lnTo>
                    <a:lnTo>
                      <a:pt x="194" y="18"/>
                    </a:lnTo>
                    <a:lnTo>
                      <a:pt x="195" y="15"/>
                    </a:lnTo>
                    <a:lnTo>
                      <a:pt x="199" y="18"/>
                    </a:lnTo>
                    <a:lnTo>
                      <a:pt x="204" y="20"/>
                    </a:lnTo>
                    <a:lnTo>
                      <a:pt x="209" y="22"/>
                    </a:lnTo>
                    <a:lnTo>
                      <a:pt x="215" y="24"/>
                    </a:lnTo>
                    <a:lnTo>
                      <a:pt x="221" y="25"/>
                    </a:lnTo>
                    <a:lnTo>
                      <a:pt x="228" y="27"/>
                    </a:lnTo>
                    <a:lnTo>
                      <a:pt x="234" y="29"/>
                    </a:lnTo>
                    <a:lnTo>
                      <a:pt x="242" y="30"/>
                    </a:lnTo>
                    <a:lnTo>
                      <a:pt x="250" y="32"/>
                    </a:lnTo>
                    <a:lnTo>
                      <a:pt x="258" y="32"/>
                    </a:lnTo>
                    <a:lnTo>
                      <a:pt x="266" y="34"/>
                    </a:lnTo>
                    <a:lnTo>
                      <a:pt x="275" y="34"/>
                    </a:lnTo>
                    <a:lnTo>
                      <a:pt x="284" y="35"/>
                    </a:lnTo>
                    <a:lnTo>
                      <a:pt x="293" y="36"/>
                    </a:lnTo>
                    <a:lnTo>
                      <a:pt x="301" y="36"/>
                    </a:lnTo>
                    <a:lnTo>
                      <a:pt x="311" y="36"/>
                    </a:lnTo>
                    <a:lnTo>
                      <a:pt x="322" y="36"/>
                    </a:lnTo>
                    <a:lnTo>
                      <a:pt x="332" y="34"/>
                    </a:lnTo>
                    <a:lnTo>
                      <a:pt x="342" y="33"/>
                    </a:lnTo>
                    <a:lnTo>
                      <a:pt x="351" y="31"/>
                    </a:lnTo>
                    <a:lnTo>
                      <a:pt x="359" y="28"/>
                    </a:lnTo>
                    <a:lnTo>
                      <a:pt x="366" y="25"/>
                    </a:lnTo>
                    <a:lnTo>
                      <a:pt x="373" y="22"/>
                    </a:lnTo>
                    <a:lnTo>
                      <a:pt x="379" y="19"/>
                    </a:lnTo>
                    <a:lnTo>
                      <a:pt x="384" y="15"/>
                    </a:lnTo>
                    <a:lnTo>
                      <a:pt x="389" y="12"/>
                    </a:lnTo>
                    <a:lnTo>
                      <a:pt x="393" y="9"/>
                    </a:lnTo>
                    <a:lnTo>
                      <a:pt x="396" y="6"/>
                    </a:lnTo>
                    <a:lnTo>
                      <a:pt x="398" y="4"/>
                    </a:lnTo>
                    <a:lnTo>
                      <a:pt x="399" y="2"/>
                    </a:lnTo>
                    <a:lnTo>
                      <a:pt x="400" y="0"/>
                    </a:lnTo>
                    <a:lnTo>
                      <a:pt x="400" y="0"/>
                    </a:lnTo>
                    <a:lnTo>
                      <a:pt x="398" y="2"/>
                    </a:lnTo>
                    <a:lnTo>
                      <a:pt x="397" y="4"/>
                    </a:lnTo>
                    <a:lnTo>
                      <a:pt x="394" y="7"/>
                    </a:lnTo>
                    <a:lnTo>
                      <a:pt x="390" y="9"/>
                    </a:lnTo>
                    <a:lnTo>
                      <a:pt x="386" y="11"/>
                    </a:lnTo>
                    <a:lnTo>
                      <a:pt x="382" y="13"/>
                    </a:lnTo>
                    <a:lnTo>
                      <a:pt x="376" y="15"/>
                    </a:lnTo>
                    <a:lnTo>
                      <a:pt x="370" y="17"/>
                    </a:lnTo>
                    <a:lnTo>
                      <a:pt x="363" y="18"/>
                    </a:lnTo>
                    <a:lnTo>
                      <a:pt x="356" y="19"/>
                    </a:lnTo>
                    <a:lnTo>
                      <a:pt x="349" y="20"/>
                    </a:lnTo>
                    <a:lnTo>
                      <a:pt x="341" y="21"/>
                    </a:lnTo>
                    <a:lnTo>
                      <a:pt x="332" y="22"/>
                    </a:lnTo>
                    <a:lnTo>
                      <a:pt x="323" y="23"/>
                    </a:lnTo>
                    <a:lnTo>
                      <a:pt x="313" y="23"/>
                    </a:lnTo>
                    <a:lnTo>
                      <a:pt x="304" y="23"/>
                    </a:lnTo>
                    <a:lnTo>
                      <a:pt x="290" y="23"/>
                    </a:lnTo>
                    <a:lnTo>
                      <a:pt x="277" y="22"/>
                    </a:lnTo>
                    <a:lnTo>
                      <a:pt x="264" y="21"/>
                    </a:lnTo>
                    <a:lnTo>
                      <a:pt x="253" y="19"/>
                    </a:lnTo>
                    <a:lnTo>
                      <a:pt x="243" y="17"/>
                    </a:lnTo>
                    <a:lnTo>
                      <a:pt x="233" y="15"/>
                    </a:lnTo>
                    <a:lnTo>
                      <a:pt x="224" y="13"/>
                    </a:lnTo>
                    <a:lnTo>
                      <a:pt x="216" y="11"/>
                    </a:lnTo>
                    <a:lnTo>
                      <a:pt x="208" y="9"/>
                    </a:lnTo>
                    <a:lnTo>
                      <a:pt x="202" y="7"/>
                    </a:lnTo>
                    <a:lnTo>
                      <a:pt x="196" y="5"/>
                    </a:lnTo>
                    <a:lnTo>
                      <a:pt x="192" y="4"/>
                    </a:lnTo>
                    <a:lnTo>
                      <a:pt x="188" y="2"/>
                    </a:lnTo>
                    <a:lnTo>
                      <a:pt x="186" y="1"/>
                    </a:lnTo>
                    <a:lnTo>
                      <a:pt x="184" y="0"/>
                    </a:lnTo>
                    <a:lnTo>
                      <a:pt x="184" y="0"/>
                    </a:lnTo>
                    <a:lnTo>
                      <a:pt x="184" y="0"/>
                    </a:lnTo>
                    <a:lnTo>
                      <a:pt x="183" y="1"/>
                    </a:lnTo>
                    <a:lnTo>
                      <a:pt x="183" y="3"/>
                    </a:lnTo>
                    <a:lnTo>
                      <a:pt x="182" y="4"/>
                    </a:lnTo>
                    <a:lnTo>
                      <a:pt x="180" y="6"/>
                    </a:lnTo>
                    <a:lnTo>
                      <a:pt x="177" y="8"/>
                    </a:lnTo>
                    <a:lnTo>
                      <a:pt x="173" y="11"/>
                    </a:lnTo>
                    <a:lnTo>
                      <a:pt x="168" y="13"/>
                    </a:lnTo>
                    <a:lnTo>
                      <a:pt x="162" y="16"/>
                    </a:lnTo>
                    <a:lnTo>
                      <a:pt x="155" y="18"/>
                    </a:lnTo>
                    <a:lnTo>
                      <a:pt x="146" y="20"/>
                    </a:lnTo>
                    <a:lnTo>
                      <a:pt x="135" y="23"/>
                    </a:lnTo>
                    <a:lnTo>
                      <a:pt x="122" y="25"/>
                    </a:lnTo>
                    <a:lnTo>
                      <a:pt x="107" y="26"/>
                    </a:lnTo>
                    <a:lnTo>
                      <a:pt x="90" y="27"/>
                    </a:lnTo>
                    <a:lnTo>
                      <a:pt x="70" y="27"/>
                    </a:lnTo>
                    <a:lnTo>
                      <a:pt x="69" y="28"/>
                    </a:lnTo>
                    <a:lnTo>
                      <a:pt x="67" y="29"/>
                    </a:lnTo>
                    <a:lnTo>
                      <a:pt x="64" y="31"/>
                    </a:lnTo>
                    <a:lnTo>
                      <a:pt x="61" y="33"/>
                    </a:lnTo>
                    <a:lnTo>
                      <a:pt x="58" y="35"/>
                    </a:lnTo>
                    <a:lnTo>
                      <a:pt x="55" y="37"/>
                    </a:lnTo>
                    <a:lnTo>
                      <a:pt x="54" y="39"/>
                    </a:lnTo>
                    <a:lnTo>
                      <a:pt x="53" y="39"/>
                    </a:lnTo>
                    <a:lnTo>
                      <a:pt x="54" y="39"/>
                    </a:lnTo>
                    <a:lnTo>
                      <a:pt x="56" y="39"/>
                    </a:lnTo>
                    <a:lnTo>
                      <a:pt x="58" y="39"/>
                    </a:lnTo>
                    <a:lnTo>
                      <a:pt x="61" y="40"/>
                    </a:lnTo>
                    <a:lnTo>
                      <a:pt x="63" y="40"/>
                    </a:lnTo>
                    <a:lnTo>
                      <a:pt x="66" y="40"/>
                    </a:lnTo>
                    <a:lnTo>
                      <a:pt x="69" y="40"/>
                    </a:lnTo>
                    <a:lnTo>
                      <a:pt x="71" y="40"/>
                    </a:lnTo>
                    <a:lnTo>
                      <a:pt x="70" y="42"/>
                    </a:lnTo>
                    <a:lnTo>
                      <a:pt x="67" y="45"/>
                    </a:lnTo>
                    <a:lnTo>
                      <a:pt x="64" y="48"/>
                    </a:lnTo>
                    <a:lnTo>
                      <a:pt x="59" y="52"/>
                    </a:lnTo>
                    <a:lnTo>
                      <a:pt x="52" y="55"/>
                    </a:lnTo>
                    <a:lnTo>
                      <a:pt x="44" y="58"/>
                    </a:lnTo>
                    <a:lnTo>
                      <a:pt x="33" y="60"/>
                    </a:lnTo>
                    <a:lnTo>
                      <a:pt x="20" y="63"/>
                    </a:lnTo>
                    <a:lnTo>
                      <a:pt x="0" y="77"/>
                    </a:lnTo>
                    <a:lnTo>
                      <a:pt x="8" y="76"/>
                    </a:lnTo>
                    <a:lnTo>
                      <a:pt x="16" y="76"/>
                    </a:lnTo>
                    <a:lnTo>
                      <a:pt x="24" y="75"/>
                    </a:lnTo>
                    <a:lnTo>
                      <a:pt x="31" y="74"/>
                    </a:lnTo>
                    <a:lnTo>
                      <a:pt x="38" y="73"/>
                    </a:lnTo>
                    <a:lnTo>
                      <a:pt x="44" y="72"/>
                    </a:lnTo>
                    <a:lnTo>
                      <a:pt x="50" y="71"/>
                    </a:lnTo>
                    <a:lnTo>
                      <a:pt x="56" y="69"/>
                    </a:lnTo>
                    <a:lnTo>
                      <a:pt x="61" y="67"/>
                    </a:lnTo>
                    <a:lnTo>
                      <a:pt x="66" y="66"/>
                    </a:lnTo>
                    <a:lnTo>
                      <a:pt x="70" y="64"/>
                    </a:lnTo>
                    <a:lnTo>
                      <a:pt x="73" y="62"/>
                    </a:lnTo>
                    <a:lnTo>
                      <a:pt x="76" y="60"/>
                    </a:lnTo>
                    <a:lnTo>
                      <a:pt x="78" y="57"/>
                    </a:lnTo>
                    <a:lnTo>
                      <a:pt x="79" y="55"/>
                    </a:lnTo>
                    <a:lnTo>
                      <a:pt x="8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94" name="Freeform 130"/>
              <p:cNvSpPr>
                <a:spLocks/>
              </p:cNvSpPr>
              <p:nvPr/>
            </p:nvSpPr>
            <p:spPr bwMode="auto">
              <a:xfrm>
                <a:off x="1365" y="1878"/>
                <a:ext cx="252" cy="36"/>
              </a:xfrm>
              <a:custGeom>
                <a:avLst/>
                <a:gdLst>
                  <a:gd name="T0" fmla="*/ 1 w 252"/>
                  <a:gd name="T1" fmla="*/ 1 h 36"/>
                  <a:gd name="T2" fmla="*/ 7 w 252"/>
                  <a:gd name="T3" fmla="*/ 4 h 36"/>
                  <a:gd name="T4" fmla="*/ 19 w 252"/>
                  <a:gd name="T5" fmla="*/ 9 h 36"/>
                  <a:gd name="T6" fmla="*/ 36 w 252"/>
                  <a:gd name="T7" fmla="*/ 15 h 36"/>
                  <a:gd name="T8" fmla="*/ 57 w 252"/>
                  <a:gd name="T9" fmla="*/ 22 h 36"/>
                  <a:gd name="T10" fmla="*/ 81 w 252"/>
                  <a:gd name="T11" fmla="*/ 28 h 36"/>
                  <a:gd name="T12" fmla="*/ 107 w 252"/>
                  <a:gd name="T13" fmla="*/ 33 h 36"/>
                  <a:gd name="T14" fmla="*/ 134 w 252"/>
                  <a:gd name="T15" fmla="*/ 36 h 36"/>
                  <a:gd name="T16" fmla="*/ 157 w 252"/>
                  <a:gd name="T17" fmla="*/ 36 h 36"/>
                  <a:gd name="T18" fmla="*/ 173 w 252"/>
                  <a:gd name="T19" fmla="*/ 35 h 36"/>
                  <a:gd name="T20" fmla="*/ 189 w 252"/>
                  <a:gd name="T21" fmla="*/ 34 h 36"/>
                  <a:gd name="T22" fmla="*/ 204 w 252"/>
                  <a:gd name="T23" fmla="*/ 33 h 36"/>
                  <a:gd name="T24" fmla="*/ 217 w 252"/>
                  <a:gd name="T25" fmla="*/ 31 h 36"/>
                  <a:gd name="T26" fmla="*/ 229 w 252"/>
                  <a:gd name="T27" fmla="*/ 29 h 36"/>
                  <a:gd name="T28" fmla="*/ 240 w 252"/>
                  <a:gd name="T29" fmla="*/ 26 h 36"/>
                  <a:gd name="T30" fmla="*/ 249 w 252"/>
                  <a:gd name="T31" fmla="*/ 23 h 36"/>
                  <a:gd name="T32" fmla="*/ 236 w 252"/>
                  <a:gd name="T33" fmla="*/ 10 h 36"/>
                  <a:gd name="T34" fmla="*/ 229 w 252"/>
                  <a:gd name="T35" fmla="*/ 12 h 36"/>
                  <a:gd name="T36" fmla="*/ 221 w 252"/>
                  <a:gd name="T37" fmla="*/ 15 h 36"/>
                  <a:gd name="T38" fmla="*/ 213 w 252"/>
                  <a:gd name="T39" fmla="*/ 16 h 36"/>
                  <a:gd name="T40" fmla="*/ 202 w 252"/>
                  <a:gd name="T41" fmla="*/ 18 h 36"/>
                  <a:gd name="T42" fmla="*/ 189 w 252"/>
                  <a:gd name="T43" fmla="*/ 20 h 36"/>
                  <a:gd name="T44" fmla="*/ 175 w 252"/>
                  <a:gd name="T45" fmla="*/ 22 h 36"/>
                  <a:gd name="T46" fmla="*/ 159 w 252"/>
                  <a:gd name="T47" fmla="*/ 22 h 36"/>
                  <a:gd name="T48" fmla="*/ 141 w 252"/>
                  <a:gd name="T49" fmla="*/ 23 h 36"/>
                  <a:gd name="T50" fmla="*/ 118 w 252"/>
                  <a:gd name="T51" fmla="*/ 22 h 36"/>
                  <a:gd name="T52" fmla="*/ 95 w 252"/>
                  <a:gd name="T53" fmla="*/ 21 h 36"/>
                  <a:gd name="T54" fmla="*/ 75 w 252"/>
                  <a:gd name="T55" fmla="*/ 19 h 36"/>
                  <a:gd name="T56" fmla="*/ 55 w 252"/>
                  <a:gd name="T57" fmla="*/ 16 h 36"/>
                  <a:gd name="T58" fmla="*/ 37 w 252"/>
                  <a:gd name="T59" fmla="*/ 13 h 36"/>
                  <a:gd name="T60" fmla="*/ 22 w 252"/>
                  <a:gd name="T61" fmla="*/ 9 h 36"/>
                  <a:gd name="T62" fmla="*/ 10 w 252"/>
                  <a:gd name="T63" fmla="*/ 5 h 36"/>
                  <a:gd name="T64" fmla="*/ 0 w 252"/>
                  <a:gd name="T6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36">
                    <a:moveTo>
                      <a:pt x="0" y="0"/>
                    </a:moveTo>
                    <a:lnTo>
                      <a:pt x="1" y="1"/>
                    </a:lnTo>
                    <a:lnTo>
                      <a:pt x="3" y="2"/>
                    </a:lnTo>
                    <a:lnTo>
                      <a:pt x="7" y="4"/>
                    </a:lnTo>
                    <a:lnTo>
                      <a:pt x="13" y="6"/>
                    </a:lnTo>
                    <a:lnTo>
                      <a:pt x="19" y="9"/>
                    </a:lnTo>
                    <a:lnTo>
                      <a:pt x="27" y="12"/>
                    </a:lnTo>
                    <a:lnTo>
                      <a:pt x="36" y="15"/>
                    </a:lnTo>
                    <a:lnTo>
                      <a:pt x="47" y="19"/>
                    </a:lnTo>
                    <a:lnTo>
                      <a:pt x="57" y="22"/>
                    </a:lnTo>
                    <a:lnTo>
                      <a:pt x="69" y="25"/>
                    </a:lnTo>
                    <a:lnTo>
                      <a:pt x="81" y="28"/>
                    </a:lnTo>
                    <a:lnTo>
                      <a:pt x="94" y="30"/>
                    </a:lnTo>
                    <a:lnTo>
                      <a:pt x="107" y="33"/>
                    </a:lnTo>
                    <a:lnTo>
                      <a:pt x="121" y="34"/>
                    </a:lnTo>
                    <a:lnTo>
                      <a:pt x="134" y="36"/>
                    </a:lnTo>
                    <a:lnTo>
                      <a:pt x="148" y="36"/>
                    </a:lnTo>
                    <a:lnTo>
                      <a:pt x="157" y="36"/>
                    </a:lnTo>
                    <a:lnTo>
                      <a:pt x="165" y="36"/>
                    </a:lnTo>
                    <a:lnTo>
                      <a:pt x="173" y="35"/>
                    </a:lnTo>
                    <a:lnTo>
                      <a:pt x="181" y="35"/>
                    </a:lnTo>
                    <a:lnTo>
                      <a:pt x="189" y="34"/>
                    </a:lnTo>
                    <a:lnTo>
                      <a:pt x="197" y="34"/>
                    </a:lnTo>
                    <a:lnTo>
                      <a:pt x="204" y="33"/>
                    </a:lnTo>
                    <a:lnTo>
                      <a:pt x="211" y="32"/>
                    </a:lnTo>
                    <a:lnTo>
                      <a:pt x="217" y="31"/>
                    </a:lnTo>
                    <a:lnTo>
                      <a:pt x="223" y="30"/>
                    </a:lnTo>
                    <a:lnTo>
                      <a:pt x="229" y="29"/>
                    </a:lnTo>
                    <a:lnTo>
                      <a:pt x="235" y="28"/>
                    </a:lnTo>
                    <a:lnTo>
                      <a:pt x="240" y="26"/>
                    </a:lnTo>
                    <a:lnTo>
                      <a:pt x="244" y="25"/>
                    </a:lnTo>
                    <a:lnTo>
                      <a:pt x="249" y="23"/>
                    </a:lnTo>
                    <a:lnTo>
                      <a:pt x="252" y="22"/>
                    </a:lnTo>
                    <a:lnTo>
                      <a:pt x="236" y="10"/>
                    </a:lnTo>
                    <a:lnTo>
                      <a:pt x="233" y="11"/>
                    </a:lnTo>
                    <a:lnTo>
                      <a:pt x="229" y="12"/>
                    </a:lnTo>
                    <a:lnTo>
                      <a:pt x="225" y="14"/>
                    </a:lnTo>
                    <a:lnTo>
                      <a:pt x="221" y="15"/>
                    </a:lnTo>
                    <a:lnTo>
                      <a:pt x="217" y="15"/>
                    </a:lnTo>
                    <a:lnTo>
                      <a:pt x="213" y="16"/>
                    </a:lnTo>
                    <a:lnTo>
                      <a:pt x="207" y="18"/>
                    </a:lnTo>
                    <a:lnTo>
                      <a:pt x="202" y="18"/>
                    </a:lnTo>
                    <a:lnTo>
                      <a:pt x="196" y="19"/>
                    </a:lnTo>
                    <a:lnTo>
                      <a:pt x="189" y="20"/>
                    </a:lnTo>
                    <a:lnTo>
                      <a:pt x="182" y="21"/>
                    </a:lnTo>
                    <a:lnTo>
                      <a:pt x="175" y="22"/>
                    </a:lnTo>
                    <a:lnTo>
                      <a:pt x="167" y="22"/>
                    </a:lnTo>
                    <a:lnTo>
                      <a:pt x="159" y="22"/>
                    </a:lnTo>
                    <a:lnTo>
                      <a:pt x="150" y="22"/>
                    </a:lnTo>
                    <a:lnTo>
                      <a:pt x="141" y="23"/>
                    </a:lnTo>
                    <a:lnTo>
                      <a:pt x="129" y="23"/>
                    </a:lnTo>
                    <a:lnTo>
                      <a:pt x="118" y="22"/>
                    </a:lnTo>
                    <a:lnTo>
                      <a:pt x="107" y="22"/>
                    </a:lnTo>
                    <a:lnTo>
                      <a:pt x="95" y="21"/>
                    </a:lnTo>
                    <a:lnTo>
                      <a:pt x="85" y="20"/>
                    </a:lnTo>
                    <a:lnTo>
                      <a:pt x="75" y="19"/>
                    </a:lnTo>
                    <a:lnTo>
                      <a:pt x="64" y="18"/>
                    </a:lnTo>
                    <a:lnTo>
                      <a:pt x="55" y="16"/>
                    </a:lnTo>
                    <a:lnTo>
                      <a:pt x="46" y="15"/>
                    </a:lnTo>
                    <a:lnTo>
                      <a:pt x="37" y="13"/>
                    </a:lnTo>
                    <a:lnTo>
                      <a:pt x="29" y="11"/>
                    </a:lnTo>
                    <a:lnTo>
                      <a:pt x="22" y="9"/>
                    </a:lnTo>
                    <a:lnTo>
                      <a:pt x="15" y="7"/>
                    </a:lnTo>
                    <a:lnTo>
                      <a:pt x="10" y="5"/>
                    </a:lnTo>
                    <a:lnTo>
                      <a:pt x="5"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95" name="Freeform 131"/>
              <p:cNvSpPr>
                <a:spLocks/>
              </p:cNvSpPr>
              <p:nvPr/>
            </p:nvSpPr>
            <p:spPr bwMode="auto">
              <a:xfrm>
                <a:off x="1276" y="1976"/>
                <a:ext cx="397" cy="72"/>
              </a:xfrm>
              <a:custGeom>
                <a:avLst/>
                <a:gdLst>
                  <a:gd name="T0" fmla="*/ 27 w 397"/>
                  <a:gd name="T1" fmla="*/ 55 h 72"/>
                  <a:gd name="T2" fmla="*/ 33 w 397"/>
                  <a:gd name="T3" fmla="*/ 49 h 72"/>
                  <a:gd name="T4" fmla="*/ 47 w 397"/>
                  <a:gd name="T5" fmla="*/ 42 h 72"/>
                  <a:gd name="T6" fmla="*/ 67 w 397"/>
                  <a:gd name="T7" fmla="*/ 34 h 72"/>
                  <a:gd name="T8" fmla="*/ 69 w 397"/>
                  <a:gd name="T9" fmla="*/ 32 h 72"/>
                  <a:gd name="T10" fmla="*/ 52 w 397"/>
                  <a:gd name="T11" fmla="*/ 38 h 72"/>
                  <a:gd name="T12" fmla="*/ 37 w 397"/>
                  <a:gd name="T13" fmla="*/ 43 h 72"/>
                  <a:gd name="T14" fmla="*/ 25 w 397"/>
                  <a:gd name="T15" fmla="*/ 48 h 72"/>
                  <a:gd name="T16" fmla="*/ 14 w 397"/>
                  <a:gd name="T17" fmla="*/ 53 h 72"/>
                  <a:gd name="T18" fmla="*/ 6 w 397"/>
                  <a:gd name="T19" fmla="*/ 57 h 72"/>
                  <a:gd name="T20" fmla="*/ 2 w 397"/>
                  <a:gd name="T21" fmla="*/ 61 h 72"/>
                  <a:gd name="T22" fmla="*/ 0 w 397"/>
                  <a:gd name="T23" fmla="*/ 64 h 72"/>
                  <a:gd name="T24" fmla="*/ 2 w 397"/>
                  <a:gd name="T25" fmla="*/ 68 h 72"/>
                  <a:gd name="T26" fmla="*/ 12 w 397"/>
                  <a:gd name="T27" fmla="*/ 71 h 72"/>
                  <a:gd name="T28" fmla="*/ 31 w 397"/>
                  <a:gd name="T29" fmla="*/ 72 h 72"/>
                  <a:gd name="T30" fmla="*/ 56 w 397"/>
                  <a:gd name="T31" fmla="*/ 70 h 72"/>
                  <a:gd name="T32" fmla="*/ 87 w 397"/>
                  <a:gd name="T33" fmla="*/ 67 h 72"/>
                  <a:gd name="T34" fmla="*/ 124 w 397"/>
                  <a:gd name="T35" fmla="*/ 63 h 72"/>
                  <a:gd name="T36" fmla="*/ 165 w 397"/>
                  <a:gd name="T37" fmla="*/ 56 h 72"/>
                  <a:gd name="T38" fmla="*/ 209 w 397"/>
                  <a:gd name="T39" fmla="*/ 48 h 72"/>
                  <a:gd name="T40" fmla="*/ 245 w 397"/>
                  <a:gd name="T41" fmla="*/ 40 h 72"/>
                  <a:gd name="T42" fmla="*/ 269 w 397"/>
                  <a:gd name="T43" fmla="*/ 35 h 72"/>
                  <a:gd name="T44" fmla="*/ 292 w 397"/>
                  <a:gd name="T45" fmla="*/ 29 h 72"/>
                  <a:gd name="T46" fmla="*/ 314 w 397"/>
                  <a:gd name="T47" fmla="*/ 24 h 72"/>
                  <a:gd name="T48" fmla="*/ 335 w 397"/>
                  <a:gd name="T49" fmla="*/ 18 h 72"/>
                  <a:gd name="T50" fmla="*/ 355 w 397"/>
                  <a:gd name="T51" fmla="*/ 13 h 72"/>
                  <a:gd name="T52" fmla="*/ 373 w 397"/>
                  <a:gd name="T53" fmla="*/ 8 h 72"/>
                  <a:gd name="T54" fmla="*/ 389 w 397"/>
                  <a:gd name="T55" fmla="*/ 2 h 72"/>
                  <a:gd name="T56" fmla="*/ 390 w 397"/>
                  <a:gd name="T57" fmla="*/ 2 h 72"/>
                  <a:gd name="T58" fmla="*/ 375 w 397"/>
                  <a:gd name="T59" fmla="*/ 6 h 72"/>
                  <a:gd name="T60" fmla="*/ 359 w 397"/>
                  <a:gd name="T61" fmla="*/ 11 h 72"/>
                  <a:gd name="T62" fmla="*/ 342 w 397"/>
                  <a:gd name="T63" fmla="*/ 15 h 72"/>
                  <a:gd name="T64" fmla="*/ 325 w 397"/>
                  <a:gd name="T65" fmla="*/ 19 h 72"/>
                  <a:gd name="T66" fmla="*/ 307 w 397"/>
                  <a:gd name="T67" fmla="*/ 23 h 72"/>
                  <a:gd name="T68" fmla="*/ 289 w 397"/>
                  <a:gd name="T69" fmla="*/ 28 h 72"/>
                  <a:gd name="T70" fmla="*/ 270 w 397"/>
                  <a:gd name="T71" fmla="*/ 32 h 72"/>
                  <a:gd name="T72" fmla="*/ 237 w 397"/>
                  <a:gd name="T73" fmla="*/ 39 h 72"/>
                  <a:gd name="T74" fmla="*/ 193 w 397"/>
                  <a:gd name="T75" fmla="*/ 47 h 72"/>
                  <a:gd name="T76" fmla="*/ 152 w 397"/>
                  <a:gd name="T77" fmla="*/ 54 h 72"/>
                  <a:gd name="T78" fmla="*/ 115 w 397"/>
                  <a:gd name="T79" fmla="*/ 58 h 72"/>
                  <a:gd name="T80" fmla="*/ 83 w 397"/>
                  <a:gd name="T81" fmla="*/ 62 h 72"/>
                  <a:gd name="T82" fmla="*/ 58 w 397"/>
                  <a:gd name="T83" fmla="*/ 63 h 72"/>
                  <a:gd name="T84" fmla="*/ 39 w 397"/>
                  <a:gd name="T85" fmla="*/ 62 h 72"/>
                  <a:gd name="T86" fmla="*/ 29 w 397"/>
                  <a:gd name="T87" fmla="*/ 5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7" h="72">
                    <a:moveTo>
                      <a:pt x="27" y="57"/>
                    </a:moveTo>
                    <a:lnTo>
                      <a:pt x="27" y="55"/>
                    </a:lnTo>
                    <a:lnTo>
                      <a:pt x="29" y="52"/>
                    </a:lnTo>
                    <a:lnTo>
                      <a:pt x="33" y="49"/>
                    </a:lnTo>
                    <a:lnTo>
                      <a:pt x="39" y="45"/>
                    </a:lnTo>
                    <a:lnTo>
                      <a:pt x="47" y="42"/>
                    </a:lnTo>
                    <a:lnTo>
                      <a:pt x="56" y="38"/>
                    </a:lnTo>
                    <a:lnTo>
                      <a:pt x="67" y="34"/>
                    </a:lnTo>
                    <a:lnTo>
                      <a:pt x="79" y="29"/>
                    </a:lnTo>
                    <a:lnTo>
                      <a:pt x="69" y="32"/>
                    </a:lnTo>
                    <a:lnTo>
                      <a:pt x="60" y="35"/>
                    </a:lnTo>
                    <a:lnTo>
                      <a:pt x="52" y="38"/>
                    </a:lnTo>
                    <a:lnTo>
                      <a:pt x="44" y="41"/>
                    </a:lnTo>
                    <a:lnTo>
                      <a:pt x="37" y="43"/>
                    </a:lnTo>
                    <a:lnTo>
                      <a:pt x="31" y="46"/>
                    </a:lnTo>
                    <a:lnTo>
                      <a:pt x="25" y="48"/>
                    </a:lnTo>
                    <a:lnTo>
                      <a:pt x="19" y="50"/>
                    </a:lnTo>
                    <a:lnTo>
                      <a:pt x="14" y="53"/>
                    </a:lnTo>
                    <a:lnTo>
                      <a:pt x="10" y="55"/>
                    </a:lnTo>
                    <a:lnTo>
                      <a:pt x="6" y="57"/>
                    </a:lnTo>
                    <a:lnTo>
                      <a:pt x="4" y="59"/>
                    </a:lnTo>
                    <a:lnTo>
                      <a:pt x="2" y="61"/>
                    </a:lnTo>
                    <a:lnTo>
                      <a:pt x="0" y="63"/>
                    </a:lnTo>
                    <a:lnTo>
                      <a:pt x="0" y="64"/>
                    </a:lnTo>
                    <a:lnTo>
                      <a:pt x="0" y="66"/>
                    </a:lnTo>
                    <a:lnTo>
                      <a:pt x="2" y="68"/>
                    </a:lnTo>
                    <a:lnTo>
                      <a:pt x="6" y="70"/>
                    </a:lnTo>
                    <a:lnTo>
                      <a:pt x="12" y="71"/>
                    </a:lnTo>
                    <a:lnTo>
                      <a:pt x="21" y="71"/>
                    </a:lnTo>
                    <a:lnTo>
                      <a:pt x="31" y="72"/>
                    </a:lnTo>
                    <a:lnTo>
                      <a:pt x="43" y="71"/>
                    </a:lnTo>
                    <a:lnTo>
                      <a:pt x="56" y="70"/>
                    </a:lnTo>
                    <a:lnTo>
                      <a:pt x="71" y="69"/>
                    </a:lnTo>
                    <a:lnTo>
                      <a:pt x="87" y="67"/>
                    </a:lnTo>
                    <a:lnTo>
                      <a:pt x="105" y="65"/>
                    </a:lnTo>
                    <a:lnTo>
                      <a:pt x="124" y="63"/>
                    </a:lnTo>
                    <a:lnTo>
                      <a:pt x="144" y="59"/>
                    </a:lnTo>
                    <a:lnTo>
                      <a:pt x="165" y="56"/>
                    </a:lnTo>
                    <a:lnTo>
                      <a:pt x="187" y="52"/>
                    </a:lnTo>
                    <a:lnTo>
                      <a:pt x="209" y="48"/>
                    </a:lnTo>
                    <a:lnTo>
                      <a:pt x="232" y="43"/>
                    </a:lnTo>
                    <a:lnTo>
                      <a:pt x="245" y="40"/>
                    </a:lnTo>
                    <a:lnTo>
                      <a:pt x="257" y="37"/>
                    </a:lnTo>
                    <a:lnTo>
                      <a:pt x="269" y="35"/>
                    </a:lnTo>
                    <a:lnTo>
                      <a:pt x="281" y="32"/>
                    </a:lnTo>
                    <a:lnTo>
                      <a:pt x="292" y="29"/>
                    </a:lnTo>
                    <a:lnTo>
                      <a:pt x="303" y="27"/>
                    </a:lnTo>
                    <a:lnTo>
                      <a:pt x="314" y="24"/>
                    </a:lnTo>
                    <a:lnTo>
                      <a:pt x="325" y="21"/>
                    </a:lnTo>
                    <a:lnTo>
                      <a:pt x="335" y="18"/>
                    </a:lnTo>
                    <a:lnTo>
                      <a:pt x="345" y="16"/>
                    </a:lnTo>
                    <a:lnTo>
                      <a:pt x="355" y="13"/>
                    </a:lnTo>
                    <a:lnTo>
                      <a:pt x="364" y="10"/>
                    </a:lnTo>
                    <a:lnTo>
                      <a:pt x="373" y="8"/>
                    </a:lnTo>
                    <a:lnTo>
                      <a:pt x="381" y="5"/>
                    </a:lnTo>
                    <a:lnTo>
                      <a:pt x="389" y="2"/>
                    </a:lnTo>
                    <a:lnTo>
                      <a:pt x="397" y="0"/>
                    </a:lnTo>
                    <a:lnTo>
                      <a:pt x="390" y="2"/>
                    </a:lnTo>
                    <a:lnTo>
                      <a:pt x="382" y="4"/>
                    </a:lnTo>
                    <a:lnTo>
                      <a:pt x="375" y="6"/>
                    </a:lnTo>
                    <a:lnTo>
                      <a:pt x="367" y="8"/>
                    </a:lnTo>
                    <a:lnTo>
                      <a:pt x="359" y="11"/>
                    </a:lnTo>
                    <a:lnTo>
                      <a:pt x="351" y="13"/>
                    </a:lnTo>
                    <a:lnTo>
                      <a:pt x="342" y="15"/>
                    </a:lnTo>
                    <a:lnTo>
                      <a:pt x="334" y="17"/>
                    </a:lnTo>
                    <a:lnTo>
                      <a:pt x="325" y="19"/>
                    </a:lnTo>
                    <a:lnTo>
                      <a:pt x="316" y="22"/>
                    </a:lnTo>
                    <a:lnTo>
                      <a:pt x="307" y="23"/>
                    </a:lnTo>
                    <a:lnTo>
                      <a:pt x="298" y="26"/>
                    </a:lnTo>
                    <a:lnTo>
                      <a:pt x="289" y="28"/>
                    </a:lnTo>
                    <a:lnTo>
                      <a:pt x="279" y="30"/>
                    </a:lnTo>
                    <a:lnTo>
                      <a:pt x="270" y="32"/>
                    </a:lnTo>
                    <a:lnTo>
                      <a:pt x="260" y="34"/>
                    </a:lnTo>
                    <a:lnTo>
                      <a:pt x="237" y="39"/>
                    </a:lnTo>
                    <a:lnTo>
                      <a:pt x="214" y="43"/>
                    </a:lnTo>
                    <a:lnTo>
                      <a:pt x="193" y="47"/>
                    </a:lnTo>
                    <a:lnTo>
                      <a:pt x="172" y="50"/>
                    </a:lnTo>
                    <a:lnTo>
                      <a:pt x="152" y="54"/>
                    </a:lnTo>
                    <a:lnTo>
                      <a:pt x="133" y="56"/>
                    </a:lnTo>
                    <a:lnTo>
                      <a:pt x="115" y="58"/>
                    </a:lnTo>
                    <a:lnTo>
                      <a:pt x="99" y="60"/>
                    </a:lnTo>
                    <a:lnTo>
                      <a:pt x="83" y="62"/>
                    </a:lnTo>
                    <a:lnTo>
                      <a:pt x="70" y="63"/>
                    </a:lnTo>
                    <a:lnTo>
                      <a:pt x="58" y="63"/>
                    </a:lnTo>
                    <a:lnTo>
                      <a:pt x="48" y="63"/>
                    </a:lnTo>
                    <a:lnTo>
                      <a:pt x="39" y="62"/>
                    </a:lnTo>
                    <a:lnTo>
                      <a:pt x="33" y="61"/>
                    </a:lnTo>
                    <a:lnTo>
                      <a:pt x="29" y="59"/>
                    </a:lnTo>
                    <a:lnTo>
                      <a:pt x="27"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96" name="Freeform 132"/>
              <p:cNvSpPr>
                <a:spLocks/>
              </p:cNvSpPr>
              <p:nvPr/>
            </p:nvSpPr>
            <p:spPr bwMode="auto">
              <a:xfrm>
                <a:off x="1255" y="2051"/>
                <a:ext cx="352" cy="80"/>
              </a:xfrm>
              <a:custGeom>
                <a:avLst/>
                <a:gdLst>
                  <a:gd name="T0" fmla="*/ 24 w 352"/>
                  <a:gd name="T1" fmla="*/ 61 h 80"/>
                  <a:gd name="T2" fmla="*/ 30 w 352"/>
                  <a:gd name="T3" fmla="*/ 55 h 80"/>
                  <a:gd name="T4" fmla="*/ 42 w 352"/>
                  <a:gd name="T5" fmla="*/ 47 h 80"/>
                  <a:gd name="T6" fmla="*/ 60 w 352"/>
                  <a:gd name="T7" fmla="*/ 37 h 80"/>
                  <a:gd name="T8" fmla="*/ 62 w 352"/>
                  <a:gd name="T9" fmla="*/ 36 h 80"/>
                  <a:gd name="T10" fmla="*/ 47 w 352"/>
                  <a:gd name="T11" fmla="*/ 42 h 80"/>
                  <a:gd name="T12" fmla="*/ 34 w 352"/>
                  <a:gd name="T13" fmla="*/ 48 h 80"/>
                  <a:gd name="T14" fmla="*/ 22 w 352"/>
                  <a:gd name="T15" fmla="*/ 54 h 80"/>
                  <a:gd name="T16" fmla="*/ 13 w 352"/>
                  <a:gd name="T17" fmla="*/ 59 h 80"/>
                  <a:gd name="T18" fmla="*/ 6 w 352"/>
                  <a:gd name="T19" fmla="*/ 64 h 80"/>
                  <a:gd name="T20" fmla="*/ 2 w 352"/>
                  <a:gd name="T21" fmla="*/ 69 h 80"/>
                  <a:gd name="T22" fmla="*/ 0 w 352"/>
                  <a:gd name="T23" fmla="*/ 72 h 80"/>
                  <a:gd name="T24" fmla="*/ 2 w 352"/>
                  <a:gd name="T25" fmla="*/ 77 h 80"/>
                  <a:gd name="T26" fmla="*/ 11 w 352"/>
                  <a:gd name="T27" fmla="*/ 79 h 80"/>
                  <a:gd name="T28" fmla="*/ 27 w 352"/>
                  <a:gd name="T29" fmla="*/ 80 h 80"/>
                  <a:gd name="T30" fmla="*/ 50 w 352"/>
                  <a:gd name="T31" fmla="*/ 79 h 80"/>
                  <a:gd name="T32" fmla="*/ 78 w 352"/>
                  <a:gd name="T33" fmla="*/ 75 h 80"/>
                  <a:gd name="T34" fmla="*/ 111 w 352"/>
                  <a:gd name="T35" fmla="*/ 70 h 80"/>
                  <a:gd name="T36" fmla="*/ 147 w 352"/>
                  <a:gd name="T37" fmla="*/ 63 h 80"/>
                  <a:gd name="T38" fmla="*/ 186 w 352"/>
                  <a:gd name="T39" fmla="*/ 53 h 80"/>
                  <a:gd name="T40" fmla="*/ 218 w 352"/>
                  <a:gd name="T41" fmla="*/ 45 h 80"/>
                  <a:gd name="T42" fmla="*/ 239 w 352"/>
                  <a:gd name="T43" fmla="*/ 39 h 80"/>
                  <a:gd name="T44" fmla="*/ 259 w 352"/>
                  <a:gd name="T45" fmla="*/ 33 h 80"/>
                  <a:gd name="T46" fmla="*/ 279 w 352"/>
                  <a:gd name="T47" fmla="*/ 27 h 80"/>
                  <a:gd name="T48" fmla="*/ 298 w 352"/>
                  <a:gd name="T49" fmla="*/ 21 h 80"/>
                  <a:gd name="T50" fmla="*/ 315 w 352"/>
                  <a:gd name="T51" fmla="*/ 15 h 80"/>
                  <a:gd name="T52" fmla="*/ 331 w 352"/>
                  <a:gd name="T53" fmla="*/ 9 h 80"/>
                  <a:gd name="T54" fmla="*/ 346 w 352"/>
                  <a:gd name="T55" fmla="*/ 2 h 80"/>
                  <a:gd name="T56" fmla="*/ 346 w 352"/>
                  <a:gd name="T57" fmla="*/ 2 h 80"/>
                  <a:gd name="T58" fmla="*/ 333 w 352"/>
                  <a:gd name="T59" fmla="*/ 7 h 80"/>
                  <a:gd name="T60" fmla="*/ 319 w 352"/>
                  <a:gd name="T61" fmla="*/ 12 h 80"/>
                  <a:gd name="T62" fmla="*/ 304 w 352"/>
                  <a:gd name="T63" fmla="*/ 16 h 80"/>
                  <a:gd name="T64" fmla="*/ 289 w 352"/>
                  <a:gd name="T65" fmla="*/ 22 h 80"/>
                  <a:gd name="T66" fmla="*/ 273 w 352"/>
                  <a:gd name="T67" fmla="*/ 26 h 80"/>
                  <a:gd name="T68" fmla="*/ 256 w 352"/>
                  <a:gd name="T69" fmla="*/ 31 h 80"/>
                  <a:gd name="T70" fmla="*/ 239 w 352"/>
                  <a:gd name="T71" fmla="*/ 36 h 80"/>
                  <a:gd name="T72" fmla="*/ 210 w 352"/>
                  <a:gd name="T73" fmla="*/ 44 h 80"/>
                  <a:gd name="T74" fmla="*/ 171 w 352"/>
                  <a:gd name="T75" fmla="*/ 53 h 80"/>
                  <a:gd name="T76" fmla="*/ 135 w 352"/>
                  <a:gd name="T77" fmla="*/ 60 h 80"/>
                  <a:gd name="T78" fmla="*/ 103 w 352"/>
                  <a:gd name="T79" fmla="*/ 65 h 80"/>
                  <a:gd name="T80" fmla="*/ 75 w 352"/>
                  <a:gd name="T81" fmla="*/ 69 h 80"/>
                  <a:gd name="T82" fmla="*/ 52 w 352"/>
                  <a:gd name="T83" fmla="*/ 71 h 80"/>
                  <a:gd name="T84" fmla="*/ 35 w 352"/>
                  <a:gd name="T85" fmla="*/ 70 h 80"/>
                  <a:gd name="T86" fmla="*/ 26 w 352"/>
                  <a:gd name="T87"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2" h="80">
                    <a:moveTo>
                      <a:pt x="24" y="64"/>
                    </a:moveTo>
                    <a:lnTo>
                      <a:pt x="24" y="61"/>
                    </a:lnTo>
                    <a:lnTo>
                      <a:pt x="26" y="58"/>
                    </a:lnTo>
                    <a:lnTo>
                      <a:pt x="30" y="55"/>
                    </a:lnTo>
                    <a:lnTo>
                      <a:pt x="35" y="51"/>
                    </a:lnTo>
                    <a:lnTo>
                      <a:pt x="42" y="47"/>
                    </a:lnTo>
                    <a:lnTo>
                      <a:pt x="50" y="42"/>
                    </a:lnTo>
                    <a:lnTo>
                      <a:pt x="60" y="37"/>
                    </a:lnTo>
                    <a:lnTo>
                      <a:pt x="70" y="33"/>
                    </a:lnTo>
                    <a:lnTo>
                      <a:pt x="62" y="36"/>
                    </a:lnTo>
                    <a:lnTo>
                      <a:pt x="54" y="39"/>
                    </a:lnTo>
                    <a:lnTo>
                      <a:pt x="47" y="42"/>
                    </a:lnTo>
                    <a:lnTo>
                      <a:pt x="40" y="45"/>
                    </a:lnTo>
                    <a:lnTo>
                      <a:pt x="34" y="48"/>
                    </a:lnTo>
                    <a:lnTo>
                      <a:pt x="27" y="51"/>
                    </a:lnTo>
                    <a:lnTo>
                      <a:pt x="22" y="54"/>
                    </a:lnTo>
                    <a:lnTo>
                      <a:pt x="17" y="57"/>
                    </a:lnTo>
                    <a:lnTo>
                      <a:pt x="13" y="59"/>
                    </a:lnTo>
                    <a:lnTo>
                      <a:pt x="9" y="62"/>
                    </a:lnTo>
                    <a:lnTo>
                      <a:pt x="6" y="64"/>
                    </a:lnTo>
                    <a:lnTo>
                      <a:pt x="3" y="66"/>
                    </a:lnTo>
                    <a:lnTo>
                      <a:pt x="2" y="69"/>
                    </a:lnTo>
                    <a:lnTo>
                      <a:pt x="0" y="71"/>
                    </a:lnTo>
                    <a:lnTo>
                      <a:pt x="0" y="72"/>
                    </a:lnTo>
                    <a:lnTo>
                      <a:pt x="0" y="74"/>
                    </a:lnTo>
                    <a:lnTo>
                      <a:pt x="2" y="77"/>
                    </a:lnTo>
                    <a:lnTo>
                      <a:pt x="5" y="78"/>
                    </a:lnTo>
                    <a:lnTo>
                      <a:pt x="11" y="79"/>
                    </a:lnTo>
                    <a:lnTo>
                      <a:pt x="19" y="80"/>
                    </a:lnTo>
                    <a:lnTo>
                      <a:pt x="27" y="80"/>
                    </a:lnTo>
                    <a:lnTo>
                      <a:pt x="38" y="80"/>
                    </a:lnTo>
                    <a:lnTo>
                      <a:pt x="50" y="79"/>
                    </a:lnTo>
                    <a:lnTo>
                      <a:pt x="64" y="78"/>
                    </a:lnTo>
                    <a:lnTo>
                      <a:pt x="78" y="75"/>
                    </a:lnTo>
                    <a:lnTo>
                      <a:pt x="94" y="73"/>
                    </a:lnTo>
                    <a:lnTo>
                      <a:pt x="111" y="70"/>
                    </a:lnTo>
                    <a:lnTo>
                      <a:pt x="129" y="66"/>
                    </a:lnTo>
                    <a:lnTo>
                      <a:pt x="147" y="63"/>
                    </a:lnTo>
                    <a:lnTo>
                      <a:pt x="166" y="58"/>
                    </a:lnTo>
                    <a:lnTo>
                      <a:pt x="186" y="53"/>
                    </a:lnTo>
                    <a:lnTo>
                      <a:pt x="206" y="48"/>
                    </a:lnTo>
                    <a:lnTo>
                      <a:pt x="218" y="45"/>
                    </a:lnTo>
                    <a:lnTo>
                      <a:pt x="228" y="42"/>
                    </a:lnTo>
                    <a:lnTo>
                      <a:pt x="239" y="39"/>
                    </a:lnTo>
                    <a:lnTo>
                      <a:pt x="249" y="36"/>
                    </a:lnTo>
                    <a:lnTo>
                      <a:pt x="259" y="33"/>
                    </a:lnTo>
                    <a:lnTo>
                      <a:pt x="270" y="30"/>
                    </a:lnTo>
                    <a:lnTo>
                      <a:pt x="279" y="27"/>
                    </a:lnTo>
                    <a:lnTo>
                      <a:pt x="289" y="24"/>
                    </a:lnTo>
                    <a:lnTo>
                      <a:pt x="298" y="21"/>
                    </a:lnTo>
                    <a:lnTo>
                      <a:pt x="307" y="17"/>
                    </a:lnTo>
                    <a:lnTo>
                      <a:pt x="315" y="15"/>
                    </a:lnTo>
                    <a:lnTo>
                      <a:pt x="323" y="11"/>
                    </a:lnTo>
                    <a:lnTo>
                      <a:pt x="331" y="9"/>
                    </a:lnTo>
                    <a:lnTo>
                      <a:pt x="339" y="5"/>
                    </a:lnTo>
                    <a:lnTo>
                      <a:pt x="346" y="2"/>
                    </a:lnTo>
                    <a:lnTo>
                      <a:pt x="352" y="0"/>
                    </a:lnTo>
                    <a:lnTo>
                      <a:pt x="346" y="2"/>
                    </a:lnTo>
                    <a:lnTo>
                      <a:pt x="339" y="4"/>
                    </a:lnTo>
                    <a:lnTo>
                      <a:pt x="333" y="7"/>
                    </a:lnTo>
                    <a:lnTo>
                      <a:pt x="326" y="9"/>
                    </a:lnTo>
                    <a:lnTo>
                      <a:pt x="319" y="12"/>
                    </a:lnTo>
                    <a:lnTo>
                      <a:pt x="312" y="14"/>
                    </a:lnTo>
                    <a:lnTo>
                      <a:pt x="304" y="16"/>
                    </a:lnTo>
                    <a:lnTo>
                      <a:pt x="297" y="19"/>
                    </a:lnTo>
                    <a:lnTo>
                      <a:pt x="289" y="22"/>
                    </a:lnTo>
                    <a:lnTo>
                      <a:pt x="281" y="24"/>
                    </a:lnTo>
                    <a:lnTo>
                      <a:pt x="273" y="26"/>
                    </a:lnTo>
                    <a:lnTo>
                      <a:pt x="265" y="29"/>
                    </a:lnTo>
                    <a:lnTo>
                      <a:pt x="256" y="31"/>
                    </a:lnTo>
                    <a:lnTo>
                      <a:pt x="248" y="33"/>
                    </a:lnTo>
                    <a:lnTo>
                      <a:pt x="239" y="36"/>
                    </a:lnTo>
                    <a:lnTo>
                      <a:pt x="231" y="38"/>
                    </a:lnTo>
                    <a:lnTo>
                      <a:pt x="210" y="44"/>
                    </a:lnTo>
                    <a:lnTo>
                      <a:pt x="191" y="48"/>
                    </a:lnTo>
                    <a:lnTo>
                      <a:pt x="171" y="53"/>
                    </a:lnTo>
                    <a:lnTo>
                      <a:pt x="153" y="57"/>
                    </a:lnTo>
                    <a:lnTo>
                      <a:pt x="135" y="60"/>
                    </a:lnTo>
                    <a:lnTo>
                      <a:pt x="118" y="63"/>
                    </a:lnTo>
                    <a:lnTo>
                      <a:pt x="103" y="65"/>
                    </a:lnTo>
                    <a:lnTo>
                      <a:pt x="88" y="68"/>
                    </a:lnTo>
                    <a:lnTo>
                      <a:pt x="75" y="69"/>
                    </a:lnTo>
                    <a:lnTo>
                      <a:pt x="63" y="70"/>
                    </a:lnTo>
                    <a:lnTo>
                      <a:pt x="52" y="71"/>
                    </a:lnTo>
                    <a:lnTo>
                      <a:pt x="43" y="71"/>
                    </a:lnTo>
                    <a:lnTo>
                      <a:pt x="35" y="70"/>
                    </a:lnTo>
                    <a:lnTo>
                      <a:pt x="30" y="68"/>
                    </a:lnTo>
                    <a:lnTo>
                      <a:pt x="26" y="67"/>
                    </a:lnTo>
                    <a:lnTo>
                      <a:pt x="2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97" name="Freeform 133"/>
              <p:cNvSpPr>
                <a:spLocks/>
              </p:cNvSpPr>
              <p:nvPr/>
            </p:nvSpPr>
            <p:spPr bwMode="auto">
              <a:xfrm>
                <a:off x="1258" y="2118"/>
                <a:ext cx="308" cy="81"/>
              </a:xfrm>
              <a:custGeom>
                <a:avLst/>
                <a:gdLst>
                  <a:gd name="T0" fmla="*/ 21 w 308"/>
                  <a:gd name="T1" fmla="*/ 62 h 81"/>
                  <a:gd name="T2" fmla="*/ 26 w 308"/>
                  <a:gd name="T3" fmla="*/ 56 h 81"/>
                  <a:gd name="T4" fmla="*/ 36 w 308"/>
                  <a:gd name="T5" fmla="*/ 48 h 81"/>
                  <a:gd name="T6" fmla="*/ 52 w 308"/>
                  <a:gd name="T7" fmla="*/ 39 h 81"/>
                  <a:gd name="T8" fmla="*/ 47 w 308"/>
                  <a:gd name="T9" fmla="*/ 40 h 81"/>
                  <a:gd name="T10" fmla="*/ 24 w 308"/>
                  <a:gd name="T11" fmla="*/ 52 h 81"/>
                  <a:gd name="T12" fmla="*/ 8 w 308"/>
                  <a:gd name="T13" fmla="*/ 63 h 81"/>
                  <a:gd name="T14" fmla="*/ 0 w 308"/>
                  <a:gd name="T15" fmla="*/ 71 h 81"/>
                  <a:gd name="T16" fmla="*/ 1 w 308"/>
                  <a:gd name="T17" fmla="*/ 77 h 81"/>
                  <a:gd name="T18" fmla="*/ 9 w 308"/>
                  <a:gd name="T19" fmla="*/ 81 h 81"/>
                  <a:gd name="T20" fmla="*/ 24 w 308"/>
                  <a:gd name="T21" fmla="*/ 81 h 81"/>
                  <a:gd name="T22" fmla="*/ 44 w 308"/>
                  <a:gd name="T23" fmla="*/ 80 h 81"/>
                  <a:gd name="T24" fmla="*/ 68 w 308"/>
                  <a:gd name="T25" fmla="*/ 76 h 81"/>
                  <a:gd name="T26" fmla="*/ 97 w 308"/>
                  <a:gd name="T27" fmla="*/ 70 h 81"/>
                  <a:gd name="T28" fmla="*/ 128 w 308"/>
                  <a:gd name="T29" fmla="*/ 63 h 81"/>
                  <a:gd name="T30" fmla="*/ 162 w 308"/>
                  <a:gd name="T31" fmla="*/ 54 h 81"/>
                  <a:gd name="T32" fmla="*/ 190 w 308"/>
                  <a:gd name="T33" fmla="*/ 46 h 81"/>
                  <a:gd name="T34" fmla="*/ 209 w 308"/>
                  <a:gd name="T35" fmla="*/ 39 h 81"/>
                  <a:gd name="T36" fmla="*/ 227 w 308"/>
                  <a:gd name="T37" fmla="*/ 33 h 81"/>
                  <a:gd name="T38" fmla="*/ 244 w 308"/>
                  <a:gd name="T39" fmla="*/ 27 h 81"/>
                  <a:gd name="T40" fmla="*/ 260 w 308"/>
                  <a:gd name="T41" fmla="*/ 21 h 81"/>
                  <a:gd name="T42" fmla="*/ 275 w 308"/>
                  <a:gd name="T43" fmla="*/ 15 h 81"/>
                  <a:gd name="T44" fmla="*/ 289 w 308"/>
                  <a:gd name="T45" fmla="*/ 9 h 81"/>
                  <a:gd name="T46" fmla="*/ 302 w 308"/>
                  <a:gd name="T47" fmla="*/ 3 h 81"/>
                  <a:gd name="T48" fmla="*/ 303 w 308"/>
                  <a:gd name="T49" fmla="*/ 2 h 81"/>
                  <a:gd name="T50" fmla="*/ 291 w 308"/>
                  <a:gd name="T51" fmla="*/ 7 h 81"/>
                  <a:gd name="T52" fmla="*/ 279 w 308"/>
                  <a:gd name="T53" fmla="*/ 12 h 81"/>
                  <a:gd name="T54" fmla="*/ 266 w 308"/>
                  <a:gd name="T55" fmla="*/ 17 h 81"/>
                  <a:gd name="T56" fmla="*/ 252 w 308"/>
                  <a:gd name="T57" fmla="*/ 22 h 81"/>
                  <a:gd name="T58" fmla="*/ 239 w 308"/>
                  <a:gd name="T59" fmla="*/ 26 h 81"/>
                  <a:gd name="T60" fmla="*/ 224 w 308"/>
                  <a:gd name="T61" fmla="*/ 32 h 81"/>
                  <a:gd name="T62" fmla="*/ 209 w 308"/>
                  <a:gd name="T63" fmla="*/ 36 h 81"/>
                  <a:gd name="T64" fmla="*/ 184 w 308"/>
                  <a:gd name="T65" fmla="*/ 44 h 81"/>
                  <a:gd name="T66" fmla="*/ 150 w 308"/>
                  <a:gd name="T67" fmla="*/ 53 h 81"/>
                  <a:gd name="T68" fmla="*/ 118 w 308"/>
                  <a:gd name="T69" fmla="*/ 61 h 81"/>
                  <a:gd name="T70" fmla="*/ 89 w 308"/>
                  <a:gd name="T71" fmla="*/ 66 h 81"/>
                  <a:gd name="T72" fmla="*/ 65 w 308"/>
                  <a:gd name="T73" fmla="*/ 70 h 81"/>
                  <a:gd name="T74" fmla="*/ 45 w 308"/>
                  <a:gd name="T75" fmla="*/ 71 h 81"/>
                  <a:gd name="T76" fmla="*/ 31 w 308"/>
                  <a:gd name="T77" fmla="*/ 71 h 81"/>
                  <a:gd name="T78" fmla="*/ 23 w 308"/>
                  <a:gd name="T79"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81">
                    <a:moveTo>
                      <a:pt x="21" y="65"/>
                    </a:moveTo>
                    <a:lnTo>
                      <a:pt x="21" y="62"/>
                    </a:lnTo>
                    <a:lnTo>
                      <a:pt x="23" y="59"/>
                    </a:lnTo>
                    <a:lnTo>
                      <a:pt x="26" y="56"/>
                    </a:lnTo>
                    <a:lnTo>
                      <a:pt x="30" y="52"/>
                    </a:lnTo>
                    <a:lnTo>
                      <a:pt x="36" y="48"/>
                    </a:lnTo>
                    <a:lnTo>
                      <a:pt x="43" y="43"/>
                    </a:lnTo>
                    <a:lnTo>
                      <a:pt x="52" y="39"/>
                    </a:lnTo>
                    <a:lnTo>
                      <a:pt x="61" y="34"/>
                    </a:lnTo>
                    <a:lnTo>
                      <a:pt x="47" y="40"/>
                    </a:lnTo>
                    <a:lnTo>
                      <a:pt x="35" y="46"/>
                    </a:lnTo>
                    <a:lnTo>
                      <a:pt x="24" y="52"/>
                    </a:lnTo>
                    <a:lnTo>
                      <a:pt x="15" y="58"/>
                    </a:lnTo>
                    <a:lnTo>
                      <a:pt x="8" y="63"/>
                    </a:lnTo>
                    <a:lnTo>
                      <a:pt x="3" y="67"/>
                    </a:lnTo>
                    <a:lnTo>
                      <a:pt x="0" y="71"/>
                    </a:lnTo>
                    <a:lnTo>
                      <a:pt x="0" y="75"/>
                    </a:lnTo>
                    <a:lnTo>
                      <a:pt x="1" y="77"/>
                    </a:lnTo>
                    <a:lnTo>
                      <a:pt x="4" y="79"/>
                    </a:lnTo>
                    <a:lnTo>
                      <a:pt x="9" y="81"/>
                    </a:lnTo>
                    <a:lnTo>
                      <a:pt x="16" y="81"/>
                    </a:lnTo>
                    <a:lnTo>
                      <a:pt x="24" y="81"/>
                    </a:lnTo>
                    <a:lnTo>
                      <a:pt x="33" y="81"/>
                    </a:lnTo>
                    <a:lnTo>
                      <a:pt x="44" y="80"/>
                    </a:lnTo>
                    <a:lnTo>
                      <a:pt x="55" y="78"/>
                    </a:lnTo>
                    <a:lnTo>
                      <a:pt x="68" y="76"/>
                    </a:lnTo>
                    <a:lnTo>
                      <a:pt x="82" y="74"/>
                    </a:lnTo>
                    <a:lnTo>
                      <a:pt x="97" y="70"/>
                    </a:lnTo>
                    <a:lnTo>
                      <a:pt x="112" y="67"/>
                    </a:lnTo>
                    <a:lnTo>
                      <a:pt x="128" y="63"/>
                    </a:lnTo>
                    <a:lnTo>
                      <a:pt x="145" y="59"/>
                    </a:lnTo>
                    <a:lnTo>
                      <a:pt x="162" y="54"/>
                    </a:lnTo>
                    <a:lnTo>
                      <a:pt x="180" y="48"/>
                    </a:lnTo>
                    <a:lnTo>
                      <a:pt x="190" y="46"/>
                    </a:lnTo>
                    <a:lnTo>
                      <a:pt x="199" y="42"/>
                    </a:lnTo>
                    <a:lnTo>
                      <a:pt x="209" y="39"/>
                    </a:lnTo>
                    <a:lnTo>
                      <a:pt x="218" y="36"/>
                    </a:lnTo>
                    <a:lnTo>
                      <a:pt x="227" y="33"/>
                    </a:lnTo>
                    <a:lnTo>
                      <a:pt x="235" y="30"/>
                    </a:lnTo>
                    <a:lnTo>
                      <a:pt x="244" y="27"/>
                    </a:lnTo>
                    <a:lnTo>
                      <a:pt x="252" y="24"/>
                    </a:lnTo>
                    <a:lnTo>
                      <a:pt x="260" y="21"/>
                    </a:lnTo>
                    <a:lnTo>
                      <a:pt x="267" y="18"/>
                    </a:lnTo>
                    <a:lnTo>
                      <a:pt x="275" y="15"/>
                    </a:lnTo>
                    <a:lnTo>
                      <a:pt x="282" y="12"/>
                    </a:lnTo>
                    <a:lnTo>
                      <a:pt x="289" y="9"/>
                    </a:lnTo>
                    <a:lnTo>
                      <a:pt x="296" y="5"/>
                    </a:lnTo>
                    <a:lnTo>
                      <a:pt x="302" y="3"/>
                    </a:lnTo>
                    <a:lnTo>
                      <a:pt x="308" y="0"/>
                    </a:lnTo>
                    <a:lnTo>
                      <a:pt x="303" y="2"/>
                    </a:lnTo>
                    <a:lnTo>
                      <a:pt x="297" y="5"/>
                    </a:lnTo>
                    <a:lnTo>
                      <a:pt x="291" y="7"/>
                    </a:lnTo>
                    <a:lnTo>
                      <a:pt x="285" y="9"/>
                    </a:lnTo>
                    <a:lnTo>
                      <a:pt x="279" y="12"/>
                    </a:lnTo>
                    <a:lnTo>
                      <a:pt x="272" y="14"/>
                    </a:lnTo>
                    <a:lnTo>
                      <a:pt x="266" y="17"/>
                    </a:lnTo>
                    <a:lnTo>
                      <a:pt x="259" y="19"/>
                    </a:lnTo>
                    <a:lnTo>
                      <a:pt x="252" y="22"/>
                    </a:lnTo>
                    <a:lnTo>
                      <a:pt x="245" y="24"/>
                    </a:lnTo>
                    <a:lnTo>
                      <a:pt x="239" y="26"/>
                    </a:lnTo>
                    <a:lnTo>
                      <a:pt x="231" y="29"/>
                    </a:lnTo>
                    <a:lnTo>
                      <a:pt x="224" y="32"/>
                    </a:lnTo>
                    <a:lnTo>
                      <a:pt x="217" y="34"/>
                    </a:lnTo>
                    <a:lnTo>
                      <a:pt x="209" y="36"/>
                    </a:lnTo>
                    <a:lnTo>
                      <a:pt x="202" y="39"/>
                    </a:lnTo>
                    <a:lnTo>
                      <a:pt x="184" y="44"/>
                    </a:lnTo>
                    <a:lnTo>
                      <a:pt x="166" y="49"/>
                    </a:lnTo>
                    <a:lnTo>
                      <a:pt x="150" y="53"/>
                    </a:lnTo>
                    <a:lnTo>
                      <a:pt x="134" y="57"/>
                    </a:lnTo>
                    <a:lnTo>
                      <a:pt x="118" y="61"/>
                    </a:lnTo>
                    <a:lnTo>
                      <a:pt x="103" y="64"/>
                    </a:lnTo>
                    <a:lnTo>
                      <a:pt x="89" y="66"/>
                    </a:lnTo>
                    <a:lnTo>
                      <a:pt x="77" y="68"/>
                    </a:lnTo>
                    <a:lnTo>
                      <a:pt x="65" y="70"/>
                    </a:lnTo>
                    <a:lnTo>
                      <a:pt x="54" y="71"/>
                    </a:lnTo>
                    <a:lnTo>
                      <a:pt x="45" y="71"/>
                    </a:lnTo>
                    <a:lnTo>
                      <a:pt x="37" y="71"/>
                    </a:lnTo>
                    <a:lnTo>
                      <a:pt x="31" y="71"/>
                    </a:lnTo>
                    <a:lnTo>
                      <a:pt x="26" y="69"/>
                    </a:lnTo>
                    <a:lnTo>
                      <a:pt x="23" y="68"/>
                    </a:lnTo>
                    <a:lnTo>
                      <a:pt x="21"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98" name="Freeform 134"/>
              <p:cNvSpPr>
                <a:spLocks/>
              </p:cNvSpPr>
              <p:nvPr/>
            </p:nvSpPr>
            <p:spPr bwMode="auto">
              <a:xfrm>
                <a:off x="1296" y="2198"/>
                <a:ext cx="151" cy="56"/>
              </a:xfrm>
              <a:custGeom>
                <a:avLst/>
                <a:gdLst>
                  <a:gd name="T0" fmla="*/ 10 w 151"/>
                  <a:gd name="T1" fmla="*/ 42 h 56"/>
                  <a:gd name="T2" fmla="*/ 13 w 151"/>
                  <a:gd name="T3" fmla="*/ 37 h 56"/>
                  <a:gd name="T4" fmla="*/ 18 w 151"/>
                  <a:gd name="T5" fmla="*/ 32 h 56"/>
                  <a:gd name="T6" fmla="*/ 25 w 151"/>
                  <a:gd name="T7" fmla="*/ 25 h 56"/>
                  <a:gd name="T8" fmla="*/ 23 w 151"/>
                  <a:gd name="T9" fmla="*/ 26 h 56"/>
                  <a:gd name="T10" fmla="*/ 12 w 151"/>
                  <a:gd name="T11" fmla="*/ 35 h 56"/>
                  <a:gd name="T12" fmla="*/ 4 w 151"/>
                  <a:gd name="T13" fmla="*/ 43 h 56"/>
                  <a:gd name="T14" fmla="*/ 0 w 151"/>
                  <a:gd name="T15" fmla="*/ 49 h 56"/>
                  <a:gd name="T16" fmla="*/ 1 w 151"/>
                  <a:gd name="T17" fmla="*/ 53 h 56"/>
                  <a:gd name="T18" fmla="*/ 5 w 151"/>
                  <a:gd name="T19" fmla="*/ 55 h 56"/>
                  <a:gd name="T20" fmla="*/ 12 w 151"/>
                  <a:gd name="T21" fmla="*/ 56 h 56"/>
                  <a:gd name="T22" fmla="*/ 21 w 151"/>
                  <a:gd name="T23" fmla="*/ 55 h 56"/>
                  <a:gd name="T24" fmla="*/ 33 w 151"/>
                  <a:gd name="T25" fmla="*/ 53 h 56"/>
                  <a:gd name="T26" fmla="*/ 47 w 151"/>
                  <a:gd name="T27" fmla="*/ 49 h 56"/>
                  <a:gd name="T28" fmla="*/ 63 w 151"/>
                  <a:gd name="T29" fmla="*/ 44 h 56"/>
                  <a:gd name="T30" fmla="*/ 79 w 151"/>
                  <a:gd name="T31" fmla="*/ 37 h 56"/>
                  <a:gd name="T32" fmla="*/ 98 w 151"/>
                  <a:gd name="T33" fmla="*/ 30 h 56"/>
                  <a:gd name="T34" fmla="*/ 116 w 151"/>
                  <a:gd name="T35" fmla="*/ 21 h 56"/>
                  <a:gd name="T36" fmla="*/ 131 w 151"/>
                  <a:gd name="T37" fmla="*/ 13 h 56"/>
                  <a:gd name="T38" fmla="*/ 145 w 151"/>
                  <a:gd name="T39" fmla="*/ 4 h 56"/>
                  <a:gd name="T40" fmla="*/ 145 w 151"/>
                  <a:gd name="T41" fmla="*/ 4 h 56"/>
                  <a:gd name="T42" fmla="*/ 133 w 151"/>
                  <a:gd name="T43" fmla="*/ 10 h 56"/>
                  <a:gd name="T44" fmla="*/ 120 w 151"/>
                  <a:gd name="T45" fmla="*/ 17 h 56"/>
                  <a:gd name="T46" fmla="*/ 106 w 151"/>
                  <a:gd name="T47" fmla="*/ 24 h 56"/>
                  <a:gd name="T48" fmla="*/ 90 w 151"/>
                  <a:gd name="T49" fmla="*/ 31 h 56"/>
                  <a:gd name="T50" fmla="*/ 73 w 151"/>
                  <a:gd name="T51" fmla="*/ 37 h 56"/>
                  <a:gd name="T52" fmla="*/ 58 w 151"/>
                  <a:gd name="T53" fmla="*/ 42 h 56"/>
                  <a:gd name="T54" fmla="*/ 43 w 151"/>
                  <a:gd name="T55" fmla="*/ 46 h 56"/>
                  <a:gd name="T56" fmla="*/ 31 w 151"/>
                  <a:gd name="T57" fmla="*/ 48 h 56"/>
                  <a:gd name="T58" fmla="*/ 22 w 151"/>
                  <a:gd name="T59" fmla="*/ 49 h 56"/>
                  <a:gd name="T60" fmla="*/ 15 w 151"/>
                  <a:gd name="T61" fmla="*/ 48 h 56"/>
                  <a:gd name="T62" fmla="*/ 11 w 151"/>
                  <a:gd name="T63"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56">
                    <a:moveTo>
                      <a:pt x="10" y="44"/>
                    </a:moveTo>
                    <a:lnTo>
                      <a:pt x="10" y="42"/>
                    </a:lnTo>
                    <a:lnTo>
                      <a:pt x="11" y="40"/>
                    </a:lnTo>
                    <a:lnTo>
                      <a:pt x="13" y="37"/>
                    </a:lnTo>
                    <a:lnTo>
                      <a:pt x="15" y="35"/>
                    </a:lnTo>
                    <a:lnTo>
                      <a:pt x="18" y="32"/>
                    </a:lnTo>
                    <a:lnTo>
                      <a:pt x="21" y="29"/>
                    </a:lnTo>
                    <a:lnTo>
                      <a:pt x="25" y="25"/>
                    </a:lnTo>
                    <a:lnTo>
                      <a:pt x="30" y="22"/>
                    </a:lnTo>
                    <a:lnTo>
                      <a:pt x="23" y="26"/>
                    </a:lnTo>
                    <a:lnTo>
                      <a:pt x="17" y="31"/>
                    </a:lnTo>
                    <a:lnTo>
                      <a:pt x="12" y="35"/>
                    </a:lnTo>
                    <a:lnTo>
                      <a:pt x="7" y="39"/>
                    </a:lnTo>
                    <a:lnTo>
                      <a:pt x="4" y="43"/>
                    </a:lnTo>
                    <a:lnTo>
                      <a:pt x="2" y="46"/>
                    </a:lnTo>
                    <a:lnTo>
                      <a:pt x="0" y="49"/>
                    </a:lnTo>
                    <a:lnTo>
                      <a:pt x="0" y="51"/>
                    </a:lnTo>
                    <a:lnTo>
                      <a:pt x="1" y="53"/>
                    </a:lnTo>
                    <a:lnTo>
                      <a:pt x="2" y="54"/>
                    </a:lnTo>
                    <a:lnTo>
                      <a:pt x="5" y="55"/>
                    </a:lnTo>
                    <a:lnTo>
                      <a:pt x="8" y="56"/>
                    </a:lnTo>
                    <a:lnTo>
                      <a:pt x="12" y="56"/>
                    </a:lnTo>
                    <a:lnTo>
                      <a:pt x="16" y="56"/>
                    </a:lnTo>
                    <a:lnTo>
                      <a:pt x="21" y="55"/>
                    </a:lnTo>
                    <a:lnTo>
                      <a:pt x="27" y="54"/>
                    </a:lnTo>
                    <a:lnTo>
                      <a:pt x="33" y="53"/>
                    </a:lnTo>
                    <a:lnTo>
                      <a:pt x="40" y="51"/>
                    </a:lnTo>
                    <a:lnTo>
                      <a:pt x="47" y="49"/>
                    </a:lnTo>
                    <a:lnTo>
                      <a:pt x="55" y="47"/>
                    </a:lnTo>
                    <a:lnTo>
                      <a:pt x="63" y="44"/>
                    </a:lnTo>
                    <a:lnTo>
                      <a:pt x="71" y="41"/>
                    </a:lnTo>
                    <a:lnTo>
                      <a:pt x="79" y="37"/>
                    </a:lnTo>
                    <a:lnTo>
                      <a:pt x="88" y="34"/>
                    </a:lnTo>
                    <a:lnTo>
                      <a:pt x="98" y="30"/>
                    </a:lnTo>
                    <a:lnTo>
                      <a:pt x="107" y="26"/>
                    </a:lnTo>
                    <a:lnTo>
                      <a:pt x="116" y="21"/>
                    </a:lnTo>
                    <a:lnTo>
                      <a:pt x="124" y="17"/>
                    </a:lnTo>
                    <a:lnTo>
                      <a:pt x="131" y="13"/>
                    </a:lnTo>
                    <a:lnTo>
                      <a:pt x="138" y="8"/>
                    </a:lnTo>
                    <a:lnTo>
                      <a:pt x="145" y="4"/>
                    </a:lnTo>
                    <a:lnTo>
                      <a:pt x="151" y="0"/>
                    </a:lnTo>
                    <a:lnTo>
                      <a:pt x="145" y="4"/>
                    </a:lnTo>
                    <a:lnTo>
                      <a:pt x="140" y="7"/>
                    </a:lnTo>
                    <a:lnTo>
                      <a:pt x="133" y="10"/>
                    </a:lnTo>
                    <a:lnTo>
                      <a:pt x="127" y="14"/>
                    </a:lnTo>
                    <a:lnTo>
                      <a:pt x="120" y="17"/>
                    </a:lnTo>
                    <a:lnTo>
                      <a:pt x="113" y="20"/>
                    </a:lnTo>
                    <a:lnTo>
                      <a:pt x="106" y="24"/>
                    </a:lnTo>
                    <a:lnTo>
                      <a:pt x="99" y="27"/>
                    </a:lnTo>
                    <a:lnTo>
                      <a:pt x="90" y="31"/>
                    </a:lnTo>
                    <a:lnTo>
                      <a:pt x="81" y="34"/>
                    </a:lnTo>
                    <a:lnTo>
                      <a:pt x="73" y="37"/>
                    </a:lnTo>
                    <a:lnTo>
                      <a:pt x="65" y="40"/>
                    </a:lnTo>
                    <a:lnTo>
                      <a:pt x="58" y="42"/>
                    </a:lnTo>
                    <a:lnTo>
                      <a:pt x="51" y="44"/>
                    </a:lnTo>
                    <a:lnTo>
                      <a:pt x="43" y="46"/>
                    </a:lnTo>
                    <a:lnTo>
                      <a:pt x="37" y="47"/>
                    </a:lnTo>
                    <a:lnTo>
                      <a:pt x="31" y="48"/>
                    </a:lnTo>
                    <a:lnTo>
                      <a:pt x="27" y="49"/>
                    </a:lnTo>
                    <a:lnTo>
                      <a:pt x="22" y="49"/>
                    </a:lnTo>
                    <a:lnTo>
                      <a:pt x="18" y="49"/>
                    </a:lnTo>
                    <a:lnTo>
                      <a:pt x="15" y="48"/>
                    </a:lnTo>
                    <a:lnTo>
                      <a:pt x="12" y="47"/>
                    </a:lnTo>
                    <a:lnTo>
                      <a:pt x="11" y="46"/>
                    </a:lnTo>
                    <a:lnTo>
                      <a:pt x="1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99" name="Freeform 135"/>
              <p:cNvSpPr>
                <a:spLocks/>
              </p:cNvSpPr>
              <p:nvPr/>
            </p:nvSpPr>
            <p:spPr bwMode="auto">
              <a:xfrm>
                <a:off x="1335" y="2236"/>
                <a:ext cx="113" cy="56"/>
              </a:xfrm>
              <a:custGeom>
                <a:avLst/>
                <a:gdLst>
                  <a:gd name="T0" fmla="*/ 8 w 113"/>
                  <a:gd name="T1" fmla="*/ 44 h 56"/>
                  <a:gd name="T2" fmla="*/ 8 w 113"/>
                  <a:gd name="T3" fmla="*/ 42 h 56"/>
                  <a:gd name="T4" fmla="*/ 9 w 113"/>
                  <a:gd name="T5" fmla="*/ 39 h 56"/>
                  <a:gd name="T6" fmla="*/ 11 w 113"/>
                  <a:gd name="T7" fmla="*/ 37 h 56"/>
                  <a:gd name="T8" fmla="*/ 12 w 113"/>
                  <a:gd name="T9" fmla="*/ 34 h 56"/>
                  <a:gd name="T10" fmla="*/ 15 w 113"/>
                  <a:gd name="T11" fmla="*/ 31 h 56"/>
                  <a:gd name="T12" fmla="*/ 17 w 113"/>
                  <a:gd name="T13" fmla="*/ 27 h 56"/>
                  <a:gd name="T14" fmla="*/ 20 w 113"/>
                  <a:gd name="T15" fmla="*/ 24 h 56"/>
                  <a:gd name="T16" fmla="*/ 24 w 113"/>
                  <a:gd name="T17" fmla="*/ 20 h 56"/>
                  <a:gd name="T18" fmla="*/ 19 w 113"/>
                  <a:gd name="T19" fmla="*/ 25 h 56"/>
                  <a:gd name="T20" fmla="*/ 14 w 113"/>
                  <a:gd name="T21" fmla="*/ 29 h 56"/>
                  <a:gd name="T22" fmla="*/ 10 w 113"/>
                  <a:gd name="T23" fmla="*/ 34 h 56"/>
                  <a:gd name="T24" fmla="*/ 7 w 113"/>
                  <a:gd name="T25" fmla="*/ 38 h 56"/>
                  <a:gd name="T26" fmla="*/ 4 w 113"/>
                  <a:gd name="T27" fmla="*/ 42 h 56"/>
                  <a:gd name="T28" fmla="*/ 2 w 113"/>
                  <a:gd name="T29" fmla="*/ 45 h 56"/>
                  <a:gd name="T30" fmla="*/ 1 w 113"/>
                  <a:gd name="T31" fmla="*/ 48 h 56"/>
                  <a:gd name="T32" fmla="*/ 0 w 113"/>
                  <a:gd name="T33" fmla="*/ 51 h 56"/>
                  <a:gd name="T34" fmla="*/ 2 w 113"/>
                  <a:gd name="T35" fmla="*/ 54 h 56"/>
                  <a:gd name="T36" fmla="*/ 6 w 113"/>
                  <a:gd name="T37" fmla="*/ 56 h 56"/>
                  <a:gd name="T38" fmla="*/ 12 w 113"/>
                  <a:gd name="T39" fmla="*/ 56 h 56"/>
                  <a:gd name="T40" fmla="*/ 20 w 113"/>
                  <a:gd name="T41" fmla="*/ 55 h 56"/>
                  <a:gd name="T42" fmla="*/ 29 w 113"/>
                  <a:gd name="T43" fmla="*/ 52 h 56"/>
                  <a:gd name="T44" fmla="*/ 40 w 113"/>
                  <a:gd name="T45" fmla="*/ 47 h 56"/>
                  <a:gd name="T46" fmla="*/ 53 w 113"/>
                  <a:gd name="T47" fmla="*/ 42 h 56"/>
                  <a:gd name="T48" fmla="*/ 65 w 113"/>
                  <a:gd name="T49" fmla="*/ 35 h 56"/>
                  <a:gd name="T50" fmla="*/ 73 w 113"/>
                  <a:gd name="T51" fmla="*/ 31 h 56"/>
                  <a:gd name="T52" fmla="*/ 79 w 113"/>
                  <a:gd name="T53" fmla="*/ 26 h 56"/>
                  <a:gd name="T54" fmla="*/ 86 w 113"/>
                  <a:gd name="T55" fmla="*/ 22 h 56"/>
                  <a:gd name="T56" fmla="*/ 92 w 113"/>
                  <a:gd name="T57" fmla="*/ 17 h 56"/>
                  <a:gd name="T58" fmla="*/ 98 w 113"/>
                  <a:gd name="T59" fmla="*/ 13 h 56"/>
                  <a:gd name="T60" fmla="*/ 103 w 113"/>
                  <a:gd name="T61" fmla="*/ 9 h 56"/>
                  <a:gd name="T62" fmla="*/ 109 w 113"/>
                  <a:gd name="T63" fmla="*/ 4 h 56"/>
                  <a:gd name="T64" fmla="*/ 113 w 113"/>
                  <a:gd name="T65" fmla="*/ 0 h 56"/>
                  <a:gd name="T66" fmla="*/ 109 w 113"/>
                  <a:gd name="T67" fmla="*/ 4 h 56"/>
                  <a:gd name="T68" fmla="*/ 105 w 113"/>
                  <a:gd name="T69" fmla="*/ 7 h 56"/>
                  <a:gd name="T70" fmla="*/ 100 w 113"/>
                  <a:gd name="T71" fmla="*/ 10 h 56"/>
                  <a:gd name="T72" fmla="*/ 95 w 113"/>
                  <a:gd name="T73" fmla="*/ 14 h 56"/>
                  <a:gd name="T74" fmla="*/ 90 w 113"/>
                  <a:gd name="T75" fmla="*/ 17 h 56"/>
                  <a:gd name="T76" fmla="*/ 85 w 113"/>
                  <a:gd name="T77" fmla="*/ 21 h 56"/>
                  <a:gd name="T78" fmla="*/ 79 w 113"/>
                  <a:gd name="T79" fmla="*/ 24 h 56"/>
                  <a:gd name="T80" fmla="*/ 73 w 113"/>
                  <a:gd name="T81" fmla="*/ 27 h 56"/>
                  <a:gd name="T82" fmla="*/ 61 w 113"/>
                  <a:gd name="T83" fmla="*/ 34 h 56"/>
                  <a:gd name="T84" fmla="*/ 49 w 113"/>
                  <a:gd name="T85" fmla="*/ 40 h 56"/>
                  <a:gd name="T86" fmla="*/ 37 w 113"/>
                  <a:gd name="T87" fmla="*/ 45 h 56"/>
                  <a:gd name="T88" fmla="*/ 28 w 113"/>
                  <a:gd name="T89" fmla="*/ 48 h 56"/>
                  <a:gd name="T90" fmla="*/ 20 w 113"/>
                  <a:gd name="T91" fmla="*/ 49 h 56"/>
                  <a:gd name="T92" fmla="*/ 14 w 113"/>
                  <a:gd name="T93" fmla="*/ 49 h 56"/>
                  <a:gd name="T94" fmla="*/ 10 w 113"/>
                  <a:gd name="T95" fmla="*/ 47 h 56"/>
                  <a:gd name="T96" fmla="*/ 8 w 113"/>
                  <a:gd name="T9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 h="56">
                    <a:moveTo>
                      <a:pt x="8" y="44"/>
                    </a:moveTo>
                    <a:lnTo>
                      <a:pt x="8" y="42"/>
                    </a:lnTo>
                    <a:lnTo>
                      <a:pt x="9" y="39"/>
                    </a:lnTo>
                    <a:lnTo>
                      <a:pt x="11" y="37"/>
                    </a:lnTo>
                    <a:lnTo>
                      <a:pt x="12" y="34"/>
                    </a:lnTo>
                    <a:lnTo>
                      <a:pt x="15" y="31"/>
                    </a:lnTo>
                    <a:lnTo>
                      <a:pt x="17" y="27"/>
                    </a:lnTo>
                    <a:lnTo>
                      <a:pt x="20" y="24"/>
                    </a:lnTo>
                    <a:lnTo>
                      <a:pt x="24" y="20"/>
                    </a:lnTo>
                    <a:lnTo>
                      <a:pt x="19" y="25"/>
                    </a:lnTo>
                    <a:lnTo>
                      <a:pt x="14" y="29"/>
                    </a:lnTo>
                    <a:lnTo>
                      <a:pt x="10" y="34"/>
                    </a:lnTo>
                    <a:lnTo>
                      <a:pt x="7" y="38"/>
                    </a:lnTo>
                    <a:lnTo>
                      <a:pt x="4" y="42"/>
                    </a:lnTo>
                    <a:lnTo>
                      <a:pt x="2" y="45"/>
                    </a:lnTo>
                    <a:lnTo>
                      <a:pt x="1" y="48"/>
                    </a:lnTo>
                    <a:lnTo>
                      <a:pt x="0" y="51"/>
                    </a:lnTo>
                    <a:lnTo>
                      <a:pt x="2" y="54"/>
                    </a:lnTo>
                    <a:lnTo>
                      <a:pt x="6" y="56"/>
                    </a:lnTo>
                    <a:lnTo>
                      <a:pt x="12" y="56"/>
                    </a:lnTo>
                    <a:lnTo>
                      <a:pt x="20" y="55"/>
                    </a:lnTo>
                    <a:lnTo>
                      <a:pt x="29" y="52"/>
                    </a:lnTo>
                    <a:lnTo>
                      <a:pt x="40" y="47"/>
                    </a:lnTo>
                    <a:lnTo>
                      <a:pt x="53" y="42"/>
                    </a:lnTo>
                    <a:lnTo>
                      <a:pt x="65" y="35"/>
                    </a:lnTo>
                    <a:lnTo>
                      <a:pt x="73" y="31"/>
                    </a:lnTo>
                    <a:lnTo>
                      <a:pt x="79" y="26"/>
                    </a:lnTo>
                    <a:lnTo>
                      <a:pt x="86" y="22"/>
                    </a:lnTo>
                    <a:lnTo>
                      <a:pt x="92" y="17"/>
                    </a:lnTo>
                    <a:lnTo>
                      <a:pt x="98" y="13"/>
                    </a:lnTo>
                    <a:lnTo>
                      <a:pt x="103" y="9"/>
                    </a:lnTo>
                    <a:lnTo>
                      <a:pt x="109" y="4"/>
                    </a:lnTo>
                    <a:lnTo>
                      <a:pt x="113" y="0"/>
                    </a:lnTo>
                    <a:lnTo>
                      <a:pt x="109" y="4"/>
                    </a:lnTo>
                    <a:lnTo>
                      <a:pt x="105" y="7"/>
                    </a:lnTo>
                    <a:lnTo>
                      <a:pt x="100" y="10"/>
                    </a:lnTo>
                    <a:lnTo>
                      <a:pt x="95" y="14"/>
                    </a:lnTo>
                    <a:lnTo>
                      <a:pt x="90" y="17"/>
                    </a:lnTo>
                    <a:lnTo>
                      <a:pt x="85" y="21"/>
                    </a:lnTo>
                    <a:lnTo>
                      <a:pt x="79" y="24"/>
                    </a:lnTo>
                    <a:lnTo>
                      <a:pt x="73" y="27"/>
                    </a:lnTo>
                    <a:lnTo>
                      <a:pt x="61" y="34"/>
                    </a:lnTo>
                    <a:lnTo>
                      <a:pt x="49" y="40"/>
                    </a:lnTo>
                    <a:lnTo>
                      <a:pt x="37" y="45"/>
                    </a:lnTo>
                    <a:lnTo>
                      <a:pt x="28" y="48"/>
                    </a:lnTo>
                    <a:lnTo>
                      <a:pt x="20" y="49"/>
                    </a:lnTo>
                    <a:lnTo>
                      <a:pt x="14" y="49"/>
                    </a:lnTo>
                    <a:lnTo>
                      <a:pt x="10" y="47"/>
                    </a:lnTo>
                    <a:lnTo>
                      <a:pt x="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00" name="Freeform 136"/>
              <p:cNvSpPr>
                <a:spLocks/>
              </p:cNvSpPr>
              <p:nvPr/>
            </p:nvSpPr>
            <p:spPr bwMode="auto">
              <a:xfrm>
                <a:off x="1379" y="2270"/>
                <a:ext cx="84" cy="47"/>
              </a:xfrm>
              <a:custGeom>
                <a:avLst/>
                <a:gdLst>
                  <a:gd name="T0" fmla="*/ 5 w 84"/>
                  <a:gd name="T1" fmla="*/ 37 h 47"/>
                  <a:gd name="T2" fmla="*/ 6 w 84"/>
                  <a:gd name="T3" fmla="*/ 33 h 47"/>
                  <a:gd name="T4" fmla="*/ 9 w 84"/>
                  <a:gd name="T5" fmla="*/ 28 h 47"/>
                  <a:gd name="T6" fmla="*/ 13 w 84"/>
                  <a:gd name="T7" fmla="*/ 22 h 47"/>
                  <a:gd name="T8" fmla="*/ 18 w 84"/>
                  <a:gd name="T9" fmla="*/ 16 h 47"/>
                  <a:gd name="T10" fmla="*/ 14 w 84"/>
                  <a:gd name="T11" fmla="*/ 20 h 47"/>
                  <a:gd name="T12" fmla="*/ 10 w 84"/>
                  <a:gd name="T13" fmla="*/ 24 h 47"/>
                  <a:gd name="T14" fmla="*/ 7 w 84"/>
                  <a:gd name="T15" fmla="*/ 28 h 47"/>
                  <a:gd name="T16" fmla="*/ 5 w 84"/>
                  <a:gd name="T17" fmla="*/ 31 h 47"/>
                  <a:gd name="T18" fmla="*/ 2 w 84"/>
                  <a:gd name="T19" fmla="*/ 35 h 47"/>
                  <a:gd name="T20" fmla="*/ 1 w 84"/>
                  <a:gd name="T21" fmla="*/ 38 h 47"/>
                  <a:gd name="T22" fmla="*/ 0 w 84"/>
                  <a:gd name="T23" fmla="*/ 40 h 47"/>
                  <a:gd name="T24" fmla="*/ 0 w 84"/>
                  <a:gd name="T25" fmla="*/ 43 h 47"/>
                  <a:gd name="T26" fmla="*/ 0 w 84"/>
                  <a:gd name="T27" fmla="*/ 46 h 47"/>
                  <a:gd name="T28" fmla="*/ 3 w 84"/>
                  <a:gd name="T29" fmla="*/ 47 h 47"/>
                  <a:gd name="T30" fmla="*/ 8 w 84"/>
                  <a:gd name="T31" fmla="*/ 47 h 47"/>
                  <a:gd name="T32" fmla="*/ 13 w 84"/>
                  <a:gd name="T33" fmla="*/ 46 h 47"/>
                  <a:gd name="T34" fmla="*/ 21 w 84"/>
                  <a:gd name="T35" fmla="*/ 44 h 47"/>
                  <a:gd name="T36" fmla="*/ 29 w 84"/>
                  <a:gd name="T37" fmla="*/ 40 h 47"/>
                  <a:gd name="T38" fmla="*/ 38 w 84"/>
                  <a:gd name="T39" fmla="*/ 35 h 47"/>
                  <a:gd name="T40" fmla="*/ 48 w 84"/>
                  <a:gd name="T41" fmla="*/ 29 h 47"/>
                  <a:gd name="T42" fmla="*/ 53 w 84"/>
                  <a:gd name="T43" fmla="*/ 26 h 47"/>
                  <a:gd name="T44" fmla="*/ 58 w 84"/>
                  <a:gd name="T45" fmla="*/ 22 h 47"/>
                  <a:gd name="T46" fmla="*/ 63 w 84"/>
                  <a:gd name="T47" fmla="*/ 18 h 47"/>
                  <a:gd name="T48" fmla="*/ 68 w 84"/>
                  <a:gd name="T49" fmla="*/ 14 h 47"/>
                  <a:gd name="T50" fmla="*/ 72 w 84"/>
                  <a:gd name="T51" fmla="*/ 11 h 47"/>
                  <a:gd name="T52" fmla="*/ 76 w 84"/>
                  <a:gd name="T53" fmla="*/ 7 h 47"/>
                  <a:gd name="T54" fmla="*/ 80 w 84"/>
                  <a:gd name="T55" fmla="*/ 3 h 47"/>
                  <a:gd name="T56" fmla="*/ 84 w 84"/>
                  <a:gd name="T57" fmla="*/ 0 h 47"/>
                  <a:gd name="T58" fmla="*/ 81 w 84"/>
                  <a:gd name="T59" fmla="*/ 3 h 47"/>
                  <a:gd name="T60" fmla="*/ 77 w 84"/>
                  <a:gd name="T61" fmla="*/ 5 h 47"/>
                  <a:gd name="T62" fmla="*/ 73 w 84"/>
                  <a:gd name="T63" fmla="*/ 9 h 47"/>
                  <a:gd name="T64" fmla="*/ 70 w 84"/>
                  <a:gd name="T65" fmla="*/ 12 h 47"/>
                  <a:gd name="T66" fmla="*/ 66 w 84"/>
                  <a:gd name="T67" fmla="*/ 14 h 47"/>
                  <a:gd name="T68" fmla="*/ 62 w 84"/>
                  <a:gd name="T69" fmla="*/ 17 h 47"/>
                  <a:gd name="T70" fmla="*/ 58 w 84"/>
                  <a:gd name="T71" fmla="*/ 20 h 47"/>
                  <a:gd name="T72" fmla="*/ 53 w 84"/>
                  <a:gd name="T73" fmla="*/ 23 h 47"/>
                  <a:gd name="T74" fmla="*/ 44 w 84"/>
                  <a:gd name="T75" fmla="*/ 29 h 47"/>
                  <a:gd name="T76" fmla="*/ 35 w 84"/>
                  <a:gd name="T77" fmla="*/ 34 h 47"/>
                  <a:gd name="T78" fmla="*/ 26 w 84"/>
                  <a:gd name="T79" fmla="*/ 38 h 47"/>
                  <a:gd name="T80" fmla="*/ 20 w 84"/>
                  <a:gd name="T81" fmla="*/ 40 h 47"/>
                  <a:gd name="T82" fmla="*/ 13 w 84"/>
                  <a:gd name="T83" fmla="*/ 41 h 47"/>
                  <a:gd name="T84" fmla="*/ 9 w 84"/>
                  <a:gd name="T85" fmla="*/ 41 h 47"/>
                  <a:gd name="T86" fmla="*/ 6 w 84"/>
                  <a:gd name="T87" fmla="*/ 40 h 47"/>
                  <a:gd name="T88" fmla="*/ 5 w 84"/>
                  <a:gd name="T8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47">
                    <a:moveTo>
                      <a:pt x="5" y="37"/>
                    </a:moveTo>
                    <a:lnTo>
                      <a:pt x="6" y="33"/>
                    </a:lnTo>
                    <a:lnTo>
                      <a:pt x="9" y="28"/>
                    </a:lnTo>
                    <a:lnTo>
                      <a:pt x="13" y="22"/>
                    </a:lnTo>
                    <a:lnTo>
                      <a:pt x="18" y="16"/>
                    </a:lnTo>
                    <a:lnTo>
                      <a:pt x="14" y="20"/>
                    </a:lnTo>
                    <a:lnTo>
                      <a:pt x="10" y="24"/>
                    </a:lnTo>
                    <a:lnTo>
                      <a:pt x="7" y="28"/>
                    </a:lnTo>
                    <a:lnTo>
                      <a:pt x="5" y="31"/>
                    </a:lnTo>
                    <a:lnTo>
                      <a:pt x="2" y="35"/>
                    </a:lnTo>
                    <a:lnTo>
                      <a:pt x="1" y="38"/>
                    </a:lnTo>
                    <a:lnTo>
                      <a:pt x="0" y="40"/>
                    </a:lnTo>
                    <a:lnTo>
                      <a:pt x="0" y="43"/>
                    </a:lnTo>
                    <a:lnTo>
                      <a:pt x="0" y="46"/>
                    </a:lnTo>
                    <a:lnTo>
                      <a:pt x="3" y="47"/>
                    </a:lnTo>
                    <a:lnTo>
                      <a:pt x="8" y="47"/>
                    </a:lnTo>
                    <a:lnTo>
                      <a:pt x="13" y="46"/>
                    </a:lnTo>
                    <a:lnTo>
                      <a:pt x="21" y="44"/>
                    </a:lnTo>
                    <a:lnTo>
                      <a:pt x="29" y="40"/>
                    </a:lnTo>
                    <a:lnTo>
                      <a:pt x="38" y="35"/>
                    </a:lnTo>
                    <a:lnTo>
                      <a:pt x="48" y="29"/>
                    </a:lnTo>
                    <a:lnTo>
                      <a:pt x="53" y="26"/>
                    </a:lnTo>
                    <a:lnTo>
                      <a:pt x="58" y="22"/>
                    </a:lnTo>
                    <a:lnTo>
                      <a:pt x="63" y="18"/>
                    </a:lnTo>
                    <a:lnTo>
                      <a:pt x="68" y="14"/>
                    </a:lnTo>
                    <a:lnTo>
                      <a:pt x="72" y="11"/>
                    </a:lnTo>
                    <a:lnTo>
                      <a:pt x="76" y="7"/>
                    </a:lnTo>
                    <a:lnTo>
                      <a:pt x="80" y="3"/>
                    </a:lnTo>
                    <a:lnTo>
                      <a:pt x="84" y="0"/>
                    </a:lnTo>
                    <a:lnTo>
                      <a:pt x="81" y="3"/>
                    </a:lnTo>
                    <a:lnTo>
                      <a:pt x="77" y="5"/>
                    </a:lnTo>
                    <a:lnTo>
                      <a:pt x="73" y="9"/>
                    </a:lnTo>
                    <a:lnTo>
                      <a:pt x="70" y="12"/>
                    </a:lnTo>
                    <a:lnTo>
                      <a:pt x="66" y="14"/>
                    </a:lnTo>
                    <a:lnTo>
                      <a:pt x="62" y="17"/>
                    </a:lnTo>
                    <a:lnTo>
                      <a:pt x="58" y="20"/>
                    </a:lnTo>
                    <a:lnTo>
                      <a:pt x="53" y="23"/>
                    </a:lnTo>
                    <a:lnTo>
                      <a:pt x="44" y="29"/>
                    </a:lnTo>
                    <a:lnTo>
                      <a:pt x="35" y="34"/>
                    </a:lnTo>
                    <a:lnTo>
                      <a:pt x="26" y="38"/>
                    </a:lnTo>
                    <a:lnTo>
                      <a:pt x="20" y="40"/>
                    </a:lnTo>
                    <a:lnTo>
                      <a:pt x="13" y="41"/>
                    </a:lnTo>
                    <a:lnTo>
                      <a:pt x="9" y="41"/>
                    </a:lnTo>
                    <a:lnTo>
                      <a:pt x="6" y="40"/>
                    </a:lnTo>
                    <a:lnTo>
                      <a:pt x="5"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01" name="Freeform 137"/>
              <p:cNvSpPr>
                <a:spLocks/>
              </p:cNvSpPr>
              <p:nvPr/>
            </p:nvSpPr>
            <p:spPr bwMode="auto">
              <a:xfrm>
                <a:off x="1419" y="2307"/>
                <a:ext cx="69" cy="28"/>
              </a:xfrm>
              <a:custGeom>
                <a:avLst/>
                <a:gdLst>
                  <a:gd name="T0" fmla="*/ 5 w 69"/>
                  <a:gd name="T1" fmla="*/ 18 h 28"/>
                  <a:gd name="T2" fmla="*/ 7 w 69"/>
                  <a:gd name="T3" fmla="*/ 15 h 28"/>
                  <a:gd name="T4" fmla="*/ 9 w 69"/>
                  <a:gd name="T5" fmla="*/ 12 h 28"/>
                  <a:gd name="T6" fmla="*/ 13 w 69"/>
                  <a:gd name="T7" fmla="*/ 8 h 28"/>
                  <a:gd name="T8" fmla="*/ 18 w 69"/>
                  <a:gd name="T9" fmla="*/ 3 h 28"/>
                  <a:gd name="T10" fmla="*/ 14 w 69"/>
                  <a:gd name="T11" fmla="*/ 6 h 28"/>
                  <a:gd name="T12" fmla="*/ 11 w 69"/>
                  <a:gd name="T13" fmla="*/ 9 h 28"/>
                  <a:gd name="T14" fmla="*/ 8 w 69"/>
                  <a:gd name="T15" fmla="*/ 11 h 28"/>
                  <a:gd name="T16" fmla="*/ 5 w 69"/>
                  <a:gd name="T17" fmla="*/ 14 h 28"/>
                  <a:gd name="T18" fmla="*/ 3 w 69"/>
                  <a:gd name="T19" fmla="*/ 16 h 28"/>
                  <a:gd name="T20" fmla="*/ 2 w 69"/>
                  <a:gd name="T21" fmla="*/ 19 h 28"/>
                  <a:gd name="T22" fmla="*/ 1 w 69"/>
                  <a:gd name="T23" fmla="*/ 21 h 28"/>
                  <a:gd name="T24" fmla="*/ 0 w 69"/>
                  <a:gd name="T25" fmla="*/ 23 h 28"/>
                  <a:gd name="T26" fmla="*/ 0 w 69"/>
                  <a:gd name="T27" fmla="*/ 26 h 28"/>
                  <a:gd name="T28" fmla="*/ 2 w 69"/>
                  <a:gd name="T29" fmla="*/ 27 h 28"/>
                  <a:gd name="T30" fmla="*/ 5 w 69"/>
                  <a:gd name="T31" fmla="*/ 28 h 28"/>
                  <a:gd name="T32" fmla="*/ 10 w 69"/>
                  <a:gd name="T33" fmla="*/ 28 h 28"/>
                  <a:gd name="T34" fmla="*/ 15 w 69"/>
                  <a:gd name="T35" fmla="*/ 27 h 28"/>
                  <a:gd name="T36" fmla="*/ 22 w 69"/>
                  <a:gd name="T37" fmla="*/ 26 h 28"/>
                  <a:gd name="T38" fmla="*/ 29 w 69"/>
                  <a:gd name="T39" fmla="*/ 23 h 28"/>
                  <a:gd name="T40" fmla="*/ 37 w 69"/>
                  <a:gd name="T41" fmla="*/ 20 h 28"/>
                  <a:gd name="T42" fmla="*/ 42 w 69"/>
                  <a:gd name="T43" fmla="*/ 17 h 28"/>
                  <a:gd name="T44" fmla="*/ 46 w 69"/>
                  <a:gd name="T45" fmla="*/ 15 h 28"/>
                  <a:gd name="T46" fmla="*/ 50 w 69"/>
                  <a:gd name="T47" fmla="*/ 13 h 28"/>
                  <a:gd name="T48" fmla="*/ 54 w 69"/>
                  <a:gd name="T49" fmla="*/ 10 h 28"/>
                  <a:gd name="T50" fmla="*/ 58 w 69"/>
                  <a:gd name="T51" fmla="*/ 8 h 28"/>
                  <a:gd name="T52" fmla="*/ 62 w 69"/>
                  <a:gd name="T53" fmla="*/ 5 h 28"/>
                  <a:gd name="T54" fmla="*/ 66 w 69"/>
                  <a:gd name="T55" fmla="*/ 3 h 28"/>
                  <a:gd name="T56" fmla="*/ 69 w 69"/>
                  <a:gd name="T57" fmla="*/ 0 h 28"/>
                  <a:gd name="T58" fmla="*/ 66 w 69"/>
                  <a:gd name="T59" fmla="*/ 2 h 28"/>
                  <a:gd name="T60" fmla="*/ 63 w 69"/>
                  <a:gd name="T61" fmla="*/ 4 h 28"/>
                  <a:gd name="T62" fmla="*/ 60 w 69"/>
                  <a:gd name="T63" fmla="*/ 6 h 28"/>
                  <a:gd name="T64" fmla="*/ 57 w 69"/>
                  <a:gd name="T65" fmla="*/ 8 h 28"/>
                  <a:gd name="T66" fmla="*/ 54 w 69"/>
                  <a:gd name="T67" fmla="*/ 10 h 28"/>
                  <a:gd name="T68" fmla="*/ 50 w 69"/>
                  <a:gd name="T69" fmla="*/ 12 h 28"/>
                  <a:gd name="T70" fmla="*/ 47 w 69"/>
                  <a:gd name="T71" fmla="*/ 14 h 28"/>
                  <a:gd name="T72" fmla="*/ 43 w 69"/>
                  <a:gd name="T73" fmla="*/ 15 h 28"/>
                  <a:gd name="T74" fmla="*/ 35 w 69"/>
                  <a:gd name="T75" fmla="*/ 19 h 28"/>
                  <a:gd name="T76" fmla="*/ 28 w 69"/>
                  <a:gd name="T77" fmla="*/ 21 h 28"/>
                  <a:gd name="T78" fmla="*/ 21 w 69"/>
                  <a:gd name="T79" fmla="*/ 23 h 28"/>
                  <a:gd name="T80" fmla="*/ 15 w 69"/>
                  <a:gd name="T81" fmla="*/ 24 h 28"/>
                  <a:gd name="T82" fmla="*/ 11 w 69"/>
                  <a:gd name="T83" fmla="*/ 24 h 28"/>
                  <a:gd name="T84" fmla="*/ 8 w 69"/>
                  <a:gd name="T85" fmla="*/ 23 h 28"/>
                  <a:gd name="T86" fmla="*/ 6 w 69"/>
                  <a:gd name="T87" fmla="*/ 21 h 28"/>
                  <a:gd name="T88" fmla="*/ 5 w 69"/>
                  <a:gd name="T89"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28">
                    <a:moveTo>
                      <a:pt x="5" y="18"/>
                    </a:moveTo>
                    <a:lnTo>
                      <a:pt x="7" y="15"/>
                    </a:lnTo>
                    <a:lnTo>
                      <a:pt x="9" y="12"/>
                    </a:lnTo>
                    <a:lnTo>
                      <a:pt x="13" y="8"/>
                    </a:lnTo>
                    <a:lnTo>
                      <a:pt x="18" y="3"/>
                    </a:lnTo>
                    <a:lnTo>
                      <a:pt x="14" y="6"/>
                    </a:lnTo>
                    <a:lnTo>
                      <a:pt x="11" y="9"/>
                    </a:lnTo>
                    <a:lnTo>
                      <a:pt x="8" y="11"/>
                    </a:lnTo>
                    <a:lnTo>
                      <a:pt x="5" y="14"/>
                    </a:lnTo>
                    <a:lnTo>
                      <a:pt x="3" y="16"/>
                    </a:lnTo>
                    <a:lnTo>
                      <a:pt x="2" y="19"/>
                    </a:lnTo>
                    <a:lnTo>
                      <a:pt x="1" y="21"/>
                    </a:lnTo>
                    <a:lnTo>
                      <a:pt x="0" y="23"/>
                    </a:lnTo>
                    <a:lnTo>
                      <a:pt x="0" y="26"/>
                    </a:lnTo>
                    <a:lnTo>
                      <a:pt x="2" y="27"/>
                    </a:lnTo>
                    <a:lnTo>
                      <a:pt x="5" y="28"/>
                    </a:lnTo>
                    <a:lnTo>
                      <a:pt x="10" y="28"/>
                    </a:lnTo>
                    <a:lnTo>
                      <a:pt x="15" y="27"/>
                    </a:lnTo>
                    <a:lnTo>
                      <a:pt x="22" y="26"/>
                    </a:lnTo>
                    <a:lnTo>
                      <a:pt x="29" y="23"/>
                    </a:lnTo>
                    <a:lnTo>
                      <a:pt x="37" y="20"/>
                    </a:lnTo>
                    <a:lnTo>
                      <a:pt x="42" y="17"/>
                    </a:lnTo>
                    <a:lnTo>
                      <a:pt x="46" y="15"/>
                    </a:lnTo>
                    <a:lnTo>
                      <a:pt x="50" y="13"/>
                    </a:lnTo>
                    <a:lnTo>
                      <a:pt x="54" y="10"/>
                    </a:lnTo>
                    <a:lnTo>
                      <a:pt x="58" y="8"/>
                    </a:lnTo>
                    <a:lnTo>
                      <a:pt x="62" y="5"/>
                    </a:lnTo>
                    <a:lnTo>
                      <a:pt x="66" y="3"/>
                    </a:lnTo>
                    <a:lnTo>
                      <a:pt x="69" y="0"/>
                    </a:lnTo>
                    <a:lnTo>
                      <a:pt x="66" y="2"/>
                    </a:lnTo>
                    <a:lnTo>
                      <a:pt x="63" y="4"/>
                    </a:lnTo>
                    <a:lnTo>
                      <a:pt x="60" y="6"/>
                    </a:lnTo>
                    <a:lnTo>
                      <a:pt x="57" y="8"/>
                    </a:lnTo>
                    <a:lnTo>
                      <a:pt x="54" y="10"/>
                    </a:lnTo>
                    <a:lnTo>
                      <a:pt x="50" y="12"/>
                    </a:lnTo>
                    <a:lnTo>
                      <a:pt x="47" y="14"/>
                    </a:lnTo>
                    <a:lnTo>
                      <a:pt x="43" y="15"/>
                    </a:lnTo>
                    <a:lnTo>
                      <a:pt x="35" y="19"/>
                    </a:lnTo>
                    <a:lnTo>
                      <a:pt x="28" y="21"/>
                    </a:lnTo>
                    <a:lnTo>
                      <a:pt x="21" y="23"/>
                    </a:lnTo>
                    <a:lnTo>
                      <a:pt x="15" y="24"/>
                    </a:lnTo>
                    <a:lnTo>
                      <a:pt x="11" y="24"/>
                    </a:lnTo>
                    <a:lnTo>
                      <a:pt x="8" y="23"/>
                    </a:lnTo>
                    <a:lnTo>
                      <a:pt x="6" y="21"/>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64202" name="Group 138"/>
            <p:cNvGrpSpPr>
              <a:grpSpLocks/>
            </p:cNvGrpSpPr>
            <p:nvPr/>
          </p:nvGrpSpPr>
          <p:grpSpPr bwMode="auto">
            <a:xfrm>
              <a:off x="3665541" y="3241677"/>
              <a:ext cx="1793875" cy="1417637"/>
              <a:chOff x="2549" y="1907"/>
              <a:chExt cx="1130" cy="893"/>
            </a:xfrm>
          </p:grpSpPr>
          <p:sp>
            <p:nvSpPr>
              <p:cNvPr id="2264203" name="Freeform 139"/>
              <p:cNvSpPr>
                <a:spLocks/>
              </p:cNvSpPr>
              <p:nvPr/>
            </p:nvSpPr>
            <p:spPr bwMode="auto">
              <a:xfrm>
                <a:off x="2872" y="2125"/>
                <a:ext cx="491" cy="510"/>
              </a:xfrm>
              <a:custGeom>
                <a:avLst/>
                <a:gdLst>
                  <a:gd name="T0" fmla="*/ 0 w 491"/>
                  <a:gd name="T1" fmla="*/ 0 h 510"/>
                  <a:gd name="T2" fmla="*/ 0 w 491"/>
                  <a:gd name="T3" fmla="*/ 349 h 510"/>
                  <a:gd name="T4" fmla="*/ 0 w 491"/>
                  <a:gd name="T5" fmla="*/ 510 h 510"/>
                  <a:gd name="T6" fmla="*/ 90 w 491"/>
                  <a:gd name="T7" fmla="*/ 510 h 510"/>
                  <a:gd name="T8" fmla="*/ 302 w 491"/>
                  <a:gd name="T9" fmla="*/ 510 h 510"/>
                  <a:gd name="T10" fmla="*/ 491 w 491"/>
                  <a:gd name="T11" fmla="*/ 510 h 510"/>
                  <a:gd name="T12" fmla="*/ 491 w 491"/>
                  <a:gd name="T13" fmla="*/ 259 h 510"/>
                  <a:gd name="T14" fmla="*/ 491 w 491"/>
                  <a:gd name="T15" fmla="*/ 0 h 510"/>
                  <a:gd name="T16" fmla="*/ 0 w 491"/>
                  <a:gd name="T17"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510">
                    <a:moveTo>
                      <a:pt x="0" y="0"/>
                    </a:moveTo>
                    <a:lnTo>
                      <a:pt x="0" y="349"/>
                    </a:lnTo>
                    <a:lnTo>
                      <a:pt x="0" y="510"/>
                    </a:lnTo>
                    <a:lnTo>
                      <a:pt x="90" y="510"/>
                    </a:lnTo>
                    <a:lnTo>
                      <a:pt x="302" y="510"/>
                    </a:lnTo>
                    <a:lnTo>
                      <a:pt x="491" y="510"/>
                    </a:lnTo>
                    <a:lnTo>
                      <a:pt x="491" y="259"/>
                    </a:lnTo>
                    <a:lnTo>
                      <a:pt x="49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04" name="Freeform 140"/>
              <p:cNvSpPr>
                <a:spLocks/>
              </p:cNvSpPr>
              <p:nvPr/>
            </p:nvSpPr>
            <p:spPr bwMode="auto">
              <a:xfrm>
                <a:off x="2549" y="1907"/>
                <a:ext cx="1130" cy="893"/>
              </a:xfrm>
              <a:custGeom>
                <a:avLst/>
                <a:gdLst>
                  <a:gd name="T0" fmla="*/ 151 w 1130"/>
                  <a:gd name="T1" fmla="*/ 0 h 893"/>
                  <a:gd name="T2" fmla="*/ 123 w 1130"/>
                  <a:gd name="T3" fmla="*/ 3 h 893"/>
                  <a:gd name="T4" fmla="*/ 95 w 1130"/>
                  <a:gd name="T5" fmla="*/ 10 h 893"/>
                  <a:gd name="T6" fmla="*/ 71 w 1130"/>
                  <a:gd name="T7" fmla="*/ 20 h 893"/>
                  <a:gd name="T8" fmla="*/ 49 w 1130"/>
                  <a:gd name="T9" fmla="*/ 34 h 893"/>
                  <a:gd name="T10" fmla="*/ 30 w 1130"/>
                  <a:gd name="T11" fmla="*/ 51 h 893"/>
                  <a:gd name="T12" fmla="*/ 15 w 1130"/>
                  <a:gd name="T13" fmla="*/ 70 h 893"/>
                  <a:gd name="T14" fmla="*/ 5 w 1130"/>
                  <a:gd name="T15" fmla="*/ 91 h 893"/>
                  <a:gd name="T16" fmla="*/ 0 w 1130"/>
                  <a:gd name="T17" fmla="*/ 113 h 893"/>
                  <a:gd name="T18" fmla="*/ 0 w 1130"/>
                  <a:gd name="T19" fmla="*/ 442 h 893"/>
                  <a:gd name="T20" fmla="*/ 0 w 1130"/>
                  <a:gd name="T21" fmla="*/ 772 h 893"/>
                  <a:gd name="T22" fmla="*/ 4 w 1130"/>
                  <a:gd name="T23" fmla="*/ 795 h 893"/>
                  <a:gd name="T24" fmla="*/ 14 w 1130"/>
                  <a:gd name="T25" fmla="*/ 816 h 893"/>
                  <a:gd name="T26" fmla="*/ 30 w 1130"/>
                  <a:gd name="T27" fmla="*/ 836 h 893"/>
                  <a:gd name="T28" fmla="*/ 51 w 1130"/>
                  <a:gd name="T29" fmla="*/ 854 h 893"/>
                  <a:gd name="T30" fmla="*/ 75 w 1130"/>
                  <a:gd name="T31" fmla="*/ 869 h 893"/>
                  <a:gd name="T32" fmla="*/ 102 w 1130"/>
                  <a:gd name="T33" fmla="*/ 881 h 893"/>
                  <a:gd name="T34" fmla="*/ 130 w 1130"/>
                  <a:gd name="T35" fmla="*/ 889 h 893"/>
                  <a:gd name="T36" fmla="*/ 159 w 1130"/>
                  <a:gd name="T37" fmla="*/ 891 h 893"/>
                  <a:gd name="T38" fmla="*/ 987 w 1130"/>
                  <a:gd name="T39" fmla="*/ 892 h 893"/>
                  <a:gd name="T40" fmla="*/ 1012 w 1130"/>
                  <a:gd name="T41" fmla="*/ 887 h 893"/>
                  <a:gd name="T42" fmla="*/ 1037 w 1130"/>
                  <a:gd name="T43" fmla="*/ 877 h 893"/>
                  <a:gd name="T44" fmla="*/ 1062 w 1130"/>
                  <a:gd name="T45" fmla="*/ 863 h 893"/>
                  <a:gd name="T46" fmla="*/ 1084 w 1130"/>
                  <a:gd name="T47" fmla="*/ 847 h 893"/>
                  <a:gd name="T48" fmla="*/ 1104 w 1130"/>
                  <a:gd name="T49" fmla="*/ 829 h 893"/>
                  <a:gd name="T50" fmla="*/ 1118 w 1130"/>
                  <a:gd name="T51" fmla="*/ 810 h 893"/>
                  <a:gd name="T52" fmla="*/ 1126 w 1130"/>
                  <a:gd name="T53" fmla="*/ 790 h 893"/>
                  <a:gd name="T54" fmla="*/ 1130 w 1130"/>
                  <a:gd name="T55" fmla="*/ 682 h 893"/>
                  <a:gd name="T56" fmla="*/ 1128 w 1130"/>
                  <a:gd name="T57" fmla="*/ 219 h 893"/>
                  <a:gd name="T58" fmla="*/ 1125 w 1130"/>
                  <a:gd name="T59" fmla="*/ 102 h 893"/>
                  <a:gd name="T60" fmla="*/ 1118 w 1130"/>
                  <a:gd name="T61" fmla="*/ 80 h 893"/>
                  <a:gd name="T62" fmla="*/ 1106 w 1130"/>
                  <a:gd name="T63" fmla="*/ 60 h 893"/>
                  <a:gd name="T64" fmla="*/ 1089 w 1130"/>
                  <a:gd name="T65" fmla="*/ 42 h 893"/>
                  <a:gd name="T66" fmla="*/ 1069 w 1130"/>
                  <a:gd name="T67" fmla="*/ 27 h 893"/>
                  <a:gd name="T68" fmla="*/ 1046 w 1130"/>
                  <a:gd name="T69" fmla="*/ 15 h 893"/>
                  <a:gd name="T70" fmla="*/ 1021 w 1130"/>
                  <a:gd name="T71" fmla="*/ 6 h 893"/>
                  <a:gd name="T72" fmla="*/ 993 w 1130"/>
                  <a:gd name="T73" fmla="*/ 1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0" h="893">
                    <a:moveTo>
                      <a:pt x="979" y="1"/>
                    </a:moveTo>
                    <a:lnTo>
                      <a:pt x="151" y="0"/>
                    </a:lnTo>
                    <a:lnTo>
                      <a:pt x="137" y="1"/>
                    </a:lnTo>
                    <a:lnTo>
                      <a:pt x="123" y="3"/>
                    </a:lnTo>
                    <a:lnTo>
                      <a:pt x="109" y="6"/>
                    </a:lnTo>
                    <a:lnTo>
                      <a:pt x="95" y="10"/>
                    </a:lnTo>
                    <a:lnTo>
                      <a:pt x="83" y="15"/>
                    </a:lnTo>
                    <a:lnTo>
                      <a:pt x="71" y="20"/>
                    </a:lnTo>
                    <a:lnTo>
                      <a:pt x="59" y="27"/>
                    </a:lnTo>
                    <a:lnTo>
                      <a:pt x="49" y="34"/>
                    </a:lnTo>
                    <a:lnTo>
                      <a:pt x="39" y="42"/>
                    </a:lnTo>
                    <a:lnTo>
                      <a:pt x="30" y="51"/>
                    </a:lnTo>
                    <a:lnTo>
                      <a:pt x="22" y="60"/>
                    </a:lnTo>
                    <a:lnTo>
                      <a:pt x="15" y="70"/>
                    </a:lnTo>
                    <a:lnTo>
                      <a:pt x="9" y="81"/>
                    </a:lnTo>
                    <a:lnTo>
                      <a:pt x="5" y="91"/>
                    </a:lnTo>
                    <a:lnTo>
                      <a:pt x="2" y="102"/>
                    </a:lnTo>
                    <a:lnTo>
                      <a:pt x="0" y="113"/>
                    </a:lnTo>
                    <a:lnTo>
                      <a:pt x="0" y="216"/>
                    </a:lnTo>
                    <a:lnTo>
                      <a:pt x="0" y="442"/>
                    </a:lnTo>
                    <a:lnTo>
                      <a:pt x="0" y="669"/>
                    </a:lnTo>
                    <a:lnTo>
                      <a:pt x="0" y="772"/>
                    </a:lnTo>
                    <a:lnTo>
                      <a:pt x="1" y="783"/>
                    </a:lnTo>
                    <a:lnTo>
                      <a:pt x="4" y="795"/>
                    </a:lnTo>
                    <a:lnTo>
                      <a:pt x="9" y="805"/>
                    </a:lnTo>
                    <a:lnTo>
                      <a:pt x="14" y="816"/>
                    </a:lnTo>
                    <a:lnTo>
                      <a:pt x="22" y="827"/>
                    </a:lnTo>
                    <a:lnTo>
                      <a:pt x="30" y="836"/>
                    </a:lnTo>
                    <a:lnTo>
                      <a:pt x="41" y="845"/>
                    </a:lnTo>
                    <a:lnTo>
                      <a:pt x="51" y="854"/>
                    </a:lnTo>
                    <a:lnTo>
                      <a:pt x="63" y="862"/>
                    </a:lnTo>
                    <a:lnTo>
                      <a:pt x="75" y="869"/>
                    </a:lnTo>
                    <a:lnTo>
                      <a:pt x="89" y="876"/>
                    </a:lnTo>
                    <a:lnTo>
                      <a:pt x="102" y="881"/>
                    </a:lnTo>
                    <a:lnTo>
                      <a:pt x="116" y="886"/>
                    </a:lnTo>
                    <a:lnTo>
                      <a:pt x="130" y="889"/>
                    </a:lnTo>
                    <a:lnTo>
                      <a:pt x="145" y="890"/>
                    </a:lnTo>
                    <a:lnTo>
                      <a:pt x="159" y="891"/>
                    </a:lnTo>
                    <a:lnTo>
                      <a:pt x="975" y="893"/>
                    </a:lnTo>
                    <a:lnTo>
                      <a:pt x="987" y="892"/>
                    </a:lnTo>
                    <a:lnTo>
                      <a:pt x="999" y="890"/>
                    </a:lnTo>
                    <a:lnTo>
                      <a:pt x="1012" y="887"/>
                    </a:lnTo>
                    <a:lnTo>
                      <a:pt x="1024" y="883"/>
                    </a:lnTo>
                    <a:lnTo>
                      <a:pt x="1037" y="877"/>
                    </a:lnTo>
                    <a:lnTo>
                      <a:pt x="1049" y="871"/>
                    </a:lnTo>
                    <a:lnTo>
                      <a:pt x="1062" y="863"/>
                    </a:lnTo>
                    <a:lnTo>
                      <a:pt x="1073" y="856"/>
                    </a:lnTo>
                    <a:lnTo>
                      <a:pt x="1084" y="847"/>
                    </a:lnTo>
                    <a:lnTo>
                      <a:pt x="1094" y="838"/>
                    </a:lnTo>
                    <a:lnTo>
                      <a:pt x="1104" y="829"/>
                    </a:lnTo>
                    <a:lnTo>
                      <a:pt x="1112" y="819"/>
                    </a:lnTo>
                    <a:lnTo>
                      <a:pt x="1118" y="810"/>
                    </a:lnTo>
                    <a:lnTo>
                      <a:pt x="1122" y="800"/>
                    </a:lnTo>
                    <a:lnTo>
                      <a:pt x="1126" y="790"/>
                    </a:lnTo>
                    <a:lnTo>
                      <a:pt x="1127" y="781"/>
                    </a:lnTo>
                    <a:lnTo>
                      <a:pt x="1130" y="682"/>
                    </a:lnTo>
                    <a:lnTo>
                      <a:pt x="1130" y="452"/>
                    </a:lnTo>
                    <a:lnTo>
                      <a:pt x="1128" y="219"/>
                    </a:lnTo>
                    <a:lnTo>
                      <a:pt x="1127" y="113"/>
                    </a:lnTo>
                    <a:lnTo>
                      <a:pt x="1125" y="102"/>
                    </a:lnTo>
                    <a:lnTo>
                      <a:pt x="1122" y="91"/>
                    </a:lnTo>
                    <a:lnTo>
                      <a:pt x="1118" y="80"/>
                    </a:lnTo>
                    <a:lnTo>
                      <a:pt x="1113" y="70"/>
                    </a:lnTo>
                    <a:lnTo>
                      <a:pt x="1106" y="60"/>
                    </a:lnTo>
                    <a:lnTo>
                      <a:pt x="1098" y="51"/>
                    </a:lnTo>
                    <a:lnTo>
                      <a:pt x="1089" y="42"/>
                    </a:lnTo>
                    <a:lnTo>
                      <a:pt x="1080" y="34"/>
                    </a:lnTo>
                    <a:lnTo>
                      <a:pt x="1069" y="27"/>
                    </a:lnTo>
                    <a:lnTo>
                      <a:pt x="1058" y="20"/>
                    </a:lnTo>
                    <a:lnTo>
                      <a:pt x="1046" y="15"/>
                    </a:lnTo>
                    <a:lnTo>
                      <a:pt x="1034" y="10"/>
                    </a:lnTo>
                    <a:lnTo>
                      <a:pt x="1021" y="6"/>
                    </a:lnTo>
                    <a:lnTo>
                      <a:pt x="1007" y="3"/>
                    </a:lnTo>
                    <a:lnTo>
                      <a:pt x="993" y="1"/>
                    </a:lnTo>
                    <a:lnTo>
                      <a:pt x="97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05" name="Freeform 141"/>
              <p:cNvSpPr>
                <a:spLocks/>
              </p:cNvSpPr>
              <p:nvPr/>
            </p:nvSpPr>
            <p:spPr bwMode="auto">
              <a:xfrm>
                <a:off x="2608" y="1955"/>
                <a:ext cx="1008" cy="796"/>
              </a:xfrm>
              <a:custGeom>
                <a:avLst/>
                <a:gdLst>
                  <a:gd name="T0" fmla="*/ 121 w 1008"/>
                  <a:gd name="T1" fmla="*/ 0 h 796"/>
                  <a:gd name="T2" fmla="*/ 98 w 1008"/>
                  <a:gd name="T3" fmla="*/ 2 h 796"/>
                  <a:gd name="T4" fmla="*/ 76 w 1008"/>
                  <a:gd name="T5" fmla="*/ 7 h 796"/>
                  <a:gd name="T6" fmla="*/ 56 w 1008"/>
                  <a:gd name="T7" fmla="*/ 15 h 796"/>
                  <a:gd name="T8" fmla="*/ 38 w 1008"/>
                  <a:gd name="T9" fmla="*/ 26 h 796"/>
                  <a:gd name="T10" fmla="*/ 23 w 1008"/>
                  <a:gd name="T11" fmla="*/ 39 h 796"/>
                  <a:gd name="T12" fmla="*/ 12 w 1008"/>
                  <a:gd name="T13" fmla="*/ 55 h 796"/>
                  <a:gd name="T14" fmla="*/ 4 w 1008"/>
                  <a:gd name="T15" fmla="*/ 72 h 796"/>
                  <a:gd name="T16" fmla="*/ 0 w 1008"/>
                  <a:gd name="T17" fmla="*/ 90 h 796"/>
                  <a:gd name="T18" fmla="*/ 0 w 1008"/>
                  <a:gd name="T19" fmla="*/ 395 h 796"/>
                  <a:gd name="T20" fmla="*/ 0 w 1008"/>
                  <a:gd name="T21" fmla="*/ 700 h 796"/>
                  <a:gd name="T22" fmla="*/ 2 w 1008"/>
                  <a:gd name="T23" fmla="*/ 719 h 796"/>
                  <a:gd name="T24" fmla="*/ 9 w 1008"/>
                  <a:gd name="T25" fmla="*/ 736 h 796"/>
                  <a:gd name="T26" fmla="*/ 20 w 1008"/>
                  <a:gd name="T27" fmla="*/ 752 h 796"/>
                  <a:gd name="T28" fmla="*/ 34 w 1008"/>
                  <a:gd name="T29" fmla="*/ 766 h 796"/>
                  <a:gd name="T30" fmla="*/ 50 w 1008"/>
                  <a:gd name="T31" fmla="*/ 778 h 796"/>
                  <a:gd name="T32" fmla="*/ 70 w 1008"/>
                  <a:gd name="T33" fmla="*/ 787 h 796"/>
                  <a:gd name="T34" fmla="*/ 91 w 1008"/>
                  <a:gd name="T35" fmla="*/ 793 h 796"/>
                  <a:gd name="T36" fmla="*/ 115 w 1008"/>
                  <a:gd name="T37" fmla="*/ 796 h 796"/>
                  <a:gd name="T38" fmla="*/ 905 w 1008"/>
                  <a:gd name="T39" fmla="*/ 794 h 796"/>
                  <a:gd name="T40" fmla="*/ 928 w 1008"/>
                  <a:gd name="T41" fmla="*/ 789 h 796"/>
                  <a:gd name="T42" fmla="*/ 948 w 1008"/>
                  <a:gd name="T43" fmla="*/ 782 h 796"/>
                  <a:gd name="T44" fmla="*/ 966 w 1008"/>
                  <a:gd name="T45" fmla="*/ 771 h 796"/>
                  <a:gd name="T46" fmla="*/ 982 w 1008"/>
                  <a:gd name="T47" fmla="*/ 758 h 796"/>
                  <a:gd name="T48" fmla="*/ 994 w 1008"/>
                  <a:gd name="T49" fmla="*/ 743 h 796"/>
                  <a:gd name="T50" fmla="*/ 1002 w 1008"/>
                  <a:gd name="T51" fmla="*/ 727 h 796"/>
                  <a:gd name="T52" fmla="*/ 1007 w 1008"/>
                  <a:gd name="T53" fmla="*/ 709 h 796"/>
                  <a:gd name="T54" fmla="*/ 1008 w 1008"/>
                  <a:gd name="T55" fmla="*/ 699 h 796"/>
                  <a:gd name="T56" fmla="*/ 1008 w 1008"/>
                  <a:gd name="T57" fmla="*/ 698 h 796"/>
                  <a:gd name="T58" fmla="*/ 1008 w 1008"/>
                  <a:gd name="T59" fmla="*/ 90 h 796"/>
                  <a:gd name="T60" fmla="*/ 1004 w 1008"/>
                  <a:gd name="T61" fmla="*/ 71 h 796"/>
                  <a:gd name="T62" fmla="*/ 996 w 1008"/>
                  <a:gd name="T63" fmla="*/ 54 h 796"/>
                  <a:gd name="T64" fmla="*/ 985 w 1008"/>
                  <a:gd name="T65" fmla="*/ 39 h 796"/>
                  <a:gd name="T66" fmla="*/ 969 w 1008"/>
                  <a:gd name="T67" fmla="*/ 26 h 796"/>
                  <a:gd name="T68" fmla="*/ 952 w 1008"/>
                  <a:gd name="T69" fmla="*/ 15 h 796"/>
                  <a:gd name="T70" fmla="*/ 932 w 1008"/>
                  <a:gd name="T71" fmla="*/ 6 h 796"/>
                  <a:gd name="T72" fmla="*/ 909 w 1008"/>
                  <a:gd name="T73" fmla="*/ 2 h 796"/>
                  <a:gd name="T74" fmla="*/ 885 w 1008"/>
                  <a:gd name="T7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8" h="796">
                    <a:moveTo>
                      <a:pt x="885" y="0"/>
                    </a:moveTo>
                    <a:lnTo>
                      <a:pt x="121" y="0"/>
                    </a:lnTo>
                    <a:lnTo>
                      <a:pt x="110" y="0"/>
                    </a:lnTo>
                    <a:lnTo>
                      <a:pt x="98" y="2"/>
                    </a:lnTo>
                    <a:lnTo>
                      <a:pt x="87" y="4"/>
                    </a:lnTo>
                    <a:lnTo>
                      <a:pt x="76" y="7"/>
                    </a:lnTo>
                    <a:lnTo>
                      <a:pt x="66" y="11"/>
                    </a:lnTo>
                    <a:lnTo>
                      <a:pt x="56" y="15"/>
                    </a:lnTo>
                    <a:lnTo>
                      <a:pt x="47" y="20"/>
                    </a:lnTo>
                    <a:lnTo>
                      <a:pt x="38" y="26"/>
                    </a:lnTo>
                    <a:lnTo>
                      <a:pt x="30" y="33"/>
                    </a:lnTo>
                    <a:lnTo>
                      <a:pt x="23" y="39"/>
                    </a:lnTo>
                    <a:lnTo>
                      <a:pt x="17" y="47"/>
                    </a:lnTo>
                    <a:lnTo>
                      <a:pt x="12" y="55"/>
                    </a:lnTo>
                    <a:lnTo>
                      <a:pt x="7" y="63"/>
                    </a:lnTo>
                    <a:lnTo>
                      <a:pt x="4" y="72"/>
                    </a:lnTo>
                    <a:lnTo>
                      <a:pt x="1" y="80"/>
                    </a:lnTo>
                    <a:lnTo>
                      <a:pt x="0" y="90"/>
                    </a:lnTo>
                    <a:lnTo>
                      <a:pt x="0" y="185"/>
                    </a:lnTo>
                    <a:lnTo>
                      <a:pt x="0" y="395"/>
                    </a:lnTo>
                    <a:lnTo>
                      <a:pt x="0" y="605"/>
                    </a:lnTo>
                    <a:lnTo>
                      <a:pt x="0" y="700"/>
                    </a:lnTo>
                    <a:lnTo>
                      <a:pt x="0" y="710"/>
                    </a:lnTo>
                    <a:lnTo>
                      <a:pt x="2" y="719"/>
                    </a:lnTo>
                    <a:lnTo>
                      <a:pt x="5" y="728"/>
                    </a:lnTo>
                    <a:lnTo>
                      <a:pt x="9" y="736"/>
                    </a:lnTo>
                    <a:lnTo>
                      <a:pt x="14" y="744"/>
                    </a:lnTo>
                    <a:lnTo>
                      <a:pt x="20" y="752"/>
                    </a:lnTo>
                    <a:lnTo>
                      <a:pt x="26" y="759"/>
                    </a:lnTo>
                    <a:lnTo>
                      <a:pt x="34" y="766"/>
                    </a:lnTo>
                    <a:lnTo>
                      <a:pt x="42" y="772"/>
                    </a:lnTo>
                    <a:lnTo>
                      <a:pt x="50" y="778"/>
                    </a:lnTo>
                    <a:lnTo>
                      <a:pt x="60" y="783"/>
                    </a:lnTo>
                    <a:lnTo>
                      <a:pt x="70" y="787"/>
                    </a:lnTo>
                    <a:lnTo>
                      <a:pt x="80" y="790"/>
                    </a:lnTo>
                    <a:lnTo>
                      <a:pt x="91" y="793"/>
                    </a:lnTo>
                    <a:lnTo>
                      <a:pt x="103" y="795"/>
                    </a:lnTo>
                    <a:lnTo>
                      <a:pt x="115" y="796"/>
                    </a:lnTo>
                    <a:lnTo>
                      <a:pt x="893" y="795"/>
                    </a:lnTo>
                    <a:lnTo>
                      <a:pt x="905" y="794"/>
                    </a:lnTo>
                    <a:lnTo>
                      <a:pt x="917" y="792"/>
                    </a:lnTo>
                    <a:lnTo>
                      <a:pt x="928" y="789"/>
                    </a:lnTo>
                    <a:lnTo>
                      <a:pt x="938" y="786"/>
                    </a:lnTo>
                    <a:lnTo>
                      <a:pt x="948" y="782"/>
                    </a:lnTo>
                    <a:lnTo>
                      <a:pt x="958" y="777"/>
                    </a:lnTo>
                    <a:lnTo>
                      <a:pt x="966" y="771"/>
                    </a:lnTo>
                    <a:lnTo>
                      <a:pt x="974" y="765"/>
                    </a:lnTo>
                    <a:lnTo>
                      <a:pt x="982" y="758"/>
                    </a:lnTo>
                    <a:lnTo>
                      <a:pt x="988" y="751"/>
                    </a:lnTo>
                    <a:lnTo>
                      <a:pt x="994" y="743"/>
                    </a:lnTo>
                    <a:lnTo>
                      <a:pt x="999" y="735"/>
                    </a:lnTo>
                    <a:lnTo>
                      <a:pt x="1002" y="727"/>
                    </a:lnTo>
                    <a:lnTo>
                      <a:pt x="1005" y="718"/>
                    </a:lnTo>
                    <a:lnTo>
                      <a:pt x="1007" y="709"/>
                    </a:lnTo>
                    <a:lnTo>
                      <a:pt x="1007" y="699"/>
                    </a:lnTo>
                    <a:lnTo>
                      <a:pt x="1008" y="699"/>
                    </a:lnTo>
                    <a:lnTo>
                      <a:pt x="1008" y="699"/>
                    </a:lnTo>
                    <a:lnTo>
                      <a:pt x="1008" y="698"/>
                    </a:lnTo>
                    <a:lnTo>
                      <a:pt x="1008" y="698"/>
                    </a:lnTo>
                    <a:lnTo>
                      <a:pt x="1008" y="90"/>
                    </a:lnTo>
                    <a:lnTo>
                      <a:pt x="1007" y="80"/>
                    </a:lnTo>
                    <a:lnTo>
                      <a:pt x="1004" y="71"/>
                    </a:lnTo>
                    <a:lnTo>
                      <a:pt x="1001" y="63"/>
                    </a:lnTo>
                    <a:lnTo>
                      <a:pt x="996" y="54"/>
                    </a:lnTo>
                    <a:lnTo>
                      <a:pt x="991" y="47"/>
                    </a:lnTo>
                    <a:lnTo>
                      <a:pt x="985" y="39"/>
                    </a:lnTo>
                    <a:lnTo>
                      <a:pt x="977" y="32"/>
                    </a:lnTo>
                    <a:lnTo>
                      <a:pt x="969" y="26"/>
                    </a:lnTo>
                    <a:lnTo>
                      <a:pt x="961" y="20"/>
                    </a:lnTo>
                    <a:lnTo>
                      <a:pt x="952" y="15"/>
                    </a:lnTo>
                    <a:lnTo>
                      <a:pt x="942" y="11"/>
                    </a:lnTo>
                    <a:lnTo>
                      <a:pt x="932" y="6"/>
                    </a:lnTo>
                    <a:lnTo>
                      <a:pt x="920" y="4"/>
                    </a:lnTo>
                    <a:lnTo>
                      <a:pt x="909" y="2"/>
                    </a:lnTo>
                    <a:lnTo>
                      <a:pt x="897" y="0"/>
                    </a:lnTo>
                    <a:lnTo>
                      <a:pt x="8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06" name="Freeform 142"/>
              <p:cNvSpPr>
                <a:spLocks/>
              </p:cNvSpPr>
              <p:nvPr/>
            </p:nvSpPr>
            <p:spPr bwMode="auto">
              <a:xfrm>
                <a:off x="2821" y="2074"/>
                <a:ext cx="590" cy="621"/>
              </a:xfrm>
              <a:custGeom>
                <a:avLst/>
                <a:gdLst>
                  <a:gd name="T0" fmla="*/ 514 w 590"/>
                  <a:gd name="T1" fmla="*/ 0 h 621"/>
                  <a:gd name="T2" fmla="*/ 367 w 590"/>
                  <a:gd name="T3" fmla="*/ 0 h 621"/>
                  <a:gd name="T4" fmla="*/ 367 w 590"/>
                  <a:gd name="T5" fmla="*/ 12 h 621"/>
                  <a:gd name="T6" fmla="*/ 367 w 590"/>
                  <a:gd name="T7" fmla="*/ 24 h 621"/>
                  <a:gd name="T8" fmla="*/ 425 w 590"/>
                  <a:gd name="T9" fmla="*/ 24 h 621"/>
                  <a:gd name="T10" fmla="*/ 431 w 590"/>
                  <a:gd name="T11" fmla="*/ 26 h 621"/>
                  <a:gd name="T12" fmla="*/ 437 w 590"/>
                  <a:gd name="T13" fmla="*/ 28 h 621"/>
                  <a:gd name="T14" fmla="*/ 442 w 590"/>
                  <a:gd name="T15" fmla="*/ 32 h 621"/>
                  <a:gd name="T16" fmla="*/ 447 w 590"/>
                  <a:gd name="T17" fmla="*/ 35 h 621"/>
                  <a:gd name="T18" fmla="*/ 453 w 590"/>
                  <a:gd name="T19" fmla="*/ 40 h 621"/>
                  <a:gd name="T20" fmla="*/ 457 w 590"/>
                  <a:gd name="T21" fmla="*/ 46 h 621"/>
                  <a:gd name="T22" fmla="*/ 542 w 590"/>
                  <a:gd name="T23" fmla="*/ 51 h 621"/>
                  <a:gd name="T24" fmla="*/ 542 w 590"/>
                  <a:gd name="T25" fmla="*/ 561 h 621"/>
                  <a:gd name="T26" fmla="*/ 141 w 590"/>
                  <a:gd name="T27" fmla="*/ 561 h 621"/>
                  <a:gd name="T28" fmla="*/ 51 w 590"/>
                  <a:gd name="T29" fmla="*/ 400 h 621"/>
                  <a:gd name="T30" fmla="*/ 79 w 590"/>
                  <a:gd name="T31" fmla="*/ 51 h 621"/>
                  <a:gd name="T32" fmla="*/ 142 w 590"/>
                  <a:gd name="T33" fmla="*/ 47 h 621"/>
                  <a:gd name="T34" fmla="*/ 147 w 590"/>
                  <a:gd name="T35" fmla="*/ 40 h 621"/>
                  <a:gd name="T36" fmla="*/ 154 w 590"/>
                  <a:gd name="T37" fmla="*/ 34 h 621"/>
                  <a:gd name="T38" fmla="*/ 162 w 590"/>
                  <a:gd name="T39" fmla="*/ 28 h 621"/>
                  <a:gd name="T40" fmla="*/ 172 w 590"/>
                  <a:gd name="T41" fmla="*/ 24 h 621"/>
                  <a:gd name="T42" fmla="*/ 232 w 590"/>
                  <a:gd name="T43" fmla="*/ 24 h 621"/>
                  <a:gd name="T44" fmla="*/ 232 w 590"/>
                  <a:gd name="T45" fmla="*/ 12 h 621"/>
                  <a:gd name="T46" fmla="*/ 232 w 590"/>
                  <a:gd name="T47" fmla="*/ 0 h 621"/>
                  <a:gd name="T48" fmla="*/ 72 w 590"/>
                  <a:gd name="T49" fmla="*/ 0 h 621"/>
                  <a:gd name="T50" fmla="*/ 23 w 590"/>
                  <a:gd name="T51" fmla="*/ 1 h 621"/>
                  <a:gd name="T52" fmla="*/ 15 w 590"/>
                  <a:gd name="T53" fmla="*/ 5 h 621"/>
                  <a:gd name="T54" fmla="*/ 8 w 590"/>
                  <a:gd name="T55" fmla="*/ 9 h 621"/>
                  <a:gd name="T56" fmla="*/ 2 w 590"/>
                  <a:gd name="T57" fmla="*/ 13 h 621"/>
                  <a:gd name="T58" fmla="*/ 0 w 590"/>
                  <a:gd name="T59" fmla="*/ 64 h 621"/>
                  <a:gd name="T60" fmla="*/ 0 w 590"/>
                  <a:gd name="T61" fmla="*/ 570 h 621"/>
                  <a:gd name="T62" fmla="*/ 2 w 590"/>
                  <a:gd name="T63" fmla="*/ 605 h 621"/>
                  <a:gd name="T64" fmla="*/ 6 w 590"/>
                  <a:gd name="T65" fmla="*/ 610 h 621"/>
                  <a:gd name="T66" fmla="*/ 11 w 590"/>
                  <a:gd name="T67" fmla="*/ 615 h 621"/>
                  <a:gd name="T68" fmla="*/ 18 w 590"/>
                  <a:gd name="T69" fmla="*/ 619 h 621"/>
                  <a:gd name="T70" fmla="*/ 89 w 590"/>
                  <a:gd name="T71" fmla="*/ 621 h 621"/>
                  <a:gd name="T72" fmla="*/ 342 w 590"/>
                  <a:gd name="T73" fmla="*/ 621 h 621"/>
                  <a:gd name="T74" fmla="*/ 572 w 590"/>
                  <a:gd name="T75" fmla="*/ 621 h 621"/>
                  <a:gd name="T76" fmla="*/ 577 w 590"/>
                  <a:gd name="T77" fmla="*/ 619 h 621"/>
                  <a:gd name="T78" fmla="*/ 582 w 590"/>
                  <a:gd name="T79" fmla="*/ 617 h 621"/>
                  <a:gd name="T80" fmla="*/ 586 w 590"/>
                  <a:gd name="T81" fmla="*/ 614 h 621"/>
                  <a:gd name="T82" fmla="*/ 590 w 590"/>
                  <a:gd name="T83" fmla="*/ 611 h 621"/>
                  <a:gd name="T84" fmla="*/ 590 w 590"/>
                  <a:gd name="T85" fmla="*/ 301 h 621"/>
                  <a:gd name="T86" fmla="*/ 590 w 590"/>
                  <a:gd name="T87" fmla="*/ 19 h 621"/>
                  <a:gd name="T88" fmla="*/ 584 w 590"/>
                  <a:gd name="T89" fmla="*/ 13 h 621"/>
                  <a:gd name="T90" fmla="*/ 577 w 590"/>
                  <a:gd name="T91" fmla="*/ 8 h 621"/>
                  <a:gd name="T92" fmla="*/ 569 w 590"/>
                  <a:gd name="T93" fmla="*/ 3 h 621"/>
                  <a:gd name="T94" fmla="*/ 560 w 590"/>
                  <a:gd name="T9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0" h="621">
                    <a:moveTo>
                      <a:pt x="560" y="0"/>
                    </a:moveTo>
                    <a:lnTo>
                      <a:pt x="514" y="0"/>
                    </a:lnTo>
                    <a:lnTo>
                      <a:pt x="453" y="0"/>
                    </a:lnTo>
                    <a:lnTo>
                      <a:pt x="367" y="0"/>
                    </a:lnTo>
                    <a:lnTo>
                      <a:pt x="367" y="6"/>
                    </a:lnTo>
                    <a:lnTo>
                      <a:pt x="367" y="12"/>
                    </a:lnTo>
                    <a:lnTo>
                      <a:pt x="367" y="18"/>
                    </a:lnTo>
                    <a:lnTo>
                      <a:pt x="367" y="24"/>
                    </a:lnTo>
                    <a:lnTo>
                      <a:pt x="380" y="24"/>
                    </a:lnTo>
                    <a:lnTo>
                      <a:pt x="425" y="24"/>
                    </a:lnTo>
                    <a:lnTo>
                      <a:pt x="428" y="25"/>
                    </a:lnTo>
                    <a:lnTo>
                      <a:pt x="431" y="26"/>
                    </a:lnTo>
                    <a:lnTo>
                      <a:pt x="434" y="28"/>
                    </a:lnTo>
                    <a:lnTo>
                      <a:pt x="437" y="28"/>
                    </a:lnTo>
                    <a:lnTo>
                      <a:pt x="439" y="30"/>
                    </a:lnTo>
                    <a:lnTo>
                      <a:pt x="442" y="32"/>
                    </a:lnTo>
                    <a:lnTo>
                      <a:pt x="445" y="33"/>
                    </a:lnTo>
                    <a:lnTo>
                      <a:pt x="447" y="35"/>
                    </a:lnTo>
                    <a:lnTo>
                      <a:pt x="450" y="37"/>
                    </a:lnTo>
                    <a:lnTo>
                      <a:pt x="453" y="40"/>
                    </a:lnTo>
                    <a:lnTo>
                      <a:pt x="455" y="43"/>
                    </a:lnTo>
                    <a:lnTo>
                      <a:pt x="457" y="46"/>
                    </a:lnTo>
                    <a:lnTo>
                      <a:pt x="457" y="51"/>
                    </a:lnTo>
                    <a:lnTo>
                      <a:pt x="542" y="51"/>
                    </a:lnTo>
                    <a:lnTo>
                      <a:pt x="542" y="310"/>
                    </a:lnTo>
                    <a:lnTo>
                      <a:pt x="542" y="561"/>
                    </a:lnTo>
                    <a:lnTo>
                      <a:pt x="353" y="561"/>
                    </a:lnTo>
                    <a:lnTo>
                      <a:pt x="141" y="561"/>
                    </a:lnTo>
                    <a:lnTo>
                      <a:pt x="51" y="561"/>
                    </a:lnTo>
                    <a:lnTo>
                      <a:pt x="51" y="400"/>
                    </a:lnTo>
                    <a:lnTo>
                      <a:pt x="51" y="51"/>
                    </a:lnTo>
                    <a:lnTo>
                      <a:pt x="79" y="51"/>
                    </a:lnTo>
                    <a:lnTo>
                      <a:pt x="142" y="51"/>
                    </a:lnTo>
                    <a:lnTo>
                      <a:pt x="142" y="47"/>
                    </a:lnTo>
                    <a:lnTo>
                      <a:pt x="144" y="44"/>
                    </a:lnTo>
                    <a:lnTo>
                      <a:pt x="147" y="40"/>
                    </a:lnTo>
                    <a:lnTo>
                      <a:pt x="150" y="37"/>
                    </a:lnTo>
                    <a:lnTo>
                      <a:pt x="154" y="34"/>
                    </a:lnTo>
                    <a:lnTo>
                      <a:pt x="158" y="31"/>
                    </a:lnTo>
                    <a:lnTo>
                      <a:pt x="162" y="28"/>
                    </a:lnTo>
                    <a:lnTo>
                      <a:pt x="166" y="26"/>
                    </a:lnTo>
                    <a:lnTo>
                      <a:pt x="172" y="24"/>
                    </a:lnTo>
                    <a:lnTo>
                      <a:pt x="210" y="24"/>
                    </a:lnTo>
                    <a:lnTo>
                      <a:pt x="232" y="24"/>
                    </a:lnTo>
                    <a:lnTo>
                      <a:pt x="232" y="18"/>
                    </a:lnTo>
                    <a:lnTo>
                      <a:pt x="232" y="12"/>
                    </a:lnTo>
                    <a:lnTo>
                      <a:pt x="232" y="6"/>
                    </a:lnTo>
                    <a:lnTo>
                      <a:pt x="232" y="0"/>
                    </a:lnTo>
                    <a:lnTo>
                      <a:pt x="73" y="0"/>
                    </a:lnTo>
                    <a:lnTo>
                      <a:pt x="72" y="0"/>
                    </a:lnTo>
                    <a:lnTo>
                      <a:pt x="27" y="0"/>
                    </a:lnTo>
                    <a:lnTo>
                      <a:pt x="23" y="1"/>
                    </a:lnTo>
                    <a:lnTo>
                      <a:pt x="19" y="3"/>
                    </a:lnTo>
                    <a:lnTo>
                      <a:pt x="15" y="5"/>
                    </a:lnTo>
                    <a:lnTo>
                      <a:pt x="12" y="6"/>
                    </a:lnTo>
                    <a:lnTo>
                      <a:pt x="8" y="9"/>
                    </a:lnTo>
                    <a:lnTo>
                      <a:pt x="5" y="11"/>
                    </a:lnTo>
                    <a:lnTo>
                      <a:pt x="2" y="13"/>
                    </a:lnTo>
                    <a:lnTo>
                      <a:pt x="0" y="16"/>
                    </a:lnTo>
                    <a:lnTo>
                      <a:pt x="0" y="64"/>
                    </a:lnTo>
                    <a:lnTo>
                      <a:pt x="0" y="409"/>
                    </a:lnTo>
                    <a:lnTo>
                      <a:pt x="0" y="570"/>
                    </a:lnTo>
                    <a:lnTo>
                      <a:pt x="0" y="602"/>
                    </a:lnTo>
                    <a:lnTo>
                      <a:pt x="2" y="605"/>
                    </a:lnTo>
                    <a:lnTo>
                      <a:pt x="3" y="608"/>
                    </a:lnTo>
                    <a:lnTo>
                      <a:pt x="6" y="610"/>
                    </a:lnTo>
                    <a:lnTo>
                      <a:pt x="8" y="613"/>
                    </a:lnTo>
                    <a:lnTo>
                      <a:pt x="11" y="615"/>
                    </a:lnTo>
                    <a:lnTo>
                      <a:pt x="14" y="618"/>
                    </a:lnTo>
                    <a:lnTo>
                      <a:pt x="18" y="619"/>
                    </a:lnTo>
                    <a:lnTo>
                      <a:pt x="21" y="621"/>
                    </a:lnTo>
                    <a:lnTo>
                      <a:pt x="89" y="621"/>
                    </a:lnTo>
                    <a:lnTo>
                      <a:pt x="148" y="621"/>
                    </a:lnTo>
                    <a:lnTo>
                      <a:pt x="342" y="621"/>
                    </a:lnTo>
                    <a:lnTo>
                      <a:pt x="513" y="621"/>
                    </a:lnTo>
                    <a:lnTo>
                      <a:pt x="572" y="621"/>
                    </a:lnTo>
                    <a:lnTo>
                      <a:pt x="575" y="620"/>
                    </a:lnTo>
                    <a:lnTo>
                      <a:pt x="577" y="619"/>
                    </a:lnTo>
                    <a:lnTo>
                      <a:pt x="579" y="618"/>
                    </a:lnTo>
                    <a:lnTo>
                      <a:pt x="582" y="617"/>
                    </a:lnTo>
                    <a:lnTo>
                      <a:pt x="584" y="615"/>
                    </a:lnTo>
                    <a:lnTo>
                      <a:pt x="586" y="614"/>
                    </a:lnTo>
                    <a:lnTo>
                      <a:pt x="588" y="612"/>
                    </a:lnTo>
                    <a:lnTo>
                      <a:pt x="590" y="611"/>
                    </a:lnTo>
                    <a:lnTo>
                      <a:pt x="590" y="558"/>
                    </a:lnTo>
                    <a:lnTo>
                      <a:pt x="590" y="301"/>
                    </a:lnTo>
                    <a:lnTo>
                      <a:pt x="590" y="60"/>
                    </a:lnTo>
                    <a:lnTo>
                      <a:pt x="590" y="19"/>
                    </a:lnTo>
                    <a:lnTo>
                      <a:pt x="587" y="16"/>
                    </a:lnTo>
                    <a:lnTo>
                      <a:pt x="584" y="13"/>
                    </a:lnTo>
                    <a:lnTo>
                      <a:pt x="580" y="10"/>
                    </a:lnTo>
                    <a:lnTo>
                      <a:pt x="577" y="8"/>
                    </a:lnTo>
                    <a:lnTo>
                      <a:pt x="573" y="5"/>
                    </a:lnTo>
                    <a:lnTo>
                      <a:pt x="569" y="3"/>
                    </a:lnTo>
                    <a:lnTo>
                      <a:pt x="564" y="1"/>
                    </a:lnTo>
                    <a:lnTo>
                      <a:pt x="5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07" name="Freeform 143"/>
              <p:cNvSpPr>
                <a:spLocks/>
              </p:cNvSpPr>
              <p:nvPr/>
            </p:nvSpPr>
            <p:spPr bwMode="auto">
              <a:xfrm>
                <a:off x="2978" y="2000"/>
                <a:ext cx="285" cy="169"/>
              </a:xfrm>
              <a:custGeom>
                <a:avLst/>
                <a:gdLst>
                  <a:gd name="T0" fmla="*/ 272 w 285"/>
                  <a:gd name="T1" fmla="*/ 120 h 169"/>
                  <a:gd name="T2" fmla="*/ 267 w 285"/>
                  <a:gd name="T3" fmla="*/ 116 h 169"/>
                  <a:gd name="T4" fmla="*/ 261 w 285"/>
                  <a:gd name="T5" fmla="*/ 114 h 169"/>
                  <a:gd name="T6" fmla="*/ 256 w 285"/>
                  <a:gd name="T7" fmla="*/ 111 h 169"/>
                  <a:gd name="T8" fmla="*/ 223 w 285"/>
                  <a:gd name="T9" fmla="*/ 111 h 169"/>
                  <a:gd name="T10" fmla="*/ 194 w 285"/>
                  <a:gd name="T11" fmla="*/ 103 h 169"/>
                  <a:gd name="T12" fmla="*/ 194 w 285"/>
                  <a:gd name="T13" fmla="*/ 82 h 169"/>
                  <a:gd name="T14" fmla="*/ 194 w 285"/>
                  <a:gd name="T15" fmla="*/ 62 h 169"/>
                  <a:gd name="T16" fmla="*/ 194 w 285"/>
                  <a:gd name="T17" fmla="*/ 43 h 169"/>
                  <a:gd name="T18" fmla="*/ 194 w 285"/>
                  <a:gd name="T19" fmla="*/ 38 h 169"/>
                  <a:gd name="T20" fmla="*/ 194 w 285"/>
                  <a:gd name="T21" fmla="*/ 37 h 169"/>
                  <a:gd name="T22" fmla="*/ 193 w 285"/>
                  <a:gd name="T23" fmla="*/ 29 h 169"/>
                  <a:gd name="T24" fmla="*/ 185 w 285"/>
                  <a:gd name="T25" fmla="*/ 16 h 169"/>
                  <a:gd name="T26" fmla="*/ 172 w 285"/>
                  <a:gd name="T27" fmla="*/ 6 h 169"/>
                  <a:gd name="T28" fmla="*/ 153 w 285"/>
                  <a:gd name="T29" fmla="*/ 1 h 169"/>
                  <a:gd name="T30" fmla="*/ 134 w 285"/>
                  <a:gd name="T31" fmla="*/ 0 h 169"/>
                  <a:gd name="T32" fmla="*/ 119 w 285"/>
                  <a:gd name="T33" fmla="*/ 4 h 169"/>
                  <a:gd name="T34" fmla="*/ 105 w 285"/>
                  <a:gd name="T35" fmla="*/ 11 h 169"/>
                  <a:gd name="T36" fmla="*/ 96 w 285"/>
                  <a:gd name="T37" fmla="*/ 20 h 169"/>
                  <a:gd name="T38" fmla="*/ 92 w 285"/>
                  <a:gd name="T39" fmla="*/ 29 h 169"/>
                  <a:gd name="T40" fmla="*/ 91 w 285"/>
                  <a:gd name="T41" fmla="*/ 34 h 169"/>
                  <a:gd name="T42" fmla="*/ 91 w 285"/>
                  <a:gd name="T43" fmla="*/ 40 h 169"/>
                  <a:gd name="T44" fmla="*/ 91 w 285"/>
                  <a:gd name="T45" fmla="*/ 60 h 169"/>
                  <a:gd name="T46" fmla="*/ 91 w 285"/>
                  <a:gd name="T47" fmla="*/ 82 h 169"/>
                  <a:gd name="T48" fmla="*/ 91 w 285"/>
                  <a:gd name="T49" fmla="*/ 103 h 169"/>
                  <a:gd name="T50" fmla="*/ 69 w 285"/>
                  <a:gd name="T51" fmla="*/ 111 h 169"/>
                  <a:gd name="T52" fmla="*/ 25 w 285"/>
                  <a:gd name="T53" fmla="*/ 112 h 169"/>
                  <a:gd name="T54" fmla="*/ 17 w 285"/>
                  <a:gd name="T55" fmla="*/ 117 h 169"/>
                  <a:gd name="T56" fmla="*/ 9 w 285"/>
                  <a:gd name="T57" fmla="*/ 123 h 169"/>
                  <a:gd name="T58" fmla="*/ 3 w 285"/>
                  <a:gd name="T59" fmla="*/ 130 h 169"/>
                  <a:gd name="T60" fmla="*/ 1 w 285"/>
                  <a:gd name="T61" fmla="*/ 138 h 169"/>
                  <a:gd name="T62" fmla="*/ 1 w 285"/>
                  <a:gd name="T63" fmla="*/ 169 h 169"/>
                  <a:gd name="T64" fmla="*/ 83 w 285"/>
                  <a:gd name="T65" fmla="*/ 169 h 169"/>
                  <a:gd name="T66" fmla="*/ 279 w 285"/>
                  <a:gd name="T67" fmla="*/ 169 h 169"/>
                  <a:gd name="T68" fmla="*/ 285 w 285"/>
                  <a:gd name="T69" fmla="*/ 169 h 169"/>
                  <a:gd name="T70" fmla="*/ 285 w 285"/>
                  <a:gd name="T71" fmla="*/ 138 h 169"/>
                  <a:gd name="T72" fmla="*/ 282 w 285"/>
                  <a:gd name="T73" fmla="*/ 129 h 169"/>
                  <a:gd name="T74" fmla="*/ 277 w 285"/>
                  <a:gd name="T75" fmla="*/ 12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5" h="169">
                    <a:moveTo>
                      <a:pt x="274" y="121"/>
                    </a:moveTo>
                    <a:lnTo>
                      <a:pt x="272" y="120"/>
                    </a:lnTo>
                    <a:lnTo>
                      <a:pt x="269" y="118"/>
                    </a:lnTo>
                    <a:lnTo>
                      <a:pt x="267" y="116"/>
                    </a:lnTo>
                    <a:lnTo>
                      <a:pt x="264" y="115"/>
                    </a:lnTo>
                    <a:lnTo>
                      <a:pt x="261" y="114"/>
                    </a:lnTo>
                    <a:lnTo>
                      <a:pt x="258" y="112"/>
                    </a:lnTo>
                    <a:lnTo>
                      <a:pt x="256" y="111"/>
                    </a:lnTo>
                    <a:lnTo>
                      <a:pt x="252" y="111"/>
                    </a:lnTo>
                    <a:lnTo>
                      <a:pt x="223" y="111"/>
                    </a:lnTo>
                    <a:lnTo>
                      <a:pt x="194" y="111"/>
                    </a:lnTo>
                    <a:lnTo>
                      <a:pt x="194" y="103"/>
                    </a:lnTo>
                    <a:lnTo>
                      <a:pt x="194" y="93"/>
                    </a:lnTo>
                    <a:lnTo>
                      <a:pt x="194" y="82"/>
                    </a:lnTo>
                    <a:lnTo>
                      <a:pt x="194" y="74"/>
                    </a:lnTo>
                    <a:lnTo>
                      <a:pt x="194" y="62"/>
                    </a:lnTo>
                    <a:lnTo>
                      <a:pt x="194" y="52"/>
                    </a:lnTo>
                    <a:lnTo>
                      <a:pt x="194" y="43"/>
                    </a:lnTo>
                    <a:lnTo>
                      <a:pt x="194" y="38"/>
                    </a:lnTo>
                    <a:lnTo>
                      <a:pt x="194" y="38"/>
                    </a:lnTo>
                    <a:lnTo>
                      <a:pt x="194" y="37"/>
                    </a:lnTo>
                    <a:lnTo>
                      <a:pt x="194" y="37"/>
                    </a:lnTo>
                    <a:lnTo>
                      <a:pt x="194" y="37"/>
                    </a:lnTo>
                    <a:lnTo>
                      <a:pt x="193" y="29"/>
                    </a:lnTo>
                    <a:lnTo>
                      <a:pt x="190" y="22"/>
                    </a:lnTo>
                    <a:lnTo>
                      <a:pt x="185" y="16"/>
                    </a:lnTo>
                    <a:lnTo>
                      <a:pt x="179" y="11"/>
                    </a:lnTo>
                    <a:lnTo>
                      <a:pt x="172" y="6"/>
                    </a:lnTo>
                    <a:lnTo>
                      <a:pt x="162" y="2"/>
                    </a:lnTo>
                    <a:lnTo>
                      <a:pt x="153" y="1"/>
                    </a:lnTo>
                    <a:lnTo>
                      <a:pt x="142" y="0"/>
                    </a:lnTo>
                    <a:lnTo>
                      <a:pt x="134" y="0"/>
                    </a:lnTo>
                    <a:lnTo>
                      <a:pt x="126" y="2"/>
                    </a:lnTo>
                    <a:lnTo>
                      <a:pt x="119" y="4"/>
                    </a:lnTo>
                    <a:lnTo>
                      <a:pt x="112" y="7"/>
                    </a:lnTo>
                    <a:lnTo>
                      <a:pt x="105" y="11"/>
                    </a:lnTo>
                    <a:lnTo>
                      <a:pt x="100" y="16"/>
                    </a:lnTo>
                    <a:lnTo>
                      <a:pt x="96" y="20"/>
                    </a:lnTo>
                    <a:lnTo>
                      <a:pt x="93" y="26"/>
                    </a:lnTo>
                    <a:lnTo>
                      <a:pt x="92" y="29"/>
                    </a:lnTo>
                    <a:lnTo>
                      <a:pt x="92" y="31"/>
                    </a:lnTo>
                    <a:lnTo>
                      <a:pt x="91" y="34"/>
                    </a:lnTo>
                    <a:lnTo>
                      <a:pt x="91" y="37"/>
                    </a:lnTo>
                    <a:lnTo>
                      <a:pt x="91" y="40"/>
                    </a:lnTo>
                    <a:lnTo>
                      <a:pt x="91" y="48"/>
                    </a:lnTo>
                    <a:lnTo>
                      <a:pt x="91" y="60"/>
                    </a:lnTo>
                    <a:lnTo>
                      <a:pt x="91" y="74"/>
                    </a:lnTo>
                    <a:lnTo>
                      <a:pt x="91" y="82"/>
                    </a:lnTo>
                    <a:lnTo>
                      <a:pt x="91" y="93"/>
                    </a:lnTo>
                    <a:lnTo>
                      <a:pt x="91" y="103"/>
                    </a:lnTo>
                    <a:lnTo>
                      <a:pt x="91" y="111"/>
                    </a:lnTo>
                    <a:lnTo>
                      <a:pt x="69" y="111"/>
                    </a:lnTo>
                    <a:lnTo>
                      <a:pt x="31" y="111"/>
                    </a:lnTo>
                    <a:lnTo>
                      <a:pt x="25" y="112"/>
                    </a:lnTo>
                    <a:lnTo>
                      <a:pt x="21" y="115"/>
                    </a:lnTo>
                    <a:lnTo>
                      <a:pt x="17" y="117"/>
                    </a:lnTo>
                    <a:lnTo>
                      <a:pt x="13" y="120"/>
                    </a:lnTo>
                    <a:lnTo>
                      <a:pt x="9" y="123"/>
                    </a:lnTo>
                    <a:lnTo>
                      <a:pt x="6" y="127"/>
                    </a:lnTo>
                    <a:lnTo>
                      <a:pt x="3" y="130"/>
                    </a:lnTo>
                    <a:lnTo>
                      <a:pt x="1" y="134"/>
                    </a:lnTo>
                    <a:lnTo>
                      <a:pt x="1" y="138"/>
                    </a:lnTo>
                    <a:lnTo>
                      <a:pt x="1" y="153"/>
                    </a:lnTo>
                    <a:lnTo>
                      <a:pt x="1" y="169"/>
                    </a:lnTo>
                    <a:lnTo>
                      <a:pt x="0" y="169"/>
                    </a:lnTo>
                    <a:lnTo>
                      <a:pt x="83" y="169"/>
                    </a:lnTo>
                    <a:lnTo>
                      <a:pt x="202" y="169"/>
                    </a:lnTo>
                    <a:lnTo>
                      <a:pt x="279" y="169"/>
                    </a:lnTo>
                    <a:lnTo>
                      <a:pt x="273" y="169"/>
                    </a:lnTo>
                    <a:lnTo>
                      <a:pt x="285" y="169"/>
                    </a:lnTo>
                    <a:lnTo>
                      <a:pt x="285" y="158"/>
                    </a:lnTo>
                    <a:lnTo>
                      <a:pt x="285" y="138"/>
                    </a:lnTo>
                    <a:lnTo>
                      <a:pt x="285" y="132"/>
                    </a:lnTo>
                    <a:lnTo>
                      <a:pt x="282" y="129"/>
                    </a:lnTo>
                    <a:lnTo>
                      <a:pt x="280" y="126"/>
                    </a:lnTo>
                    <a:lnTo>
                      <a:pt x="277" y="124"/>
                    </a:lnTo>
                    <a:lnTo>
                      <a:pt x="274"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08" name="Freeform 144"/>
              <p:cNvSpPr>
                <a:spLocks/>
              </p:cNvSpPr>
              <p:nvPr/>
            </p:nvSpPr>
            <p:spPr bwMode="auto">
              <a:xfrm>
                <a:off x="3087" y="2018"/>
                <a:ext cx="67" cy="48"/>
              </a:xfrm>
              <a:custGeom>
                <a:avLst/>
                <a:gdLst>
                  <a:gd name="T0" fmla="*/ 66 w 67"/>
                  <a:gd name="T1" fmla="*/ 18 h 48"/>
                  <a:gd name="T2" fmla="*/ 64 w 67"/>
                  <a:gd name="T3" fmla="*/ 14 h 48"/>
                  <a:gd name="T4" fmla="*/ 61 w 67"/>
                  <a:gd name="T5" fmla="*/ 11 h 48"/>
                  <a:gd name="T6" fmla="*/ 58 w 67"/>
                  <a:gd name="T7" fmla="*/ 7 h 48"/>
                  <a:gd name="T8" fmla="*/ 54 w 67"/>
                  <a:gd name="T9" fmla="*/ 5 h 48"/>
                  <a:gd name="T10" fmla="*/ 49 w 67"/>
                  <a:gd name="T11" fmla="*/ 3 h 48"/>
                  <a:gd name="T12" fmla="*/ 45 w 67"/>
                  <a:gd name="T13" fmla="*/ 1 h 48"/>
                  <a:gd name="T14" fmla="*/ 39 w 67"/>
                  <a:gd name="T15" fmla="*/ 0 h 48"/>
                  <a:gd name="T16" fmla="*/ 33 w 67"/>
                  <a:gd name="T17" fmla="*/ 0 h 48"/>
                  <a:gd name="T18" fmla="*/ 29 w 67"/>
                  <a:gd name="T19" fmla="*/ 0 h 48"/>
                  <a:gd name="T20" fmla="*/ 25 w 67"/>
                  <a:gd name="T21" fmla="*/ 1 h 48"/>
                  <a:gd name="T22" fmla="*/ 22 w 67"/>
                  <a:gd name="T23" fmla="*/ 2 h 48"/>
                  <a:gd name="T24" fmla="*/ 18 w 67"/>
                  <a:gd name="T25" fmla="*/ 2 h 48"/>
                  <a:gd name="T26" fmla="*/ 14 w 67"/>
                  <a:gd name="T27" fmla="*/ 4 h 48"/>
                  <a:gd name="T28" fmla="*/ 11 w 67"/>
                  <a:gd name="T29" fmla="*/ 6 h 48"/>
                  <a:gd name="T30" fmla="*/ 8 w 67"/>
                  <a:gd name="T31" fmla="*/ 8 h 48"/>
                  <a:gd name="T32" fmla="*/ 6 w 67"/>
                  <a:gd name="T33" fmla="*/ 11 h 48"/>
                  <a:gd name="T34" fmla="*/ 4 w 67"/>
                  <a:gd name="T35" fmla="*/ 13 h 48"/>
                  <a:gd name="T36" fmla="*/ 2 w 67"/>
                  <a:gd name="T37" fmla="*/ 16 h 48"/>
                  <a:gd name="T38" fmla="*/ 1 w 67"/>
                  <a:gd name="T39" fmla="*/ 20 h 48"/>
                  <a:gd name="T40" fmla="*/ 0 w 67"/>
                  <a:gd name="T41" fmla="*/ 24 h 48"/>
                  <a:gd name="T42" fmla="*/ 1 w 67"/>
                  <a:gd name="T43" fmla="*/ 29 h 48"/>
                  <a:gd name="T44" fmla="*/ 3 w 67"/>
                  <a:gd name="T45" fmla="*/ 33 h 48"/>
                  <a:gd name="T46" fmla="*/ 6 w 67"/>
                  <a:gd name="T47" fmla="*/ 37 h 48"/>
                  <a:gd name="T48" fmla="*/ 10 w 67"/>
                  <a:gd name="T49" fmla="*/ 41 h 48"/>
                  <a:gd name="T50" fmla="*/ 15 w 67"/>
                  <a:gd name="T51" fmla="*/ 44 h 48"/>
                  <a:gd name="T52" fmla="*/ 20 w 67"/>
                  <a:gd name="T53" fmla="*/ 46 h 48"/>
                  <a:gd name="T54" fmla="*/ 27 w 67"/>
                  <a:gd name="T55" fmla="*/ 48 h 48"/>
                  <a:gd name="T56" fmla="*/ 33 w 67"/>
                  <a:gd name="T57" fmla="*/ 48 h 48"/>
                  <a:gd name="T58" fmla="*/ 40 w 67"/>
                  <a:gd name="T59" fmla="*/ 48 h 48"/>
                  <a:gd name="T60" fmla="*/ 47 w 67"/>
                  <a:gd name="T61" fmla="*/ 46 h 48"/>
                  <a:gd name="T62" fmla="*/ 52 w 67"/>
                  <a:gd name="T63" fmla="*/ 44 h 48"/>
                  <a:gd name="T64" fmla="*/ 57 w 67"/>
                  <a:gd name="T65" fmla="*/ 41 h 48"/>
                  <a:gd name="T66" fmla="*/ 61 w 67"/>
                  <a:gd name="T67" fmla="*/ 37 h 48"/>
                  <a:gd name="T68" fmla="*/ 64 w 67"/>
                  <a:gd name="T69" fmla="*/ 33 h 48"/>
                  <a:gd name="T70" fmla="*/ 67 w 67"/>
                  <a:gd name="T71" fmla="*/ 29 h 48"/>
                  <a:gd name="T72" fmla="*/ 67 w 67"/>
                  <a:gd name="T73" fmla="*/ 24 h 48"/>
                  <a:gd name="T74" fmla="*/ 67 w 67"/>
                  <a:gd name="T75" fmla="*/ 22 h 48"/>
                  <a:gd name="T76" fmla="*/ 67 w 67"/>
                  <a:gd name="T77" fmla="*/ 20 h 48"/>
                  <a:gd name="T78" fmla="*/ 67 w 67"/>
                  <a:gd name="T79" fmla="*/ 19 h 48"/>
                  <a:gd name="T80" fmla="*/ 66 w 67"/>
                  <a:gd name="T8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48">
                    <a:moveTo>
                      <a:pt x="66" y="18"/>
                    </a:moveTo>
                    <a:lnTo>
                      <a:pt x="64" y="14"/>
                    </a:lnTo>
                    <a:lnTo>
                      <a:pt x="61" y="11"/>
                    </a:lnTo>
                    <a:lnTo>
                      <a:pt x="58" y="7"/>
                    </a:lnTo>
                    <a:lnTo>
                      <a:pt x="54" y="5"/>
                    </a:lnTo>
                    <a:lnTo>
                      <a:pt x="49" y="3"/>
                    </a:lnTo>
                    <a:lnTo>
                      <a:pt x="45" y="1"/>
                    </a:lnTo>
                    <a:lnTo>
                      <a:pt x="39" y="0"/>
                    </a:lnTo>
                    <a:lnTo>
                      <a:pt x="33" y="0"/>
                    </a:lnTo>
                    <a:lnTo>
                      <a:pt x="29" y="0"/>
                    </a:lnTo>
                    <a:lnTo>
                      <a:pt x="25" y="1"/>
                    </a:lnTo>
                    <a:lnTo>
                      <a:pt x="22" y="2"/>
                    </a:lnTo>
                    <a:lnTo>
                      <a:pt x="18" y="2"/>
                    </a:lnTo>
                    <a:lnTo>
                      <a:pt x="14" y="4"/>
                    </a:lnTo>
                    <a:lnTo>
                      <a:pt x="11" y="6"/>
                    </a:lnTo>
                    <a:lnTo>
                      <a:pt x="8" y="8"/>
                    </a:lnTo>
                    <a:lnTo>
                      <a:pt x="6" y="11"/>
                    </a:lnTo>
                    <a:lnTo>
                      <a:pt x="4" y="13"/>
                    </a:lnTo>
                    <a:lnTo>
                      <a:pt x="2" y="16"/>
                    </a:lnTo>
                    <a:lnTo>
                      <a:pt x="1" y="20"/>
                    </a:lnTo>
                    <a:lnTo>
                      <a:pt x="0" y="24"/>
                    </a:lnTo>
                    <a:lnTo>
                      <a:pt x="1" y="29"/>
                    </a:lnTo>
                    <a:lnTo>
                      <a:pt x="3" y="33"/>
                    </a:lnTo>
                    <a:lnTo>
                      <a:pt x="6" y="37"/>
                    </a:lnTo>
                    <a:lnTo>
                      <a:pt x="10" y="41"/>
                    </a:lnTo>
                    <a:lnTo>
                      <a:pt x="15" y="44"/>
                    </a:lnTo>
                    <a:lnTo>
                      <a:pt x="20" y="46"/>
                    </a:lnTo>
                    <a:lnTo>
                      <a:pt x="27" y="48"/>
                    </a:lnTo>
                    <a:lnTo>
                      <a:pt x="33" y="48"/>
                    </a:lnTo>
                    <a:lnTo>
                      <a:pt x="40" y="48"/>
                    </a:lnTo>
                    <a:lnTo>
                      <a:pt x="47" y="46"/>
                    </a:lnTo>
                    <a:lnTo>
                      <a:pt x="52" y="44"/>
                    </a:lnTo>
                    <a:lnTo>
                      <a:pt x="57" y="41"/>
                    </a:lnTo>
                    <a:lnTo>
                      <a:pt x="61" y="37"/>
                    </a:lnTo>
                    <a:lnTo>
                      <a:pt x="64" y="33"/>
                    </a:lnTo>
                    <a:lnTo>
                      <a:pt x="67" y="29"/>
                    </a:lnTo>
                    <a:lnTo>
                      <a:pt x="67" y="24"/>
                    </a:lnTo>
                    <a:lnTo>
                      <a:pt x="67" y="22"/>
                    </a:lnTo>
                    <a:lnTo>
                      <a:pt x="67" y="20"/>
                    </a:lnTo>
                    <a:lnTo>
                      <a:pt x="67" y="19"/>
                    </a:lnTo>
                    <a:lnTo>
                      <a:pt x="6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09" name="Rectangle 145"/>
              <p:cNvSpPr>
                <a:spLocks noChangeArrowheads="1"/>
              </p:cNvSpPr>
              <p:nvPr/>
            </p:nvSpPr>
            <p:spPr bwMode="auto">
              <a:xfrm>
                <a:off x="2924" y="2239"/>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210" name="Rectangle 146"/>
              <p:cNvSpPr>
                <a:spLocks noChangeArrowheads="1"/>
              </p:cNvSpPr>
              <p:nvPr/>
            </p:nvSpPr>
            <p:spPr bwMode="auto">
              <a:xfrm>
                <a:off x="2924" y="2475"/>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211" name="Rectangle 147"/>
              <p:cNvSpPr>
                <a:spLocks noChangeArrowheads="1"/>
              </p:cNvSpPr>
              <p:nvPr/>
            </p:nvSpPr>
            <p:spPr bwMode="auto">
              <a:xfrm>
                <a:off x="2925" y="2415"/>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212" name="Rectangle 148"/>
              <p:cNvSpPr>
                <a:spLocks noChangeArrowheads="1"/>
              </p:cNvSpPr>
              <p:nvPr/>
            </p:nvSpPr>
            <p:spPr bwMode="auto">
              <a:xfrm>
                <a:off x="2925" y="2356"/>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213" name="Rectangle 149"/>
              <p:cNvSpPr>
                <a:spLocks noChangeArrowheads="1"/>
              </p:cNvSpPr>
              <p:nvPr/>
            </p:nvSpPr>
            <p:spPr bwMode="auto">
              <a:xfrm>
                <a:off x="2924" y="2297"/>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214" name="Rectangle 150"/>
              <p:cNvSpPr>
                <a:spLocks noChangeArrowheads="1"/>
              </p:cNvSpPr>
              <p:nvPr/>
            </p:nvSpPr>
            <p:spPr bwMode="auto">
              <a:xfrm>
                <a:off x="2924" y="2534"/>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2264215" name="Group 151"/>
            <p:cNvGrpSpPr>
              <a:grpSpLocks/>
            </p:cNvGrpSpPr>
            <p:nvPr/>
          </p:nvGrpSpPr>
          <p:grpSpPr bwMode="auto">
            <a:xfrm>
              <a:off x="3219450" y="2879728"/>
              <a:ext cx="2813051" cy="2568575"/>
              <a:chOff x="2549" y="1907"/>
              <a:chExt cx="1130" cy="893"/>
            </a:xfrm>
          </p:grpSpPr>
          <p:sp>
            <p:nvSpPr>
              <p:cNvPr id="2264216" name="Freeform 152"/>
              <p:cNvSpPr>
                <a:spLocks/>
              </p:cNvSpPr>
              <p:nvPr/>
            </p:nvSpPr>
            <p:spPr bwMode="auto">
              <a:xfrm>
                <a:off x="2872" y="2125"/>
                <a:ext cx="491" cy="510"/>
              </a:xfrm>
              <a:custGeom>
                <a:avLst/>
                <a:gdLst>
                  <a:gd name="T0" fmla="*/ 0 w 491"/>
                  <a:gd name="T1" fmla="*/ 0 h 510"/>
                  <a:gd name="T2" fmla="*/ 0 w 491"/>
                  <a:gd name="T3" fmla="*/ 349 h 510"/>
                  <a:gd name="T4" fmla="*/ 0 w 491"/>
                  <a:gd name="T5" fmla="*/ 510 h 510"/>
                  <a:gd name="T6" fmla="*/ 90 w 491"/>
                  <a:gd name="T7" fmla="*/ 510 h 510"/>
                  <a:gd name="T8" fmla="*/ 302 w 491"/>
                  <a:gd name="T9" fmla="*/ 510 h 510"/>
                  <a:gd name="T10" fmla="*/ 491 w 491"/>
                  <a:gd name="T11" fmla="*/ 510 h 510"/>
                  <a:gd name="T12" fmla="*/ 491 w 491"/>
                  <a:gd name="T13" fmla="*/ 259 h 510"/>
                  <a:gd name="T14" fmla="*/ 491 w 491"/>
                  <a:gd name="T15" fmla="*/ 0 h 510"/>
                  <a:gd name="T16" fmla="*/ 0 w 491"/>
                  <a:gd name="T17"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510">
                    <a:moveTo>
                      <a:pt x="0" y="0"/>
                    </a:moveTo>
                    <a:lnTo>
                      <a:pt x="0" y="349"/>
                    </a:lnTo>
                    <a:lnTo>
                      <a:pt x="0" y="510"/>
                    </a:lnTo>
                    <a:lnTo>
                      <a:pt x="90" y="510"/>
                    </a:lnTo>
                    <a:lnTo>
                      <a:pt x="302" y="510"/>
                    </a:lnTo>
                    <a:lnTo>
                      <a:pt x="491" y="510"/>
                    </a:lnTo>
                    <a:lnTo>
                      <a:pt x="491" y="259"/>
                    </a:lnTo>
                    <a:lnTo>
                      <a:pt x="49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17" name="Freeform 153"/>
              <p:cNvSpPr>
                <a:spLocks/>
              </p:cNvSpPr>
              <p:nvPr/>
            </p:nvSpPr>
            <p:spPr bwMode="auto">
              <a:xfrm>
                <a:off x="2549" y="1907"/>
                <a:ext cx="1130" cy="893"/>
              </a:xfrm>
              <a:custGeom>
                <a:avLst/>
                <a:gdLst>
                  <a:gd name="T0" fmla="*/ 151 w 1130"/>
                  <a:gd name="T1" fmla="*/ 0 h 893"/>
                  <a:gd name="T2" fmla="*/ 123 w 1130"/>
                  <a:gd name="T3" fmla="*/ 3 h 893"/>
                  <a:gd name="T4" fmla="*/ 95 w 1130"/>
                  <a:gd name="T5" fmla="*/ 10 h 893"/>
                  <a:gd name="T6" fmla="*/ 71 w 1130"/>
                  <a:gd name="T7" fmla="*/ 20 h 893"/>
                  <a:gd name="T8" fmla="*/ 49 w 1130"/>
                  <a:gd name="T9" fmla="*/ 34 h 893"/>
                  <a:gd name="T10" fmla="*/ 30 w 1130"/>
                  <a:gd name="T11" fmla="*/ 51 h 893"/>
                  <a:gd name="T12" fmla="*/ 15 w 1130"/>
                  <a:gd name="T13" fmla="*/ 70 h 893"/>
                  <a:gd name="T14" fmla="*/ 5 w 1130"/>
                  <a:gd name="T15" fmla="*/ 91 h 893"/>
                  <a:gd name="T16" fmla="*/ 0 w 1130"/>
                  <a:gd name="T17" fmla="*/ 113 h 893"/>
                  <a:gd name="T18" fmla="*/ 0 w 1130"/>
                  <a:gd name="T19" fmla="*/ 442 h 893"/>
                  <a:gd name="T20" fmla="*/ 0 w 1130"/>
                  <a:gd name="T21" fmla="*/ 772 h 893"/>
                  <a:gd name="T22" fmla="*/ 4 w 1130"/>
                  <a:gd name="T23" fmla="*/ 795 h 893"/>
                  <a:gd name="T24" fmla="*/ 14 w 1130"/>
                  <a:gd name="T25" fmla="*/ 816 h 893"/>
                  <a:gd name="T26" fmla="*/ 30 w 1130"/>
                  <a:gd name="T27" fmla="*/ 836 h 893"/>
                  <a:gd name="T28" fmla="*/ 51 w 1130"/>
                  <a:gd name="T29" fmla="*/ 854 h 893"/>
                  <a:gd name="T30" fmla="*/ 75 w 1130"/>
                  <a:gd name="T31" fmla="*/ 869 h 893"/>
                  <a:gd name="T32" fmla="*/ 102 w 1130"/>
                  <a:gd name="T33" fmla="*/ 881 h 893"/>
                  <a:gd name="T34" fmla="*/ 130 w 1130"/>
                  <a:gd name="T35" fmla="*/ 889 h 893"/>
                  <a:gd name="T36" fmla="*/ 159 w 1130"/>
                  <a:gd name="T37" fmla="*/ 891 h 893"/>
                  <a:gd name="T38" fmla="*/ 987 w 1130"/>
                  <a:gd name="T39" fmla="*/ 892 h 893"/>
                  <a:gd name="T40" fmla="*/ 1012 w 1130"/>
                  <a:gd name="T41" fmla="*/ 887 h 893"/>
                  <a:gd name="T42" fmla="*/ 1037 w 1130"/>
                  <a:gd name="T43" fmla="*/ 877 h 893"/>
                  <a:gd name="T44" fmla="*/ 1062 w 1130"/>
                  <a:gd name="T45" fmla="*/ 863 h 893"/>
                  <a:gd name="T46" fmla="*/ 1084 w 1130"/>
                  <a:gd name="T47" fmla="*/ 847 h 893"/>
                  <a:gd name="T48" fmla="*/ 1104 w 1130"/>
                  <a:gd name="T49" fmla="*/ 829 h 893"/>
                  <a:gd name="T50" fmla="*/ 1118 w 1130"/>
                  <a:gd name="T51" fmla="*/ 810 h 893"/>
                  <a:gd name="T52" fmla="*/ 1126 w 1130"/>
                  <a:gd name="T53" fmla="*/ 790 h 893"/>
                  <a:gd name="T54" fmla="*/ 1130 w 1130"/>
                  <a:gd name="T55" fmla="*/ 682 h 893"/>
                  <a:gd name="T56" fmla="*/ 1128 w 1130"/>
                  <a:gd name="T57" fmla="*/ 219 h 893"/>
                  <a:gd name="T58" fmla="*/ 1125 w 1130"/>
                  <a:gd name="T59" fmla="*/ 102 h 893"/>
                  <a:gd name="T60" fmla="*/ 1118 w 1130"/>
                  <a:gd name="T61" fmla="*/ 80 h 893"/>
                  <a:gd name="T62" fmla="*/ 1106 w 1130"/>
                  <a:gd name="T63" fmla="*/ 60 h 893"/>
                  <a:gd name="T64" fmla="*/ 1089 w 1130"/>
                  <a:gd name="T65" fmla="*/ 42 h 893"/>
                  <a:gd name="T66" fmla="*/ 1069 w 1130"/>
                  <a:gd name="T67" fmla="*/ 27 h 893"/>
                  <a:gd name="T68" fmla="*/ 1046 w 1130"/>
                  <a:gd name="T69" fmla="*/ 15 h 893"/>
                  <a:gd name="T70" fmla="*/ 1021 w 1130"/>
                  <a:gd name="T71" fmla="*/ 6 h 893"/>
                  <a:gd name="T72" fmla="*/ 993 w 1130"/>
                  <a:gd name="T73" fmla="*/ 1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0" h="893">
                    <a:moveTo>
                      <a:pt x="979" y="1"/>
                    </a:moveTo>
                    <a:lnTo>
                      <a:pt x="151" y="0"/>
                    </a:lnTo>
                    <a:lnTo>
                      <a:pt x="137" y="1"/>
                    </a:lnTo>
                    <a:lnTo>
                      <a:pt x="123" y="3"/>
                    </a:lnTo>
                    <a:lnTo>
                      <a:pt x="109" y="6"/>
                    </a:lnTo>
                    <a:lnTo>
                      <a:pt x="95" y="10"/>
                    </a:lnTo>
                    <a:lnTo>
                      <a:pt x="83" y="15"/>
                    </a:lnTo>
                    <a:lnTo>
                      <a:pt x="71" y="20"/>
                    </a:lnTo>
                    <a:lnTo>
                      <a:pt x="59" y="27"/>
                    </a:lnTo>
                    <a:lnTo>
                      <a:pt x="49" y="34"/>
                    </a:lnTo>
                    <a:lnTo>
                      <a:pt x="39" y="42"/>
                    </a:lnTo>
                    <a:lnTo>
                      <a:pt x="30" y="51"/>
                    </a:lnTo>
                    <a:lnTo>
                      <a:pt x="22" y="60"/>
                    </a:lnTo>
                    <a:lnTo>
                      <a:pt x="15" y="70"/>
                    </a:lnTo>
                    <a:lnTo>
                      <a:pt x="9" y="81"/>
                    </a:lnTo>
                    <a:lnTo>
                      <a:pt x="5" y="91"/>
                    </a:lnTo>
                    <a:lnTo>
                      <a:pt x="2" y="102"/>
                    </a:lnTo>
                    <a:lnTo>
                      <a:pt x="0" y="113"/>
                    </a:lnTo>
                    <a:lnTo>
                      <a:pt x="0" y="216"/>
                    </a:lnTo>
                    <a:lnTo>
                      <a:pt x="0" y="442"/>
                    </a:lnTo>
                    <a:lnTo>
                      <a:pt x="0" y="669"/>
                    </a:lnTo>
                    <a:lnTo>
                      <a:pt x="0" y="772"/>
                    </a:lnTo>
                    <a:lnTo>
                      <a:pt x="1" y="783"/>
                    </a:lnTo>
                    <a:lnTo>
                      <a:pt x="4" y="795"/>
                    </a:lnTo>
                    <a:lnTo>
                      <a:pt x="9" y="805"/>
                    </a:lnTo>
                    <a:lnTo>
                      <a:pt x="14" y="816"/>
                    </a:lnTo>
                    <a:lnTo>
                      <a:pt x="22" y="827"/>
                    </a:lnTo>
                    <a:lnTo>
                      <a:pt x="30" y="836"/>
                    </a:lnTo>
                    <a:lnTo>
                      <a:pt x="41" y="845"/>
                    </a:lnTo>
                    <a:lnTo>
                      <a:pt x="51" y="854"/>
                    </a:lnTo>
                    <a:lnTo>
                      <a:pt x="63" y="862"/>
                    </a:lnTo>
                    <a:lnTo>
                      <a:pt x="75" y="869"/>
                    </a:lnTo>
                    <a:lnTo>
                      <a:pt x="89" y="876"/>
                    </a:lnTo>
                    <a:lnTo>
                      <a:pt x="102" y="881"/>
                    </a:lnTo>
                    <a:lnTo>
                      <a:pt x="116" y="886"/>
                    </a:lnTo>
                    <a:lnTo>
                      <a:pt x="130" y="889"/>
                    </a:lnTo>
                    <a:lnTo>
                      <a:pt x="145" y="890"/>
                    </a:lnTo>
                    <a:lnTo>
                      <a:pt x="159" y="891"/>
                    </a:lnTo>
                    <a:lnTo>
                      <a:pt x="975" y="893"/>
                    </a:lnTo>
                    <a:lnTo>
                      <a:pt x="987" y="892"/>
                    </a:lnTo>
                    <a:lnTo>
                      <a:pt x="999" y="890"/>
                    </a:lnTo>
                    <a:lnTo>
                      <a:pt x="1012" y="887"/>
                    </a:lnTo>
                    <a:lnTo>
                      <a:pt x="1024" y="883"/>
                    </a:lnTo>
                    <a:lnTo>
                      <a:pt x="1037" y="877"/>
                    </a:lnTo>
                    <a:lnTo>
                      <a:pt x="1049" y="871"/>
                    </a:lnTo>
                    <a:lnTo>
                      <a:pt x="1062" y="863"/>
                    </a:lnTo>
                    <a:lnTo>
                      <a:pt x="1073" y="856"/>
                    </a:lnTo>
                    <a:lnTo>
                      <a:pt x="1084" y="847"/>
                    </a:lnTo>
                    <a:lnTo>
                      <a:pt x="1094" y="838"/>
                    </a:lnTo>
                    <a:lnTo>
                      <a:pt x="1104" y="829"/>
                    </a:lnTo>
                    <a:lnTo>
                      <a:pt x="1112" y="819"/>
                    </a:lnTo>
                    <a:lnTo>
                      <a:pt x="1118" y="810"/>
                    </a:lnTo>
                    <a:lnTo>
                      <a:pt x="1122" y="800"/>
                    </a:lnTo>
                    <a:lnTo>
                      <a:pt x="1126" y="790"/>
                    </a:lnTo>
                    <a:lnTo>
                      <a:pt x="1127" y="781"/>
                    </a:lnTo>
                    <a:lnTo>
                      <a:pt x="1130" y="682"/>
                    </a:lnTo>
                    <a:lnTo>
                      <a:pt x="1130" y="452"/>
                    </a:lnTo>
                    <a:lnTo>
                      <a:pt x="1128" y="219"/>
                    </a:lnTo>
                    <a:lnTo>
                      <a:pt x="1127" y="113"/>
                    </a:lnTo>
                    <a:lnTo>
                      <a:pt x="1125" y="102"/>
                    </a:lnTo>
                    <a:lnTo>
                      <a:pt x="1122" y="91"/>
                    </a:lnTo>
                    <a:lnTo>
                      <a:pt x="1118" y="80"/>
                    </a:lnTo>
                    <a:lnTo>
                      <a:pt x="1113" y="70"/>
                    </a:lnTo>
                    <a:lnTo>
                      <a:pt x="1106" y="60"/>
                    </a:lnTo>
                    <a:lnTo>
                      <a:pt x="1098" y="51"/>
                    </a:lnTo>
                    <a:lnTo>
                      <a:pt x="1089" y="42"/>
                    </a:lnTo>
                    <a:lnTo>
                      <a:pt x="1080" y="34"/>
                    </a:lnTo>
                    <a:lnTo>
                      <a:pt x="1069" y="27"/>
                    </a:lnTo>
                    <a:lnTo>
                      <a:pt x="1058" y="20"/>
                    </a:lnTo>
                    <a:lnTo>
                      <a:pt x="1046" y="15"/>
                    </a:lnTo>
                    <a:lnTo>
                      <a:pt x="1034" y="10"/>
                    </a:lnTo>
                    <a:lnTo>
                      <a:pt x="1021" y="6"/>
                    </a:lnTo>
                    <a:lnTo>
                      <a:pt x="1007" y="3"/>
                    </a:lnTo>
                    <a:lnTo>
                      <a:pt x="993" y="1"/>
                    </a:lnTo>
                    <a:lnTo>
                      <a:pt x="97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18" name="Freeform 154"/>
              <p:cNvSpPr>
                <a:spLocks/>
              </p:cNvSpPr>
              <p:nvPr/>
            </p:nvSpPr>
            <p:spPr bwMode="auto">
              <a:xfrm>
                <a:off x="2608" y="1955"/>
                <a:ext cx="1008" cy="796"/>
              </a:xfrm>
              <a:custGeom>
                <a:avLst/>
                <a:gdLst>
                  <a:gd name="T0" fmla="*/ 121 w 1008"/>
                  <a:gd name="T1" fmla="*/ 0 h 796"/>
                  <a:gd name="T2" fmla="*/ 98 w 1008"/>
                  <a:gd name="T3" fmla="*/ 2 h 796"/>
                  <a:gd name="T4" fmla="*/ 76 w 1008"/>
                  <a:gd name="T5" fmla="*/ 7 h 796"/>
                  <a:gd name="T6" fmla="*/ 56 w 1008"/>
                  <a:gd name="T7" fmla="*/ 15 h 796"/>
                  <a:gd name="T8" fmla="*/ 38 w 1008"/>
                  <a:gd name="T9" fmla="*/ 26 h 796"/>
                  <a:gd name="T10" fmla="*/ 23 w 1008"/>
                  <a:gd name="T11" fmla="*/ 39 h 796"/>
                  <a:gd name="T12" fmla="*/ 12 w 1008"/>
                  <a:gd name="T13" fmla="*/ 55 h 796"/>
                  <a:gd name="T14" fmla="*/ 4 w 1008"/>
                  <a:gd name="T15" fmla="*/ 72 h 796"/>
                  <a:gd name="T16" fmla="*/ 0 w 1008"/>
                  <a:gd name="T17" fmla="*/ 90 h 796"/>
                  <a:gd name="T18" fmla="*/ 0 w 1008"/>
                  <a:gd name="T19" fmla="*/ 395 h 796"/>
                  <a:gd name="T20" fmla="*/ 0 w 1008"/>
                  <a:gd name="T21" fmla="*/ 700 h 796"/>
                  <a:gd name="T22" fmla="*/ 2 w 1008"/>
                  <a:gd name="T23" fmla="*/ 719 h 796"/>
                  <a:gd name="T24" fmla="*/ 9 w 1008"/>
                  <a:gd name="T25" fmla="*/ 736 h 796"/>
                  <a:gd name="T26" fmla="*/ 20 w 1008"/>
                  <a:gd name="T27" fmla="*/ 752 h 796"/>
                  <a:gd name="T28" fmla="*/ 34 w 1008"/>
                  <a:gd name="T29" fmla="*/ 766 h 796"/>
                  <a:gd name="T30" fmla="*/ 50 w 1008"/>
                  <a:gd name="T31" fmla="*/ 778 h 796"/>
                  <a:gd name="T32" fmla="*/ 70 w 1008"/>
                  <a:gd name="T33" fmla="*/ 787 h 796"/>
                  <a:gd name="T34" fmla="*/ 91 w 1008"/>
                  <a:gd name="T35" fmla="*/ 793 h 796"/>
                  <a:gd name="T36" fmla="*/ 115 w 1008"/>
                  <a:gd name="T37" fmla="*/ 796 h 796"/>
                  <a:gd name="T38" fmla="*/ 905 w 1008"/>
                  <a:gd name="T39" fmla="*/ 794 h 796"/>
                  <a:gd name="T40" fmla="*/ 928 w 1008"/>
                  <a:gd name="T41" fmla="*/ 789 h 796"/>
                  <a:gd name="T42" fmla="*/ 948 w 1008"/>
                  <a:gd name="T43" fmla="*/ 782 h 796"/>
                  <a:gd name="T44" fmla="*/ 966 w 1008"/>
                  <a:gd name="T45" fmla="*/ 771 h 796"/>
                  <a:gd name="T46" fmla="*/ 982 w 1008"/>
                  <a:gd name="T47" fmla="*/ 758 h 796"/>
                  <a:gd name="T48" fmla="*/ 994 w 1008"/>
                  <a:gd name="T49" fmla="*/ 743 h 796"/>
                  <a:gd name="T50" fmla="*/ 1002 w 1008"/>
                  <a:gd name="T51" fmla="*/ 727 h 796"/>
                  <a:gd name="T52" fmla="*/ 1007 w 1008"/>
                  <a:gd name="T53" fmla="*/ 709 h 796"/>
                  <a:gd name="T54" fmla="*/ 1008 w 1008"/>
                  <a:gd name="T55" fmla="*/ 699 h 796"/>
                  <a:gd name="T56" fmla="*/ 1008 w 1008"/>
                  <a:gd name="T57" fmla="*/ 698 h 796"/>
                  <a:gd name="T58" fmla="*/ 1008 w 1008"/>
                  <a:gd name="T59" fmla="*/ 90 h 796"/>
                  <a:gd name="T60" fmla="*/ 1004 w 1008"/>
                  <a:gd name="T61" fmla="*/ 71 h 796"/>
                  <a:gd name="T62" fmla="*/ 996 w 1008"/>
                  <a:gd name="T63" fmla="*/ 54 h 796"/>
                  <a:gd name="T64" fmla="*/ 985 w 1008"/>
                  <a:gd name="T65" fmla="*/ 39 h 796"/>
                  <a:gd name="T66" fmla="*/ 969 w 1008"/>
                  <a:gd name="T67" fmla="*/ 26 h 796"/>
                  <a:gd name="T68" fmla="*/ 952 w 1008"/>
                  <a:gd name="T69" fmla="*/ 15 h 796"/>
                  <a:gd name="T70" fmla="*/ 932 w 1008"/>
                  <a:gd name="T71" fmla="*/ 6 h 796"/>
                  <a:gd name="T72" fmla="*/ 909 w 1008"/>
                  <a:gd name="T73" fmla="*/ 2 h 796"/>
                  <a:gd name="T74" fmla="*/ 885 w 1008"/>
                  <a:gd name="T7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8" h="796">
                    <a:moveTo>
                      <a:pt x="885" y="0"/>
                    </a:moveTo>
                    <a:lnTo>
                      <a:pt x="121" y="0"/>
                    </a:lnTo>
                    <a:lnTo>
                      <a:pt x="110" y="0"/>
                    </a:lnTo>
                    <a:lnTo>
                      <a:pt x="98" y="2"/>
                    </a:lnTo>
                    <a:lnTo>
                      <a:pt x="87" y="4"/>
                    </a:lnTo>
                    <a:lnTo>
                      <a:pt x="76" y="7"/>
                    </a:lnTo>
                    <a:lnTo>
                      <a:pt x="66" y="11"/>
                    </a:lnTo>
                    <a:lnTo>
                      <a:pt x="56" y="15"/>
                    </a:lnTo>
                    <a:lnTo>
                      <a:pt x="47" y="20"/>
                    </a:lnTo>
                    <a:lnTo>
                      <a:pt x="38" y="26"/>
                    </a:lnTo>
                    <a:lnTo>
                      <a:pt x="30" y="33"/>
                    </a:lnTo>
                    <a:lnTo>
                      <a:pt x="23" y="39"/>
                    </a:lnTo>
                    <a:lnTo>
                      <a:pt x="17" y="47"/>
                    </a:lnTo>
                    <a:lnTo>
                      <a:pt x="12" y="55"/>
                    </a:lnTo>
                    <a:lnTo>
                      <a:pt x="7" y="63"/>
                    </a:lnTo>
                    <a:lnTo>
                      <a:pt x="4" y="72"/>
                    </a:lnTo>
                    <a:lnTo>
                      <a:pt x="1" y="80"/>
                    </a:lnTo>
                    <a:lnTo>
                      <a:pt x="0" y="90"/>
                    </a:lnTo>
                    <a:lnTo>
                      <a:pt x="0" y="185"/>
                    </a:lnTo>
                    <a:lnTo>
                      <a:pt x="0" y="395"/>
                    </a:lnTo>
                    <a:lnTo>
                      <a:pt x="0" y="605"/>
                    </a:lnTo>
                    <a:lnTo>
                      <a:pt x="0" y="700"/>
                    </a:lnTo>
                    <a:lnTo>
                      <a:pt x="0" y="710"/>
                    </a:lnTo>
                    <a:lnTo>
                      <a:pt x="2" y="719"/>
                    </a:lnTo>
                    <a:lnTo>
                      <a:pt x="5" y="728"/>
                    </a:lnTo>
                    <a:lnTo>
                      <a:pt x="9" y="736"/>
                    </a:lnTo>
                    <a:lnTo>
                      <a:pt x="14" y="744"/>
                    </a:lnTo>
                    <a:lnTo>
                      <a:pt x="20" y="752"/>
                    </a:lnTo>
                    <a:lnTo>
                      <a:pt x="26" y="759"/>
                    </a:lnTo>
                    <a:lnTo>
                      <a:pt x="34" y="766"/>
                    </a:lnTo>
                    <a:lnTo>
                      <a:pt x="42" y="772"/>
                    </a:lnTo>
                    <a:lnTo>
                      <a:pt x="50" y="778"/>
                    </a:lnTo>
                    <a:lnTo>
                      <a:pt x="60" y="783"/>
                    </a:lnTo>
                    <a:lnTo>
                      <a:pt x="70" y="787"/>
                    </a:lnTo>
                    <a:lnTo>
                      <a:pt x="80" y="790"/>
                    </a:lnTo>
                    <a:lnTo>
                      <a:pt x="91" y="793"/>
                    </a:lnTo>
                    <a:lnTo>
                      <a:pt x="103" y="795"/>
                    </a:lnTo>
                    <a:lnTo>
                      <a:pt x="115" y="796"/>
                    </a:lnTo>
                    <a:lnTo>
                      <a:pt x="893" y="795"/>
                    </a:lnTo>
                    <a:lnTo>
                      <a:pt x="905" y="794"/>
                    </a:lnTo>
                    <a:lnTo>
                      <a:pt x="917" y="792"/>
                    </a:lnTo>
                    <a:lnTo>
                      <a:pt x="928" y="789"/>
                    </a:lnTo>
                    <a:lnTo>
                      <a:pt x="938" y="786"/>
                    </a:lnTo>
                    <a:lnTo>
                      <a:pt x="948" y="782"/>
                    </a:lnTo>
                    <a:lnTo>
                      <a:pt x="958" y="777"/>
                    </a:lnTo>
                    <a:lnTo>
                      <a:pt x="966" y="771"/>
                    </a:lnTo>
                    <a:lnTo>
                      <a:pt x="974" y="765"/>
                    </a:lnTo>
                    <a:lnTo>
                      <a:pt x="982" y="758"/>
                    </a:lnTo>
                    <a:lnTo>
                      <a:pt x="988" y="751"/>
                    </a:lnTo>
                    <a:lnTo>
                      <a:pt x="994" y="743"/>
                    </a:lnTo>
                    <a:lnTo>
                      <a:pt x="999" y="735"/>
                    </a:lnTo>
                    <a:lnTo>
                      <a:pt x="1002" y="727"/>
                    </a:lnTo>
                    <a:lnTo>
                      <a:pt x="1005" y="718"/>
                    </a:lnTo>
                    <a:lnTo>
                      <a:pt x="1007" y="709"/>
                    </a:lnTo>
                    <a:lnTo>
                      <a:pt x="1007" y="699"/>
                    </a:lnTo>
                    <a:lnTo>
                      <a:pt x="1008" y="699"/>
                    </a:lnTo>
                    <a:lnTo>
                      <a:pt x="1008" y="699"/>
                    </a:lnTo>
                    <a:lnTo>
                      <a:pt x="1008" y="698"/>
                    </a:lnTo>
                    <a:lnTo>
                      <a:pt x="1008" y="698"/>
                    </a:lnTo>
                    <a:lnTo>
                      <a:pt x="1008" y="90"/>
                    </a:lnTo>
                    <a:lnTo>
                      <a:pt x="1007" y="80"/>
                    </a:lnTo>
                    <a:lnTo>
                      <a:pt x="1004" y="71"/>
                    </a:lnTo>
                    <a:lnTo>
                      <a:pt x="1001" y="63"/>
                    </a:lnTo>
                    <a:lnTo>
                      <a:pt x="996" y="54"/>
                    </a:lnTo>
                    <a:lnTo>
                      <a:pt x="991" y="47"/>
                    </a:lnTo>
                    <a:lnTo>
                      <a:pt x="985" y="39"/>
                    </a:lnTo>
                    <a:lnTo>
                      <a:pt x="977" y="32"/>
                    </a:lnTo>
                    <a:lnTo>
                      <a:pt x="969" y="26"/>
                    </a:lnTo>
                    <a:lnTo>
                      <a:pt x="961" y="20"/>
                    </a:lnTo>
                    <a:lnTo>
                      <a:pt x="952" y="15"/>
                    </a:lnTo>
                    <a:lnTo>
                      <a:pt x="942" y="11"/>
                    </a:lnTo>
                    <a:lnTo>
                      <a:pt x="932" y="6"/>
                    </a:lnTo>
                    <a:lnTo>
                      <a:pt x="920" y="4"/>
                    </a:lnTo>
                    <a:lnTo>
                      <a:pt x="909" y="2"/>
                    </a:lnTo>
                    <a:lnTo>
                      <a:pt x="897" y="0"/>
                    </a:lnTo>
                    <a:lnTo>
                      <a:pt x="8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19" name="Freeform 155"/>
              <p:cNvSpPr>
                <a:spLocks/>
              </p:cNvSpPr>
              <p:nvPr/>
            </p:nvSpPr>
            <p:spPr bwMode="auto">
              <a:xfrm>
                <a:off x="2821" y="2074"/>
                <a:ext cx="590" cy="621"/>
              </a:xfrm>
              <a:custGeom>
                <a:avLst/>
                <a:gdLst>
                  <a:gd name="T0" fmla="*/ 514 w 590"/>
                  <a:gd name="T1" fmla="*/ 0 h 621"/>
                  <a:gd name="T2" fmla="*/ 367 w 590"/>
                  <a:gd name="T3" fmla="*/ 0 h 621"/>
                  <a:gd name="T4" fmla="*/ 367 w 590"/>
                  <a:gd name="T5" fmla="*/ 12 h 621"/>
                  <a:gd name="T6" fmla="*/ 367 w 590"/>
                  <a:gd name="T7" fmla="*/ 24 h 621"/>
                  <a:gd name="T8" fmla="*/ 425 w 590"/>
                  <a:gd name="T9" fmla="*/ 24 h 621"/>
                  <a:gd name="T10" fmla="*/ 431 w 590"/>
                  <a:gd name="T11" fmla="*/ 26 h 621"/>
                  <a:gd name="T12" fmla="*/ 437 w 590"/>
                  <a:gd name="T13" fmla="*/ 28 h 621"/>
                  <a:gd name="T14" fmla="*/ 442 w 590"/>
                  <a:gd name="T15" fmla="*/ 32 h 621"/>
                  <a:gd name="T16" fmla="*/ 447 w 590"/>
                  <a:gd name="T17" fmla="*/ 35 h 621"/>
                  <a:gd name="T18" fmla="*/ 453 w 590"/>
                  <a:gd name="T19" fmla="*/ 40 h 621"/>
                  <a:gd name="T20" fmla="*/ 457 w 590"/>
                  <a:gd name="T21" fmla="*/ 46 h 621"/>
                  <a:gd name="T22" fmla="*/ 542 w 590"/>
                  <a:gd name="T23" fmla="*/ 51 h 621"/>
                  <a:gd name="T24" fmla="*/ 542 w 590"/>
                  <a:gd name="T25" fmla="*/ 561 h 621"/>
                  <a:gd name="T26" fmla="*/ 141 w 590"/>
                  <a:gd name="T27" fmla="*/ 561 h 621"/>
                  <a:gd name="T28" fmla="*/ 51 w 590"/>
                  <a:gd name="T29" fmla="*/ 400 h 621"/>
                  <a:gd name="T30" fmla="*/ 79 w 590"/>
                  <a:gd name="T31" fmla="*/ 51 h 621"/>
                  <a:gd name="T32" fmla="*/ 142 w 590"/>
                  <a:gd name="T33" fmla="*/ 47 h 621"/>
                  <a:gd name="T34" fmla="*/ 147 w 590"/>
                  <a:gd name="T35" fmla="*/ 40 h 621"/>
                  <a:gd name="T36" fmla="*/ 154 w 590"/>
                  <a:gd name="T37" fmla="*/ 34 h 621"/>
                  <a:gd name="T38" fmla="*/ 162 w 590"/>
                  <a:gd name="T39" fmla="*/ 28 h 621"/>
                  <a:gd name="T40" fmla="*/ 172 w 590"/>
                  <a:gd name="T41" fmla="*/ 24 h 621"/>
                  <a:gd name="T42" fmla="*/ 232 w 590"/>
                  <a:gd name="T43" fmla="*/ 24 h 621"/>
                  <a:gd name="T44" fmla="*/ 232 w 590"/>
                  <a:gd name="T45" fmla="*/ 12 h 621"/>
                  <a:gd name="T46" fmla="*/ 232 w 590"/>
                  <a:gd name="T47" fmla="*/ 0 h 621"/>
                  <a:gd name="T48" fmla="*/ 72 w 590"/>
                  <a:gd name="T49" fmla="*/ 0 h 621"/>
                  <a:gd name="T50" fmla="*/ 23 w 590"/>
                  <a:gd name="T51" fmla="*/ 1 h 621"/>
                  <a:gd name="T52" fmla="*/ 15 w 590"/>
                  <a:gd name="T53" fmla="*/ 5 h 621"/>
                  <a:gd name="T54" fmla="*/ 8 w 590"/>
                  <a:gd name="T55" fmla="*/ 9 h 621"/>
                  <a:gd name="T56" fmla="*/ 2 w 590"/>
                  <a:gd name="T57" fmla="*/ 13 h 621"/>
                  <a:gd name="T58" fmla="*/ 0 w 590"/>
                  <a:gd name="T59" fmla="*/ 64 h 621"/>
                  <a:gd name="T60" fmla="*/ 0 w 590"/>
                  <a:gd name="T61" fmla="*/ 570 h 621"/>
                  <a:gd name="T62" fmla="*/ 2 w 590"/>
                  <a:gd name="T63" fmla="*/ 605 h 621"/>
                  <a:gd name="T64" fmla="*/ 6 w 590"/>
                  <a:gd name="T65" fmla="*/ 610 h 621"/>
                  <a:gd name="T66" fmla="*/ 11 w 590"/>
                  <a:gd name="T67" fmla="*/ 615 h 621"/>
                  <a:gd name="T68" fmla="*/ 18 w 590"/>
                  <a:gd name="T69" fmla="*/ 619 h 621"/>
                  <a:gd name="T70" fmla="*/ 89 w 590"/>
                  <a:gd name="T71" fmla="*/ 621 h 621"/>
                  <a:gd name="T72" fmla="*/ 342 w 590"/>
                  <a:gd name="T73" fmla="*/ 621 h 621"/>
                  <a:gd name="T74" fmla="*/ 572 w 590"/>
                  <a:gd name="T75" fmla="*/ 621 h 621"/>
                  <a:gd name="T76" fmla="*/ 577 w 590"/>
                  <a:gd name="T77" fmla="*/ 619 h 621"/>
                  <a:gd name="T78" fmla="*/ 582 w 590"/>
                  <a:gd name="T79" fmla="*/ 617 h 621"/>
                  <a:gd name="T80" fmla="*/ 586 w 590"/>
                  <a:gd name="T81" fmla="*/ 614 h 621"/>
                  <a:gd name="T82" fmla="*/ 590 w 590"/>
                  <a:gd name="T83" fmla="*/ 611 h 621"/>
                  <a:gd name="T84" fmla="*/ 590 w 590"/>
                  <a:gd name="T85" fmla="*/ 301 h 621"/>
                  <a:gd name="T86" fmla="*/ 590 w 590"/>
                  <a:gd name="T87" fmla="*/ 19 h 621"/>
                  <a:gd name="T88" fmla="*/ 584 w 590"/>
                  <a:gd name="T89" fmla="*/ 13 h 621"/>
                  <a:gd name="T90" fmla="*/ 577 w 590"/>
                  <a:gd name="T91" fmla="*/ 8 h 621"/>
                  <a:gd name="T92" fmla="*/ 569 w 590"/>
                  <a:gd name="T93" fmla="*/ 3 h 621"/>
                  <a:gd name="T94" fmla="*/ 560 w 590"/>
                  <a:gd name="T9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0" h="621">
                    <a:moveTo>
                      <a:pt x="560" y="0"/>
                    </a:moveTo>
                    <a:lnTo>
                      <a:pt x="514" y="0"/>
                    </a:lnTo>
                    <a:lnTo>
                      <a:pt x="453" y="0"/>
                    </a:lnTo>
                    <a:lnTo>
                      <a:pt x="367" y="0"/>
                    </a:lnTo>
                    <a:lnTo>
                      <a:pt x="367" y="6"/>
                    </a:lnTo>
                    <a:lnTo>
                      <a:pt x="367" y="12"/>
                    </a:lnTo>
                    <a:lnTo>
                      <a:pt x="367" y="18"/>
                    </a:lnTo>
                    <a:lnTo>
                      <a:pt x="367" y="24"/>
                    </a:lnTo>
                    <a:lnTo>
                      <a:pt x="380" y="24"/>
                    </a:lnTo>
                    <a:lnTo>
                      <a:pt x="425" y="24"/>
                    </a:lnTo>
                    <a:lnTo>
                      <a:pt x="428" y="25"/>
                    </a:lnTo>
                    <a:lnTo>
                      <a:pt x="431" y="26"/>
                    </a:lnTo>
                    <a:lnTo>
                      <a:pt x="434" y="28"/>
                    </a:lnTo>
                    <a:lnTo>
                      <a:pt x="437" y="28"/>
                    </a:lnTo>
                    <a:lnTo>
                      <a:pt x="439" y="30"/>
                    </a:lnTo>
                    <a:lnTo>
                      <a:pt x="442" y="32"/>
                    </a:lnTo>
                    <a:lnTo>
                      <a:pt x="445" y="33"/>
                    </a:lnTo>
                    <a:lnTo>
                      <a:pt x="447" y="35"/>
                    </a:lnTo>
                    <a:lnTo>
                      <a:pt x="450" y="37"/>
                    </a:lnTo>
                    <a:lnTo>
                      <a:pt x="453" y="40"/>
                    </a:lnTo>
                    <a:lnTo>
                      <a:pt x="455" y="43"/>
                    </a:lnTo>
                    <a:lnTo>
                      <a:pt x="457" y="46"/>
                    </a:lnTo>
                    <a:lnTo>
                      <a:pt x="457" y="51"/>
                    </a:lnTo>
                    <a:lnTo>
                      <a:pt x="542" y="51"/>
                    </a:lnTo>
                    <a:lnTo>
                      <a:pt x="542" y="310"/>
                    </a:lnTo>
                    <a:lnTo>
                      <a:pt x="542" y="561"/>
                    </a:lnTo>
                    <a:lnTo>
                      <a:pt x="353" y="561"/>
                    </a:lnTo>
                    <a:lnTo>
                      <a:pt x="141" y="561"/>
                    </a:lnTo>
                    <a:lnTo>
                      <a:pt x="51" y="561"/>
                    </a:lnTo>
                    <a:lnTo>
                      <a:pt x="51" y="400"/>
                    </a:lnTo>
                    <a:lnTo>
                      <a:pt x="51" y="51"/>
                    </a:lnTo>
                    <a:lnTo>
                      <a:pt x="79" y="51"/>
                    </a:lnTo>
                    <a:lnTo>
                      <a:pt x="142" y="51"/>
                    </a:lnTo>
                    <a:lnTo>
                      <a:pt x="142" y="47"/>
                    </a:lnTo>
                    <a:lnTo>
                      <a:pt x="144" y="44"/>
                    </a:lnTo>
                    <a:lnTo>
                      <a:pt x="147" y="40"/>
                    </a:lnTo>
                    <a:lnTo>
                      <a:pt x="150" y="37"/>
                    </a:lnTo>
                    <a:lnTo>
                      <a:pt x="154" y="34"/>
                    </a:lnTo>
                    <a:lnTo>
                      <a:pt x="158" y="31"/>
                    </a:lnTo>
                    <a:lnTo>
                      <a:pt x="162" y="28"/>
                    </a:lnTo>
                    <a:lnTo>
                      <a:pt x="166" y="26"/>
                    </a:lnTo>
                    <a:lnTo>
                      <a:pt x="172" y="24"/>
                    </a:lnTo>
                    <a:lnTo>
                      <a:pt x="210" y="24"/>
                    </a:lnTo>
                    <a:lnTo>
                      <a:pt x="232" y="24"/>
                    </a:lnTo>
                    <a:lnTo>
                      <a:pt x="232" y="18"/>
                    </a:lnTo>
                    <a:lnTo>
                      <a:pt x="232" y="12"/>
                    </a:lnTo>
                    <a:lnTo>
                      <a:pt x="232" y="6"/>
                    </a:lnTo>
                    <a:lnTo>
                      <a:pt x="232" y="0"/>
                    </a:lnTo>
                    <a:lnTo>
                      <a:pt x="73" y="0"/>
                    </a:lnTo>
                    <a:lnTo>
                      <a:pt x="72" y="0"/>
                    </a:lnTo>
                    <a:lnTo>
                      <a:pt x="27" y="0"/>
                    </a:lnTo>
                    <a:lnTo>
                      <a:pt x="23" y="1"/>
                    </a:lnTo>
                    <a:lnTo>
                      <a:pt x="19" y="3"/>
                    </a:lnTo>
                    <a:lnTo>
                      <a:pt x="15" y="5"/>
                    </a:lnTo>
                    <a:lnTo>
                      <a:pt x="12" y="6"/>
                    </a:lnTo>
                    <a:lnTo>
                      <a:pt x="8" y="9"/>
                    </a:lnTo>
                    <a:lnTo>
                      <a:pt x="5" y="11"/>
                    </a:lnTo>
                    <a:lnTo>
                      <a:pt x="2" y="13"/>
                    </a:lnTo>
                    <a:lnTo>
                      <a:pt x="0" y="16"/>
                    </a:lnTo>
                    <a:lnTo>
                      <a:pt x="0" y="64"/>
                    </a:lnTo>
                    <a:lnTo>
                      <a:pt x="0" y="409"/>
                    </a:lnTo>
                    <a:lnTo>
                      <a:pt x="0" y="570"/>
                    </a:lnTo>
                    <a:lnTo>
                      <a:pt x="0" y="602"/>
                    </a:lnTo>
                    <a:lnTo>
                      <a:pt x="2" y="605"/>
                    </a:lnTo>
                    <a:lnTo>
                      <a:pt x="3" y="608"/>
                    </a:lnTo>
                    <a:lnTo>
                      <a:pt x="6" y="610"/>
                    </a:lnTo>
                    <a:lnTo>
                      <a:pt x="8" y="613"/>
                    </a:lnTo>
                    <a:lnTo>
                      <a:pt x="11" y="615"/>
                    </a:lnTo>
                    <a:lnTo>
                      <a:pt x="14" y="618"/>
                    </a:lnTo>
                    <a:lnTo>
                      <a:pt x="18" y="619"/>
                    </a:lnTo>
                    <a:lnTo>
                      <a:pt x="21" y="621"/>
                    </a:lnTo>
                    <a:lnTo>
                      <a:pt x="89" y="621"/>
                    </a:lnTo>
                    <a:lnTo>
                      <a:pt x="148" y="621"/>
                    </a:lnTo>
                    <a:lnTo>
                      <a:pt x="342" y="621"/>
                    </a:lnTo>
                    <a:lnTo>
                      <a:pt x="513" y="621"/>
                    </a:lnTo>
                    <a:lnTo>
                      <a:pt x="572" y="621"/>
                    </a:lnTo>
                    <a:lnTo>
                      <a:pt x="575" y="620"/>
                    </a:lnTo>
                    <a:lnTo>
                      <a:pt x="577" y="619"/>
                    </a:lnTo>
                    <a:lnTo>
                      <a:pt x="579" y="618"/>
                    </a:lnTo>
                    <a:lnTo>
                      <a:pt x="582" y="617"/>
                    </a:lnTo>
                    <a:lnTo>
                      <a:pt x="584" y="615"/>
                    </a:lnTo>
                    <a:lnTo>
                      <a:pt x="586" y="614"/>
                    </a:lnTo>
                    <a:lnTo>
                      <a:pt x="588" y="612"/>
                    </a:lnTo>
                    <a:lnTo>
                      <a:pt x="590" y="611"/>
                    </a:lnTo>
                    <a:lnTo>
                      <a:pt x="590" y="558"/>
                    </a:lnTo>
                    <a:lnTo>
                      <a:pt x="590" y="301"/>
                    </a:lnTo>
                    <a:lnTo>
                      <a:pt x="590" y="60"/>
                    </a:lnTo>
                    <a:lnTo>
                      <a:pt x="590" y="19"/>
                    </a:lnTo>
                    <a:lnTo>
                      <a:pt x="587" y="16"/>
                    </a:lnTo>
                    <a:lnTo>
                      <a:pt x="584" y="13"/>
                    </a:lnTo>
                    <a:lnTo>
                      <a:pt x="580" y="10"/>
                    </a:lnTo>
                    <a:lnTo>
                      <a:pt x="577" y="8"/>
                    </a:lnTo>
                    <a:lnTo>
                      <a:pt x="573" y="5"/>
                    </a:lnTo>
                    <a:lnTo>
                      <a:pt x="569" y="3"/>
                    </a:lnTo>
                    <a:lnTo>
                      <a:pt x="564" y="1"/>
                    </a:lnTo>
                    <a:lnTo>
                      <a:pt x="5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20" name="Freeform 156"/>
              <p:cNvSpPr>
                <a:spLocks/>
              </p:cNvSpPr>
              <p:nvPr/>
            </p:nvSpPr>
            <p:spPr bwMode="auto">
              <a:xfrm>
                <a:off x="2978" y="2000"/>
                <a:ext cx="285" cy="169"/>
              </a:xfrm>
              <a:custGeom>
                <a:avLst/>
                <a:gdLst>
                  <a:gd name="T0" fmla="*/ 272 w 285"/>
                  <a:gd name="T1" fmla="*/ 120 h 169"/>
                  <a:gd name="T2" fmla="*/ 267 w 285"/>
                  <a:gd name="T3" fmla="*/ 116 h 169"/>
                  <a:gd name="T4" fmla="*/ 261 w 285"/>
                  <a:gd name="T5" fmla="*/ 114 h 169"/>
                  <a:gd name="T6" fmla="*/ 256 w 285"/>
                  <a:gd name="T7" fmla="*/ 111 h 169"/>
                  <a:gd name="T8" fmla="*/ 223 w 285"/>
                  <a:gd name="T9" fmla="*/ 111 h 169"/>
                  <a:gd name="T10" fmla="*/ 194 w 285"/>
                  <a:gd name="T11" fmla="*/ 103 h 169"/>
                  <a:gd name="T12" fmla="*/ 194 w 285"/>
                  <a:gd name="T13" fmla="*/ 82 h 169"/>
                  <a:gd name="T14" fmla="*/ 194 w 285"/>
                  <a:gd name="T15" fmla="*/ 62 h 169"/>
                  <a:gd name="T16" fmla="*/ 194 w 285"/>
                  <a:gd name="T17" fmla="*/ 43 h 169"/>
                  <a:gd name="T18" fmla="*/ 194 w 285"/>
                  <a:gd name="T19" fmla="*/ 38 h 169"/>
                  <a:gd name="T20" fmla="*/ 194 w 285"/>
                  <a:gd name="T21" fmla="*/ 37 h 169"/>
                  <a:gd name="T22" fmla="*/ 193 w 285"/>
                  <a:gd name="T23" fmla="*/ 29 h 169"/>
                  <a:gd name="T24" fmla="*/ 185 w 285"/>
                  <a:gd name="T25" fmla="*/ 16 h 169"/>
                  <a:gd name="T26" fmla="*/ 172 w 285"/>
                  <a:gd name="T27" fmla="*/ 6 h 169"/>
                  <a:gd name="T28" fmla="*/ 153 w 285"/>
                  <a:gd name="T29" fmla="*/ 1 h 169"/>
                  <a:gd name="T30" fmla="*/ 134 w 285"/>
                  <a:gd name="T31" fmla="*/ 0 h 169"/>
                  <a:gd name="T32" fmla="*/ 119 w 285"/>
                  <a:gd name="T33" fmla="*/ 4 h 169"/>
                  <a:gd name="T34" fmla="*/ 105 w 285"/>
                  <a:gd name="T35" fmla="*/ 11 h 169"/>
                  <a:gd name="T36" fmla="*/ 96 w 285"/>
                  <a:gd name="T37" fmla="*/ 20 h 169"/>
                  <a:gd name="T38" fmla="*/ 92 w 285"/>
                  <a:gd name="T39" fmla="*/ 29 h 169"/>
                  <a:gd name="T40" fmla="*/ 91 w 285"/>
                  <a:gd name="T41" fmla="*/ 34 h 169"/>
                  <a:gd name="T42" fmla="*/ 91 w 285"/>
                  <a:gd name="T43" fmla="*/ 40 h 169"/>
                  <a:gd name="T44" fmla="*/ 91 w 285"/>
                  <a:gd name="T45" fmla="*/ 60 h 169"/>
                  <a:gd name="T46" fmla="*/ 91 w 285"/>
                  <a:gd name="T47" fmla="*/ 82 h 169"/>
                  <a:gd name="T48" fmla="*/ 91 w 285"/>
                  <a:gd name="T49" fmla="*/ 103 h 169"/>
                  <a:gd name="T50" fmla="*/ 69 w 285"/>
                  <a:gd name="T51" fmla="*/ 111 h 169"/>
                  <a:gd name="T52" fmla="*/ 25 w 285"/>
                  <a:gd name="T53" fmla="*/ 112 h 169"/>
                  <a:gd name="T54" fmla="*/ 17 w 285"/>
                  <a:gd name="T55" fmla="*/ 117 h 169"/>
                  <a:gd name="T56" fmla="*/ 9 w 285"/>
                  <a:gd name="T57" fmla="*/ 123 h 169"/>
                  <a:gd name="T58" fmla="*/ 3 w 285"/>
                  <a:gd name="T59" fmla="*/ 130 h 169"/>
                  <a:gd name="T60" fmla="*/ 1 w 285"/>
                  <a:gd name="T61" fmla="*/ 138 h 169"/>
                  <a:gd name="T62" fmla="*/ 1 w 285"/>
                  <a:gd name="T63" fmla="*/ 169 h 169"/>
                  <a:gd name="T64" fmla="*/ 83 w 285"/>
                  <a:gd name="T65" fmla="*/ 169 h 169"/>
                  <a:gd name="T66" fmla="*/ 279 w 285"/>
                  <a:gd name="T67" fmla="*/ 169 h 169"/>
                  <a:gd name="T68" fmla="*/ 285 w 285"/>
                  <a:gd name="T69" fmla="*/ 169 h 169"/>
                  <a:gd name="T70" fmla="*/ 285 w 285"/>
                  <a:gd name="T71" fmla="*/ 138 h 169"/>
                  <a:gd name="T72" fmla="*/ 282 w 285"/>
                  <a:gd name="T73" fmla="*/ 129 h 169"/>
                  <a:gd name="T74" fmla="*/ 277 w 285"/>
                  <a:gd name="T75" fmla="*/ 12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5" h="169">
                    <a:moveTo>
                      <a:pt x="274" y="121"/>
                    </a:moveTo>
                    <a:lnTo>
                      <a:pt x="272" y="120"/>
                    </a:lnTo>
                    <a:lnTo>
                      <a:pt x="269" y="118"/>
                    </a:lnTo>
                    <a:lnTo>
                      <a:pt x="267" y="116"/>
                    </a:lnTo>
                    <a:lnTo>
                      <a:pt x="264" y="115"/>
                    </a:lnTo>
                    <a:lnTo>
                      <a:pt x="261" y="114"/>
                    </a:lnTo>
                    <a:lnTo>
                      <a:pt x="258" y="112"/>
                    </a:lnTo>
                    <a:lnTo>
                      <a:pt x="256" y="111"/>
                    </a:lnTo>
                    <a:lnTo>
                      <a:pt x="252" y="111"/>
                    </a:lnTo>
                    <a:lnTo>
                      <a:pt x="223" y="111"/>
                    </a:lnTo>
                    <a:lnTo>
                      <a:pt x="194" y="111"/>
                    </a:lnTo>
                    <a:lnTo>
                      <a:pt x="194" y="103"/>
                    </a:lnTo>
                    <a:lnTo>
                      <a:pt x="194" y="93"/>
                    </a:lnTo>
                    <a:lnTo>
                      <a:pt x="194" y="82"/>
                    </a:lnTo>
                    <a:lnTo>
                      <a:pt x="194" y="74"/>
                    </a:lnTo>
                    <a:lnTo>
                      <a:pt x="194" y="62"/>
                    </a:lnTo>
                    <a:lnTo>
                      <a:pt x="194" y="52"/>
                    </a:lnTo>
                    <a:lnTo>
                      <a:pt x="194" y="43"/>
                    </a:lnTo>
                    <a:lnTo>
                      <a:pt x="194" y="38"/>
                    </a:lnTo>
                    <a:lnTo>
                      <a:pt x="194" y="38"/>
                    </a:lnTo>
                    <a:lnTo>
                      <a:pt x="194" y="37"/>
                    </a:lnTo>
                    <a:lnTo>
                      <a:pt x="194" y="37"/>
                    </a:lnTo>
                    <a:lnTo>
                      <a:pt x="194" y="37"/>
                    </a:lnTo>
                    <a:lnTo>
                      <a:pt x="193" y="29"/>
                    </a:lnTo>
                    <a:lnTo>
                      <a:pt x="190" y="22"/>
                    </a:lnTo>
                    <a:lnTo>
                      <a:pt x="185" y="16"/>
                    </a:lnTo>
                    <a:lnTo>
                      <a:pt x="179" y="11"/>
                    </a:lnTo>
                    <a:lnTo>
                      <a:pt x="172" y="6"/>
                    </a:lnTo>
                    <a:lnTo>
                      <a:pt x="162" y="2"/>
                    </a:lnTo>
                    <a:lnTo>
                      <a:pt x="153" y="1"/>
                    </a:lnTo>
                    <a:lnTo>
                      <a:pt x="142" y="0"/>
                    </a:lnTo>
                    <a:lnTo>
                      <a:pt x="134" y="0"/>
                    </a:lnTo>
                    <a:lnTo>
                      <a:pt x="126" y="2"/>
                    </a:lnTo>
                    <a:lnTo>
                      <a:pt x="119" y="4"/>
                    </a:lnTo>
                    <a:lnTo>
                      <a:pt x="112" y="7"/>
                    </a:lnTo>
                    <a:lnTo>
                      <a:pt x="105" y="11"/>
                    </a:lnTo>
                    <a:lnTo>
                      <a:pt x="100" y="16"/>
                    </a:lnTo>
                    <a:lnTo>
                      <a:pt x="96" y="20"/>
                    </a:lnTo>
                    <a:lnTo>
                      <a:pt x="93" y="26"/>
                    </a:lnTo>
                    <a:lnTo>
                      <a:pt x="92" y="29"/>
                    </a:lnTo>
                    <a:lnTo>
                      <a:pt x="92" y="31"/>
                    </a:lnTo>
                    <a:lnTo>
                      <a:pt x="91" y="34"/>
                    </a:lnTo>
                    <a:lnTo>
                      <a:pt x="91" y="37"/>
                    </a:lnTo>
                    <a:lnTo>
                      <a:pt x="91" y="40"/>
                    </a:lnTo>
                    <a:lnTo>
                      <a:pt x="91" y="48"/>
                    </a:lnTo>
                    <a:lnTo>
                      <a:pt x="91" y="60"/>
                    </a:lnTo>
                    <a:lnTo>
                      <a:pt x="91" y="74"/>
                    </a:lnTo>
                    <a:lnTo>
                      <a:pt x="91" y="82"/>
                    </a:lnTo>
                    <a:lnTo>
                      <a:pt x="91" y="93"/>
                    </a:lnTo>
                    <a:lnTo>
                      <a:pt x="91" y="103"/>
                    </a:lnTo>
                    <a:lnTo>
                      <a:pt x="91" y="111"/>
                    </a:lnTo>
                    <a:lnTo>
                      <a:pt x="69" y="111"/>
                    </a:lnTo>
                    <a:lnTo>
                      <a:pt x="31" y="111"/>
                    </a:lnTo>
                    <a:lnTo>
                      <a:pt x="25" y="112"/>
                    </a:lnTo>
                    <a:lnTo>
                      <a:pt x="21" y="115"/>
                    </a:lnTo>
                    <a:lnTo>
                      <a:pt x="17" y="117"/>
                    </a:lnTo>
                    <a:lnTo>
                      <a:pt x="13" y="120"/>
                    </a:lnTo>
                    <a:lnTo>
                      <a:pt x="9" y="123"/>
                    </a:lnTo>
                    <a:lnTo>
                      <a:pt x="6" y="127"/>
                    </a:lnTo>
                    <a:lnTo>
                      <a:pt x="3" y="130"/>
                    </a:lnTo>
                    <a:lnTo>
                      <a:pt x="1" y="134"/>
                    </a:lnTo>
                    <a:lnTo>
                      <a:pt x="1" y="138"/>
                    </a:lnTo>
                    <a:lnTo>
                      <a:pt x="1" y="153"/>
                    </a:lnTo>
                    <a:lnTo>
                      <a:pt x="1" y="169"/>
                    </a:lnTo>
                    <a:lnTo>
                      <a:pt x="0" y="169"/>
                    </a:lnTo>
                    <a:lnTo>
                      <a:pt x="83" y="169"/>
                    </a:lnTo>
                    <a:lnTo>
                      <a:pt x="202" y="169"/>
                    </a:lnTo>
                    <a:lnTo>
                      <a:pt x="279" y="169"/>
                    </a:lnTo>
                    <a:lnTo>
                      <a:pt x="273" y="169"/>
                    </a:lnTo>
                    <a:lnTo>
                      <a:pt x="285" y="169"/>
                    </a:lnTo>
                    <a:lnTo>
                      <a:pt x="285" y="158"/>
                    </a:lnTo>
                    <a:lnTo>
                      <a:pt x="285" y="138"/>
                    </a:lnTo>
                    <a:lnTo>
                      <a:pt x="285" y="132"/>
                    </a:lnTo>
                    <a:lnTo>
                      <a:pt x="282" y="129"/>
                    </a:lnTo>
                    <a:lnTo>
                      <a:pt x="280" y="126"/>
                    </a:lnTo>
                    <a:lnTo>
                      <a:pt x="277" y="124"/>
                    </a:lnTo>
                    <a:lnTo>
                      <a:pt x="274"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21" name="Freeform 157"/>
              <p:cNvSpPr>
                <a:spLocks/>
              </p:cNvSpPr>
              <p:nvPr/>
            </p:nvSpPr>
            <p:spPr bwMode="auto">
              <a:xfrm>
                <a:off x="3087" y="2018"/>
                <a:ext cx="67" cy="48"/>
              </a:xfrm>
              <a:custGeom>
                <a:avLst/>
                <a:gdLst>
                  <a:gd name="T0" fmla="*/ 66 w 67"/>
                  <a:gd name="T1" fmla="*/ 18 h 48"/>
                  <a:gd name="T2" fmla="*/ 64 w 67"/>
                  <a:gd name="T3" fmla="*/ 14 h 48"/>
                  <a:gd name="T4" fmla="*/ 61 w 67"/>
                  <a:gd name="T5" fmla="*/ 11 h 48"/>
                  <a:gd name="T6" fmla="*/ 58 w 67"/>
                  <a:gd name="T7" fmla="*/ 7 h 48"/>
                  <a:gd name="T8" fmla="*/ 54 w 67"/>
                  <a:gd name="T9" fmla="*/ 5 h 48"/>
                  <a:gd name="T10" fmla="*/ 49 w 67"/>
                  <a:gd name="T11" fmla="*/ 3 h 48"/>
                  <a:gd name="T12" fmla="*/ 45 w 67"/>
                  <a:gd name="T13" fmla="*/ 1 h 48"/>
                  <a:gd name="T14" fmla="*/ 39 w 67"/>
                  <a:gd name="T15" fmla="*/ 0 h 48"/>
                  <a:gd name="T16" fmla="*/ 33 w 67"/>
                  <a:gd name="T17" fmla="*/ 0 h 48"/>
                  <a:gd name="T18" fmla="*/ 29 w 67"/>
                  <a:gd name="T19" fmla="*/ 0 h 48"/>
                  <a:gd name="T20" fmla="*/ 25 w 67"/>
                  <a:gd name="T21" fmla="*/ 1 h 48"/>
                  <a:gd name="T22" fmla="*/ 22 w 67"/>
                  <a:gd name="T23" fmla="*/ 2 h 48"/>
                  <a:gd name="T24" fmla="*/ 18 w 67"/>
                  <a:gd name="T25" fmla="*/ 2 h 48"/>
                  <a:gd name="T26" fmla="*/ 14 w 67"/>
                  <a:gd name="T27" fmla="*/ 4 h 48"/>
                  <a:gd name="T28" fmla="*/ 11 w 67"/>
                  <a:gd name="T29" fmla="*/ 6 h 48"/>
                  <a:gd name="T30" fmla="*/ 8 w 67"/>
                  <a:gd name="T31" fmla="*/ 8 h 48"/>
                  <a:gd name="T32" fmla="*/ 6 w 67"/>
                  <a:gd name="T33" fmla="*/ 11 h 48"/>
                  <a:gd name="T34" fmla="*/ 4 w 67"/>
                  <a:gd name="T35" fmla="*/ 13 h 48"/>
                  <a:gd name="T36" fmla="*/ 2 w 67"/>
                  <a:gd name="T37" fmla="*/ 16 h 48"/>
                  <a:gd name="T38" fmla="*/ 1 w 67"/>
                  <a:gd name="T39" fmla="*/ 20 h 48"/>
                  <a:gd name="T40" fmla="*/ 0 w 67"/>
                  <a:gd name="T41" fmla="*/ 24 h 48"/>
                  <a:gd name="T42" fmla="*/ 1 w 67"/>
                  <a:gd name="T43" fmla="*/ 29 h 48"/>
                  <a:gd name="T44" fmla="*/ 3 w 67"/>
                  <a:gd name="T45" fmla="*/ 33 h 48"/>
                  <a:gd name="T46" fmla="*/ 6 w 67"/>
                  <a:gd name="T47" fmla="*/ 37 h 48"/>
                  <a:gd name="T48" fmla="*/ 10 w 67"/>
                  <a:gd name="T49" fmla="*/ 41 h 48"/>
                  <a:gd name="T50" fmla="*/ 15 w 67"/>
                  <a:gd name="T51" fmla="*/ 44 h 48"/>
                  <a:gd name="T52" fmla="*/ 20 w 67"/>
                  <a:gd name="T53" fmla="*/ 46 h 48"/>
                  <a:gd name="T54" fmla="*/ 27 w 67"/>
                  <a:gd name="T55" fmla="*/ 48 h 48"/>
                  <a:gd name="T56" fmla="*/ 33 w 67"/>
                  <a:gd name="T57" fmla="*/ 48 h 48"/>
                  <a:gd name="T58" fmla="*/ 40 w 67"/>
                  <a:gd name="T59" fmla="*/ 48 h 48"/>
                  <a:gd name="T60" fmla="*/ 47 w 67"/>
                  <a:gd name="T61" fmla="*/ 46 h 48"/>
                  <a:gd name="T62" fmla="*/ 52 w 67"/>
                  <a:gd name="T63" fmla="*/ 44 h 48"/>
                  <a:gd name="T64" fmla="*/ 57 w 67"/>
                  <a:gd name="T65" fmla="*/ 41 h 48"/>
                  <a:gd name="T66" fmla="*/ 61 w 67"/>
                  <a:gd name="T67" fmla="*/ 37 h 48"/>
                  <a:gd name="T68" fmla="*/ 64 w 67"/>
                  <a:gd name="T69" fmla="*/ 33 h 48"/>
                  <a:gd name="T70" fmla="*/ 67 w 67"/>
                  <a:gd name="T71" fmla="*/ 29 h 48"/>
                  <a:gd name="T72" fmla="*/ 67 w 67"/>
                  <a:gd name="T73" fmla="*/ 24 h 48"/>
                  <a:gd name="T74" fmla="*/ 67 w 67"/>
                  <a:gd name="T75" fmla="*/ 22 h 48"/>
                  <a:gd name="T76" fmla="*/ 67 w 67"/>
                  <a:gd name="T77" fmla="*/ 20 h 48"/>
                  <a:gd name="T78" fmla="*/ 67 w 67"/>
                  <a:gd name="T79" fmla="*/ 19 h 48"/>
                  <a:gd name="T80" fmla="*/ 66 w 67"/>
                  <a:gd name="T8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48">
                    <a:moveTo>
                      <a:pt x="66" y="18"/>
                    </a:moveTo>
                    <a:lnTo>
                      <a:pt x="64" y="14"/>
                    </a:lnTo>
                    <a:lnTo>
                      <a:pt x="61" y="11"/>
                    </a:lnTo>
                    <a:lnTo>
                      <a:pt x="58" y="7"/>
                    </a:lnTo>
                    <a:lnTo>
                      <a:pt x="54" y="5"/>
                    </a:lnTo>
                    <a:lnTo>
                      <a:pt x="49" y="3"/>
                    </a:lnTo>
                    <a:lnTo>
                      <a:pt x="45" y="1"/>
                    </a:lnTo>
                    <a:lnTo>
                      <a:pt x="39" y="0"/>
                    </a:lnTo>
                    <a:lnTo>
                      <a:pt x="33" y="0"/>
                    </a:lnTo>
                    <a:lnTo>
                      <a:pt x="29" y="0"/>
                    </a:lnTo>
                    <a:lnTo>
                      <a:pt x="25" y="1"/>
                    </a:lnTo>
                    <a:lnTo>
                      <a:pt x="22" y="2"/>
                    </a:lnTo>
                    <a:lnTo>
                      <a:pt x="18" y="2"/>
                    </a:lnTo>
                    <a:lnTo>
                      <a:pt x="14" y="4"/>
                    </a:lnTo>
                    <a:lnTo>
                      <a:pt x="11" y="6"/>
                    </a:lnTo>
                    <a:lnTo>
                      <a:pt x="8" y="8"/>
                    </a:lnTo>
                    <a:lnTo>
                      <a:pt x="6" y="11"/>
                    </a:lnTo>
                    <a:lnTo>
                      <a:pt x="4" y="13"/>
                    </a:lnTo>
                    <a:lnTo>
                      <a:pt x="2" y="16"/>
                    </a:lnTo>
                    <a:lnTo>
                      <a:pt x="1" y="20"/>
                    </a:lnTo>
                    <a:lnTo>
                      <a:pt x="0" y="24"/>
                    </a:lnTo>
                    <a:lnTo>
                      <a:pt x="1" y="29"/>
                    </a:lnTo>
                    <a:lnTo>
                      <a:pt x="3" y="33"/>
                    </a:lnTo>
                    <a:lnTo>
                      <a:pt x="6" y="37"/>
                    </a:lnTo>
                    <a:lnTo>
                      <a:pt x="10" y="41"/>
                    </a:lnTo>
                    <a:lnTo>
                      <a:pt x="15" y="44"/>
                    </a:lnTo>
                    <a:lnTo>
                      <a:pt x="20" y="46"/>
                    </a:lnTo>
                    <a:lnTo>
                      <a:pt x="27" y="48"/>
                    </a:lnTo>
                    <a:lnTo>
                      <a:pt x="33" y="48"/>
                    </a:lnTo>
                    <a:lnTo>
                      <a:pt x="40" y="48"/>
                    </a:lnTo>
                    <a:lnTo>
                      <a:pt x="47" y="46"/>
                    </a:lnTo>
                    <a:lnTo>
                      <a:pt x="52" y="44"/>
                    </a:lnTo>
                    <a:lnTo>
                      <a:pt x="57" y="41"/>
                    </a:lnTo>
                    <a:lnTo>
                      <a:pt x="61" y="37"/>
                    </a:lnTo>
                    <a:lnTo>
                      <a:pt x="64" y="33"/>
                    </a:lnTo>
                    <a:lnTo>
                      <a:pt x="67" y="29"/>
                    </a:lnTo>
                    <a:lnTo>
                      <a:pt x="67" y="24"/>
                    </a:lnTo>
                    <a:lnTo>
                      <a:pt x="67" y="22"/>
                    </a:lnTo>
                    <a:lnTo>
                      <a:pt x="67" y="20"/>
                    </a:lnTo>
                    <a:lnTo>
                      <a:pt x="67" y="19"/>
                    </a:lnTo>
                    <a:lnTo>
                      <a:pt x="6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22" name="Rectangle 158"/>
              <p:cNvSpPr>
                <a:spLocks noChangeArrowheads="1"/>
              </p:cNvSpPr>
              <p:nvPr/>
            </p:nvSpPr>
            <p:spPr bwMode="auto">
              <a:xfrm>
                <a:off x="2924" y="2239"/>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223" name="Rectangle 159"/>
              <p:cNvSpPr>
                <a:spLocks noChangeArrowheads="1"/>
              </p:cNvSpPr>
              <p:nvPr/>
            </p:nvSpPr>
            <p:spPr bwMode="auto">
              <a:xfrm>
                <a:off x="2924" y="2475"/>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224" name="Rectangle 160"/>
              <p:cNvSpPr>
                <a:spLocks noChangeArrowheads="1"/>
              </p:cNvSpPr>
              <p:nvPr/>
            </p:nvSpPr>
            <p:spPr bwMode="auto">
              <a:xfrm>
                <a:off x="2925" y="2415"/>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225" name="Rectangle 161"/>
              <p:cNvSpPr>
                <a:spLocks noChangeArrowheads="1"/>
              </p:cNvSpPr>
              <p:nvPr/>
            </p:nvSpPr>
            <p:spPr bwMode="auto">
              <a:xfrm>
                <a:off x="2925" y="2356"/>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226" name="Rectangle 162"/>
              <p:cNvSpPr>
                <a:spLocks noChangeArrowheads="1"/>
              </p:cNvSpPr>
              <p:nvPr/>
            </p:nvSpPr>
            <p:spPr bwMode="auto">
              <a:xfrm>
                <a:off x="2924" y="2297"/>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4227" name="Rectangle 163"/>
              <p:cNvSpPr>
                <a:spLocks noChangeArrowheads="1"/>
              </p:cNvSpPr>
              <p:nvPr/>
            </p:nvSpPr>
            <p:spPr bwMode="auto">
              <a:xfrm>
                <a:off x="2924" y="2534"/>
                <a:ext cx="37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66" name="Text Box 12"/>
            <p:cNvSpPr txBox="1">
              <a:spLocks noChangeArrowheads="1"/>
            </p:cNvSpPr>
            <p:nvPr/>
          </p:nvSpPr>
          <p:spPr bwMode="auto">
            <a:xfrm>
              <a:off x="727026" y="1246611"/>
              <a:ext cx="23038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i="1" dirty="0">
                  <a:latin typeface="Arial" charset="0"/>
                </a:rPr>
                <a:t>All-Hazards</a:t>
              </a:r>
            </a:p>
          </p:txBody>
        </p:sp>
        <p:sp>
          <p:nvSpPr>
            <p:cNvPr id="167" name="Text Box 12"/>
            <p:cNvSpPr txBox="1">
              <a:spLocks noChangeArrowheads="1"/>
            </p:cNvSpPr>
            <p:nvPr/>
          </p:nvSpPr>
          <p:spPr bwMode="auto">
            <a:xfrm>
              <a:off x="6688088" y="1241195"/>
              <a:ext cx="18934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i="1" dirty="0">
                  <a:latin typeface="Arial" charset="0"/>
                </a:rPr>
                <a:t>All-Media</a:t>
              </a:r>
            </a:p>
          </p:txBody>
        </p:sp>
      </p:grpSp>
      <p:sp>
        <p:nvSpPr>
          <p:cNvPr id="4" name="Footer Placeholder 3"/>
          <p:cNvSpPr>
            <a:spLocks noGrp="1"/>
          </p:cNvSpPr>
          <p:nvPr>
            <p:ph type="ftr" sz="quarter" idx="11"/>
          </p:nvPr>
        </p:nvSpPr>
        <p:spPr/>
        <p:txBody>
          <a:bodyPr/>
          <a:lstStyle/>
          <a:p>
            <a:r>
              <a:rPr lang="en-US" altLang="en-US"/>
              <a:t>CAP and UN Early Warnings for All</a:t>
            </a:r>
          </a:p>
        </p:txBody>
      </p:sp>
      <p:sp>
        <p:nvSpPr>
          <p:cNvPr id="5" name="Slide Number Placeholder 4"/>
          <p:cNvSpPr>
            <a:spLocks noGrp="1"/>
          </p:cNvSpPr>
          <p:nvPr>
            <p:ph type="sldNum" sz="quarter" idx="12"/>
          </p:nvPr>
        </p:nvSpPr>
        <p:spPr/>
        <p:txBody>
          <a:bodyPr/>
          <a:lstStyle/>
          <a:p>
            <a:fld id="{C987FACA-A4E6-4D53-9EB7-BA7F47821EC9}" type="slidenum">
              <a:rPr lang="en-US" altLang="en-US" smtClean="0"/>
              <a:pPr/>
              <a:t>5</a:t>
            </a:fld>
            <a:endParaRPr lang="en-US" altLang="en-US"/>
          </a:p>
        </p:txBody>
      </p:sp>
      <p:sp>
        <p:nvSpPr>
          <p:cNvPr id="2" name="Date Placeholder 1">
            <a:extLst>
              <a:ext uri="{FF2B5EF4-FFF2-40B4-BE49-F238E27FC236}">
                <a16:creationId xmlns:a16="http://schemas.microsoft.com/office/drawing/2014/main" id="{ADEBA32F-2758-60E7-18DA-DC6A7CB98368}"/>
              </a:ext>
            </a:extLst>
          </p:cNvPr>
          <p:cNvSpPr>
            <a:spLocks noGrp="1"/>
          </p:cNvSpPr>
          <p:nvPr>
            <p:ph type="dt" sz="half" idx="10"/>
          </p:nvPr>
        </p:nvSpPr>
        <p:spPr/>
        <p:txBody>
          <a:bodyPr/>
          <a:lstStyle/>
          <a:p>
            <a:r>
              <a:rPr lang="en-US" altLang="en-US"/>
              <a:t>13 March 2023</a:t>
            </a:r>
          </a:p>
        </p:txBody>
      </p:sp>
    </p:spTree>
    <p:extLst>
      <p:ext uri="{BB962C8B-B14F-4D97-AF65-F5344CB8AC3E}">
        <p14:creationId xmlns:p14="http://schemas.microsoft.com/office/powerpoint/2010/main" val="10640997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875" name="Rectangle 3"/>
          <p:cNvSpPr>
            <a:spLocks noGrp="1" noChangeArrowheads="1"/>
          </p:cNvSpPr>
          <p:nvPr>
            <p:ph type="title"/>
          </p:nvPr>
        </p:nvSpPr>
        <p:spPr>
          <a:xfrm>
            <a:off x="1608159" y="517932"/>
            <a:ext cx="6963586" cy="507613"/>
          </a:xfrm>
          <a:noFill/>
          <a:ln/>
        </p:spPr>
        <p:txBody>
          <a:bodyPr anchor="b">
            <a:noAutofit/>
          </a:bodyPr>
          <a:lstStyle/>
          <a:p>
            <a:r>
              <a:rPr lang="en-US" altLang="en-US" sz="3600" dirty="0"/>
              <a:t>A CAP Alert is like a News Article</a:t>
            </a:r>
          </a:p>
        </p:txBody>
      </p:sp>
      <p:sp>
        <p:nvSpPr>
          <p:cNvPr id="2255874" name="Rectangle 2"/>
          <p:cNvSpPr>
            <a:spLocks noGrp="1" noChangeArrowheads="1"/>
          </p:cNvSpPr>
          <p:nvPr>
            <p:ph idx="1"/>
          </p:nvPr>
        </p:nvSpPr>
        <p:spPr>
          <a:xfrm>
            <a:off x="796003" y="1433013"/>
            <a:ext cx="3064208" cy="2685964"/>
          </a:xfrm>
          <a:noFill/>
          <a:ln w="19050" cmpd="sng">
            <a:noFill/>
            <a:miter lim="800000"/>
            <a:headEnd/>
            <a:tailEnd/>
          </a:ln>
        </p:spPr>
        <p:txBody>
          <a:bodyPr>
            <a:normAutofit fontScale="92500"/>
          </a:bodyPr>
          <a:lstStyle/>
          <a:p>
            <a:pPr marL="342900" indent="-342900">
              <a:lnSpc>
                <a:spcPct val="90000"/>
              </a:lnSpc>
              <a:spcAft>
                <a:spcPct val="20000"/>
              </a:spcAft>
              <a:buNone/>
            </a:pPr>
            <a:r>
              <a:rPr lang="en-US" altLang="en-US" dirty="0"/>
              <a:t>News Article</a:t>
            </a:r>
          </a:p>
          <a:p>
            <a:pPr marL="685800" lvl="1" indent="-342900">
              <a:spcAft>
                <a:spcPct val="20000"/>
              </a:spcAft>
              <a:buNone/>
            </a:pPr>
            <a:r>
              <a:rPr lang="en-US" altLang="en-US" sz="2600" dirty="0"/>
              <a:t>H</a:t>
            </a:r>
            <a:r>
              <a:rPr lang="en-US" altLang="en-US" sz="2600" kern="1200" dirty="0">
                <a:ea typeface="+mn-ea"/>
                <a:cs typeface="+mn-cs"/>
              </a:rPr>
              <a:t>eadline </a:t>
            </a:r>
          </a:p>
          <a:p>
            <a:pPr marL="685800" lvl="1" indent="-342900">
              <a:spcAft>
                <a:spcPct val="20000"/>
              </a:spcAft>
              <a:buNone/>
            </a:pPr>
            <a:r>
              <a:rPr lang="en-US" altLang="en-US" sz="2600" kern="1200" dirty="0">
                <a:ea typeface="+mn-ea"/>
                <a:cs typeface="+mn-cs"/>
              </a:rPr>
              <a:t>Dateline</a:t>
            </a:r>
          </a:p>
          <a:p>
            <a:pPr marL="685800" lvl="1" indent="-342900">
              <a:spcAft>
                <a:spcPct val="20000"/>
              </a:spcAft>
              <a:buNone/>
            </a:pPr>
            <a:r>
              <a:rPr lang="en-US" altLang="en-US" sz="2600" kern="1200" dirty="0">
                <a:ea typeface="+mn-ea"/>
                <a:cs typeface="+mn-cs"/>
              </a:rPr>
              <a:t>Byline</a:t>
            </a:r>
          </a:p>
          <a:p>
            <a:pPr marL="685800" lvl="1" indent="-342900">
              <a:spcAft>
                <a:spcPct val="20000"/>
              </a:spcAft>
              <a:buNone/>
            </a:pPr>
            <a:r>
              <a:rPr lang="en-US" altLang="en-US" sz="2600" kern="1200" dirty="0">
                <a:ea typeface="+mn-ea"/>
                <a:cs typeface="+mn-cs"/>
              </a:rPr>
              <a:t>Body of the Article</a:t>
            </a:r>
          </a:p>
        </p:txBody>
      </p:sp>
      <p:sp>
        <p:nvSpPr>
          <p:cNvPr id="3" name="Slide Number Placeholder 2"/>
          <p:cNvSpPr>
            <a:spLocks noGrp="1"/>
          </p:cNvSpPr>
          <p:nvPr>
            <p:ph type="sldNum" sz="quarter" idx="12"/>
          </p:nvPr>
        </p:nvSpPr>
        <p:spPr/>
        <p:txBody>
          <a:bodyPr/>
          <a:lstStyle/>
          <a:p>
            <a:fld id="{C987FACA-A4E6-4D53-9EB7-BA7F47821EC9}" type="slidenum">
              <a:rPr lang="en-US" altLang="en-US" smtClean="0"/>
              <a:pPr/>
              <a:t>6</a:t>
            </a:fld>
            <a:endParaRPr lang="en-US" altLang="en-US"/>
          </a:p>
        </p:txBody>
      </p:sp>
      <p:sp>
        <p:nvSpPr>
          <p:cNvPr id="6" name="Rectangle 2">
            <a:extLst>
              <a:ext uri="{FF2B5EF4-FFF2-40B4-BE49-F238E27FC236}">
                <a16:creationId xmlns:a16="http://schemas.microsoft.com/office/drawing/2014/main" id="{F3D9DFB4-F36C-5573-E7EC-D7185691A569}"/>
              </a:ext>
            </a:extLst>
          </p:cNvPr>
          <p:cNvSpPr txBox="1">
            <a:spLocks noChangeArrowheads="1"/>
          </p:cNvSpPr>
          <p:nvPr/>
        </p:nvSpPr>
        <p:spPr>
          <a:xfrm>
            <a:off x="3860211" y="1256691"/>
            <a:ext cx="4652148" cy="4879413"/>
          </a:xfrm>
          <a:prstGeom prst="rect">
            <a:avLst/>
          </a:prstGeom>
          <a:noFill/>
          <a:ln w="19050" cmpd="sng">
            <a:noFill/>
            <a:miter lim="800000"/>
            <a:headEnd/>
            <a:tailEnd/>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20000"/>
              </a:spcBef>
              <a:spcAft>
                <a:spcPct val="20000"/>
              </a:spcAft>
              <a:buNone/>
            </a:pPr>
            <a:r>
              <a:rPr lang="en-US" altLang="en-US" sz="3200" dirty="0"/>
              <a:t>CAP Alert</a:t>
            </a:r>
          </a:p>
          <a:p>
            <a:pPr lvl="1" indent="-342900">
              <a:spcBef>
                <a:spcPct val="20000"/>
              </a:spcBef>
              <a:spcAft>
                <a:spcPct val="20000"/>
              </a:spcAft>
              <a:buNone/>
            </a:pPr>
            <a:r>
              <a:rPr lang="en-US" altLang="en-US" dirty="0"/>
              <a:t>Headline </a:t>
            </a:r>
          </a:p>
          <a:p>
            <a:pPr lvl="1" indent="-342900">
              <a:spcBef>
                <a:spcPct val="20000"/>
              </a:spcBef>
              <a:spcAft>
                <a:spcPct val="20000"/>
              </a:spcAft>
              <a:buNone/>
            </a:pPr>
            <a:r>
              <a:rPr lang="en-US" altLang="en-US" dirty="0"/>
              <a:t>Sent   Onset   Expires</a:t>
            </a:r>
          </a:p>
          <a:p>
            <a:pPr lvl="1" indent="-342900">
              <a:spcBef>
                <a:spcPct val="20000"/>
              </a:spcBef>
              <a:spcAft>
                <a:spcPct val="20000"/>
              </a:spcAft>
              <a:buNone/>
            </a:pPr>
            <a:r>
              <a:rPr lang="en-US" altLang="en-US" dirty="0"/>
              <a:t>Sender  Contact</a:t>
            </a:r>
          </a:p>
          <a:p>
            <a:pPr lvl="1" indent="-342900">
              <a:spcBef>
                <a:spcPct val="20000"/>
              </a:spcBef>
              <a:spcAft>
                <a:spcPct val="20000"/>
              </a:spcAft>
              <a:buNone/>
            </a:pPr>
            <a:r>
              <a:rPr lang="en-US" altLang="en-US" dirty="0"/>
              <a:t>Category   Description</a:t>
            </a:r>
          </a:p>
          <a:p>
            <a:pPr lvl="1" indent="-342900">
              <a:spcBef>
                <a:spcPct val="20000"/>
              </a:spcBef>
              <a:spcAft>
                <a:spcPct val="20000"/>
              </a:spcAft>
              <a:buNone/>
            </a:pPr>
            <a:r>
              <a:rPr lang="en-US" altLang="en-US" dirty="0"/>
              <a:t>Instruction</a:t>
            </a:r>
          </a:p>
          <a:p>
            <a:pPr lvl="1" indent="-342900">
              <a:spcBef>
                <a:spcPct val="20000"/>
              </a:spcBef>
              <a:spcAft>
                <a:spcPct val="20000"/>
              </a:spcAft>
              <a:buNone/>
            </a:pPr>
            <a:r>
              <a:rPr lang="en-US" altLang="en-US" dirty="0"/>
              <a:t>Urgency  Severity  Certainty</a:t>
            </a:r>
          </a:p>
          <a:p>
            <a:pPr lvl="1" indent="-342900">
              <a:spcBef>
                <a:spcPct val="20000"/>
              </a:spcBef>
              <a:spcAft>
                <a:spcPct val="20000"/>
              </a:spcAft>
              <a:buNone/>
            </a:pPr>
            <a:r>
              <a:rPr lang="en-US" altLang="en-US" dirty="0" err="1"/>
              <a:t>AreaDescription</a:t>
            </a:r>
            <a:r>
              <a:rPr lang="en-US" altLang="en-US" dirty="0"/>
              <a:t>  </a:t>
            </a:r>
            <a:r>
              <a:rPr lang="en-US" altLang="en-US" dirty="0" err="1"/>
              <a:t>AreaPolygon</a:t>
            </a:r>
            <a:endParaRPr lang="en-US" altLang="en-US" dirty="0"/>
          </a:p>
          <a:p>
            <a:pPr lvl="1" indent="-342900">
              <a:spcBef>
                <a:spcPct val="20000"/>
              </a:spcBef>
              <a:spcAft>
                <a:spcPct val="20000"/>
              </a:spcAft>
              <a:buNone/>
            </a:pPr>
            <a:r>
              <a:rPr lang="en-US" altLang="en-US" sz="2100" dirty="0"/>
              <a:t>...</a:t>
            </a:r>
          </a:p>
        </p:txBody>
      </p:sp>
      <p:sp>
        <p:nvSpPr>
          <p:cNvPr id="2" name="Date Placeholder 1">
            <a:extLst>
              <a:ext uri="{FF2B5EF4-FFF2-40B4-BE49-F238E27FC236}">
                <a16:creationId xmlns:a16="http://schemas.microsoft.com/office/drawing/2014/main" id="{FFD97F58-8FF9-43B1-4F52-8B6C59A126B1}"/>
              </a:ext>
            </a:extLst>
          </p:cNvPr>
          <p:cNvSpPr>
            <a:spLocks noGrp="1"/>
          </p:cNvSpPr>
          <p:nvPr>
            <p:ph type="dt" sz="half" idx="10"/>
          </p:nvPr>
        </p:nvSpPr>
        <p:spPr/>
        <p:txBody>
          <a:bodyPr/>
          <a:lstStyle/>
          <a:p>
            <a:r>
              <a:rPr lang="en-US" altLang="en-US"/>
              <a:t>13 March 2023</a:t>
            </a:r>
          </a:p>
        </p:txBody>
      </p:sp>
      <p:sp>
        <p:nvSpPr>
          <p:cNvPr id="4" name="Footer Placeholder 3">
            <a:extLst>
              <a:ext uri="{FF2B5EF4-FFF2-40B4-BE49-F238E27FC236}">
                <a16:creationId xmlns:a16="http://schemas.microsoft.com/office/drawing/2014/main" id="{030D3167-D14E-6589-F08D-A665E3D92198}"/>
              </a:ext>
            </a:extLst>
          </p:cNvPr>
          <p:cNvSpPr>
            <a:spLocks noGrp="1"/>
          </p:cNvSpPr>
          <p:nvPr>
            <p:ph type="ftr" sz="quarter" idx="11"/>
          </p:nvPr>
        </p:nvSpPr>
        <p:spPr/>
        <p:txBody>
          <a:bodyPr/>
          <a:lstStyle/>
          <a:p>
            <a:r>
              <a:rPr lang="en-US" altLang="en-US"/>
              <a:t>CAP and UN Early Warnings for All</a:t>
            </a:r>
          </a:p>
        </p:txBody>
      </p:sp>
    </p:spTree>
    <p:extLst>
      <p:ext uri="{BB962C8B-B14F-4D97-AF65-F5344CB8AC3E}">
        <p14:creationId xmlns:p14="http://schemas.microsoft.com/office/powerpoint/2010/main" val="2451556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1586" name="Rectangle 2"/>
          <p:cNvSpPr>
            <a:spLocks noGrp="1" noChangeArrowheads="1"/>
          </p:cNvSpPr>
          <p:nvPr>
            <p:ph type="title"/>
          </p:nvPr>
        </p:nvSpPr>
        <p:spPr>
          <a:xfrm>
            <a:off x="1423851" y="417726"/>
            <a:ext cx="7276012" cy="602249"/>
          </a:xfrm>
        </p:spPr>
        <p:txBody>
          <a:bodyPr>
            <a:noAutofit/>
          </a:bodyPr>
          <a:lstStyle/>
          <a:p>
            <a:r>
              <a:rPr lang="en-US" altLang="en-US" sz="3600" dirty="0"/>
              <a:t>Example: Google Crisis Response</a:t>
            </a:r>
          </a:p>
        </p:txBody>
      </p:sp>
      <p:sp>
        <p:nvSpPr>
          <p:cNvPr id="5" name="Slide Number Placeholder 4"/>
          <p:cNvSpPr>
            <a:spLocks noGrp="1"/>
          </p:cNvSpPr>
          <p:nvPr>
            <p:ph type="sldNum" sz="quarter" idx="12"/>
          </p:nvPr>
        </p:nvSpPr>
        <p:spPr/>
        <p:txBody>
          <a:bodyPr/>
          <a:lstStyle/>
          <a:p>
            <a:fld id="{458629A4-7D8F-4062-86FF-0A4C026762FE}" type="slidenum">
              <a:rPr lang="en-US" altLang="en-US" smtClean="0"/>
              <a:pPr/>
              <a:t>7</a:t>
            </a:fld>
            <a:endParaRPr lang="en-US" altLang="en-US"/>
          </a:p>
        </p:txBody>
      </p:sp>
      <p:pic>
        <p:nvPicPr>
          <p:cNvPr id="4" name="Picture 3">
            <a:extLst>
              <a:ext uri="{FF2B5EF4-FFF2-40B4-BE49-F238E27FC236}">
                <a16:creationId xmlns:a16="http://schemas.microsoft.com/office/drawing/2014/main" id="{DEA91388-9D91-5AA5-D376-745C45B4A276}"/>
              </a:ext>
            </a:extLst>
          </p:cNvPr>
          <p:cNvPicPr>
            <a:picLocks noChangeAspect="1"/>
          </p:cNvPicPr>
          <p:nvPr/>
        </p:nvPicPr>
        <p:blipFill>
          <a:blip r:embed="rId3"/>
          <a:stretch>
            <a:fillRect/>
          </a:stretch>
        </p:blipFill>
        <p:spPr>
          <a:xfrm>
            <a:off x="591855" y="1621223"/>
            <a:ext cx="7960290" cy="4216802"/>
          </a:xfrm>
          <a:prstGeom prst="rect">
            <a:avLst/>
          </a:prstGeom>
        </p:spPr>
      </p:pic>
      <p:sp>
        <p:nvSpPr>
          <p:cNvPr id="2" name="Date Placeholder 1">
            <a:extLst>
              <a:ext uri="{FF2B5EF4-FFF2-40B4-BE49-F238E27FC236}">
                <a16:creationId xmlns:a16="http://schemas.microsoft.com/office/drawing/2014/main" id="{9D3AF555-D203-0A50-2807-A3C9245214E7}"/>
              </a:ext>
            </a:extLst>
          </p:cNvPr>
          <p:cNvSpPr>
            <a:spLocks noGrp="1"/>
          </p:cNvSpPr>
          <p:nvPr>
            <p:ph type="dt" sz="half" idx="10"/>
          </p:nvPr>
        </p:nvSpPr>
        <p:spPr/>
        <p:txBody>
          <a:bodyPr/>
          <a:lstStyle/>
          <a:p>
            <a:r>
              <a:rPr lang="en-US" altLang="en-US"/>
              <a:t>13 March 2023</a:t>
            </a:r>
          </a:p>
        </p:txBody>
      </p:sp>
      <p:sp>
        <p:nvSpPr>
          <p:cNvPr id="3" name="Footer Placeholder 2">
            <a:extLst>
              <a:ext uri="{FF2B5EF4-FFF2-40B4-BE49-F238E27FC236}">
                <a16:creationId xmlns:a16="http://schemas.microsoft.com/office/drawing/2014/main" id="{F669CA64-5324-7514-F639-64F2C190D765}"/>
              </a:ext>
            </a:extLst>
          </p:cNvPr>
          <p:cNvSpPr>
            <a:spLocks noGrp="1"/>
          </p:cNvSpPr>
          <p:nvPr>
            <p:ph type="ftr" sz="quarter" idx="11"/>
          </p:nvPr>
        </p:nvSpPr>
        <p:spPr/>
        <p:txBody>
          <a:bodyPr/>
          <a:lstStyle/>
          <a:p>
            <a:r>
              <a:rPr lang="en-US" altLang="en-US"/>
              <a:t>CAP and UN Early Warnings for All</a:t>
            </a:r>
          </a:p>
        </p:txBody>
      </p:sp>
    </p:spTree>
    <p:extLst>
      <p:ext uri="{BB962C8B-B14F-4D97-AF65-F5344CB8AC3E}">
        <p14:creationId xmlns:p14="http://schemas.microsoft.com/office/powerpoint/2010/main" val="4619063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1586" name="Rectangle 2"/>
          <p:cNvSpPr>
            <a:spLocks noGrp="1" noChangeArrowheads="1"/>
          </p:cNvSpPr>
          <p:nvPr>
            <p:ph type="title"/>
          </p:nvPr>
        </p:nvSpPr>
        <p:spPr>
          <a:xfrm>
            <a:off x="1546948" y="445867"/>
            <a:ext cx="6350364" cy="561702"/>
          </a:xfrm>
        </p:spPr>
        <p:txBody>
          <a:bodyPr>
            <a:noAutofit/>
          </a:bodyPr>
          <a:lstStyle/>
          <a:p>
            <a:r>
              <a:rPr lang="en-US" altLang="en-US" sz="3600" dirty="0"/>
              <a:t>In-vehicle Navigation Systems</a:t>
            </a:r>
          </a:p>
        </p:txBody>
      </p:sp>
      <p:sp>
        <p:nvSpPr>
          <p:cNvPr id="5" name="Slide Number Placeholder 4"/>
          <p:cNvSpPr>
            <a:spLocks noGrp="1"/>
          </p:cNvSpPr>
          <p:nvPr>
            <p:ph type="sldNum" sz="quarter" idx="12"/>
          </p:nvPr>
        </p:nvSpPr>
        <p:spPr/>
        <p:txBody>
          <a:bodyPr/>
          <a:lstStyle/>
          <a:p>
            <a:fld id="{458629A4-7D8F-4062-86FF-0A4C026762FE}" type="slidenum">
              <a:rPr lang="en-US" altLang="en-US" smtClean="0"/>
              <a:pPr/>
              <a:t>8</a:t>
            </a:fld>
            <a:endParaRPr lang="en-US" altLang="en-US"/>
          </a:p>
        </p:txBody>
      </p:sp>
      <p:sp>
        <p:nvSpPr>
          <p:cNvPr id="2" name="TextBox 1">
            <a:extLst>
              <a:ext uri="{FF2B5EF4-FFF2-40B4-BE49-F238E27FC236}">
                <a16:creationId xmlns:a16="http://schemas.microsoft.com/office/drawing/2014/main" id="{CA9B3CE0-E855-48F2-AB24-A2FE3C1BFFE6}"/>
              </a:ext>
            </a:extLst>
          </p:cNvPr>
          <p:cNvSpPr txBox="1"/>
          <p:nvPr/>
        </p:nvSpPr>
        <p:spPr>
          <a:xfrm>
            <a:off x="328192" y="2717219"/>
            <a:ext cx="2370568" cy="2031325"/>
          </a:xfrm>
          <a:prstGeom prst="rect">
            <a:avLst/>
          </a:prstGeom>
          <a:solidFill>
            <a:schemeClr val="bg1"/>
          </a:solidFill>
        </p:spPr>
        <p:txBody>
          <a:bodyPr wrap="square" rtlCol="0">
            <a:spAutoFit/>
          </a:bodyPr>
          <a:lstStyle/>
          <a:p>
            <a:r>
              <a:rPr lang="fr-FR" altLang="en-US" sz="1800" dirty="0">
                <a:latin typeface="+mj-lt"/>
                <a:hlinkClick r:id="rId3"/>
              </a:rPr>
              <a:t>Traveller Information </a:t>
            </a:r>
            <a:br>
              <a:rPr lang="fr-FR" altLang="en-US" sz="1800" dirty="0">
                <a:latin typeface="+mj-lt"/>
                <a:hlinkClick r:id="rId3"/>
              </a:rPr>
            </a:br>
            <a:r>
              <a:rPr lang="fr-FR" altLang="en-US" sz="1800" dirty="0">
                <a:latin typeface="+mj-lt"/>
                <a:hlinkClick r:id="rId3"/>
              </a:rPr>
              <a:t>Services Association </a:t>
            </a:r>
            <a:br>
              <a:rPr lang="fr-FR" altLang="en-US" sz="1800" dirty="0">
                <a:latin typeface="+mj-lt"/>
                <a:hlinkClick r:id="rId3"/>
              </a:rPr>
            </a:br>
            <a:r>
              <a:rPr lang="fr-FR" altLang="en-US" sz="1800" dirty="0">
                <a:latin typeface="+mj-lt"/>
                <a:hlinkClick r:id="rId3"/>
              </a:rPr>
              <a:t>(TISA) </a:t>
            </a:r>
            <a:br>
              <a:rPr lang="fr-FR" altLang="en-US" sz="1800" dirty="0">
                <a:latin typeface="+mj-lt"/>
              </a:rPr>
            </a:br>
            <a:br>
              <a:rPr lang="fr-FR" altLang="en-US" sz="1800" dirty="0">
                <a:latin typeface="+mj-lt"/>
              </a:rPr>
            </a:br>
            <a:r>
              <a:rPr lang="en-US" sz="1800" dirty="0">
                <a:latin typeface="+mj-lt"/>
              </a:rPr>
              <a:t>picture from </a:t>
            </a:r>
            <a:br>
              <a:rPr lang="en-US" sz="1800" dirty="0">
                <a:latin typeface="+mj-lt"/>
              </a:rPr>
            </a:br>
            <a:r>
              <a:rPr lang="en-US" sz="1800" dirty="0">
                <a:latin typeface="+mj-lt"/>
                <a:hlinkClick r:id="rId4"/>
              </a:rPr>
              <a:t>TISA Press Release </a:t>
            </a:r>
            <a:br>
              <a:rPr lang="en-US" sz="1800" dirty="0">
                <a:latin typeface="+mj-lt"/>
                <a:hlinkClick r:id="rId4"/>
              </a:rPr>
            </a:br>
            <a:r>
              <a:rPr lang="en-US" sz="1800" dirty="0">
                <a:latin typeface="+mj-lt"/>
                <a:hlinkClick r:id="rId4"/>
              </a:rPr>
              <a:t>(Sep 2021)</a:t>
            </a:r>
            <a:endParaRPr lang="en-US" sz="1800" dirty="0">
              <a:latin typeface="+mj-lt"/>
            </a:endParaRPr>
          </a:p>
        </p:txBody>
      </p:sp>
      <p:pic>
        <p:nvPicPr>
          <p:cNvPr id="8" name="Picture 7">
            <a:extLst>
              <a:ext uri="{FF2B5EF4-FFF2-40B4-BE49-F238E27FC236}">
                <a16:creationId xmlns:a16="http://schemas.microsoft.com/office/drawing/2014/main" id="{F8A0B579-3491-4B82-92AD-24C3C658C2EF}"/>
              </a:ext>
            </a:extLst>
          </p:cNvPr>
          <p:cNvPicPr>
            <a:picLocks noChangeAspect="1"/>
          </p:cNvPicPr>
          <p:nvPr/>
        </p:nvPicPr>
        <p:blipFill>
          <a:blip r:embed="rId5"/>
          <a:stretch>
            <a:fillRect/>
          </a:stretch>
        </p:blipFill>
        <p:spPr>
          <a:xfrm>
            <a:off x="2809793" y="1536108"/>
            <a:ext cx="6075034" cy="4314323"/>
          </a:xfrm>
          <a:prstGeom prst="rect">
            <a:avLst/>
          </a:prstGeom>
        </p:spPr>
      </p:pic>
      <p:sp>
        <p:nvSpPr>
          <p:cNvPr id="10" name="TextBox 9">
            <a:extLst>
              <a:ext uri="{FF2B5EF4-FFF2-40B4-BE49-F238E27FC236}">
                <a16:creationId xmlns:a16="http://schemas.microsoft.com/office/drawing/2014/main" id="{0A444308-50C3-4718-970A-AD00DF7A3681}"/>
              </a:ext>
            </a:extLst>
          </p:cNvPr>
          <p:cNvSpPr txBox="1"/>
          <p:nvPr/>
        </p:nvSpPr>
        <p:spPr>
          <a:xfrm>
            <a:off x="178207" y="1536108"/>
            <a:ext cx="2670539" cy="1061829"/>
          </a:xfrm>
          <a:prstGeom prst="rect">
            <a:avLst/>
          </a:prstGeom>
          <a:noFill/>
        </p:spPr>
        <p:txBody>
          <a:bodyPr wrap="none" rtlCol="0">
            <a:spAutoFit/>
          </a:bodyPr>
          <a:lstStyle/>
          <a:p>
            <a:r>
              <a:rPr lang="en-US" sz="2100" dirty="0">
                <a:latin typeface="+mj-lt"/>
              </a:rPr>
              <a:t>TPEG2 Emergency </a:t>
            </a:r>
            <a:br>
              <a:rPr lang="en-US" sz="2100" dirty="0">
                <a:latin typeface="+mj-lt"/>
              </a:rPr>
            </a:br>
            <a:r>
              <a:rPr lang="en-US" sz="2100" dirty="0">
                <a:latin typeface="+mj-lt"/>
              </a:rPr>
              <a:t>Alerts and Warnings </a:t>
            </a:r>
            <a:br>
              <a:rPr lang="en-US" sz="2100" dirty="0">
                <a:latin typeface="+mj-lt"/>
              </a:rPr>
            </a:br>
            <a:r>
              <a:rPr lang="en-US" sz="2100" dirty="0">
                <a:latin typeface="+mj-lt"/>
              </a:rPr>
              <a:t>(EAW)</a:t>
            </a:r>
          </a:p>
        </p:txBody>
      </p:sp>
      <p:sp>
        <p:nvSpPr>
          <p:cNvPr id="3" name="Date Placeholder 2">
            <a:extLst>
              <a:ext uri="{FF2B5EF4-FFF2-40B4-BE49-F238E27FC236}">
                <a16:creationId xmlns:a16="http://schemas.microsoft.com/office/drawing/2014/main" id="{6D1C1082-1DEB-058D-88C5-E830C8F255C1}"/>
              </a:ext>
            </a:extLst>
          </p:cNvPr>
          <p:cNvSpPr>
            <a:spLocks noGrp="1"/>
          </p:cNvSpPr>
          <p:nvPr>
            <p:ph type="dt" sz="half" idx="10"/>
          </p:nvPr>
        </p:nvSpPr>
        <p:spPr/>
        <p:txBody>
          <a:bodyPr/>
          <a:lstStyle/>
          <a:p>
            <a:r>
              <a:rPr lang="en-US" altLang="en-US"/>
              <a:t>13 March 2023</a:t>
            </a:r>
          </a:p>
        </p:txBody>
      </p:sp>
      <p:sp>
        <p:nvSpPr>
          <p:cNvPr id="4" name="Footer Placeholder 3">
            <a:extLst>
              <a:ext uri="{FF2B5EF4-FFF2-40B4-BE49-F238E27FC236}">
                <a16:creationId xmlns:a16="http://schemas.microsoft.com/office/drawing/2014/main" id="{20AE0877-0CB3-2A23-C102-0914A0EF2705}"/>
              </a:ext>
            </a:extLst>
          </p:cNvPr>
          <p:cNvSpPr>
            <a:spLocks noGrp="1"/>
          </p:cNvSpPr>
          <p:nvPr>
            <p:ph type="ftr" sz="quarter" idx="11"/>
          </p:nvPr>
        </p:nvSpPr>
        <p:spPr/>
        <p:txBody>
          <a:bodyPr/>
          <a:lstStyle/>
          <a:p>
            <a:r>
              <a:rPr lang="en-US" altLang="en-US"/>
              <a:t>CAP and UN Early Warnings for All</a:t>
            </a:r>
          </a:p>
        </p:txBody>
      </p:sp>
    </p:spTree>
    <p:extLst>
      <p:ext uri="{BB962C8B-B14F-4D97-AF65-F5344CB8AC3E}">
        <p14:creationId xmlns:p14="http://schemas.microsoft.com/office/powerpoint/2010/main" val="17861847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0099" name="Rectangle 3"/>
          <p:cNvSpPr>
            <a:spLocks noGrp="1" noChangeArrowheads="1"/>
          </p:cNvSpPr>
          <p:nvPr>
            <p:ph type="title"/>
          </p:nvPr>
        </p:nvSpPr>
        <p:spPr>
          <a:xfrm rot="16200000">
            <a:off x="-1760678" y="2741416"/>
            <a:ext cx="4918979" cy="1394906"/>
          </a:xfrm>
          <a:solidFill>
            <a:schemeClr val="bg1"/>
          </a:solidFill>
          <a:ln/>
          <a:extLst>
            <a:ext uri="{91240B29-F687-4F45-9708-019B960494DF}">
              <a14:hiddenLine xmlns:a14="http://schemas.microsoft.com/office/drawing/2010/main" w="3175" cmpd="sng">
                <a:solidFill>
                  <a:schemeClr val="tx1"/>
                </a:solidFill>
                <a:miter lim="800000"/>
                <a:headEnd/>
                <a:tailEnd/>
              </a14:hiddenLine>
            </a:ext>
          </a:extLst>
        </p:spPr>
        <p:txBody>
          <a:bodyPr/>
          <a:lstStyle/>
          <a:p>
            <a:r>
              <a:rPr lang="en-GB" altLang="en-US" sz="2800" dirty="0"/>
              <a:t>City-level CAP Alert Feed</a:t>
            </a:r>
            <a:endParaRPr lang="en-US" altLang="en-US" sz="2800" dirty="0"/>
          </a:p>
        </p:txBody>
      </p:sp>
      <p:sp>
        <p:nvSpPr>
          <p:cNvPr id="6" name="Slide Number Placeholder 5"/>
          <p:cNvSpPr>
            <a:spLocks noGrp="1"/>
          </p:cNvSpPr>
          <p:nvPr>
            <p:ph type="sldNum" sz="quarter" idx="12"/>
          </p:nvPr>
        </p:nvSpPr>
        <p:spPr/>
        <p:txBody>
          <a:bodyPr/>
          <a:lstStyle/>
          <a:p>
            <a:fld id="{C28DE54F-6FFC-424B-B92E-55E7F90D75F5}" type="slidenum">
              <a:rPr lang="en-US" altLang="en-US"/>
              <a:pPr/>
              <a:t>9</a:t>
            </a:fld>
            <a:endParaRPr lang="en-US" altLang="en-US" dirty="0"/>
          </a:p>
        </p:txBody>
      </p:sp>
      <p:sp>
        <p:nvSpPr>
          <p:cNvPr id="2180100" name="Rectangle 4"/>
          <p:cNvSpPr>
            <a:spLocks noChangeArrowheads="1"/>
          </p:cNvSpPr>
          <p:nvPr/>
        </p:nvSpPr>
        <p:spPr bwMode="auto">
          <a:xfrm>
            <a:off x="1396263" y="5428061"/>
            <a:ext cx="7456006" cy="470296"/>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a:solidFill>
                  <a:srgbClr val="000066"/>
                </a:solidFill>
                <a:latin typeface="Arial" charset="0"/>
              </a:defRPr>
            </a:lvl1pPr>
            <a:lvl2pPr algn="ctr">
              <a:defRPr sz="4000">
                <a:solidFill>
                  <a:srgbClr val="000066"/>
                </a:solidFill>
                <a:latin typeface="Arial" charset="0"/>
              </a:defRPr>
            </a:lvl2pPr>
            <a:lvl3pPr algn="ctr">
              <a:defRPr sz="4000">
                <a:solidFill>
                  <a:srgbClr val="000066"/>
                </a:solidFill>
                <a:latin typeface="Arial" charset="0"/>
              </a:defRPr>
            </a:lvl3pPr>
            <a:lvl4pPr algn="ctr">
              <a:defRPr sz="4000">
                <a:solidFill>
                  <a:srgbClr val="000066"/>
                </a:solidFill>
                <a:latin typeface="Arial" charset="0"/>
              </a:defRPr>
            </a:lvl4pPr>
            <a:lvl5pPr algn="ctr">
              <a:defRPr sz="4000">
                <a:solidFill>
                  <a:srgbClr val="000066"/>
                </a:solidFill>
                <a:latin typeface="Arial" charset="0"/>
              </a:defRPr>
            </a:lvl5pPr>
            <a:lvl6pPr marL="457200" algn="ctr" fontAlgn="base">
              <a:spcBef>
                <a:spcPct val="0"/>
              </a:spcBef>
              <a:spcAft>
                <a:spcPct val="0"/>
              </a:spcAft>
              <a:defRPr sz="4000">
                <a:solidFill>
                  <a:srgbClr val="000066"/>
                </a:solidFill>
                <a:latin typeface="Arial" charset="0"/>
              </a:defRPr>
            </a:lvl6pPr>
            <a:lvl7pPr marL="914400" algn="ctr" fontAlgn="base">
              <a:spcBef>
                <a:spcPct val="0"/>
              </a:spcBef>
              <a:spcAft>
                <a:spcPct val="0"/>
              </a:spcAft>
              <a:defRPr sz="4000">
                <a:solidFill>
                  <a:srgbClr val="000066"/>
                </a:solidFill>
                <a:latin typeface="Arial" charset="0"/>
              </a:defRPr>
            </a:lvl7pPr>
            <a:lvl8pPr marL="1371600" algn="ctr" fontAlgn="base">
              <a:spcBef>
                <a:spcPct val="0"/>
              </a:spcBef>
              <a:spcAft>
                <a:spcPct val="0"/>
              </a:spcAft>
              <a:defRPr sz="4000">
                <a:solidFill>
                  <a:srgbClr val="000066"/>
                </a:solidFill>
                <a:latin typeface="Arial" charset="0"/>
              </a:defRPr>
            </a:lvl8pPr>
            <a:lvl9pPr marL="1828800" algn="ctr" fontAlgn="base">
              <a:spcBef>
                <a:spcPct val="0"/>
              </a:spcBef>
              <a:spcAft>
                <a:spcPct val="0"/>
              </a:spcAft>
              <a:defRPr sz="4000">
                <a:solidFill>
                  <a:srgbClr val="000066"/>
                </a:solidFill>
                <a:latin typeface="Arial" charset="0"/>
              </a:defRPr>
            </a:lvl9pPr>
          </a:lstStyle>
          <a:p>
            <a:pPr eaLnBrk="1" hangingPunct="1"/>
            <a:r>
              <a:rPr lang="en-US" altLang="en-US" sz="2000" dirty="0">
                <a:solidFill>
                  <a:schemeClr val="tx1"/>
                </a:solidFill>
                <a:hlinkClick r:id="rId3"/>
              </a:rPr>
              <a:t>https://alerts.weather.gov/cap/wwaatmget.php?x=CAC037&amp;y=1</a:t>
            </a:r>
            <a:endParaRPr lang="en-US" altLang="en-US" sz="2000" dirty="0">
              <a:solidFill>
                <a:schemeClr val="tx1"/>
              </a:solidFill>
            </a:endParaRPr>
          </a:p>
        </p:txBody>
      </p:sp>
      <p:pic>
        <p:nvPicPr>
          <p:cNvPr id="3" name="Picture 2">
            <a:extLst>
              <a:ext uri="{FF2B5EF4-FFF2-40B4-BE49-F238E27FC236}">
                <a16:creationId xmlns:a16="http://schemas.microsoft.com/office/drawing/2014/main" id="{17B99B7B-CB64-9501-FAA2-636EF89CE964}"/>
              </a:ext>
            </a:extLst>
          </p:cNvPr>
          <p:cNvPicPr>
            <a:picLocks noChangeAspect="1"/>
          </p:cNvPicPr>
          <p:nvPr/>
        </p:nvPicPr>
        <p:blipFill rotWithShape="1">
          <a:blip r:embed="rId4"/>
          <a:srcRect l="-1754" t="-4740" r="-4560" b="-4234"/>
          <a:stretch/>
        </p:blipFill>
        <p:spPr>
          <a:xfrm>
            <a:off x="1396262" y="256794"/>
            <a:ext cx="7747737" cy="4967395"/>
          </a:xfrm>
          <a:prstGeom prst="rect">
            <a:avLst/>
          </a:prstGeom>
          <a:solidFill>
            <a:schemeClr val="bg1"/>
          </a:solidFill>
        </p:spPr>
      </p:pic>
      <p:sp>
        <p:nvSpPr>
          <p:cNvPr id="2" name="Date Placeholder 1">
            <a:extLst>
              <a:ext uri="{FF2B5EF4-FFF2-40B4-BE49-F238E27FC236}">
                <a16:creationId xmlns:a16="http://schemas.microsoft.com/office/drawing/2014/main" id="{ACF56FFB-7AEE-55AE-9E7C-8C41CA399FF5}"/>
              </a:ext>
            </a:extLst>
          </p:cNvPr>
          <p:cNvSpPr>
            <a:spLocks noGrp="1"/>
          </p:cNvSpPr>
          <p:nvPr>
            <p:ph type="dt" sz="half" idx="10"/>
          </p:nvPr>
        </p:nvSpPr>
        <p:spPr/>
        <p:txBody>
          <a:bodyPr/>
          <a:lstStyle/>
          <a:p>
            <a:r>
              <a:rPr lang="en-US" altLang="en-US"/>
              <a:t>13 March 2023</a:t>
            </a:r>
          </a:p>
        </p:txBody>
      </p:sp>
      <p:sp>
        <p:nvSpPr>
          <p:cNvPr id="4" name="Footer Placeholder 3">
            <a:extLst>
              <a:ext uri="{FF2B5EF4-FFF2-40B4-BE49-F238E27FC236}">
                <a16:creationId xmlns:a16="http://schemas.microsoft.com/office/drawing/2014/main" id="{C4B5DF5C-4854-D78D-B391-1F157B9C55E8}"/>
              </a:ext>
            </a:extLst>
          </p:cNvPr>
          <p:cNvSpPr>
            <a:spLocks noGrp="1"/>
          </p:cNvSpPr>
          <p:nvPr>
            <p:ph type="ftr" sz="quarter" idx="11"/>
          </p:nvPr>
        </p:nvSpPr>
        <p:spPr/>
        <p:txBody>
          <a:bodyPr/>
          <a:lstStyle/>
          <a:p>
            <a:r>
              <a:rPr lang="en-US" altLang="en-US"/>
              <a:t>CAP and UN Early Warnings for All</a:t>
            </a:r>
          </a:p>
        </p:txBody>
      </p:sp>
    </p:spTree>
    <p:extLst>
      <p:ext uri="{BB962C8B-B14F-4D97-AF65-F5344CB8AC3E}">
        <p14:creationId xmlns:p14="http://schemas.microsoft.com/office/powerpoint/2010/main" val="1113502428"/>
      </p:ext>
    </p:extLst>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27035</TotalTime>
  <Pages>16</Pages>
  <Words>5044</Words>
  <Application>Microsoft Office PowerPoint</Application>
  <PresentationFormat>On-screen Show (4:3)</PresentationFormat>
  <Paragraphs>500</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Times</vt:lpstr>
      <vt:lpstr>Times New Roman</vt:lpstr>
      <vt:lpstr>Verdana</vt:lpstr>
      <vt:lpstr>Wingdings</vt:lpstr>
      <vt:lpstr>Blank Presentation</vt:lpstr>
      <vt:lpstr>Common Alerting Protocol (CAP)  and the UN Action Plan  on Early Warnings for All</vt:lpstr>
      <vt:lpstr>Presentation Outline</vt:lpstr>
      <vt:lpstr> Breaking News: A Flood is Coming</vt:lpstr>
      <vt:lpstr>The Key Facts</vt:lpstr>
      <vt:lpstr>CAP Carries Key Facts</vt:lpstr>
      <vt:lpstr>A CAP Alert is like a News Article</vt:lpstr>
      <vt:lpstr>Example: Google Crisis Response</vt:lpstr>
      <vt:lpstr>In-vehicle Navigation Systems</vt:lpstr>
      <vt:lpstr>City-level CAP Alert Feed</vt:lpstr>
      <vt:lpstr>National CAP Alert Feed</vt:lpstr>
      <vt:lpstr>U.S. Integrated Public Alert and Warning System (IPAWS)</vt:lpstr>
      <vt:lpstr>CAP in India</vt:lpstr>
      <vt:lpstr>CAP in China</vt:lpstr>
      <vt:lpstr>Is the source authoritative?</vt:lpstr>
      <vt:lpstr>Register of Alerting Authorities http://www.wmo.int/alertingorg  </vt:lpstr>
      <vt:lpstr>PowerPoint Presentation</vt:lpstr>
      <vt:lpstr>Presentation Outline</vt:lpstr>
      <vt:lpstr>PowerPoint Presentation</vt:lpstr>
      <vt:lpstr>Flash Flood Guidance System</vt:lpstr>
      <vt:lpstr>Presentation Outline</vt:lpstr>
      <vt:lpstr>CAP Alert Hubs</vt:lpstr>
      <vt:lpstr>Three-level Architecture</vt:lpstr>
      <vt:lpstr>Individual CAP Alert</vt:lpstr>
      <vt:lpstr>CAP Alert Feed</vt:lpstr>
      <vt:lpstr>CAP Alert Hub</vt:lpstr>
      <vt:lpstr>Many CAP Alert Hubs</vt:lpstr>
      <vt:lpstr>MeteoAlarm</vt:lpstr>
      <vt:lpstr>WMO Alert Hub</vt:lpstr>
      <vt:lpstr>WMO Severe Weather Information Center</vt:lpstr>
      <vt:lpstr>IFRC Alert Hub </vt:lpstr>
      <vt:lpstr>Presentation Outline</vt:lpstr>
      <vt:lpstr>CAP Implementation, Worldwide</vt:lpstr>
      <vt:lpstr>Call to Action on Emergency Alerting</vt:lpstr>
      <vt:lpstr>Endorsements of the Call to Action</vt:lpstr>
      <vt:lpstr>ITU Guidelines for National Emergency Telecommunications Plans (NETPs)</vt:lpstr>
      <vt:lpstr>Endorsement by Vint Cerf</vt:lpstr>
      <vt:lpstr>Presentation Outline</vt:lpstr>
      <vt:lpstr>UN Early Warnings for All Action Plan</vt:lpstr>
      <vt:lpstr>Dissemination and Communication</vt:lpstr>
      <vt:lpstr>Explore Further</vt:lpstr>
      <vt:lpstr>Comments,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Common Alerting Protocol (CAP)</dc:title>
  <dc:subject>Common Alerting Protocol</dc:subject>
  <dc:creator>Eliot Christian</dc:creator>
  <cp:keywords>standard, alert, hazard, public warning, Common Alerting Protocol (CAP)</cp:keywords>
  <cp:lastModifiedBy>Eliot Christian</cp:lastModifiedBy>
  <cp:revision>624</cp:revision>
  <cp:lastPrinted>2023-03-08T17:11:47Z</cp:lastPrinted>
  <dcterms:created xsi:type="dcterms:W3CDTF">1999-02-20T14:48:27Z</dcterms:created>
  <dcterms:modified xsi:type="dcterms:W3CDTF">2023-03-13T05:20:09Z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true</vt:bool>
  </property>
  <property fmtid="{D5CDD505-2E9C-101B-9397-08002B2CF9AE}" pid="20" name="NavBtnPos">
    <vt:i4>1</vt:i4>
  </property>
  <property fmtid="{D5CDD505-2E9C-101B-9397-08002B2CF9AE}" pid="21" name="OutputDir">
    <vt:lpwstr>C:\docs\powerpnt</vt:lpwstr>
  </property>
</Properties>
</file>