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708" r:id="rId5"/>
  </p:sldMasterIdLst>
  <p:notesMasterIdLst>
    <p:notesMasterId r:id="rId26"/>
  </p:notesMasterIdLst>
  <p:handoutMasterIdLst>
    <p:handoutMasterId r:id="rId27"/>
  </p:handoutMasterIdLst>
  <p:sldIdLst>
    <p:sldId id="767" r:id="rId6"/>
    <p:sldId id="311" r:id="rId7"/>
    <p:sldId id="312" r:id="rId8"/>
    <p:sldId id="290" r:id="rId9"/>
    <p:sldId id="291" r:id="rId10"/>
    <p:sldId id="313" r:id="rId11"/>
    <p:sldId id="292" r:id="rId12"/>
    <p:sldId id="306" r:id="rId13"/>
    <p:sldId id="321" r:id="rId14"/>
    <p:sldId id="768" r:id="rId15"/>
    <p:sldId id="297" r:id="rId16"/>
    <p:sldId id="298" r:id="rId17"/>
    <p:sldId id="304" r:id="rId18"/>
    <p:sldId id="319" r:id="rId19"/>
    <p:sldId id="305" r:id="rId20"/>
    <p:sldId id="299" r:id="rId21"/>
    <p:sldId id="301" r:id="rId22"/>
    <p:sldId id="307" r:id="rId23"/>
    <p:sldId id="300" r:id="rId24"/>
    <p:sldId id="269" r:id="rId25"/>
  </p:sldIdLst>
  <p:sldSz cx="12192000" cy="6858000"/>
  <p:notesSz cx="7099300" cy="10234613"/>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1" userDrawn="1">
          <p15:clr>
            <a:srgbClr val="A4A3A4"/>
          </p15:clr>
        </p15:guide>
        <p15:guide id="2" orient="horz" pos="2593" userDrawn="1">
          <p15:clr>
            <a:srgbClr val="A4A3A4"/>
          </p15:clr>
        </p15:guide>
        <p15:guide id="3" orient="horz" pos="559" userDrawn="1">
          <p15:clr>
            <a:srgbClr val="A4A3A4"/>
          </p15:clr>
        </p15:guide>
        <p15:guide id="4" orient="horz" pos="4261" userDrawn="1">
          <p15:clr>
            <a:srgbClr val="A4A3A4"/>
          </p15:clr>
        </p15:guide>
        <p15:guide id="5" orient="horz" pos="2707" userDrawn="1">
          <p15:clr>
            <a:srgbClr val="A4A3A4"/>
          </p15:clr>
        </p15:guide>
        <p15:guide id="6" orient="horz" pos="3906" userDrawn="1">
          <p15:clr>
            <a:srgbClr val="A4A3A4"/>
          </p15:clr>
        </p15:guide>
        <p15:guide id="7" orient="horz" pos="4207" userDrawn="1">
          <p15:clr>
            <a:srgbClr val="A4A3A4"/>
          </p15:clr>
        </p15:guide>
        <p15:guide id="8" pos="384" userDrawn="1">
          <p15:clr>
            <a:srgbClr val="A4A3A4"/>
          </p15:clr>
        </p15:guide>
        <p15:guide id="9" pos="3843" userDrawn="1">
          <p15:clr>
            <a:srgbClr val="A4A3A4"/>
          </p15:clr>
        </p15:guide>
        <p15:guide id="10" pos="7287" userDrawn="1">
          <p15:clr>
            <a:srgbClr val="A4A3A4"/>
          </p15:clr>
        </p15:guide>
        <p15:guide id="11" pos="70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Mill" initials="JM" lastIdx="4" clrIdx="0">
    <p:extLst>
      <p:ext uri="{19B8F6BF-5375-455C-9EA6-DF929625EA0E}">
        <p15:presenceInfo xmlns:p15="http://schemas.microsoft.com/office/powerpoint/2012/main" userId="S-1-5-21-1938565351-2647537887-2759924446-141156" providerId="AD"/>
      </p:ext>
    </p:extLst>
  </p:cmAuthor>
  <p:cmAuthor id="2" name="Freda Wolfenden" initials="FW" lastIdx="14" clrIdx="1">
    <p:extLst>
      <p:ext uri="{19B8F6BF-5375-455C-9EA6-DF929625EA0E}">
        <p15:presenceInfo xmlns:p15="http://schemas.microsoft.com/office/powerpoint/2012/main" userId="S::freda.wolfenden@pwc.com::23be0dbe-2df1-4d08-9f71-0f46e8aff26b" providerId="AD"/>
      </p:ext>
    </p:extLst>
  </p:cmAuthor>
  <p:cmAuthor id="3" name="Jenny Mill" initials="JM [2]" lastIdx="4" clrIdx="2">
    <p:extLst>
      <p:ext uri="{19B8F6BF-5375-455C-9EA6-DF929625EA0E}">
        <p15:presenceInfo xmlns:p15="http://schemas.microsoft.com/office/powerpoint/2012/main" userId="S::mill.jenny@pwc.com::b5b1d40c-edbf-46ad-a273-898478cba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6"/>
    <a:srgbClr val="009A40"/>
    <a:srgbClr val="00FE40"/>
    <a:srgbClr val="F4F3F2"/>
    <a:srgbClr val="DDF0FF"/>
    <a:srgbClr val="E8E6E4"/>
    <a:srgbClr val="DCD9D6"/>
    <a:srgbClr val="8B8178"/>
    <a:srgbClr val="34B233"/>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3817" autoAdjust="0"/>
  </p:normalViewPr>
  <p:slideViewPr>
    <p:cSldViewPr snapToGrid="0" snapToObjects="1">
      <p:cViewPr varScale="1">
        <p:scale>
          <a:sx n="64" d="100"/>
          <a:sy n="64" d="100"/>
        </p:scale>
        <p:origin x="644" y="40"/>
      </p:cViewPr>
      <p:guideLst>
        <p:guide orient="horz" pos="1511"/>
        <p:guide orient="horz" pos="2593"/>
        <p:guide orient="horz" pos="559"/>
        <p:guide orient="horz" pos="4261"/>
        <p:guide orient="horz" pos="2707"/>
        <p:guide orient="horz" pos="3906"/>
        <p:guide orient="horz" pos="4207"/>
        <p:guide pos="384"/>
        <p:guide pos="3843"/>
        <p:guide pos="7287"/>
        <p:guide pos="70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pPr/>
              <a:t>02/06/2020</a:t>
            </a:fld>
            <a:endParaRPr lang="en-US"/>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pPr/>
              <a:t>‹#›</a:t>
            </a:fld>
            <a:endParaRPr lang="en-US"/>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1046E2B7-3FA7-3147-8D88-3668B3B663DE}" type="datetime1">
              <a:rPr lang="en-GB" smtClean="0"/>
              <a:pPr/>
              <a:t>02/06/2020</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724CA2DB-581E-4848-9114-B50C4CE20214}" type="slidenum">
              <a:rPr lang="en-US" smtClean="0"/>
              <a:pPr/>
              <a:t>‹#›</a:t>
            </a:fld>
            <a:endParaRPr lang="en-US"/>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2</a:t>
            </a:fld>
            <a:endParaRPr lang="en-US"/>
          </a:p>
        </p:txBody>
      </p:sp>
    </p:spTree>
    <p:extLst>
      <p:ext uri="{BB962C8B-B14F-4D97-AF65-F5344CB8AC3E}">
        <p14:creationId xmlns:p14="http://schemas.microsoft.com/office/powerpoint/2010/main" val="118311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16</a:t>
            </a:fld>
            <a:endParaRPr lang="en-US"/>
          </a:p>
        </p:txBody>
      </p:sp>
    </p:spTree>
    <p:extLst>
      <p:ext uri="{BB962C8B-B14F-4D97-AF65-F5344CB8AC3E}">
        <p14:creationId xmlns:p14="http://schemas.microsoft.com/office/powerpoint/2010/main" val="88463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Lessons learnt</a:t>
            </a:r>
          </a:p>
          <a:p>
            <a:pPr marL="171450" indent="-171450">
              <a:buFont typeface="Arial" panose="020B0604020202020204" pitchFamily="34" charset="0"/>
              <a:buChar char="•"/>
            </a:pPr>
            <a:r>
              <a:rPr lang="en-GB" dirty="0"/>
              <a:t>Parental consent key. Closer collaboration with local administration and CAG is also v important. </a:t>
            </a:r>
          </a:p>
          <a:p>
            <a:pPr marL="171450" indent="-171450">
              <a:buFont typeface="Arial" panose="020B0604020202020204" pitchFamily="34" charset="0"/>
              <a:buChar char="•"/>
            </a:pPr>
            <a:r>
              <a:rPr lang="en-GB" dirty="0"/>
              <a:t>COVID economic challenges have been very difficult. Particularly in southern regions, food insecurity has been very difficult. No radio program designed by the gov, so we couldn’t organise any learning activities through that medium. Also internet has been difficult in project intervention areas. </a:t>
            </a:r>
          </a:p>
          <a:p>
            <a:pPr marL="0" indent="0">
              <a:buFont typeface="Arial" panose="020B0604020202020204" pitchFamily="34" charset="0"/>
              <a:buNone/>
            </a:pPr>
            <a:endParaRPr lang="en-GB"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2"/>
                </a:solidFill>
              </a:rPr>
              <a:t>keep in touch and as an information flow, carrying out different analyses, including access to resources, GESI etc., pivoting to do WASH activities – and a strong equity lens around recognising the regional and sub-group differences in terms of activity opportunity and design.</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17</a:t>
            </a:fld>
            <a:endParaRPr lang="en-US"/>
          </a:p>
        </p:txBody>
      </p:sp>
    </p:spTree>
    <p:extLst>
      <p:ext uri="{BB962C8B-B14F-4D97-AF65-F5344CB8AC3E}">
        <p14:creationId xmlns:p14="http://schemas.microsoft.com/office/powerpoint/2010/main" val="265231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Collaboration and coordination with local government</a:t>
            </a:r>
          </a:p>
          <a:p>
            <a:pPr marL="628650" lvl="1" indent="-171450">
              <a:buFont typeface="Arial" panose="020B0604020202020204" pitchFamily="34" charset="0"/>
              <a:buChar char="•"/>
            </a:pPr>
            <a:r>
              <a:rPr lang="en-GB" dirty="0"/>
              <a:t>Community management committee as focal points for weekly monitoring check-ins during the </a:t>
            </a:r>
            <a:r>
              <a:rPr lang="en-GB" dirty="0" err="1"/>
              <a:t>covid</a:t>
            </a:r>
            <a:r>
              <a:rPr lang="en-GB" dirty="0"/>
              <a:t> lockdown. </a:t>
            </a:r>
          </a:p>
          <a:p>
            <a:pPr marL="628650" lvl="1" indent="-171450">
              <a:buFont typeface="Arial" panose="020B0604020202020204" pitchFamily="34" charset="0"/>
              <a:buChar char="•"/>
            </a:pPr>
            <a:r>
              <a:rPr lang="en-GB" dirty="0"/>
              <a:t>Food insecurity emerged as biggest threat, was confirmed by rapid needs assessment. 100% had experienced a loss of income/livelihood, but 79% of project beneficiaries had not received any support. Extremely challenging to keep communities engaged when reporting risk of hunger/starvation. </a:t>
            </a:r>
          </a:p>
          <a:p>
            <a:pPr marL="628650" lvl="1" indent="-171450">
              <a:buFont typeface="Arial" panose="020B0604020202020204" pitchFamily="34" charset="0"/>
              <a:buChar char="•"/>
            </a:pPr>
            <a:r>
              <a:rPr lang="en-GB" dirty="0"/>
              <a:t>So SC got in touch with local gov, who they have good relationships with, shared the information they had on the communities, asked them to prioritise local communities. Enabling local gov to reach families most in need sharing available data to lobby, advocate and coordinate. </a:t>
            </a:r>
          </a:p>
          <a:p>
            <a:pPr marL="628650" lvl="1" indent="-171450">
              <a:buFont typeface="Arial" panose="020B0604020202020204" pitchFamily="34" charset="0"/>
              <a:buChar char="•"/>
            </a:pPr>
            <a:r>
              <a:rPr lang="en-GB" dirty="0"/>
              <a:t>Increase communities coping capabilities. Will be conducting another assessment at end of May to understand how things have improved.</a:t>
            </a:r>
          </a:p>
          <a:p>
            <a:pPr marL="171450" lvl="0" indent="-171450">
              <a:buFont typeface="Arial" panose="020B0604020202020204" pitchFamily="34" charset="0"/>
              <a:buChar char="•"/>
            </a:pPr>
            <a:r>
              <a:rPr lang="en-GB" dirty="0"/>
              <a:t>Collaboration through stakeholders and clusters</a:t>
            </a:r>
          </a:p>
          <a:p>
            <a:pPr marL="628650" lvl="1" indent="-171450">
              <a:buFont typeface="Arial" panose="020B0604020202020204" pitchFamily="34" charset="0"/>
              <a:buChar char="•"/>
            </a:pPr>
            <a:r>
              <a:rPr lang="en-GB" dirty="0"/>
              <a:t>2.7% in the survey said they are ‘not okay’ – attributed to food insecurity, stress, sadness etc. </a:t>
            </a:r>
          </a:p>
          <a:p>
            <a:pPr marL="628650" lvl="1" indent="-171450">
              <a:buFont typeface="Arial" panose="020B0604020202020204" pitchFamily="34" charset="0"/>
              <a:buChar char="•"/>
            </a:pPr>
            <a:r>
              <a:rPr lang="en-GB" dirty="0"/>
              <a:t>SC working with specialist organisations to provide psycho-social support to girls through phone communication. </a:t>
            </a:r>
          </a:p>
          <a:p>
            <a:pPr marL="628650" lvl="1" indent="-171450">
              <a:buFont typeface="Arial" panose="020B0604020202020204" pitchFamily="34" charset="0"/>
              <a:buChar char="•"/>
            </a:pPr>
            <a:r>
              <a:rPr lang="en-GB" dirty="0"/>
              <a:t>Membership of protection clusters enabled access to critical info on psycho-social and GBV related support services, cascaded promptly to our girls through community based mechanisms. </a:t>
            </a:r>
          </a:p>
          <a:p>
            <a:pPr marL="628650" lvl="1" indent="-171450">
              <a:buFont typeface="Arial" panose="020B0604020202020204" pitchFamily="34" charset="0"/>
              <a:buChar char="•"/>
            </a:pPr>
            <a:r>
              <a:rPr lang="en-GB" dirty="0"/>
              <a:t> want to look at leveraging cluster memberships to share GEC best practices widely and maximise impact. Particularly in the regions where people have faced conflict during relief distribution and intensifying safeguarding concerns.</a:t>
            </a:r>
          </a:p>
          <a:p>
            <a:pPr marL="171450" lvl="0"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18</a:t>
            </a:fld>
            <a:endParaRPr lang="en-US"/>
          </a:p>
        </p:txBody>
      </p:sp>
    </p:spTree>
    <p:extLst>
      <p:ext uri="{BB962C8B-B14F-4D97-AF65-F5344CB8AC3E}">
        <p14:creationId xmlns:p14="http://schemas.microsoft.com/office/powerpoint/2010/main" val="387072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GB" dirty="0"/>
          </a:p>
          <a:p>
            <a:pPr marL="1085850" lvl="2" indent="-171450">
              <a:buFont typeface="Arial" panose="020B0604020202020204" pitchFamily="34" charset="0"/>
              <a:buChar char="•"/>
            </a:pPr>
            <a:endParaRPr lang="en-GB" dirty="0"/>
          </a:p>
          <a:p>
            <a:pPr marL="914400" lvl="2" indent="0">
              <a:buFont typeface="Arial" panose="020B0604020202020204" pitchFamily="34" charset="0"/>
              <a:buNone/>
            </a:pPr>
            <a:endParaRPr lang="en-GB" dirty="0"/>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19</a:t>
            </a:fld>
            <a:endParaRPr lang="en-US"/>
          </a:p>
        </p:txBody>
      </p:sp>
    </p:spTree>
    <p:extLst>
      <p:ext uri="{BB962C8B-B14F-4D97-AF65-F5344CB8AC3E}">
        <p14:creationId xmlns:p14="http://schemas.microsoft.com/office/powerpoint/2010/main" val="63415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4</a:t>
            </a:fld>
            <a:endParaRPr lang="en-US"/>
          </a:p>
        </p:txBody>
      </p:sp>
    </p:spTree>
    <p:extLst>
      <p:ext uri="{BB962C8B-B14F-4D97-AF65-F5344CB8AC3E}">
        <p14:creationId xmlns:p14="http://schemas.microsoft.com/office/powerpoint/2010/main" val="45605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7</a:t>
            </a:fld>
            <a:endParaRPr lang="en-US"/>
          </a:p>
        </p:txBody>
      </p:sp>
    </p:spTree>
    <p:extLst>
      <p:ext uri="{BB962C8B-B14F-4D97-AF65-F5344CB8AC3E}">
        <p14:creationId xmlns:p14="http://schemas.microsoft.com/office/powerpoint/2010/main" val="29884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8</a:t>
            </a:fld>
            <a:endParaRPr lang="en-US"/>
          </a:p>
        </p:txBody>
      </p:sp>
    </p:spTree>
    <p:extLst>
      <p:ext uri="{BB962C8B-B14F-4D97-AF65-F5344CB8AC3E}">
        <p14:creationId xmlns:p14="http://schemas.microsoft.com/office/powerpoint/2010/main" val="337688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Relief International in Somalia are supporting the government by broadcasting and sharing short videos on handwashing and staying safe during the pandemic.</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VSO and Mercy Corps in Nepal are using leafleting, WhatsApp and text messaging to spread information in line with government guidance.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IRC in Pakistan are involved in a mass awareness-raising campaign in three provinces which involves radio campaigns, distribution of educational material and Robo Calls.</a:t>
            </a:r>
            <a:endParaRPr lang="en-GB" b="0" dirty="0">
              <a:effectLst/>
            </a:endParaRPr>
          </a:p>
          <a:p>
            <a:pPr rtl="0"/>
            <a:br>
              <a:rPr lang="en-GB" dirty="0"/>
            </a:br>
            <a:r>
              <a:rPr lang="en-GB" sz="1200" b="0" i="0" u="none" strike="noStrike" kern="1200" dirty="0">
                <a:solidFill>
                  <a:schemeClr val="tx1"/>
                </a:solidFill>
                <a:effectLst/>
                <a:latin typeface="+mn-lt"/>
                <a:ea typeface="+mn-ea"/>
                <a:cs typeface="+mn-cs"/>
              </a:rPr>
              <a:t>Plan UK in Sierra Leone are adapting their life skills content, based on learnings from the secondary impacts of the Ebola crisis, the new contextual realities and asking girls what information they need at this time.</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In Northern Nigeria, older girls involved in Mercy Corps vocational training activities are making masks and soap and setting up basic handwashing facilities in public spaces within their communities. </a:t>
            </a:r>
            <a:endParaRPr lang="en-GB" b="0" dirty="0">
              <a:effectLst/>
            </a:endParaRPr>
          </a:p>
          <a:p>
            <a:pPr rtl="0"/>
            <a:br>
              <a:rPr lang="en-GB" dirty="0"/>
            </a:br>
            <a:r>
              <a:rPr lang="en-GB" sz="1200" b="0" i="0" u="none" strike="noStrike" kern="1200" dirty="0">
                <a:solidFill>
                  <a:schemeClr val="tx1"/>
                </a:solidFill>
                <a:effectLst/>
                <a:latin typeface="+mn-lt"/>
                <a:ea typeface="+mn-ea"/>
                <a:cs typeface="+mn-cs"/>
              </a:rPr>
              <a:t>Projects in Afghanistan are continuing to support teachers at all project community schools</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Link Community Development in Malawi and Cheshire Services in Uganda are providing regular meals to children in high risk situations.</a:t>
            </a:r>
            <a:endParaRPr lang="en-GB" b="0" dirty="0">
              <a:effectLst/>
            </a:endParaRPr>
          </a:p>
          <a:p>
            <a:pPr rtl="0"/>
            <a:br>
              <a:rPr lang="en-GB" dirty="0"/>
            </a:br>
            <a:r>
              <a:rPr lang="en-GB" sz="1200" b="0" i="0" u="none" strike="noStrike" kern="1200" dirty="0">
                <a:solidFill>
                  <a:schemeClr val="tx1"/>
                </a:solidFill>
                <a:effectLst/>
                <a:latin typeface="+mn-lt"/>
                <a:ea typeface="+mn-ea"/>
                <a:cs typeface="+mn-cs"/>
              </a:rPr>
              <a:t>CAMFED is expanding its self-study modules for use by girls in Tanzania, Zimbabwe and Zambia while schools are closed.</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The IGATE project is reworking the way in which it supports girls to study. Facilitators are</a:t>
            </a:r>
            <a:endParaRPr lang="en-GB" b="0" dirty="0">
              <a:effectLst/>
            </a:endParaRPr>
          </a:p>
          <a:p>
            <a:pPr rtl="0"/>
            <a:r>
              <a:rPr lang="en-GB" sz="1200" b="0" i="0" u="none" strike="noStrike" kern="1200" dirty="0">
                <a:solidFill>
                  <a:schemeClr val="tx1"/>
                </a:solidFill>
                <a:effectLst/>
                <a:latin typeface="+mn-lt"/>
                <a:ea typeface="+mn-ea"/>
                <a:cs typeface="+mn-cs"/>
              </a:rPr>
              <a:t>networked geographically to support learners and being given fresh guidance on how to help family members support continued home-based learning using locally available resources.</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In Ghana, Plan’s </a:t>
            </a:r>
            <a:r>
              <a:rPr lang="en-GB" sz="1200" b="0" i="0" u="none" strike="noStrike" kern="1200" dirty="0" err="1">
                <a:solidFill>
                  <a:schemeClr val="tx1"/>
                </a:solidFill>
                <a:effectLst/>
                <a:latin typeface="+mn-lt"/>
                <a:ea typeface="+mn-ea"/>
                <a:cs typeface="+mn-cs"/>
              </a:rPr>
              <a:t>MGCubed</a:t>
            </a:r>
            <a:r>
              <a:rPr lang="en-GB" sz="1200" b="0" i="0" u="none" strike="noStrike" kern="1200" dirty="0">
                <a:solidFill>
                  <a:schemeClr val="tx1"/>
                </a:solidFill>
                <a:effectLst/>
                <a:latin typeface="+mn-lt"/>
                <a:ea typeface="+mn-ea"/>
                <a:cs typeface="+mn-cs"/>
              </a:rPr>
              <a:t> team is currently training and supporting government teachers to adapt lesson plans to be suitable for broadcast distance learning. This includes lesson rehearsal and feedback, before the materials are finalised.</a:t>
            </a:r>
            <a:endParaRPr lang="en-GB" b="0" dirty="0">
              <a:effectLst/>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29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11</a:t>
            </a:fld>
            <a:endParaRPr lang="en-US"/>
          </a:p>
        </p:txBody>
      </p:sp>
    </p:spTree>
    <p:extLst>
      <p:ext uri="{BB962C8B-B14F-4D97-AF65-F5344CB8AC3E}">
        <p14:creationId xmlns:p14="http://schemas.microsoft.com/office/powerpoint/2010/main" val="181771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13</a:t>
            </a:fld>
            <a:endParaRPr lang="en-US"/>
          </a:p>
        </p:txBody>
      </p:sp>
    </p:spTree>
    <p:extLst>
      <p:ext uri="{BB962C8B-B14F-4D97-AF65-F5344CB8AC3E}">
        <p14:creationId xmlns:p14="http://schemas.microsoft.com/office/powerpoint/2010/main" val="21641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14</a:t>
            </a:fld>
            <a:endParaRPr lang="en-US"/>
          </a:p>
        </p:txBody>
      </p:sp>
    </p:spTree>
    <p:extLst>
      <p:ext uri="{BB962C8B-B14F-4D97-AF65-F5344CB8AC3E}">
        <p14:creationId xmlns:p14="http://schemas.microsoft.com/office/powerpoint/2010/main" val="309067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15</a:t>
            </a:fld>
            <a:endParaRPr lang="en-US"/>
          </a:p>
        </p:txBody>
      </p:sp>
    </p:spTree>
    <p:extLst>
      <p:ext uri="{BB962C8B-B14F-4D97-AF65-F5344CB8AC3E}">
        <p14:creationId xmlns:p14="http://schemas.microsoft.com/office/powerpoint/2010/main" val="426424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2367" y="3429000"/>
            <a:ext cx="10656116" cy="741518"/>
          </a:xfrm>
        </p:spPr>
        <p:txBody>
          <a:bodyPr lIns="0" tIns="0" rIns="0" bIns="0" anchor="t">
            <a:normAutofit/>
          </a:bodyPr>
          <a:lstStyle>
            <a:lvl1pPr algn="l">
              <a:lnSpc>
                <a:spcPts val="4000"/>
              </a:lnSpc>
              <a:defRPr sz="4400"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2368" y="4374450"/>
            <a:ext cx="10631200" cy="1645350"/>
          </a:xfrm>
          <a:prstGeom prst="rect">
            <a:avLst/>
          </a:prstGeom>
        </p:spPr>
        <p:txBody>
          <a:bodyPr lIns="0" rIns="0" b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 name="Group 3"/>
          <p:cNvGrpSpPr/>
          <p:nvPr userDrawn="1"/>
        </p:nvGrpSpPr>
        <p:grpSpPr>
          <a:xfrm>
            <a:off x="5348647" y="835417"/>
            <a:ext cx="5799837" cy="1697863"/>
            <a:chOff x="466724" y="835414"/>
            <a:chExt cx="4349878" cy="1697863"/>
          </a:xfrm>
        </p:grpSpPr>
        <p:pic>
          <p:nvPicPr>
            <p:cNvPr id="8" name="Picture 2" descr="d:\Kyra\Desktop\Caroline H\Files received\20120625\UK AID - Standard - 4C.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371501" y="835414"/>
              <a:ext cx="1445101" cy="1591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Kyra\Desktop\Caroline H\Files received\20120625\GEC_logo_CMYK.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66724" y="835414"/>
              <a:ext cx="2463927" cy="169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t" anchorCtr="0">
            <a:normAutofit/>
          </a:bodyPr>
          <a:lstStyle>
            <a:lvl1pPr algn="l">
              <a:lnSpc>
                <a:spcPts val="2800"/>
              </a:lnSpc>
              <a:defRPr sz="2800" b="1"/>
            </a:lvl1pPr>
          </a:lstStyle>
          <a:p>
            <a:r>
              <a:rPr lang="en-US"/>
              <a:t>Click to edit Master title style</a:t>
            </a:r>
            <a:endParaRPr lang="en-US" dirty="0"/>
          </a:p>
        </p:txBody>
      </p:sp>
      <p:sp>
        <p:nvSpPr>
          <p:cNvPr id="3" name="Content Placeholder 2"/>
          <p:cNvSpPr>
            <a:spLocks noGrp="1"/>
          </p:cNvSpPr>
          <p:nvPr>
            <p:ph idx="1"/>
          </p:nvPr>
        </p:nvSpPr>
        <p:spPr>
          <a:xfrm>
            <a:off x="4766735" y="273051"/>
            <a:ext cx="5406813" cy="5720402"/>
          </a:xfrm>
          <a:prstGeom prst="rect">
            <a:avLst/>
          </a:prstGeo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1"/>
            <a:ext cx="4011084" cy="4584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Line 1"/>
          <p:cNvSpPr>
            <a:spLocks noChangeShapeType="1"/>
          </p:cNvSpPr>
          <p:nvPr userDrawn="1"/>
        </p:nvSpPr>
        <p:spPr bwMode="auto">
          <a:xfrm rot="10800000" flipH="1">
            <a:off x="622301" y="1116013"/>
            <a:ext cx="3998384"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5" name="Footer Placeholder 4"/>
          <p:cNvSpPr>
            <a:spLocks noGrp="1"/>
          </p:cNvSpPr>
          <p:nvPr>
            <p:ph type="ftr" sz="quarter" idx="10"/>
          </p:nvPr>
        </p:nvSpPr>
        <p:spPr/>
        <p:txBody>
          <a:bodyPr/>
          <a:lstStyle/>
          <a:p>
            <a:endParaRPr lang="en-US" dirty="0"/>
          </a:p>
        </p:txBody>
      </p:sp>
      <p:pic>
        <p:nvPicPr>
          <p:cNvPr id="12"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b="1"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91813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6524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p>
            <a:endParaRPr lang="en-US" dirty="0"/>
          </a:p>
        </p:txBody>
      </p:sp>
      <p:pic>
        <p:nvPicPr>
          <p:cNvPr id="10"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423828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419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a:p>
        </p:txBody>
      </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0"/>
          </p:nvPr>
        </p:nvSpPr>
        <p:spPr/>
        <p:txBody>
          <a:bodyPr/>
          <a:lstStyle/>
          <a:p>
            <a:endParaRPr lang="en-US" dirty="0"/>
          </a:p>
        </p:txBody>
      </p:sp>
      <p:pic>
        <p:nvPicPr>
          <p:cNvPr id="11"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b="1"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153604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745162"/>
          </a:xfrm>
        </p:spPr>
        <p:txBody>
          <a:bodyPr vert="eaVert" anchor="t"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745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dirty="0"/>
          </a:p>
        </p:txBody>
      </p:sp>
      <p:pic>
        <p:nvPicPr>
          <p:cNvPr id="9"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118594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2302" y="5446501"/>
            <a:ext cx="5473700" cy="1253381"/>
          </a:xfrm>
          <a:prstGeom prst="rect">
            <a:avLst/>
          </a:prstGeom>
        </p:spPr>
        <p:txBody>
          <a:bodyPr anchor="b"/>
          <a:lstStyle>
            <a:lvl1pPr>
              <a:defRPr sz="1000" b="0" baseline="0">
                <a:solidFill>
                  <a:schemeClr val="tx1"/>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4" name="Text Placeholder 3"/>
          <p:cNvSpPr>
            <a:spLocks noGrp="1"/>
          </p:cNvSpPr>
          <p:nvPr>
            <p:ph type="body" sz="quarter" idx="15"/>
          </p:nvPr>
        </p:nvSpPr>
        <p:spPr>
          <a:xfrm>
            <a:off x="609602" y="1602003"/>
            <a:ext cx="10960100" cy="305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2" descr="d:\Kyra\Desktop\Caroline H\Files received\20120625\UK AID - Standard - 4C.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14122" y="5198307"/>
            <a:ext cx="1754103" cy="1449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Kyra\Desktop\Caroline H\Files received\20120625\GEC_logo_CMYK.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288224" y="5207358"/>
            <a:ext cx="2990781" cy="154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8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2367" y="3429000"/>
            <a:ext cx="10656116" cy="741518"/>
          </a:xfrm>
        </p:spPr>
        <p:txBody>
          <a:bodyPr lIns="0" tIns="0" rIns="0" bIns="0" anchor="t">
            <a:normAutofit/>
          </a:bodyPr>
          <a:lstStyle>
            <a:lvl1pPr algn="l">
              <a:lnSpc>
                <a:spcPts val="4000"/>
              </a:lnSpc>
              <a:defRPr sz="4400"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2368" y="4374450"/>
            <a:ext cx="10631200" cy="1645350"/>
          </a:xfrm>
          <a:prstGeom prst="rect">
            <a:avLst/>
          </a:prstGeom>
        </p:spPr>
        <p:txBody>
          <a:bodyPr lIns="0" rIns="0" bIns="0">
            <a:normAutofit/>
          </a:bodyPr>
          <a:lstStyle>
            <a:lvl1pPr marL="0" indent="0" algn="l">
              <a:buNone/>
              <a:defRPr sz="1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1" name="Picture 2">
            <a:extLst>
              <a:ext uri="{FF2B5EF4-FFF2-40B4-BE49-F238E27FC236}">
                <a16:creationId xmlns:a16="http://schemas.microsoft.com/office/drawing/2014/main" id="{36830319-EF5C-4770-8C6F-03D9B00824A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989"/>
          <a:stretch/>
        </p:blipFill>
        <p:spPr bwMode="auto">
          <a:xfrm>
            <a:off x="6096001" y="605697"/>
            <a:ext cx="5430715" cy="216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90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2456720"/>
            <a:ext cx="7203993" cy="1294667"/>
          </a:xfrm>
        </p:spPr>
        <p:txBody>
          <a:bodyPr lIns="0" tIns="0" rIns="0" bIns="0" anchor="t"/>
          <a:lstStyle>
            <a:lvl1pPr algn="l">
              <a:lnSpc>
                <a:spcPts val="4400"/>
              </a:lnSpc>
              <a:defRPr sz="4000" b="1" cap="none">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3890234"/>
            <a:ext cx="10363200" cy="1500187"/>
          </a:xfrm>
          <a:prstGeom prst="rect">
            <a:avLst/>
          </a:prstGeom>
        </p:spPr>
        <p:txBody>
          <a:bodyPr lIns="0" tIns="0" rIns="0" bIns="0" anchor="t" anchorCtr="0"/>
          <a:lstStyle>
            <a:lvl1pPr marL="0" indent="0">
              <a:lnSpc>
                <a:spcPts val="2400"/>
              </a:lnSpc>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Footer Placeholder 3"/>
          <p:cNvSpPr>
            <a:spLocks noGrp="1"/>
          </p:cNvSpPr>
          <p:nvPr userDrawn="1">
            <p:ph type="ftr" sz="quarter" idx="10"/>
          </p:nvPr>
        </p:nvSpPr>
        <p:spPr/>
        <p:txBody>
          <a:bodyPr/>
          <a:lstStyle/>
          <a:p>
            <a:endParaRPr lang="en-US" dirty="0"/>
          </a:p>
        </p:txBody>
      </p:sp>
      <p:sp>
        <p:nvSpPr>
          <p:cNvPr id="7"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LNGB Roundtable #1</a:t>
            </a:r>
          </a:p>
        </p:txBody>
      </p:sp>
      <p:pic>
        <p:nvPicPr>
          <p:cNvPr id="8" name="Picture 2">
            <a:extLst>
              <a:ext uri="{FF2B5EF4-FFF2-40B4-BE49-F238E27FC236}">
                <a16:creationId xmlns:a16="http://schemas.microsoft.com/office/drawing/2014/main" id="{A53D2E72-968A-44AB-8298-ACE5D51654B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45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3" name="Text Placeholder 2"/>
          <p:cNvSpPr>
            <a:spLocks noGrp="1"/>
          </p:cNvSpPr>
          <p:nvPr>
            <p:ph type="body" sz="quarter" idx="13"/>
          </p:nvPr>
        </p:nvSpPr>
        <p:spPr>
          <a:xfrm>
            <a:off x="609602" y="1602000"/>
            <a:ext cx="10945284" cy="4057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Footer Placeholder 7"/>
          <p:cNvSpPr>
            <a:spLocks noGrp="1"/>
          </p:cNvSpPr>
          <p:nvPr>
            <p:ph type="ftr" sz="quarter" idx="14"/>
          </p:nvPr>
        </p:nvSpPr>
        <p:spPr/>
        <p:txBody>
          <a:bodyPr/>
          <a:lstStyle/>
          <a:p>
            <a:endParaRPr lang="en-US" dirty="0"/>
          </a:p>
        </p:txBody>
      </p:sp>
      <p:sp>
        <p:nvSpPr>
          <p:cNvPr id="12"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LNGB Roundtable #1</a:t>
            </a:r>
          </a:p>
        </p:txBody>
      </p:sp>
      <p:pic>
        <p:nvPicPr>
          <p:cNvPr id="9" name="Picture 2">
            <a:extLst>
              <a:ext uri="{FF2B5EF4-FFF2-40B4-BE49-F238E27FC236}">
                <a16:creationId xmlns:a16="http://schemas.microsoft.com/office/drawing/2014/main" id="{D0E87861-B729-4D7E-8F05-B1F6459B80D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73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15" name="Text Placeholder 14"/>
          <p:cNvSpPr>
            <a:spLocks noGrp="1"/>
          </p:cNvSpPr>
          <p:nvPr>
            <p:ph type="body" sz="quarter" idx="13"/>
          </p:nvPr>
        </p:nvSpPr>
        <p:spPr>
          <a:xfrm>
            <a:off x="609599" y="1602000"/>
            <a:ext cx="5328000" cy="4424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4"/>
          </p:nvPr>
        </p:nvSpPr>
        <p:spPr>
          <a:xfrm>
            <a:off x="6239584" y="1602000"/>
            <a:ext cx="5328000" cy="4424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Footer Placeholder 2"/>
          <p:cNvSpPr>
            <a:spLocks noGrp="1"/>
          </p:cNvSpPr>
          <p:nvPr>
            <p:ph type="ftr" sz="quarter" idx="15"/>
          </p:nvPr>
        </p:nvSpPr>
        <p:spPr/>
        <p:txBody>
          <a:bodyPr/>
          <a:lstStyle/>
          <a:p>
            <a:endParaRPr lang="en-US" dirty="0"/>
          </a:p>
        </p:txBody>
      </p:sp>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LNGB Roundtable #1</a:t>
            </a:r>
          </a:p>
        </p:txBody>
      </p:sp>
      <p:pic>
        <p:nvPicPr>
          <p:cNvPr id="10" name="Picture 2">
            <a:extLst>
              <a:ext uri="{FF2B5EF4-FFF2-40B4-BE49-F238E27FC236}">
                <a16:creationId xmlns:a16="http://schemas.microsoft.com/office/drawing/2014/main" id="{9344AF14-8006-4E86-BBF5-602B0B7C991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05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12" name="Rounded Rectangle 11"/>
          <p:cNvSpPr/>
          <p:nvPr userDrawn="1"/>
        </p:nvSpPr>
        <p:spPr>
          <a:xfrm>
            <a:off x="609599" y="1600203"/>
            <a:ext cx="5280000" cy="3933921"/>
          </a:xfrm>
          <a:prstGeom prst="round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lang="en-US" sz="1800" dirty="0">
              <a:effectLst>
                <a:outerShdw blurRad="50800" dist="38100" dir="2700000" algn="tl" rotWithShape="0">
                  <a:prstClr val="black">
                    <a:alpha val="40000"/>
                  </a:prstClr>
                </a:outerShdw>
              </a:effectLst>
            </a:endParaRPr>
          </a:p>
        </p:txBody>
      </p:sp>
      <p:sp>
        <p:nvSpPr>
          <p:cNvPr id="5" name="Content Placeholder 4"/>
          <p:cNvSpPr>
            <a:spLocks noGrp="1"/>
          </p:cNvSpPr>
          <p:nvPr>
            <p:ph sz="quarter" idx="13"/>
          </p:nvPr>
        </p:nvSpPr>
        <p:spPr>
          <a:xfrm>
            <a:off x="643200" y="1918800"/>
            <a:ext cx="4948800" cy="1180800"/>
          </a:xfrm>
          <a:prstGeom prst="rect">
            <a:avLst/>
          </a:prstGeom>
        </p:spPr>
        <p:txBody>
          <a:bodyPr lIns="180000" rIns="180000" anchor="ctr">
            <a:noAutofit/>
          </a:bodyPr>
          <a:lstStyle>
            <a:lvl1pPr marL="0" indent="0">
              <a:lnSpc>
                <a:spcPct val="100000"/>
              </a:lnSpc>
              <a:buFontTx/>
              <a:buNone/>
              <a:defRPr lang="en-GB" sz="2800" kern="1200" dirty="0">
                <a:solidFill>
                  <a:srgbClr val="FFFFFF"/>
                </a:solidFill>
                <a:latin typeface="+mn-lt"/>
                <a:ea typeface="ＭＳ Ｐゴシック" charset="0"/>
                <a:cs typeface="Arial" charset="0"/>
              </a:defRPr>
            </a:lvl1pPr>
          </a:lstStyle>
          <a:p>
            <a:pPr lvl="0"/>
            <a:r>
              <a:rPr lang="en-US"/>
              <a:t>Edit Master text styles</a:t>
            </a:r>
          </a:p>
        </p:txBody>
      </p:sp>
      <p:sp>
        <p:nvSpPr>
          <p:cNvPr id="13" name="Content Placeholder 4"/>
          <p:cNvSpPr>
            <a:spLocks noGrp="1"/>
          </p:cNvSpPr>
          <p:nvPr>
            <p:ph sz="quarter" idx="14" hasCustomPrompt="1"/>
          </p:nvPr>
        </p:nvSpPr>
        <p:spPr>
          <a:xfrm>
            <a:off x="1644685" y="3520800"/>
            <a:ext cx="3947315" cy="1803600"/>
          </a:xfrm>
          <a:prstGeom prst="rect">
            <a:avLst/>
          </a:prstGeom>
        </p:spPr>
        <p:txBody>
          <a:bodyPr anchor="ctr">
            <a:noAutofit/>
          </a:bodyPr>
          <a:lstStyle>
            <a:lvl1pPr marL="0" indent="0" algn="r">
              <a:lnSpc>
                <a:spcPct val="100000"/>
              </a:lnSpc>
              <a:buFontTx/>
              <a:buNone/>
              <a:defRPr sz="12400" b="1">
                <a:solidFill>
                  <a:schemeClr val="bg1"/>
                </a:solidFill>
                <a:latin typeface="Arial Narrow" pitchFamily="34" charset="0"/>
              </a:defRPr>
            </a:lvl1pPr>
          </a:lstStyle>
          <a:p>
            <a:pPr lvl="0"/>
            <a:r>
              <a:rPr lang="en-US" dirty="0"/>
              <a:t>%</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14"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8" name="Text Placeholder 7"/>
          <p:cNvSpPr>
            <a:spLocks noGrp="1"/>
          </p:cNvSpPr>
          <p:nvPr>
            <p:ph type="body" sz="quarter" idx="15"/>
          </p:nvPr>
        </p:nvSpPr>
        <p:spPr>
          <a:xfrm>
            <a:off x="6240000" y="1600203"/>
            <a:ext cx="5342400" cy="3933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6"/>
          </p:nvPr>
        </p:nvSpPr>
        <p:spPr/>
        <p:txBody>
          <a:bodyPr/>
          <a:lstStyle/>
          <a:p>
            <a:endParaRPr lang="en-US" dirty="0"/>
          </a:p>
        </p:txBody>
      </p:sp>
      <p:sp>
        <p:nvSpPr>
          <p:cNvPr id="11"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LNGB Roundtable #1</a:t>
            </a:r>
          </a:p>
        </p:txBody>
      </p:sp>
      <p:pic>
        <p:nvPicPr>
          <p:cNvPr id="16" name="Picture 2">
            <a:extLst>
              <a:ext uri="{FF2B5EF4-FFF2-40B4-BE49-F238E27FC236}">
                <a16:creationId xmlns:a16="http://schemas.microsoft.com/office/drawing/2014/main" id="{92BD5CAB-E5B2-49DA-BABF-574A38C40ED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75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2456720"/>
            <a:ext cx="7203993" cy="1294667"/>
          </a:xfrm>
        </p:spPr>
        <p:txBody>
          <a:bodyPr lIns="0" tIns="0" rIns="0" bIns="0" anchor="t"/>
          <a:lstStyle>
            <a:lvl1pPr algn="l">
              <a:lnSpc>
                <a:spcPts val="4400"/>
              </a:lnSpc>
              <a:defRPr sz="4000" b="1" cap="none">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3890234"/>
            <a:ext cx="10363200" cy="1500187"/>
          </a:xfrm>
          <a:prstGeom prst="rect">
            <a:avLst/>
          </a:prstGeom>
        </p:spPr>
        <p:txBody>
          <a:bodyPr lIns="0" tIns="0" rIns="0" bIns="0" anchor="t" anchorCtr="0"/>
          <a:lstStyle>
            <a:lvl1pPr marL="0" indent="0">
              <a:lnSpc>
                <a:spcPts val="2400"/>
              </a:lnSpc>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2"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userDrawn="1">
            <p:ph type="ftr" sz="quarter" idx="10"/>
          </p:nvPr>
        </p:nvSpPr>
        <p:spPr/>
        <p:txBody>
          <a:bodyPr/>
          <a:lstStyle/>
          <a:p>
            <a:endParaRPr lang="en-US" dirty="0"/>
          </a:p>
        </p:txBody>
      </p:sp>
      <p:sp>
        <p:nvSpPr>
          <p:cNvPr id="7"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1520771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12"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5" name="Text Placeholder 4"/>
          <p:cNvSpPr>
            <a:spLocks noGrp="1"/>
          </p:cNvSpPr>
          <p:nvPr>
            <p:ph type="body" sz="quarter" idx="13"/>
          </p:nvPr>
        </p:nvSpPr>
        <p:spPr>
          <a:xfrm>
            <a:off x="609600" y="1602000"/>
            <a:ext cx="5280000" cy="441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p:cNvSpPr>
            <a:spLocks noGrp="1"/>
          </p:cNvSpPr>
          <p:nvPr>
            <p:ph type="ftr" sz="quarter" idx="14"/>
          </p:nvPr>
        </p:nvSpPr>
        <p:spPr/>
        <p:txBody>
          <a:bodyPr/>
          <a:lstStyle/>
          <a:p>
            <a:endParaRPr lang="en-US" dirty="0"/>
          </a:p>
        </p:txBody>
      </p:sp>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LNGB Roundtable #1</a:t>
            </a:r>
          </a:p>
        </p:txBody>
      </p:sp>
      <p:pic>
        <p:nvPicPr>
          <p:cNvPr id="9" name="Picture 2">
            <a:extLst>
              <a:ext uri="{FF2B5EF4-FFF2-40B4-BE49-F238E27FC236}">
                <a16:creationId xmlns:a16="http://schemas.microsoft.com/office/drawing/2014/main" id="{2AD72A09-E962-4C2A-A802-27B4F06AEBF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454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7" name="Text Placeholder 6"/>
          <p:cNvSpPr>
            <a:spLocks noGrp="1"/>
          </p:cNvSpPr>
          <p:nvPr>
            <p:ph type="body" sz="quarter" idx="24"/>
          </p:nvPr>
        </p:nvSpPr>
        <p:spPr>
          <a:xfrm>
            <a:off x="6096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25"/>
          </p:nvPr>
        </p:nvSpPr>
        <p:spPr>
          <a:xfrm>
            <a:off x="44544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82992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4" name="Footer Placeholder 3"/>
          <p:cNvSpPr>
            <a:spLocks noGrp="1"/>
          </p:cNvSpPr>
          <p:nvPr>
            <p:ph type="ftr" sz="quarter" idx="27"/>
          </p:nvPr>
        </p:nvSpPr>
        <p:spPr/>
        <p:txBody>
          <a:bodyPr/>
          <a:lstStyle/>
          <a:p>
            <a:endParaRPr lang="en-US" dirty="0"/>
          </a:p>
        </p:txBody>
      </p:sp>
      <p:sp>
        <p:nvSpPr>
          <p:cNvPr id="10"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smtClean="0"/>
              <a:pPr/>
              <a:t>‹#›</a:t>
            </a:fld>
            <a:r>
              <a:rPr lang="en-US" dirty="0">
                <a:solidFill>
                  <a:schemeClr val="tx2"/>
                </a:solidFill>
              </a:rPr>
              <a:t> </a:t>
            </a:r>
            <a:r>
              <a:rPr lang="en-GB" dirty="0">
                <a:solidFill>
                  <a:schemeClr val="tx2"/>
                </a:solidFill>
              </a:rPr>
              <a:t>| </a:t>
            </a:r>
            <a:r>
              <a:rPr lang="en-GB" dirty="0"/>
              <a:t>Document Title</a:t>
            </a:r>
          </a:p>
        </p:txBody>
      </p:sp>
      <p:pic>
        <p:nvPicPr>
          <p:cNvPr id="11" name="Picture 2">
            <a:extLst>
              <a:ext uri="{FF2B5EF4-FFF2-40B4-BE49-F238E27FC236}">
                <a16:creationId xmlns:a16="http://schemas.microsoft.com/office/drawing/2014/main" id="{36135471-BC89-4F92-8DC3-5B1FD399421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539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7" name="Text Placeholder 6"/>
          <p:cNvSpPr>
            <a:spLocks noGrp="1"/>
          </p:cNvSpPr>
          <p:nvPr>
            <p:ph type="body" sz="quarter" idx="24"/>
          </p:nvPr>
        </p:nvSpPr>
        <p:spPr>
          <a:xfrm>
            <a:off x="609600" y="1600202"/>
            <a:ext cx="3283200" cy="1809751"/>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25"/>
          </p:nvPr>
        </p:nvSpPr>
        <p:spPr>
          <a:xfrm>
            <a:off x="4454400" y="1600202"/>
            <a:ext cx="3283200" cy="4419601"/>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8299200" y="1600202"/>
            <a:ext cx="3283200" cy="1809751"/>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p:cNvSpPr>
            <a:spLocks noGrp="1"/>
          </p:cNvSpPr>
          <p:nvPr>
            <p:ph type="body" sz="quarter" idx="27"/>
          </p:nvPr>
        </p:nvSpPr>
        <p:spPr>
          <a:xfrm>
            <a:off x="609600" y="4109172"/>
            <a:ext cx="3283200" cy="1910631"/>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p:cNvSpPr>
            <a:spLocks noGrp="1"/>
          </p:cNvSpPr>
          <p:nvPr>
            <p:ph type="body" sz="quarter" idx="28"/>
          </p:nvPr>
        </p:nvSpPr>
        <p:spPr>
          <a:xfrm>
            <a:off x="8299200" y="4109172"/>
            <a:ext cx="3283200" cy="1910631"/>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29"/>
          </p:nvPr>
        </p:nvSpPr>
        <p:spPr/>
        <p:txBody>
          <a:bodyPr/>
          <a:lstStyle/>
          <a:p>
            <a:endParaRPr lang="en-US" dirty="0"/>
          </a:p>
        </p:txBody>
      </p:sp>
      <p:sp>
        <p:nvSpPr>
          <p:cNvPr id="12"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pic>
        <p:nvPicPr>
          <p:cNvPr id="15" name="Picture 2">
            <a:extLst>
              <a:ext uri="{FF2B5EF4-FFF2-40B4-BE49-F238E27FC236}">
                <a16:creationId xmlns:a16="http://schemas.microsoft.com/office/drawing/2014/main" id="{419FD83A-5076-4C81-B73D-424EFA2A989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192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5600"/>
            <a:ext cx="10972800" cy="691200"/>
          </a:xfrm>
        </p:spPr>
        <p:txBody>
          <a:bodyPr/>
          <a:lstStyle/>
          <a:p>
            <a:r>
              <a:rPr lang="en-US"/>
              <a:t>Click to edit Master title style</a:t>
            </a:r>
            <a:endParaRPr lang="en-GB" dirty="0"/>
          </a:p>
        </p:txBody>
      </p:sp>
      <p:sp>
        <p:nvSpPr>
          <p:cNvPr id="12"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3" name="Footer Placeholder 2"/>
          <p:cNvSpPr>
            <a:spLocks noGrp="1"/>
          </p:cNvSpPr>
          <p:nvPr>
            <p:ph type="ftr" sz="quarter" idx="10"/>
          </p:nvPr>
        </p:nvSpPr>
        <p:spPr/>
        <p:txBody>
          <a:bodyPr/>
          <a:lstStyle/>
          <a:p>
            <a:endParaRPr lang="en-US" dirty="0"/>
          </a:p>
        </p:txBody>
      </p:sp>
      <p:sp>
        <p:nvSpPr>
          <p:cNvPr id="7"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LNGB Roundtable #1</a:t>
            </a:r>
          </a:p>
        </p:txBody>
      </p:sp>
      <p:pic>
        <p:nvPicPr>
          <p:cNvPr id="8" name="Picture 2">
            <a:extLst>
              <a:ext uri="{FF2B5EF4-FFF2-40B4-BE49-F238E27FC236}">
                <a16:creationId xmlns:a16="http://schemas.microsoft.com/office/drawing/2014/main" id="{1FA457E3-3EFD-4773-B2A7-7389AD8B262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263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t" anchorCtr="0">
            <a:normAutofit/>
          </a:bodyPr>
          <a:lstStyle>
            <a:lvl1pPr algn="l">
              <a:lnSpc>
                <a:spcPts val="2800"/>
              </a:lnSpc>
              <a:defRPr sz="2800" b="1"/>
            </a:lvl1pPr>
          </a:lstStyle>
          <a:p>
            <a:r>
              <a:rPr lang="en-US"/>
              <a:t>Click to edit Master title style</a:t>
            </a:r>
            <a:endParaRPr lang="en-US" dirty="0"/>
          </a:p>
        </p:txBody>
      </p:sp>
      <p:sp>
        <p:nvSpPr>
          <p:cNvPr id="3" name="Content Placeholder 2"/>
          <p:cNvSpPr>
            <a:spLocks noGrp="1"/>
          </p:cNvSpPr>
          <p:nvPr>
            <p:ph idx="1"/>
          </p:nvPr>
        </p:nvSpPr>
        <p:spPr>
          <a:xfrm>
            <a:off x="4766735" y="273051"/>
            <a:ext cx="5406813" cy="5720402"/>
          </a:xfrm>
          <a:prstGeom prst="rect">
            <a:avLst/>
          </a:prstGeo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1"/>
            <a:ext cx="4011084" cy="4584700"/>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1" name="Line 1"/>
          <p:cNvSpPr>
            <a:spLocks noChangeShapeType="1"/>
          </p:cNvSpPr>
          <p:nvPr userDrawn="1"/>
        </p:nvSpPr>
        <p:spPr bwMode="auto">
          <a:xfrm rot="10800000" flipH="1">
            <a:off x="622301" y="1116013"/>
            <a:ext cx="3998384"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5" name="Footer Placeholder 4"/>
          <p:cNvSpPr>
            <a:spLocks noGrp="1"/>
          </p:cNvSpPr>
          <p:nvPr>
            <p:ph type="ftr" sz="quarter" idx="10"/>
          </p:nvPr>
        </p:nvSpPr>
        <p:spPr/>
        <p:txBody>
          <a:bodyPr/>
          <a:lstStyle/>
          <a:p>
            <a:endParaRPr lang="en-US" dirty="0"/>
          </a:p>
        </p:txBody>
      </p:sp>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b="1"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pic>
        <p:nvPicPr>
          <p:cNvPr id="10" name="Picture 2">
            <a:extLst>
              <a:ext uri="{FF2B5EF4-FFF2-40B4-BE49-F238E27FC236}">
                <a16:creationId xmlns:a16="http://schemas.microsoft.com/office/drawing/2014/main" id="{C91D9D53-B7E6-4445-A9DE-BA8FF02664A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15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652462"/>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p>
        </p:txBody>
      </p:sp>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pic>
        <p:nvPicPr>
          <p:cNvPr id="8" name="Picture 2">
            <a:extLst>
              <a:ext uri="{FF2B5EF4-FFF2-40B4-BE49-F238E27FC236}">
                <a16:creationId xmlns:a16="http://schemas.microsoft.com/office/drawing/2014/main" id="{DA44E095-29C9-4614-8AD7-876E861D810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997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4196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0"/>
          </p:nvPr>
        </p:nvSpPr>
        <p:spPr/>
        <p:txBody>
          <a:bodyPr/>
          <a:lstStyle/>
          <a:p>
            <a:endParaRPr lang="en-US" dirty="0"/>
          </a:p>
        </p:txBody>
      </p:sp>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b="1"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pic>
        <p:nvPicPr>
          <p:cNvPr id="9" name="Picture 2">
            <a:extLst>
              <a:ext uri="{FF2B5EF4-FFF2-40B4-BE49-F238E27FC236}">
                <a16:creationId xmlns:a16="http://schemas.microsoft.com/office/drawing/2014/main" id="{2841327E-4C3A-403E-9F1E-60992D6CE7A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435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745162"/>
          </a:xfrm>
        </p:spPr>
        <p:txBody>
          <a:bodyPr vert="eaVert" anchor="t"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7451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dirty="0"/>
          </a:p>
        </p:txBody>
      </p:sp>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pic>
        <p:nvPicPr>
          <p:cNvPr id="7" name="Picture 2">
            <a:extLst>
              <a:ext uri="{FF2B5EF4-FFF2-40B4-BE49-F238E27FC236}">
                <a16:creationId xmlns:a16="http://schemas.microsoft.com/office/drawing/2014/main" id="{6ECA9143-BF8F-4160-819B-5F83B19058D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83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2302" y="5446501"/>
            <a:ext cx="5473700" cy="1253381"/>
          </a:xfrm>
          <a:prstGeom prst="rect">
            <a:avLst/>
          </a:prstGeom>
        </p:spPr>
        <p:txBody>
          <a:bodyPr anchor="b"/>
          <a:lstStyle>
            <a:lvl1pPr>
              <a:defRPr sz="1000" b="0" baseline="0">
                <a:solidFill>
                  <a:schemeClr val="tx1"/>
                </a:solidFill>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4" name="Text Placeholder 3"/>
          <p:cNvSpPr>
            <a:spLocks noGrp="1"/>
          </p:cNvSpPr>
          <p:nvPr>
            <p:ph type="body" sz="quarter" idx="15"/>
          </p:nvPr>
        </p:nvSpPr>
        <p:spPr>
          <a:xfrm>
            <a:off x="609602" y="1602003"/>
            <a:ext cx="10960100" cy="305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2">
            <a:extLst>
              <a:ext uri="{FF2B5EF4-FFF2-40B4-BE49-F238E27FC236}">
                <a16:creationId xmlns:a16="http://schemas.microsoft.com/office/drawing/2014/main" id="{9851E3EA-124C-4E1E-8557-E01F19AA61C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989"/>
          <a:stretch/>
        </p:blipFill>
        <p:spPr bwMode="auto">
          <a:xfrm>
            <a:off x="6875765" y="4738081"/>
            <a:ext cx="5316235" cy="211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045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4777-6C79-494D-B176-1549D27DC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D3A7CC-87A0-48D9-B099-6728806598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3C04AB-6107-4814-BD2F-A97DF82A07C3}"/>
              </a:ext>
            </a:extLst>
          </p:cNvPr>
          <p:cNvSpPr>
            <a:spLocks noGrp="1"/>
          </p:cNvSpPr>
          <p:nvPr>
            <p:ph type="dt" sz="half" idx="10"/>
          </p:nvPr>
        </p:nvSpPr>
        <p:spPr/>
        <p:txBody>
          <a:bodyPr/>
          <a:lstStyle/>
          <a:p>
            <a:fld id="{296BCF73-09B7-4C9E-9C57-1BF4FB6FD728}" type="datetimeFigureOut">
              <a:rPr lang="en-GB" smtClean="0"/>
              <a:t>02/06/2020</a:t>
            </a:fld>
            <a:endParaRPr lang="en-GB" dirty="0"/>
          </a:p>
        </p:txBody>
      </p:sp>
      <p:sp>
        <p:nvSpPr>
          <p:cNvPr id="5" name="Footer Placeholder 4">
            <a:extLst>
              <a:ext uri="{FF2B5EF4-FFF2-40B4-BE49-F238E27FC236}">
                <a16:creationId xmlns:a16="http://schemas.microsoft.com/office/drawing/2014/main" id="{04935220-D8C3-4AD8-B0F6-71FE8AADC0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7B1905-558D-4258-9360-D12582ACC57E}"/>
              </a:ext>
            </a:extLst>
          </p:cNvPr>
          <p:cNvSpPr>
            <a:spLocks noGrp="1"/>
          </p:cNvSpPr>
          <p:nvPr>
            <p:ph type="sldNum" sz="quarter" idx="12"/>
          </p:nvPr>
        </p:nvSpPr>
        <p:spPr/>
        <p:txBody>
          <a:bodyPr/>
          <a:lstStyle/>
          <a:p>
            <a:fld id="{1A23831F-421E-4909-AEDA-ADA68639B2F5}" type="slidenum">
              <a:rPr lang="en-GB" smtClean="0"/>
              <a:t>‹#›</a:t>
            </a:fld>
            <a:endParaRPr lang="en-GB" dirty="0"/>
          </a:p>
        </p:txBody>
      </p:sp>
    </p:spTree>
    <p:extLst>
      <p:ext uri="{BB962C8B-B14F-4D97-AF65-F5344CB8AC3E}">
        <p14:creationId xmlns:p14="http://schemas.microsoft.com/office/powerpoint/2010/main" val="152683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3" name="Text Placeholder 2"/>
          <p:cNvSpPr>
            <a:spLocks noGrp="1"/>
          </p:cNvSpPr>
          <p:nvPr>
            <p:ph type="body" sz="quarter" idx="13"/>
          </p:nvPr>
        </p:nvSpPr>
        <p:spPr>
          <a:xfrm>
            <a:off x="609602" y="1602000"/>
            <a:ext cx="10945284" cy="405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Footer Placeholder 7"/>
          <p:cNvSpPr>
            <a:spLocks noGrp="1"/>
          </p:cNvSpPr>
          <p:nvPr>
            <p:ph type="ftr" sz="quarter" idx="14"/>
          </p:nvPr>
        </p:nvSpPr>
        <p:spPr/>
        <p:txBody>
          <a:bodyPr/>
          <a:lstStyle/>
          <a:p>
            <a:endParaRPr lang="en-US" dirty="0"/>
          </a:p>
        </p:txBody>
      </p:sp>
      <p:pic>
        <p:nvPicPr>
          <p:cNvPr id="10"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2291687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95273"/>
            <a:endParaRPr lang="en-US" sz="1951" dirty="0">
              <a:solidFill>
                <a:srgbClr val="4D4F53"/>
              </a:solidFill>
            </a:endParaRPr>
          </a:p>
        </p:txBody>
      </p:sp>
      <p:sp>
        <p:nvSpPr>
          <p:cNvPr id="3" name="Text Placeholder 2"/>
          <p:cNvSpPr>
            <a:spLocks noGrp="1"/>
          </p:cNvSpPr>
          <p:nvPr>
            <p:ph type="body" sz="quarter" idx="13"/>
          </p:nvPr>
        </p:nvSpPr>
        <p:spPr>
          <a:xfrm>
            <a:off x="609603" y="1602000"/>
            <a:ext cx="10945284" cy="405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Footer Placeholder 7"/>
          <p:cNvSpPr>
            <a:spLocks noGrp="1"/>
          </p:cNvSpPr>
          <p:nvPr>
            <p:ph type="ftr" sz="quarter" idx="14"/>
          </p:nvPr>
        </p:nvSpPr>
        <p:spPr/>
        <p:txBody>
          <a:bodyPr/>
          <a:lstStyle/>
          <a:p>
            <a:r>
              <a:rPr lang="en-US" dirty="0">
                <a:solidFill>
                  <a:srgbClr val="4D4F53"/>
                </a:solidFill>
              </a:rPr>
              <a:t>GEC milestones and MI</a:t>
            </a:r>
          </a:p>
        </p:txBody>
      </p:sp>
      <p:sp>
        <p:nvSpPr>
          <p:cNvPr id="12" name="Slide Number Placeholder 5"/>
          <p:cNvSpPr>
            <a:spLocks noGrp="1"/>
          </p:cNvSpPr>
          <p:nvPr>
            <p:ph type="sldNum" sz="quarter" idx="4"/>
          </p:nvPr>
        </p:nvSpPr>
        <p:spPr>
          <a:xfrm>
            <a:off x="609600" y="6375404"/>
            <a:ext cx="2844800" cy="365125"/>
          </a:xfrm>
          <a:prstGeom prst="rect">
            <a:avLst/>
          </a:prstGeom>
        </p:spPr>
        <p:txBody>
          <a:bodyPr vert="horz" lIns="0" tIns="45720" rIns="0" bIns="45720" rtlCol="0" anchor="b"/>
          <a:lstStyle>
            <a:lvl1pPr algn="l">
              <a:defRPr sz="1083">
                <a:solidFill>
                  <a:schemeClr val="accent1"/>
                </a:solidFill>
              </a:defRPr>
            </a:lvl1pPr>
          </a:lstStyle>
          <a:p>
            <a:pPr defTabSz="495273"/>
            <a:endParaRPr lang="en-US" dirty="0">
              <a:solidFill>
                <a:srgbClr val="4D4F53"/>
              </a:solidFill>
            </a:endParaRPr>
          </a:p>
          <a:p>
            <a:pPr defTabSz="495273"/>
            <a:fld id="{4FD9013D-92AD-C643-96A8-EBFE9D29F7C2}" type="slidenum">
              <a:rPr lang="en-US" b="1" smtClean="0">
                <a:solidFill>
                  <a:srgbClr val="4D4F53"/>
                </a:solidFill>
              </a:rPr>
              <a:pPr defTabSz="495273"/>
              <a:t>‹#›</a:t>
            </a:fld>
            <a:r>
              <a:rPr lang="en-US" dirty="0">
                <a:solidFill>
                  <a:srgbClr val="CF142B"/>
                </a:solidFill>
              </a:rPr>
              <a:t> </a:t>
            </a:r>
            <a:r>
              <a:rPr lang="en-GB" dirty="0">
                <a:solidFill>
                  <a:srgbClr val="CF142B"/>
                </a:solidFill>
              </a:rPr>
              <a:t>| GEC Lunch &amp; Learn</a:t>
            </a:r>
            <a:endParaRPr lang="en-GB" dirty="0">
              <a:solidFill>
                <a:srgbClr val="4D4F53"/>
              </a:solidFill>
            </a:endParaRPr>
          </a:p>
        </p:txBody>
      </p:sp>
      <p:pic>
        <p:nvPicPr>
          <p:cNvPr id="9" name="Picture 2">
            <a:extLst>
              <a:ext uri="{FF2B5EF4-FFF2-40B4-BE49-F238E27FC236}">
                <a16:creationId xmlns:a16="http://schemas.microsoft.com/office/drawing/2014/main" id="{F1B60E36-0900-4775-80AE-3779AD4D7A0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43" t="14989" r="42945" b="4711"/>
          <a:stretch/>
        </p:blipFill>
        <p:spPr bwMode="auto">
          <a:xfrm>
            <a:off x="10504853" y="6086965"/>
            <a:ext cx="1077547" cy="7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13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Divider">
    <p:bg>
      <p:bgPr>
        <a:solidFill>
          <a:schemeClr val="accent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hidden">
          <a:xfrm>
            <a:off x="0" y="0"/>
            <a:ext cx="12192000" cy="6858000"/>
          </a:xfrm>
        </p:spPr>
        <p:txBody>
          <a:bodyPr>
            <a:noAutofit/>
          </a:bodyPr>
          <a:lstStyle>
            <a:lvl1pPr>
              <a:defRPr sz="1200" baseline="0"/>
            </a:lvl1pPr>
          </a:lstStyle>
          <a:p>
            <a:r>
              <a:rPr lang="en-GB" sz="1200" dirty="0"/>
              <a:t>Insert picture in proportion to 25.4cm x 19.05cm (4:3)</a:t>
            </a:r>
            <a:endParaRPr lang="en-GB" dirty="0"/>
          </a:p>
        </p:txBody>
      </p:sp>
      <p:sp>
        <p:nvSpPr>
          <p:cNvPr id="3" name="Subtitle 2"/>
          <p:cNvSpPr>
            <a:spLocks noGrp="1"/>
          </p:cNvSpPr>
          <p:nvPr>
            <p:ph type="subTitle" idx="1"/>
          </p:nvPr>
        </p:nvSpPr>
        <p:spPr>
          <a:xfrm>
            <a:off x="457201" y="6162975"/>
            <a:ext cx="7692191" cy="571500"/>
          </a:xfrm>
        </p:spPr>
        <p:txBody>
          <a:bodyPr anchor="t" anchorCtr="0">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457201" y="3128211"/>
            <a:ext cx="11260668" cy="2905389"/>
          </a:xfrm>
        </p:spPr>
        <p:txBody>
          <a:bodyPr anchor="t" anchorCtr="0">
            <a:normAutofit/>
          </a:bodyPr>
          <a:lstStyle>
            <a:lvl1pPr>
              <a:lnSpc>
                <a:spcPct val="75000"/>
              </a:lnSpc>
              <a:spcBef>
                <a:spcPts val="0"/>
              </a:spcBef>
              <a:defRPr sz="12600" cap="none" spc="-300" baseline="0">
                <a:solidFill>
                  <a:schemeClr val="bg1"/>
                </a:solidFill>
                <a:latin typeface="Core Paint B3" panose="020B0A06030302020204" pitchFamily="34" charset="0"/>
              </a:defRPr>
            </a:lvl1pPr>
          </a:lstStyle>
          <a:p>
            <a:pPr lvl="0"/>
            <a:r>
              <a:rPr lang="en-US" dirty="0"/>
              <a:t>Click for TITLE</a:t>
            </a:r>
          </a:p>
        </p:txBody>
      </p:sp>
      <p:sp>
        <p:nvSpPr>
          <p:cNvPr id="9" name="Text Placeholder 8"/>
          <p:cNvSpPr>
            <a:spLocks noGrp="1"/>
          </p:cNvSpPr>
          <p:nvPr>
            <p:ph type="body" sz="quarter" idx="12"/>
          </p:nvPr>
        </p:nvSpPr>
        <p:spPr>
          <a:xfrm>
            <a:off x="8508733" y="6364802"/>
            <a:ext cx="3209135" cy="267001"/>
          </a:xfrm>
        </p:spPr>
        <p:txBody>
          <a:bodyPr>
            <a:normAutofit/>
          </a:bodyPr>
          <a:lstStyle>
            <a:lvl1pPr algn="r">
              <a:lnSpc>
                <a:spcPct val="100000"/>
              </a:lnSpc>
              <a:defRPr sz="1200">
                <a:solidFill>
                  <a:schemeClr val="bg1"/>
                </a:solidFill>
              </a:defRPr>
            </a:lvl1pPr>
            <a:lvl2pPr algn="r">
              <a:defRPr sz="1200" b="0" baseline="0"/>
            </a:lvl2pPr>
          </a:lstStyle>
          <a:p>
            <a:pPr lvl="0"/>
            <a:r>
              <a:rPr lang="en-US"/>
              <a:t>Click to edit Master text styles</a:t>
            </a:r>
          </a:p>
        </p:txBody>
      </p:sp>
    </p:spTree>
    <p:extLst>
      <p:ext uri="{BB962C8B-B14F-4D97-AF65-F5344CB8AC3E}">
        <p14:creationId xmlns:p14="http://schemas.microsoft.com/office/powerpoint/2010/main" val="18789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15" name="Text Placeholder 14"/>
          <p:cNvSpPr>
            <a:spLocks noGrp="1"/>
          </p:cNvSpPr>
          <p:nvPr>
            <p:ph type="body" sz="quarter" idx="13"/>
          </p:nvPr>
        </p:nvSpPr>
        <p:spPr>
          <a:xfrm>
            <a:off x="609599" y="1602000"/>
            <a:ext cx="5328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4"/>
          </p:nvPr>
        </p:nvSpPr>
        <p:spPr>
          <a:xfrm>
            <a:off x="6239584" y="1602000"/>
            <a:ext cx="5328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Footer Placeholder 2"/>
          <p:cNvSpPr>
            <a:spLocks noGrp="1"/>
          </p:cNvSpPr>
          <p:nvPr>
            <p:ph type="ftr" sz="quarter" idx="15"/>
          </p:nvPr>
        </p:nvSpPr>
        <p:spPr/>
        <p:txBody>
          <a:bodyPr/>
          <a:lstStyle/>
          <a:p>
            <a:endParaRPr lang="en-US" dirty="0"/>
          </a:p>
        </p:txBody>
      </p:sp>
      <p:pic>
        <p:nvPicPr>
          <p:cNvPr id="11"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b="1"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2388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12" name="Rounded Rectangle 11"/>
          <p:cNvSpPr/>
          <p:nvPr userDrawn="1"/>
        </p:nvSpPr>
        <p:spPr>
          <a:xfrm>
            <a:off x="609599" y="1600203"/>
            <a:ext cx="5280000" cy="3933921"/>
          </a:xfrm>
          <a:prstGeom prst="round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lang="en-US" sz="1800">
              <a:effectLst>
                <a:outerShdw blurRad="50800" dist="38100" dir="2700000" algn="tl" rotWithShape="0">
                  <a:prstClr val="black">
                    <a:alpha val="40000"/>
                  </a:prstClr>
                </a:outerShdw>
              </a:effectLst>
            </a:endParaRPr>
          </a:p>
        </p:txBody>
      </p:sp>
      <p:sp>
        <p:nvSpPr>
          <p:cNvPr id="5" name="Content Placeholder 4"/>
          <p:cNvSpPr>
            <a:spLocks noGrp="1"/>
          </p:cNvSpPr>
          <p:nvPr>
            <p:ph sz="quarter" idx="13"/>
          </p:nvPr>
        </p:nvSpPr>
        <p:spPr>
          <a:xfrm>
            <a:off x="643200" y="1918800"/>
            <a:ext cx="4948800" cy="1180800"/>
          </a:xfrm>
          <a:prstGeom prst="rect">
            <a:avLst/>
          </a:prstGeom>
        </p:spPr>
        <p:txBody>
          <a:bodyPr lIns="180000" rIns="180000" anchor="ctr">
            <a:noAutofit/>
          </a:bodyPr>
          <a:lstStyle>
            <a:lvl1pPr marL="0" indent="0">
              <a:lnSpc>
                <a:spcPct val="100000"/>
              </a:lnSpc>
              <a:buFontTx/>
              <a:buNone/>
              <a:defRPr lang="en-GB" sz="2800" kern="1200" dirty="0">
                <a:solidFill>
                  <a:srgbClr val="FFFFFF"/>
                </a:solidFill>
                <a:latin typeface="+mn-lt"/>
                <a:ea typeface="ＭＳ Ｐゴシック" charset="0"/>
                <a:cs typeface="Arial" charset="0"/>
              </a:defRPr>
            </a:lvl1pPr>
          </a:lstStyle>
          <a:p>
            <a:pPr lvl="0"/>
            <a:r>
              <a:rPr lang="en-US"/>
              <a:t>Click to edit Master text styles</a:t>
            </a:r>
          </a:p>
        </p:txBody>
      </p:sp>
      <p:sp>
        <p:nvSpPr>
          <p:cNvPr id="13" name="Content Placeholder 4"/>
          <p:cNvSpPr>
            <a:spLocks noGrp="1"/>
          </p:cNvSpPr>
          <p:nvPr>
            <p:ph sz="quarter" idx="14" hasCustomPrompt="1"/>
          </p:nvPr>
        </p:nvSpPr>
        <p:spPr>
          <a:xfrm>
            <a:off x="1644685" y="3520800"/>
            <a:ext cx="3947315" cy="1803600"/>
          </a:xfrm>
          <a:prstGeom prst="rect">
            <a:avLst/>
          </a:prstGeom>
        </p:spPr>
        <p:txBody>
          <a:bodyPr anchor="ctr">
            <a:noAutofit/>
          </a:bodyPr>
          <a:lstStyle>
            <a:lvl1pPr marL="0" indent="0" algn="r">
              <a:lnSpc>
                <a:spcPct val="100000"/>
              </a:lnSpc>
              <a:buFontTx/>
              <a:buNone/>
              <a:defRPr sz="12400" b="1">
                <a:solidFill>
                  <a:schemeClr val="bg1"/>
                </a:solidFill>
                <a:latin typeface="Arial Narrow" pitchFamily="34" charset="0"/>
              </a:defRPr>
            </a:lvl1pPr>
          </a:lstStyle>
          <a:p>
            <a:pPr lvl="0"/>
            <a:r>
              <a:rPr lang="en-US" dirty="0"/>
              <a:t>%</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14"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8" name="Text Placeholder 7"/>
          <p:cNvSpPr>
            <a:spLocks noGrp="1"/>
          </p:cNvSpPr>
          <p:nvPr>
            <p:ph type="body" sz="quarter" idx="15"/>
          </p:nvPr>
        </p:nvSpPr>
        <p:spPr>
          <a:xfrm>
            <a:off x="6240000" y="1600203"/>
            <a:ext cx="5342400" cy="3933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6"/>
          </p:nvPr>
        </p:nvSpPr>
        <p:spPr/>
        <p:txBody>
          <a:bodyPr/>
          <a:lstStyle/>
          <a:p>
            <a:endParaRPr lang="en-US" dirty="0"/>
          </a:p>
        </p:txBody>
      </p:sp>
      <p:pic>
        <p:nvPicPr>
          <p:cNvPr id="15"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12"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5" name="Text Placeholder 4"/>
          <p:cNvSpPr>
            <a:spLocks noGrp="1"/>
          </p:cNvSpPr>
          <p:nvPr>
            <p:ph type="body" sz="quarter" idx="13"/>
          </p:nvPr>
        </p:nvSpPr>
        <p:spPr>
          <a:xfrm>
            <a:off x="609600" y="1602000"/>
            <a:ext cx="5280000" cy="441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p:cNvSpPr>
            <a:spLocks noGrp="1"/>
          </p:cNvSpPr>
          <p:nvPr>
            <p:ph type="ftr" sz="quarter" idx="14"/>
          </p:nvPr>
        </p:nvSpPr>
        <p:spPr/>
        <p:txBody>
          <a:bodyPr/>
          <a:lstStyle/>
          <a:p>
            <a:endParaRPr lang="en-US" dirty="0"/>
          </a:p>
        </p:txBody>
      </p:sp>
      <p:pic>
        <p:nvPicPr>
          <p:cNvPr id="11"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7" name="Text Placeholder 6"/>
          <p:cNvSpPr>
            <a:spLocks noGrp="1"/>
          </p:cNvSpPr>
          <p:nvPr>
            <p:ph type="body" sz="quarter" idx="24"/>
          </p:nvPr>
        </p:nvSpPr>
        <p:spPr>
          <a:xfrm>
            <a:off x="6096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25"/>
          </p:nvPr>
        </p:nvSpPr>
        <p:spPr>
          <a:xfrm>
            <a:off x="44544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8299200" y="1600198"/>
            <a:ext cx="3283200" cy="4419602"/>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4" name="Footer Placeholder 3"/>
          <p:cNvSpPr>
            <a:spLocks noGrp="1"/>
          </p:cNvSpPr>
          <p:nvPr>
            <p:ph type="ftr" sz="quarter" idx="27"/>
          </p:nvPr>
        </p:nvSpPr>
        <p:spPr/>
        <p:txBody>
          <a:bodyPr/>
          <a:lstStyle/>
          <a:p>
            <a:endParaRPr lang="en-US" dirty="0"/>
          </a:p>
        </p:txBody>
      </p:sp>
      <p:pic>
        <p:nvPicPr>
          <p:cNvPr id="12"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9"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7" name="Text Placeholder 6"/>
          <p:cNvSpPr>
            <a:spLocks noGrp="1"/>
          </p:cNvSpPr>
          <p:nvPr>
            <p:ph type="body" sz="quarter" idx="24"/>
          </p:nvPr>
        </p:nvSpPr>
        <p:spPr>
          <a:xfrm>
            <a:off x="609600" y="1600202"/>
            <a:ext cx="3283200" cy="1809751"/>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25"/>
          </p:nvPr>
        </p:nvSpPr>
        <p:spPr>
          <a:xfrm>
            <a:off x="4454400" y="1600202"/>
            <a:ext cx="3283200" cy="4419601"/>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8299200" y="1600202"/>
            <a:ext cx="3283200" cy="1809751"/>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p:cNvSpPr>
            <a:spLocks noGrp="1"/>
          </p:cNvSpPr>
          <p:nvPr>
            <p:ph type="body" sz="quarter" idx="27"/>
          </p:nvPr>
        </p:nvSpPr>
        <p:spPr>
          <a:xfrm>
            <a:off x="609600" y="4109172"/>
            <a:ext cx="3283200" cy="1910631"/>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p:cNvSpPr>
            <a:spLocks noGrp="1"/>
          </p:cNvSpPr>
          <p:nvPr>
            <p:ph type="body" sz="quarter" idx="28"/>
          </p:nvPr>
        </p:nvSpPr>
        <p:spPr>
          <a:xfrm>
            <a:off x="8299200" y="4109172"/>
            <a:ext cx="3283200" cy="1910631"/>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29"/>
          </p:nvPr>
        </p:nvSpPr>
        <p:spPr/>
        <p:txBody>
          <a:bodyPr/>
          <a:lstStyle/>
          <a:p>
            <a:endParaRPr lang="en-US" dirty="0"/>
          </a:p>
        </p:txBody>
      </p:sp>
      <p:pic>
        <p:nvPicPr>
          <p:cNvPr id="14"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265830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5600"/>
            <a:ext cx="10972800" cy="691200"/>
          </a:xfrm>
        </p:spPr>
        <p:txBody>
          <a:bodyPr/>
          <a:lstStyle/>
          <a:p>
            <a:r>
              <a:rPr lang="en-US"/>
              <a:t>Click to edit Master title style</a:t>
            </a:r>
            <a:endParaRPr lang="en-GB" dirty="0"/>
          </a:p>
        </p:txBody>
      </p:sp>
      <p:sp>
        <p:nvSpPr>
          <p:cNvPr id="12" name="Line 1"/>
          <p:cNvSpPr>
            <a:spLocks noChangeShapeType="1"/>
          </p:cNvSpPr>
          <p:nvPr userDrawn="1"/>
        </p:nvSpPr>
        <p:spPr bwMode="auto">
          <a:xfrm rot="10800000" flipH="1">
            <a:off x="622302" y="1116013"/>
            <a:ext cx="109601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dirty="0"/>
          </a:p>
        </p:txBody>
      </p:sp>
      <p:sp>
        <p:nvSpPr>
          <p:cNvPr id="3" name="Footer Placeholder 2"/>
          <p:cNvSpPr>
            <a:spLocks noGrp="1"/>
          </p:cNvSpPr>
          <p:nvPr>
            <p:ph type="ftr" sz="quarter" idx="10"/>
          </p:nvPr>
        </p:nvSpPr>
        <p:spPr/>
        <p:txBody>
          <a:bodyPr/>
          <a:lstStyle/>
          <a:p>
            <a:endParaRPr lang="en-US" dirty="0"/>
          </a:p>
        </p:txBody>
      </p:sp>
      <p:pic>
        <p:nvPicPr>
          <p:cNvPr id="9" name="Picture 3" descr="D:\Kyra\Desktop\Caroline H\Files received\20120625\GEC_logo_CMYK.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5760" y="6196925"/>
            <a:ext cx="1051824" cy="5436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609600" y="6375403"/>
            <a:ext cx="2844800" cy="365125"/>
          </a:xfrm>
          <a:prstGeom prst="rect">
            <a:avLst/>
          </a:prstGeom>
        </p:spPr>
        <p:txBody>
          <a:bodyPr vert="horz" lIns="0" tIns="45720" rIns="0" bIns="45720" rtlCol="0" anchor="b"/>
          <a:lstStyle>
            <a:lvl1pPr algn="l">
              <a:defRPr sz="1000">
                <a:solidFill>
                  <a:schemeClr val="accent1"/>
                </a:solidFill>
              </a:defRPr>
            </a:lvl1pPr>
          </a:lstStyle>
          <a:p>
            <a:endParaRPr lang="en-US" dirty="0"/>
          </a:p>
          <a:p>
            <a:fld id="{4FD9013D-92AD-C643-96A8-EBFE9D29F7C2}" type="slidenum">
              <a:rPr lang="en-US" b="1" smtClean="0"/>
              <a:pPr/>
              <a:t>‹#›</a:t>
            </a:fld>
            <a:r>
              <a:rPr lang="en-US" dirty="0">
                <a:solidFill>
                  <a:schemeClr val="tx2"/>
                </a:solidFill>
              </a:rPr>
              <a:t> </a:t>
            </a:r>
            <a:r>
              <a:rPr lang="en-GB" dirty="0">
                <a:solidFill>
                  <a:schemeClr val="tx2"/>
                </a:solidFill>
              </a:rPr>
              <a:t>| </a:t>
            </a:r>
            <a:r>
              <a:rPr lang="en-GB" dirty="0"/>
              <a:t>Document Title</a:t>
            </a:r>
          </a:p>
        </p:txBody>
      </p:sp>
    </p:spTree>
    <p:extLst>
      <p:ext uri="{BB962C8B-B14F-4D97-AF65-F5344CB8AC3E}">
        <p14:creationId xmlns:p14="http://schemas.microsoft.com/office/powerpoint/2010/main" val="263621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306BC1-FCF7-4CA3-8493-9B68AA7BB478}"/>
              </a:ext>
            </a:extLst>
          </p:cNvPr>
          <p:cNvGraphicFramePr>
            <a:graphicFrameLocks noChangeAspect="1"/>
          </p:cNvGraphicFramePr>
          <p:nvPr userDrawn="1">
            <p:custDataLst>
              <p:tags r:id="rId17"/>
            </p:custDataLst>
            <p:extLst>
              <p:ext uri="{D42A27DB-BD31-4B8C-83A1-F6EECF244321}">
                <p14:modId xmlns:p14="http://schemas.microsoft.com/office/powerpoint/2010/main" val="324575153"/>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2147" name="think-cell Slide" r:id="rId19" imgW="395" imgH="394" progId="TCLayout.ActiveDocument.1">
                  <p:embed/>
                </p:oleObj>
              </mc:Choice>
              <mc:Fallback>
                <p:oleObj name="think-cell Slide" r:id="rId19" imgW="395" imgH="394" progId="TCLayout.ActiveDocument.1">
                  <p:embed/>
                  <p:pic>
                    <p:nvPicPr>
                      <p:cNvPr id="0" name=""/>
                      <p:cNvPicPr/>
                      <p:nvPr/>
                    </p:nvPicPr>
                    <p:blipFill>
                      <a:blip r:embed="rId20"/>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1D0388D-8479-4A46-929A-CED269F9EFC0}"/>
              </a:ext>
            </a:extLst>
          </p:cNvPr>
          <p:cNvSpPr/>
          <p:nvPr userDrawn="1">
            <p:custDataLst>
              <p:tags r:id="rId18"/>
            </p:custDataLst>
          </p:nvPr>
        </p:nvSpPr>
        <p:spPr bwMode="auto">
          <a:xfrm>
            <a:off x="1" y="0"/>
            <a:ext cx="211667"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wrap="none" lIns="0" tIns="0" rIns="0" bIns="0" rtlCol="0" anchor="ctr"/>
          <a:lstStyle/>
          <a:p>
            <a:pPr marL="0" lvl="0" indent="0" algn="ct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09600" y="255600"/>
            <a:ext cx="10957984" cy="691200"/>
          </a:xfrm>
          <a:prstGeom prst="rect">
            <a:avLst/>
          </a:prstGeom>
        </p:spPr>
        <p:txBody>
          <a:bodyPr vert="horz" lIns="0" tIns="0" rIns="0" bIns="0" rtlCol="0" anchor="b" anchorCtr="0">
            <a:noAutofit/>
          </a:bodyPr>
          <a:lstStyle/>
          <a:p>
            <a:pPr lvl="0">
              <a:lnSpc>
                <a:spcPct val="100000"/>
              </a:lnSpc>
            </a:pPr>
            <a:r>
              <a:rPr lang="en-US"/>
              <a:t>Click to edit Master title style</a:t>
            </a:r>
            <a:endParaRPr lang="en-US" dirty="0"/>
          </a:p>
        </p:txBody>
      </p:sp>
      <p:sp>
        <p:nvSpPr>
          <p:cNvPr id="5" name="Footer Placeholder 4"/>
          <p:cNvSpPr>
            <a:spLocks noGrp="1"/>
          </p:cNvSpPr>
          <p:nvPr>
            <p:ph type="ftr" sz="quarter" idx="3"/>
          </p:nvPr>
        </p:nvSpPr>
        <p:spPr>
          <a:xfrm>
            <a:off x="4165600" y="6375403"/>
            <a:ext cx="3860800" cy="365125"/>
          </a:xfrm>
          <a:prstGeom prst="rect">
            <a:avLst/>
          </a:prstGeom>
        </p:spPr>
        <p:txBody>
          <a:bodyPr vert="horz" lIns="91440" tIns="45720" rIns="91440" bIns="45720" rtlCol="0" anchor="b"/>
          <a:lstStyle>
            <a:lvl1pPr algn="ctr">
              <a:defRPr sz="1000">
                <a:solidFill>
                  <a:schemeClr val="tx1"/>
                </a:solidFill>
              </a:defRPr>
            </a:lvl1pPr>
          </a:lstStyle>
          <a:p>
            <a:endParaRPr lang="en-US" dirty="0"/>
          </a:p>
        </p:txBody>
      </p:sp>
      <p:sp>
        <p:nvSpPr>
          <p:cNvPr id="7" name="Text Placeholder 6"/>
          <p:cNvSpPr>
            <a:spLocks noGrp="1"/>
          </p:cNvSpPr>
          <p:nvPr>
            <p:ph type="body" idx="1"/>
          </p:nvPr>
        </p:nvSpPr>
        <p:spPr>
          <a:xfrm>
            <a:off x="609600" y="1600204"/>
            <a:ext cx="10972800" cy="44195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0" r:id="rId3"/>
    <p:sldLayoutId id="2147483705" r:id="rId4"/>
    <p:sldLayoutId id="2147483702" r:id="rId5"/>
    <p:sldLayoutId id="2147483703" r:id="rId6"/>
    <p:sldLayoutId id="2147483707" r:id="rId7"/>
    <p:sldLayoutId id="2147483706" r:id="rId8"/>
    <p:sldLayoutId id="2147483695" r:id="rId9"/>
    <p:sldLayoutId id="2147483697" r:id="rId10"/>
    <p:sldLayoutId id="2147483698" r:id="rId11"/>
    <p:sldLayoutId id="2147483699" r:id="rId12"/>
    <p:sldLayoutId id="2147483700" r:id="rId13"/>
    <p:sldLayoutId id="2147483701" r:id="rId14"/>
  </p:sldLayoutIdLst>
  <p:hf hdr="0" ftr="0" dt="0"/>
  <p:txStyles>
    <p:titleStyle>
      <a:lvl1pPr algn="l" defTabSz="457200" rtl="0" eaLnBrk="1" latinLnBrk="0" hangingPunct="1">
        <a:lnSpc>
          <a:spcPts val="3400"/>
        </a:lnSpc>
        <a:spcBef>
          <a:spcPct val="0"/>
        </a:spcBef>
        <a:buNone/>
        <a:defRPr lang="en-US" sz="2800" b="1" i="0" kern="1200" dirty="0">
          <a:solidFill>
            <a:schemeClr val="tx2"/>
          </a:solidFill>
          <a:latin typeface="+mj-lt"/>
          <a:ea typeface="+mj-ea"/>
          <a:cs typeface="+mj-cs"/>
        </a:defRPr>
      </a:lvl1pPr>
    </p:titleStyle>
    <p:bodyStyle>
      <a:lvl1pPr marL="180975" indent="-180975" algn="l" defTabSz="457200" rtl="0" eaLnBrk="1" latinLnBrk="0" hangingPunct="1">
        <a:lnSpc>
          <a:spcPct val="100000"/>
        </a:lnSpc>
        <a:spcBef>
          <a:spcPts val="400"/>
        </a:spcBef>
        <a:spcAft>
          <a:spcPts val="200"/>
        </a:spcAft>
        <a:buClr>
          <a:schemeClr val="tx2"/>
        </a:buClr>
        <a:buFont typeface="Arial" pitchFamily="34" charset="0"/>
        <a:buChar char="•"/>
        <a:tabLst/>
        <a:defRPr lang="en-GB" sz="2000" b="0" kern="1200" dirty="0" smtClean="0">
          <a:solidFill>
            <a:schemeClr val="tx1"/>
          </a:solidFill>
          <a:latin typeface="+mj-lt"/>
          <a:ea typeface="+mn-ea"/>
          <a:cs typeface="+mn-cs"/>
        </a:defRPr>
      </a:lvl1pPr>
      <a:lvl2pPr marL="361950" indent="-180975" algn="l" defTabSz="457200" rtl="0" eaLnBrk="1" latinLnBrk="0" hangingPunct="1">
        <a:lnSpc>
          <a:spcPct val="100000"/>
        </a:lnSpc>
        <a:spcBef>
          <a:spcPts val="400"/>
        </a:spcBef>
        <a:spcAft>
          <a:spcPts val="200"/>
        </a:spcAft>
        <a:buClrTx/>
        <a:buFont typeface="Arial" pitchFamily="34" charset="0"/>
        <a:buChar char="–"/>
        <a:tabLst/>
        <a:defRPr lang="en-GB" sz="2000" kern="1200" dirty="0" smtClean="0">
          <a:solidFill>
            <a:schemeClr val="tx1"/>
          </a:solidFill>
          <a:latin typeface="+mj-lt"/>
          <a:ea typeface="+mn-ea"/>
          <a:cs typeface="+mn-cs"/>
        </a:defRPr>
      </a:lvl2pPr>
      <a:lvl3pPr marL="542925" indent="-180975" algn="l" defTabSz="457200" rtl="0" eaLnBrk="1" latinLnBrk="0" hangingPunct="1">
        <a:lnSpc>
          <a:spcPct val="100000"/>
        </a:lnSpc>
        <a:spcBef>
          <a:spcPts val="400"/>
        </a:spcBef>
        <a:spcAft>
          <a:spcPts val="200"/>
        </a:spcAft>
        <a:buFont typeface="Arial" pitchFamily="34" charset="0"/>
        <a:buChar char="»"/>
        <a:defRPr lang="en-GB" sz="2000" kern="1200" dirty="0" smtClean="0">
          <a:solidFill>
            <a:schemeClr val="tx1"/>
          </a:solidFill>
          <a:latin typeface="+mj-lt"/>
          <a:ea typeface="+mn-ea"/>
          <a:cs typeface="+mn-cs"/>
        </a:defRPr>
      </a:lvl3pPr>
      <a:lvl4pPr marL="714375" indent="-171450" algn="l" defTabSz="457200" rtl="0" eaLnBrk="1" latinLnBrk="0" hangingPunct="1">
        <a:lnSpc>
          <a:spcPct val="100000"/>
        </a:lnSpc>
        <a:spcBef>
          <a:spcPts val="400"/>
        </a:spcBef>
        <a:spcAft>
          <a:spcPts val="200"/>
        </a:spcAft>
        <a:buFont typeface="Wingdings" pitchFamily="2" charset="2"/>
        <a:buChar char="§"/>
        <a:defRPr lang="en-GB" sz="2000" kern="1200" dirty="0" smtClean="0">
          <a:solidFill>
            <a:schemeClr val="tx1"/>
          </a:solidFill>
          <a:latin typeface="+mj-lt"/>
          <a:ea typeface="+mn-ea"/>
          <a:cs typeface="+mn-cs"/>
        </a:defRPr>
      </a:lvl4pPr>
      <a:lvl5pPr marL="895350" indent="-180975" algn="l" defTabSz="457200" rtl="0" eaLnBrk="1" latinLnBrk="0" hangingPunct="1">
        <a:lnSpc>
          <a:spcPct val="100000"/>
        </a:lnSpc>
        <a:spcBef>
          <a:spcPts val="400"/>
        </a:spcBef>
        <a:spcAft>
          <a:spcPts val="200"/>
        </a:spcAft>
        <a:buFont typeface="Courier New" pitchFamily="49" charset="0"/>
        <a:buChar char="o"/>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5600"/>
            <a:ext cx="10957984" cy="691200"/>
          </a:xfrm>
          <a:prstGeom prst="rect">
            <a:avLst/>
          </a:prstGeom>
        </p:spPr>
        <p:txBody>
          <a:bodyPr vert="horz" lIns="0" tIns="0" rIns="0" bIns="0" rtlCol="0" anchor="b" anchorCtr="0">
            <a:noAutofit/>
          </a:bodyPr>
          <a:lstStyle/>
          <a:p>
            <a:pPr lvl="0">
              <a:lnSpc>
                <a:spcPct val="100000"/>
              </a:lnSpc>
            </a:pPr>
            <a:r>
              <a:rPr lang="en-US"/>
              <a:t>Click to edit Master title style</a:t>
            </a:r>
            <a:endParaRPr lang="en-US" dirty="0"/>
          </a:p>
        </p:txBody>
      </p:sp>
      <p:sp>
        <p:nvSpPr>
          <p:cNvPr id="5" name="Footer Placeholder 4"/>
          <p:cNvSpPr>
            <a:spLocks noGrp="1"/>
          </p:cNvSpPr>
          <p:nvPr>
            <p:ph type="ftr" sz="quarter" idx="3"/>
          </p:nvPr>
        </p:nvSpPr>
        <p:spPr>
          <a:xfrm>
            <a:off x="4165600" y="6375403"/>
            <a:ext cx="3860800" cy="365125"/>
          </a:xfrm>
          <a:prstGeom prst="rect">
            <a:avLst/>
          </a:prstGeom>
        </p:spPr>
        <p:txBody>
          <a:bodyPr vert="horz" lIns="91440" tIns="45720" rIns="91440" bIns="45720" rtlCol="0" anchor="b"/>
          <a:lstStyle>
            <a:lvl1pPr algn="ctr">
              <a:defRPr sz="1000">
                <a:solidFill>
                  <a:schemeClr val="tx1"/>
                </a:solidFill>
              </a:defRPr>
            </a:lvl1pPr>
          </a:lstStyle>
          <a:p>
            <a:endParaRPr lang="en-US" dirty="0"/>
          </a:p>
        </p:txBody>
      </p:sp>
      <p:sp>
        <p:nvSpPr>
          <p:cNvPr id="7" name="Text Placeholder 6"/>
          <p:cNvSpPr>
            <a:spLocks noGrp="1"/>
          </p:cNvSpPr>
          <p:nvPr>
            <p:ph type="body" idx="1"/>
          </p:nvPr>
        </p:nvSpPr>
        <p:spPr>
          <a:xfrm>
            <a:off x="609600" y="1600204"/>
            <a:ext cx="10972800" cy="441959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501186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189" rtl="0" eaLnBrk="1" latinLnBrk="0" hangingPunct="1">
        <a:lnSpc>
          <a:spcPts val="3400"/>
        </a:lnSpc>
        <a:spcBef>
          <a:spcPct val="0"/>
        </a:spcBef>
        <a:buNone/>
        <a:defRPr lang="en-US" sz="2800" b="1" i="0" kern="1200" dirty="0">
          <a:solidFill>
            <a:schemeClr val="tx2"/>
          </a:solidFill>
          <a:latin typeface="+mj-lt"/>
          <a:ea typeface="+mj-ea"/>
          <a:cs typeface="+mj-cs"/>
        </a:defRPr>
      </a:lvl1pPr>
    </p:titleStyle>
    <p:bodyStyle>
      <a:lvl1pPr marL="180970" indent="-180970" algn="l" defTabSz="457189" rtl="0" eaLnBrk="1" latinLnBrk="0" hangingPunct="1">
        <a:lnSpc>
          <a:spcPct val="100000"/>
        </a:lnSpc>
        <a:spcBef>
          <a:spcPts val="400"/>
        </a:spcBef>
        <a:spcAft>
          <a:spcPts val="200"/>
        </a:spcAft>
        <a:buClr>
          <a:schemeClr val="tx2"/>
        </a:buClr>
        <a:buFont typeface="Arial" pitchFamily="34" charset="0"/>
        <a:buChar char="•"/>
        <a:tabLst/>
        <a:defRPr lang="en-GB" sz="2000" b="0" kern="1200" dirty="0" smtClean="0">
          <a:solidFill>
            <a:schemeClr val="tx1"/>
          </a:solidFill>
          <a:latin typeface="+mj-lt"/>
          <a:ea typeface="+mn-ea"/>
          <a:cs typeface="+mn-cs"/>
        </a:defRPr>
      </a:lvl1pPr>
      <a:lvl2pPr marL="361942" indent="-180970" algn="l" defTabSz="457189" rtl="0" eaLnBrk="1" latinLnBrk="0" hangingPunct="1">
        <a:lnSpc>
          <a:spcPct val="100000"/>
        </a:lnSpc>
        <a:spcBef>
          <a:spcPts val="400"/>
        </a:spcBef>
        <a:spcAft>
          <a:spcPts val="200"/>
        </a:spcAft>
        <a:buClrTx/>
        <a:buFont typeface="Arial" pitchFamily="34" charset="0"/>
        <a:buChar char="–"/>
        <a:tabLst/>
        <a:defRPr lang="en-GB" sz="2000" kern="1200" dirty="0" smtClean="0">
          <a:solidFill>
            <a:schemeClr val="tx1"/>
          </a:solidFill>
          <a:latin typeface="+mj-lt"/>
          <a:ea typeface="+mn-ea"/>
          <a:cs typeface="+mn-cs"/>
        </a:defRPr>
      </a:lvl2pPr>
      <a:lvl3pPr marL="542912" indent="-180970" algn="l" defTabSz="457189" rtl="0" eaLnBrk="1" latinLnBrk="0" hangingPunct="1">
        <a:lnSpc>
          <a:spcPct val="100000"/>
        </a:lnSpc>
        <a:spcBef>
          <a:spcPts val="400"/>
        </a:spcBef>
        <a:spcAft>
          <a:spcPts val="200"/>
        </a:spcAft>
        <a:buFont typeface="Arial" pitchFamily="34" charset="0"/>
        <a:buChar char="»"/>
        <a:defRPr lang="en-GB" sz="2000" kern="1200" dirty="0" smtClean="0">
          <a:solidFill>
            <a:schemeClr val="tx1"/>
          </a:solidFill>
          <a:latin typeface="+mj-lt"/>
          <a:ea typeface="+mn-ea"/>
          <a:cs typeface="+mn-cs"/>
        </a:defRPr>
      </a:lvl3pPr>
      <a:lvl4pPr marL="714357" indent="-171446" algn="l" defTabSz="457189" rtl="0" eaLnBrk="1" latinLnBrk="0" hangingPunct="1">
        <a:lnSpc>
          <a:spcPct val="100000"/>
        </a:lnSpc>
        <a:spcBef>
          <a:spcPts val="400"/>
        </a:spcBef>
        <a:spcAft>
          <a:spcPts val="200"/>
        </a:spcAft>
        <a:buFont typeface="Wingdings" pitchFamily="2" charset="2"/>
        <a:buChar char="§"/>
        <a:defRPr lang="en-GB" sz="2000" kern="1200" dirty="0" smtClean="0">
          <a:solidFill>
            <a:schemeClr val="tx1"/>
          </a:solidFill>
          <a:latin typeface="+mj-lt"/>
          <a:ea typeface="+mn-ea"/>
          <a:cs typeface="+mn-cs"/>
        </a:defRPr>
      </a:lvl4pPr>
      <a:lvl5pPr marL="895328" indent="-180970" algn="l" defTabSz="457189" rtl="0" eaLnBrk="1" latinLnBrk="0" hangingPunct="1">
        <a:lnSpc>
          <a:spcPct val="100000"/>
        </a:lnSpc>
        <a:spcBef>
          <a:spcPts val="400"/>
        </a:spcBef>
        <a:spcAft>
          <a:spcPts val="200"/>
        </a:spcAft>
        <a:buFont typeface="Courier New" pitchFamily="49" charset="0"/>
        <a:buChar char="o"/>
        <a:tabLst/>
        <a:defRPr lang="en-US" sz="2000" u="none" kern="1200" dirty="0">
          <a:solidFill>
            <a:schemeClr val="tx1"/>
          </a:solidFill>
          <a:latin typeface="+mj-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23.xml"/><Relationship Id="rId9"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notesSlide" Target="../notesSlides/notesSlide7.xml"/><Relationship Id="rId10"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notesSlide" Target="../notesSlides/notesSlide8.xml"/><Relationship Id="rId10" Type="http://schemas.openxmlformats.org/officeDocument/2006/relationships/image" Target="../media/image13.png"/><Relationship Id="rId4" Type="http://schemas.openxmlformats.org/officeDocument/2006/relationships/slideLayout" Target="../slideLayouts/slideLayout23.xml"/><Relationship Id="rId9" Type="http://schemas.openxmlformats.org/officeDocument/2006/relationships/image" Target="../media/image11.jpg"/></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0.bin"/><Relationship Id="rId5" Type="http://schemas.openxmlformats.org/officeDocument/2006/relationships/notesSlide" Target="../notesSlides/notesSlide9.xml"/><Relationship Id="rId10" Type="http://schemas.openxmlformats.org/officeDocument/2006/relationships/image" Target="../media/image13.png"/><Relationship Id="rId4" Type="http://schemas.openxmlformats.org/officeDocument/2006/relationships/slideLayout" Target="../slideLayouts/slideLayout23.xml"/><Relationship Id="rId9"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1.bin"/><Relationship Id="rId11" Type="http://schemas.openxmlformats.org/officeDocument/2006/relationships/image" Target="../media/image12.jpg"/><Relationship Id="rId5" Type="http://schemas.openxmlformats.org/officeDocument/2006/relationships/notesSlide" Target="../notesSlides/notesSlide10.xml"/><Relationship Id="rId10" Type="http://schemas.openxmlformats.org/officeDocument/2006/relationships/image" Target="../media/image13.png"/><Relationship Id="rId4" Type="http://schemas.openxmlformats.org/officeDocument/2006/relationships/slideLayout" Target="../slideLayouts/slideLayout9.xml"/><Relationship Id="rId9" Type="http://schemas.openxmlformats.org/officeDocument/2006/relationships/image" Target="../media/image11.jpg"/></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2.bin"/><Relationship Id="rId5" Type="http://schemas.openxmlformats.org/officeDocument/2006/relationships/notesSlide" Target="../notesSlides/notesSlide11.xml"/><Relationship Id="rId10" Type="http://schemas.openxmlformats.org/officeDocument/2006/relationships/image" Target="../media/image13.png"/><Relationship Id="rId4" Type="http://schemas.openxmlformats.org/officeDocument/2006/relationships/slideLayout" Target="../slideLayouts/slideLayout23.xml"/><Relationship Id="rId9" Type="http://schemas.openxmlformats.org/officeDocument/2006/relationships/image" Target="../media/image11.jpg"/></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2.bin"/><Relationship Id="rId5" Type="http://schemas.openxmlformats.org/officeDocument/2006/relationships/notesSlide" Target="../notesSlides/notesSlide12.xml"/><Relationship Id="rId10"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9.bin"/><Relationship Id="rId5" Type="http://schemas.openxmlformats.org/officeDocument/2006/relationships/notesSlide" Target="../notesSlides/notesSlide13.xml"/><Relationship Id="rId10"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hyperlink" Target="mailto:john.w.tress@pwc.com" TargetMode="External"/><Relationship Id="rId3" Type="http://schemas.openxmlformats.org/officeDocument/2006/relationships/tags" Target="../tags/tag33.xml"/><Relationship Id="rId7" Type="http://schemas.openxmlformats.org/officeDocument/2006/relationships/hyperlink" Target="mailto:freda.wolfenden@pwc.com" TargetMode="Externa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1.xml"/><Relationship Id="rId7" Type="http://schemas.openxmlformats.org/officeDocument/2006/relationships/image" Target="../media/image1.emf"/><Relationship Id="rId12"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image" Target="../media/image13.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18.xml"/><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2DEF8D-3168-4C0E-9B8B-A36A67859C52}"/>
              </a:ext>
            </a:extLst>
          </p:cNvPr>
          <p:cNvSpPr>
            <a:spLocks noGrp="1"/>
          </p:cNvSpPr>
          <p:nvPr>
            <p:ph type="ctrTitle"/>
          </p:nvPr>
        </p:nvSpPr>
        <p:spPr/>
        <p:txBody>
          <a:bodyPr>
            <a:normAutofit fontScale="90000"/>
          </a:bodyPr>
          <a:lstStyle/>
          <a:p>
            <a:r>
              <a:rPr lang="en-GB" dirty="0"/>
              <a:t>GEC COVID-19 </a:t>
            </a:r>
            <a:br>
              <a:rPr lang="en-GB" dirty="0"/>
            </a:br>
            <a:r>
              <a:rPr lang="en-GB" dirty="0"/>
              <a:t>Initial Project Responses</a:t>
            </a:r>
          </a:p>
        </p:txBody>
      </p:sp>
      <p:sp>
        <p:nvSpPr>
          <p:cNvPr id="9" name="Subtitle 2">
            <a:extLst>
              <a:ext uri="{FF2B5EF4-FFF2-40B4-BE49-F238E27FC236}">
                <a16:creationId xmlns:a16="http://schemas.microsoft.com/office/drawing/2014/main" id="{40D5768A-9B68-4544-A4EA-F2808A576CB7}"/>
              </a:ext>
            </a:extLst>
          </p:cNvPr>
          <p:cNvSpPr txBox="1">
            <a:spLocks/>
          </p:cNvSpPr>
          <p:nvPr/>
        </p:nvSpPr>
        <p:spPr>
          <a:xfrm>
            <a:off x="492367" y="4528982"/>
            <a:ext cx="5575852" cy="1645350"/>
          </a:xfrm>
          <a:prstGeom prst="rect">
            <a:avLst/>
          </a:prstGeom>
        </p:spPr>
        <p:txBody>
          <a:bodyPr vert="horz" lIns="0" tIns="0" rIns="0" bIns="0" rtlCol="0">
            <a:normAutofit/>
          </a:bodyPr>
          <a:lstStyle>
            <a:lvl1pPr marL="0" indent="0" algn="l" defTabSz="457189" rtl="0" eaLnBrk="1" latinLnBrk="0" hangingPunct="1">
              <a:lnSpc>
                <a:spcPct val="100000"/>
              </a:lnSpc>
              <a:spcBef>
                <a:spcPts val="400"/>
              </a:spcBef>
              <a:spcAft>
                <a:spcPts val="200"/>
              </a:spcAft>
              <a:buClr>
                <a:schemeClr val="tx2"/>
              </a:buClr>
              <a:buFont typeface="Arial" pitchFamily="34" charset="0"/>
              <a:buNone/>
              <a:tabLst/>
              <a:defRPr lang="en-GB" sz="1800" b="0" kern="1200">
                <a:solidFill>
                  <a:schemeClr val="tx1"/>
                </a:solidFill>
                <a:latin typeface="+mj-lt"/>
                <a:ea typeface="+mn-ea"/>
                <a:cs typeface="+mn-cs"/>
              </a:defRPr>
            </a:lvl1pPr>
            <a:lvl2pPr marL="457189" indent="0" algn="ctr" defTabSz="457189" rtl="0" eaLnBrk="1" latinLnBrk="0" hangingPunct="1">
              <a:lnSpc>
                <a:spcPct val="100000"/>
              </a:lnSpc>
              <a:spcBef>
                <a:spcPts val="400"/>
              </a:spcBef>
              <a:spcAft>
                <a:spcPts val="200"/>
              </a:spcAft>
              <a:buClrTx/>
              <a:buFont typeface="Arial" pitchFamily="34" charset="0"/>
              <a:buNone/>
              <a:tabLst/>
              <a:defRPr lang="en-GB" sz="2000" kern="1200">
                <a:solidFill>
                  <a:schemeClr val="tx1">
                    <a:tint val="75000"/>
                  </a:schemeClr>
                </a:solidFill>
                <a:latin typeface="+mj-lt"/>
                <a:ea typeface="+mn-ea"/>
                <a:cs typeface="+mn-cs"/>
              </a:defRPr>
            </a:lvl2pPr>
            <a:lvl3pPr marL="914377" indent="0" algn="ctr" defTabSz="457189" rtl="0" eaLnBrk="1" latinLnBrk="0" hangingPunct="1">
              <a:lnSpc>
                <a:spcPct val="100000"/>
              </a:lnSpc>
              <a:spcBef>
                <a:spcPts val="400"/>
              </a:spcBef>
              <a:spcAft>
                <a:spcPts val="200"/>
              </a:spcAft>
              <a:buFont typeface="Arial" pitchFamily="34" charset="0"/>
              <a:buNone/>
              <a:defRPr lang="en-GB" sz="2000" kern="1200">
                <a:solidFill>
                  <a:schemeClr val="tx1">
                    <a:tint val="75000"/>
                  </a:schemeClr>
                </a:solidFill>
                <a:latin typeface="+mj-lt"/>
                <a:ea typeface="+mn-ea"/>
                <a:cs typeface="+mn-cs"/>
              </a:defRPr>
            </a:lvl3pPr>
            <a:lvl4pPr marL="1371566" indent="0" algn="ctr" defTabSz="457189" rtl="0" eaLnBrk="1" latinLnBrk="0" hangingPunct="1">
              <a:lnSpc>
                <a:spcPct val="100000"/>
              </a:lnSpc>
              <a:spcBef>
                <a:spcPts val="400"/>
              </a:spcBef>
              <a:spcAft>
                <a:spcPts val="200"/>
              </a:spcAft>
              <a:buFont typeface="Wingdings" pitchFamily="2" charset="2"/>
              <a:buNone/>
              <a:defRPr lang="en-GB" sz="2000" kern="1200">
                <a:solidFill>
                  <a:schemeClr val="tx1">
                    <a:tint val="75000"/>
                  </a:schemeClr>
                </a:solidFill>
                <a:latin typeface="+mj-lt"/>
                <a:ea typeface="+mn-ea"/>
                <a:cs typeface="+mn-cs"/>
              </a:defRPr>
            </a:lvl4pPr>
            <a:lvl5pPr marL="1828754" indent="0" algn="ctr" defTabSz="457189" rtl="0" eaLnBrk="1" latinLnBrk="0" hangingPunct="1">
              <a:lnSpc>
                <a:spcPct val="100000"/>
              </a:lnSpc>
              <a:spcBef>
                <a:spcPts val="400"/>
              </a:spcBef>
              <a:spcAft>
                <a:spcPts val="200"/>
              </a:spcAft>
              <a:buFont typeface="Courier New" pitchFamily="49" charset="0"/>
              <a:buNone/>
              <a:tabLst/>
              <a:defRPr lang="en-US" sz="2000" u="none" kern="1200">
                <a:solidFill>
                  <a:schemeClr val="tx1">
                    <a:tint val="75000"/>
                  </a:schemeClr>
                </a:solidFill>
                <a:latin typeface="+mj-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t>A selection of Girls’ Education Challenge (GEC) initial project interventions during the COVID-19 crisis</a:t>
            </a:r>
          </a:p>
          <a:p>
            <a:r>
              <a:rPr lang="en-GB" dirty="0"/>
              <a:t>June 2020 </a:t>
            </a:r>
          </a:p>
        </p:txBody>
      </p:sp>
    </p:spTree>
    <p:extLst>
      <p:ext uri="{BB962C8B-B14F-4D97-AF65-F5344CB8AC3E}">
        <p14:creationId xmlns:p14="http://schemas.microsoft.com/office/powerpoint/2010/main" val="295957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0F5B8-3CF7-4D34-820C-4879B792E3A5}"/>
              </a:ext>
            </a:extLst>
          </p:cNvPr>
          <p:cNvSpPr>
            <a:spLocks noGrp="1"/>
          </p:cNvSpPr>
          <p:nvPr>
            <p:ph type="title"/>
          </p:nvPr>
        </p:nvSpPr>
        <p:spPr/>
        <p:txBody>
          <a:bodyPr/>
          <a:lstStyle/>
          <a:p>
            <a:r>
              <a:rPr lang="en-GB" dirty="0"/>
              <a:t>List of Case Studies</a:t>
            </a:r>
          </a:p>
        </p:txBody>
      </p:sp>
      <p:sp>
        <p:nvSpPr>
          <p:cNvPr id="4" name="Slide Number Placeholder 3">
            <a:extLst>
              <a:ext uri="{FF2B5EF4-FFF2-40B4-BE49-F238E27FC236}">
                <a16:creationId xmlns:a16="http://schemas.microsoft.com/office/drawing/2014/main" id="{36129063-6B79-4854-B43D-0C536176534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D4F53"/>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fld id="{4FD9013D-92AD-C643-96A8-EBFE9D29F7C2}" type="slidenum">
              <a:rPr kumimoji="0" lang="en-US" sz="1000" b="1" i="0" u="none" strike="noStrike" kern="1200" cap="none" spc="0" normalizeH="0" baseline="0" noProof="0" smtClean="0">
                <a:ln>
                  <a:noFill/>
                </a:ln>
                <a:solidFill>
                  <a:srgbClr val="4D4F53"/>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r>
              <a:rPr kumimoji="0" lang="en-US" sz="1000" b="0" i="0" u="none" strike="noStrike" kern="1200" cap="none" spc="0" normalizeH="0" baseline="0" noProof="0" dirty="0">
                <a:ln>
                  <a:noFill/>
                </a:ln>
                <a:solidFill>
                  <a:srgbClr val="CF142B"/>
                </a:solidFill>
                <a:effectLst/>
                <a:uLnTx/>
                <a:uFillTx/>
                <a:latin typeface="Arial"/>
                <a:ea typeface="+mn-ea"/>
                <a:cs typeface="+mn-cs"/>
              </a:rPr>
              <a:t> </a:t>
            </a:r>
            <a:r>
              <a:rPr kumimoji="0" lang="en-GB" sz="1000" b="0" i="0" u="none" strike="noStrike" kern="1200" cap="none" spc="0" normalizeH="0" baseline="0" noProof="0" dirty="0">
                <a:ln>
                  <a:noFill/>
                </a:ln>
                <a:solidFill>
                  <a:srgbClr val="CF142B"/>
                </a:solidFill>
                <a:effectLst/>
                <a:uLnTx/>
                <a:uFillTx/>
                <a:latin typeface="Arial"/>
                <a:ea typeface="+mn-ea"/>
                <a:cs typeface="+mn-cs"/>
              </a:rPr>
              <a:t>| </a:t>
            </a:r>
            <a:r>
              <a:rPr kumimoji="0" lang="en-GB" sz="1000" b="0" i="0" u="none" strike="noStrike" kern="1200" cap="none" spc="0" normalizeH="0" baseline="0" noProof="0" dirty="0">
                <a:ln>
                  <a:noFill/>
                </a:ln>
                <a:solidFill>
                  <a:srgbClr val="4D4F53"/>
                </a:solidFill>
                <a:effectLst/>
                <a:uLnTx/>
                <a:uFillTx/>
                <a:latin typeface="Arial"/>
                <a:ea typeface="+mn-ea"/>
                <a:cs typeface="+mn-cs"/>
              </a:rPr>
              <a:t>GEC COVID-19 Project Responses</a:t>
            </a:r>
          </a:p>
        </p:txBody>
      </p:sp>
      <p:graphicFrame>
        <p:nvGraphicFramePr>
          <p:cNvPr id="7" name="Table 7">
            <a:extLst>
              <a:ext uri="{FF2B5EF4-FFF2-40B4-BE49-F238E27FC236}">
                <a16:creationId xmlns:a16="http://schemas.microsoft.com/office/drawing/2014/main" id="{611FCE16-9F32-49C6-AD04-D22A5AB07B90}"/>
              </a:ext>
            </a:extLst>
          </p:cNvPr>
          <p:cNvGraphicFramePr>
            <a:graphicFrameLocks noGrp="1"/>
          </p:cNvGraphicFramePr>
          <p:nvPr>
            <p:extLst>
              <p:ext uri="{D42A27DB-BD31-4B8C-83A1-F6EECF244321}">
                <p14:modId xmlns:p14="http://schemas.microsoft.com/office/powerpoint/2010/main" val="2774081390"/>
              </p:ext>
            </p:extLst>
          </p:nvPr>
        </p:nvGraphicFramePr>
        <p:xfrm>
          <a:off x="601183" y="1369652"/>
          <a:ext cx="11100391" cy="4662360"/>
        </p:xfrm>
        <a:graphic>
          <a:graphicData uri="http://schemas.openxmlformats.org/drawingml/2006/table">
            <a:tbl>
              <a:tblPr firstRow="1" bandRow="1">
                <a:tableStyleId>{5940675A-B579-460E-94D1-54222C63F5DA}</a:tableStyleId>
              </a:tblPr>
              <a:tblGrid>
                <a:gridCol w="6480354">
                  <a:extLst>
                    <a:ext uri="{9D8B030D-6E8A-4147-A177-3AD203B41FA5}">
                      <a16:colId xmlns:a16="http://schemas.microsoft.com/office/drawing/2014/main" val="3415210060"/>
                    </a:ext>
                  </a:extLst>
                </a:gridCol>
                <a:gridCol w="2047142">
                  <a:extLst>
                    <a:ext uri="{9D8B030D-6E8A-4147-A177-3AD203B41FA5}">
                      <a16:colId xmlns:a16="http://schemas.microsoft.com/office/drawing/2014/main" val="217664259"/>
                    </a:ext>
                  </a:extLst>
                </a:gridCol>
                <a:gridCol w="1964573">
                  <a:extLst>
                    <a:ext uri="{9D8B030D-6E8A-4147-A177-3AD203B41FA5}">
                      <a16:colId xmlns:a16="http://schemas.microsoft.com/office/drawing/2014/main" val="1726629756"/>
                    </a:ext>
                  </a:extLst>
                </a:gridCol>
                <a:gridCol w="608322">
                  <a:extLst>
                    <a:ext uri="{9D8B030D-6E8A-4147-A177-3AD203B41FA5}">
                      <a16:colId xmlns:a16="http://schemas.microsoft.com/office/drawing/2014/main" val="575839378"/>
                    </a:ext>
                  </a:extLst>
                </a:gridCol>
              </a:tblGrid>
              <a:tr h="424461">
                <a:tc>
                  <a:txBody>
                    <a:bodyPr/>
                    <a:lstStyle/>
                    <a:p>
                      <a:r>
                        <a:rPr lang="en-GB" sz="1400" b="1" dirty="0">
                          <a:solidFill>
                            <a:schemeClr val="bg1"/>
                          </a:solidFill>
                        </a:rPr>
                        <a:t>Project Activity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400" b="1" dirty="0">
                          <a:solidFill>
                            <a:schemeClr val="bg1"/>
                          </a:solidFill>
                        </a:rPr>
                        <a:t>Organisation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400" b="1" dirty="0">
                          <a:solidFill>
                            <a:schemeClr val="bg1"/>
                          </a:solidFill>
                        </a:rPr>
                        <a:t>Output Domains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400" b="1" dirty="0">
                          <a:solidFill>
                            <a:schemeClr val="bg1"/>
                          </a:solidFill>
                        </a:rPr>
                        <a:t>Page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48044014"/>
                  </a:ext>
                </a:extLst>
              </a:tr>
              <a:tr h="424461">
                <a:tc>
                  <a:txBody>
                    <a:bodyPr/>
                    <a:lstStyle/>
                    <a:p>
                      <a:r>
                        <a:rPr lang="en-GB" sz="1200" dirty="0"/>
                        <a:t>(1) Monitoring wellbeing and the continued education of girls in Nepal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VSO</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2458411"/>
                  </a:ext>
                </a:extLst>
              </a:tr>
              <a:tr h="424461">
                <a:tc>
                  <a:txBody>
                    <a:bodyPr/>
                    <a:lstStyle/>
                    <a:p>
                      <a:r>
                        <a:rPr lang="en-GB" sz="1200" dirty="0"/>
                        <a:t>(2) Providing urgent healthcare support to marginalised groups in Ethiopia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Child Hope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709460"/>
                  </a:ext>
                </a:extLst>
              </a:tr>
              <a:tr h="424461">
                <a:tc>
                  <a:txBody>
                    <a:bodyPr/>
                    <a:lstStyle/>
                    <a:p>
                      <a:r>
                        <a:rPr lang="en-GB" sz="1200" dirty="0"/>
                        <a:t>(3) Continuing education through TV and Radio broadcasts in Ghana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Plan UK</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8616324"/>
                  </a:ext>
                </a:extLst>
              </a:tr>
              <a:tr h="424461">
                <a:tc>
                  <a:txBody>
                    <a:bodyPr/>
                    <a:lstStyle/>
                    <a:p>
                      <a:pPr marL="273050" indent="-273050"/>
                      <a:r>
                        <a:rPr lang="en-GB" sz="1200" dirty="0"/>
                        <a:t>(4) Providing psycho-social and wellbeing support to girls in Afghanistan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0" i="0" kern="1200" dirty="0">
                          <a:solidFill>
                            <a:schemeClr val="tx1"/>
                          </a:solidFill>
                          <a:effectLst/>
                          <a:latin typeface="+mn-lt"/>
                          <a:ea typeface="+mn-ea"/>
                          <a:cs typeface="+mn-cs"/>
                        </a:rPr>
                        <a:t>Community-Based Education for Marginalised Girls in Afghanistan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232636"/>
                  </a:ext>
                </a:extLst>
              </a:tr>
              <a:tr h="424461">
                <a:tc>
                  <a:txBody>
                    <a:bodyPr/>
                    <a:lstStyle/>
                    <a:p>
                      <a:pPr marL="268288" indent="-268288"/>
                      <a:r>
                        <a:rPr lang="en-GB" sz="1200" dirty="0"/>
                        <a:t>(5) Broadcasting safeguarding, health and education messages in Ghana, Kenya and Nigeria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err="1"/>
                        <a:t>ImpactEd</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749108"/>
                  </a:ext>
                </a:extLst>
              </a:tr>
              <a:tr h="593853">
                <a:tc>
                  <a:txBody>
                    <a:bodyPr/>
                    <a:lstStyle/>
                    <a:p>
                      <a:r>
                        <a:rPr lang="en-GB" sz="1200" dirty="0"/>
                        <a:t>(6) Using multiple methods of communication to reach girls in Zimbabwe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Plan International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3342736"/>
                  </a:ext>
                </a:extLst>
              </a:tr>
              <a:tr h="424461">
                <a:tc>
                  <a:txBody>
                    <a:bodyPr/>
                    <a:lstStyle/>
                    <a:p>
                      <a:r>
                        <a:rPr lang="en-GB" sz="1200" dirty="0"/>
                        <a:t>(7) Maintaining learning by leveraging local networks in Ethiopia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People in Need (PIN)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679568"/>
                  </a:ext>
                </a:extLst>
              </a:tr>
              <a:tr h="424461">
                <a:tc>
                  <a:txBody>
                    <a:bodyPr/>
                    <a:lstStyle/>
                    <a:p>
                      <a:r>
                        <a:rPr lang="en-GB" sz="1200" dirty="0"/>
                        <a:t>(8) Providing food supplies and psycho-social support to girls in Nepal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Street Child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351097"/>
                  </a:ext>
                </a:extLst>
              </a:tr>
              <a:tr h="436739">
                <a:tc>
                  <a:txBody>
                    <a:bodyPr/>
                    <a:lstStyle/>
                    <a:p>
                      <a:pPr marL="273050" indent="-273050"/>
                      <a:r>
                        <a:rPr lang="en-GB" sz="1200" dirty="0"/>
                        <a:t>(9) Learning from the Ebola crisis and supporting girls through community groups and radio communications in Sierra Leone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200" dirty="0"/>
                        <a:t>International Rescue Committee (IRC)</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19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4265705"/>
                  </a:ext>
                </a:extLst>
              </a:tr>
            </a:tbl>
          </a:graphicData>
        </a:graphic>
      </p:graphicFrame>
      <p:pic>
        <p:nvPicPr>
          <p:cNvPr id="15" name="Picture 14">
            <a:extLst>
              <a:ext uri="{FF2B5EF4-FFF2-40B4-BE49-F238E27FC236}">
                <a16:creationId xmlns:a16="http://schemas.microsoft.com/office/drawing/2014/main" id="{232827A9-E03C-4DFE-BC6D-D1362127A33F}"/>
              </a:ext>
            </a:extLst>
          </p:cNvPr>
          <p:cNvPicPr>
            <a:picLocks noChangeAspect="1"/>
          </p:cNvPicPr>
          <p:nvPr/>
        </p:nvPicPr>
        <p:blipFill>
          <a:blip r:embed="rId3"/>
          <a:stretch>
            <a:fillRect/>
          </a:stretch>
        </p:blipFill>
        <p:spPr>
          <a:xfrm>
            <a:off x="9235584" y="1847077"/>
            <a:ext cx="340339" cy="340339"/>
          </a:xfrm>
          <a:prstGeom prst="rect">
            <a:avLst/>
          </a:prstGeom>
          <a:noFill/>
        </p:spPr>
      </p:pic>
      <p:pic>
        <p:nvPicPr>
          <p:cNvPr id="18" name="Picture 17">
            <a:extLst>
              <a:ext uri="{FF2B5EF4-FFF2-40B4-BE49-F238E27FC236}">
                <a16:creationId xmlns:a16="http://schemas.microsoft.com/office/drawing/2014/main" id="{03B8F156-4564-4921-9EDB-88D1D663AEDF}"/>
              </a:ext>
            </a:extLst>
          </p:cNvPr>
          <p:cNvPicPr>
            <a:picLocks noChangeAspect="1"/>
          </p:cNvPicPr>
          <p:nvPr/>
        </p:nvPicPr>
        <p:blipFill>
          <a:blip r:embed="rId4"/>
          <a:stretch>
            <a:fillRect/>
          </a:stretch>
        </p:blipFill>
        <p:spPr>
          <a:xfrm>
            <a:off x="9716738" y="2683364"/>
            <a:ext cx="340339" cy="340339"/>
          </a:xfrm>
          <a:prstGeom prst="rect">
            <a:avLst/>
          </a:prstGeom>
          <a:noFill/>
        </p:spPr>
      </p:pic>
      <p:pic>
        <p:nvPicPr>
          <p:cNvPr id="19" name="Picture 18">
            <a:extLst>
              <a:ext uri="{FF2B5EF4-FFF2-40B4-BE49-F238E27FC236}">
                <a16:creationId xmlns:a16="http://schemas.microsoft.com/office/drawing/2014/main" id="{78F76EED-F286-422F-A703-6F2CD15C46CC}"/>
              </a:ext>
            </a:extLst>
          </p:cNvPr>
          <p:cNvPicPr>
            <a:picLocks noChangeAspect="1"/>
          </p:cNvPicPr>
          <p:nvPr/>
        </p:nvPicPr>
        <p:blipFill>
          <a:blip r:embed="rId5"/>
          <a:stretch>
            <a:fillRect/>
          </a:stretch>
        </p:blipFill>
        <p:spPr>
          <a:xfrm>
            <a:off x="10657855" y="4256264"/>
            <a:ext cx="340843" cy="340339"/>
          </a:xfrm>
          <a:prstGeom prst="rect">
            <a:avLst/>
          </a:prstGeom>
          <a:noFill/>
        </p:spPr>
      </p:pic>
      <p:pic>
        <p:nvPicPr>
          <p:cNvPr id="28" name="Picture 27">
            <a:extLst>
              <a:ext uri="{FF2B5EF4-FFF2-40B4-BE49-F238E27FC236}">
                <a16:creationId xmlns:a16="http://schemas.microsoft.com/office/drawing/2014/main" id="{0CA7F641-9734-4741-B49C-3681A0EB22D8}"/>
              </a:ext>
            </a:extLst>
          </p:cNvPr>
          <p:cNvPicPr>
            <a:picLocks noChangeAspect="1"/>
          </p:cNvPicPr>
          <p:nvPr/>
        </p:nvPicPr>
        <p:blipFill>
          <a:blip r:embed="rId4"/>
          <a:stretch>
            <a:fillRect/>
          </a:stretch>
        </p:blipFill>
        <p:spPr>
          <a:xfrm>
            <a:off x="9716738" y="1847077"/>
            <a:ext cx="340339" cy="340339"/>
          </a:xfrm>
          <a:prstGeom prst="rect">
            <a:avLst/>
          </a:prstGeom>
          <a:noFill/>
        </p:spPr>
      </p:pic>
      <p:pic>
        <p:nvPicPr>
          <p:cNvPr id="29" name="Picture 28">
            <a:extLst>
              <a:ext uri="{FF2B5EF4-FFF2-40B4-BE49-F238E27FC236}">
                <a16:creationId xmlns:a16="http://schemas.microsoft.com/office/drawing/2014/main" id="{7022B695-765C-46FD-AAA4-CDE9C70EFD2C}"/>
              </a:ext>
            </a:extLst>
          </p:cNvPr>
          <p:cNvPicPr>
            <a:picLocks noChangeAspect="1"/>
          </p:cNvPicPr>
          <p:nvPr/>
        </p:nvPicPr>
        <p:blipFill>
          <a:blip r:embed="rId6"/>
          <a:stretch>
            <a:fillRect/>
          </a:stretch>
        </p:blipFill>
        <p:spPr>
          <a:xfrm>
            <a:off x="9716738" y="2274291"/>
            <a:ext cx="340340" cy="340340"/>
          </a:xfrm>
          <a:prstGeom prst="rect">
            <a:avLst/>
          </a:prstGeom>
        </p:spPr>
      </p:pic>
      <p:pic>
        <p:nvPicPr>
          <p:cNvPr id="30" name="Picture 29">
            <a:extLst>
              <a:ext uri="{FF2B5EF4-FFF2-40B4-BE49-F238E27FC236}">
                <a16:creationId xmlns:a16="http://schemas.microsoft.com/office/drawing/2014/main" id="{DA7D5182-0BD8-4225-90C9-7DF4FCF5592A}"/>
              </a:ext>
            </a:extLst>
          </p:cNvPr>
          <p:cNvPicPr>
            <a:picLocks noChangeAspect="1"/>
          </p:cNvPicPr>
          <p:nvPr/>
        </p:nvPicPr>
        <p:blipFill>
          <a:blip r:embed="rId7"/>
          <a:stretch>
            <a:fillRect/>
          </a:stretch>
        </p:blipFill>
        <p:spPr>
          <a:xfrm>
            <a:off x="9235584" y="2273788"/>
            <a:ext cx="340843" cy="340843"/>
          </a:xfrm>
          <a:prstGeom prst="rect">
            <a:avLst/>
          </a:prstGeom>
        </p:spPr>
      </p:pic>
      <p:pic>
        <p:nvPicPr>
          <p:cNvPr id="31" name="Picture 30">
            <a:extLst>
              <a:ext uri="{FF2B5EF4-FFF2-40B4-BE49-F238E27FC236}">
                <a16:creationId xmlns:a16="http://schemas.microsoft.com/office/drawing/2014/main" id="{F2E577C3-4F4F-4163-9EAD-4B3DD376C5A8}"/>
              </a:ext>
            </a:extLst>
          </p:cNvPr>
          <p:cNvPicPr>
            <a:picLocks noChangeAspect="1"/>
          </p:cNvPicPr>
          <p:nvPr/>
        </p:nvPicPr>
        <p:blipFill>
          <a:blip r:embed="rId7"/>
          <a:stretch>
            <a:fillRect/>
          </a:stretch>
        </p:blipFill>
        <p:spPr>
          <a:xfrm>
            <a:off x="9235584" y="2682860"/>
            <a:ext cx="340843" cy="340843"/>
          </a:xfrm>
          <a:prstGeom prst="rect">
            <a:avLst/>
          </a:prstGeom>
        </p:spPr>
      </p:pic>
      <p:pic>
        <p:nvPicPr>
          <p:cNvPr id="32" name="Picture 31">
            <a:extLst>
              <a:ext uri="{FF2B5EF4-FFF2-40B4-BE49-F238E27FC236}">
                <a16:creationId xmlns:a16="http://schemas.microsoft.com/office/drawing/2014/main" id="{49981F88-BD96-446B-A56D-D41A01447C68}"/>
              </a:ext>
            </a:extLst>
          </p:cNvPr>
          <p:cNvPicPr>
            <a:picLocks noChangeAspect="1"/>
          </p:cNvPicPr>
          <p:nvPr/>
        </p:nvPicPr>
        <p:blipFill>
          <a:blip r:embed="rId6"/>
          <a:stretch>
            <a:fillRect/>
          </a:stretch>
        </p:blipFill>
        <p:spPr>
          <a:xfrm>
            <a:off x="9716738" y="5165319"/>
            <a:ext cx="340340" cy="340340"/>
          </a:xfrm>
          <a:prstGeom prst="rect">
            <a:avLst/>
          </a:prstGeom>
        </p:spPr>
      </p:pic>
      <p:pic>
        <p:nvPicPr>
          <p:cNvPr id="33" name="Picture 32">
            <a:extLst>
              <a:ext uri="{FF2B5EF4-FFF2-40B4-BE49-F238E27FC236}">
                <a16:creationId xmlns:a16="http://schemas.microsoft.com/office/drawing/2014/main" id="{22DCF225-AF81-4FDC-91AB-BB4D1DC3B01D}"/>
              </a:ext>
            </a:extLst>
          </p:cNvPr>
          <p:cNvPicPr>
            <a:picLocks noChangeAspect="1"/>
          </p:cNvPicPr>
          <p:nvPr/>
        </p:nvPicPr>
        <p:blipFill>
          <a:blip r:embed="rId4"/>
          <a:stretch>
            <a:fillRect/>
          </a:stretch>
        </p:blipFill>
        <p:spPr>
          <a:xfrm>
            <a:off x="9711804" y="3209732"/>
            <a:ext cx="340339" cy="340339"/>
          </a:xfrm>
          <a:prstGeom prst="rect">
            <a:avLst/>
          </a:prstGeom>
          <a:noFill/>
        </p:spPr>
      </p:pic>
      <p:pic>
        <p:nvPicPr>
          <p:cNvPr id="34" name="Picture 33">
            <a:extLst>
              <a:ext uri="{FF2B5EF4-FFF2-40B4-BE49-F238E27FC236}">
                <a16:creationId xmlns:a16="http://schemas.microsoft.com/office/drawing/2014/main" id="{443DA0B9-D62C-45AA-A7F5-E3610C1524F3}"/>
              </a:ext>
            </a:extLst>
          </p:cNvPr>
          <p:cNvPicPr>
            <a:picLocks noChangeAspect="1"/>
          </p:cNvPicPr>
          <p:nvPr/>
        </p:nvPicPr>
        <p:blipFill>
          <a:blip r:embed="rId7"/>
          <a:stretch>
            <a:fillRect/>
          </a:stretch>
        </p:blipFill>
        <p:spPr>
          <a:xfrm>
            <a:off x="9230650" y="3209732"/>
            <a:ext cx="340843" cy="340843"/>
          </a:xfrm>
          <a:prstGeom prst="rect">
            <a:avLst/>
          </a:prstGeom>
        </p:spPr>
      </p:pic>
      <p:pic>
        <p:nvPicPr>
          <p:cNvPr id="35" name="Picture 34">
            <a:extLst>
              <a:ext uri="{FF2B5EF4-FFF2-40B4-BE49-F238E27FC236}">
                <a16:creationId xmlns:a16="http://schemas.microsoft.com/office/drawing/2014/main" id="{4B670E94-E867-4694-A826-5038B846E238}"/>
              </a:ext>
            </a:extLst>
          </p:cNvPr>
          <p:cNvPicPr>
            <a:picLocks noChangeAspect="1"/>
          </p:cNvPicPr>
          <p:nvPr/>
        </p:nvPicPr>
        <p:blipFill>
          <a:blip r:embed="rId3"/>
          <a:stretch>
            <a:fillRect/>
          </a:stretch>
        </p:blipFill>
        <p:spPr>
          <a:xfrm>
            <a:off x="10179449" y="3209732"/>
            <a:ext cx="340339" cy="340339"/>
          </a:xfrm>
          <a:prstGeom prst="rect">
            <a:avLst/>
          </a:prstGeom>
          <a:noFill/>
        </p:spPr>
      </p:pic>
      <p:pic>
        <p:nvPicPr>
          <p:cNvPr id="36" name="Picture 35">
            <a:extLst>
              <a:ext uri="{FF2B5EF4-FFF2-40B4-BE49-F238E27FC236}">
                <a16:creationId xmlns:a16="http://schemas.microsoft.com/office/drawing/2014/main" id="{109A9063-0597-4BD2-99F0-9A6FBB9425ED}"/>
              </a:ext>
            </a:extLst>
          </p:cNvPr>
          <p:cNvPicPr>
            <a:picLocks noChangeAspect="1"/>
          </p:cNvPicPr>
          <p:nvPr/>
        </p:nvPicPr>
        <p:blipFill>
          <a:blip r:embed="rId4"/>
          <a:stretch>
            <a:fillRect/>
          </a:stretch>
        </p:blipFill>
        <p:spPr>
          <a:xfrm>
            <a:off x="9716738" y="3735456"/>
            <a:ext cx="340339" cy="340339"/>
          </a:xfrm>
          <a:prstGeom prst="rect">
            <a:avLst/>
          </a:prstGeom>
          <a:noFill/>
        </p:spPr>
      </p:pic>
      <p:pic>
        <p:nvPicPr>
          <p:cNvPr id="37" name="Picture 36">
            <a:extLst>
              <a:ext uri="{FF2B5EF4-FFF2-40B4-BE49-F238E27FC236}">
                <a16:creationId xmlns:a16="http://schemas.microsoft.com/office/drawing/2014/main" id="{B49BF022-F2AE-4180-B7FD-AC3671117F51}"/>
              </a:ext>
            </a:extLst>
          </p:cNvPr>
          <p:cNvPicPr>
            <a:picLocks noChangeAspect="1"/>
          </p:cNvPicPr>
          <p:nvPr/>
        </p:nvPicPr>
        <p:blipFill>
          <a:blip r:embed="rId7"/>
          <a:stretch>
            <a:fillRect/>
          </a:stretch>
        </p:blipFill>
        <p:spPr>
          <a:xfrm>
            <a:off x="9235584" y="3734952"/>
            <a:ext cx="340843" cy="340843"/>
          </a:xfrm>
          <a:prstGeom prst="rect">
            <a:avLst/>
          </a:prstGeom>
        </p:spPr>
      </p:pic>
      <p:pic>
        <p:nvPicPr>
          <p:cNvPr id="38" name="Picture 37">
            <a:extLst>
              <a:ext uri="{FF2B5EF4-FFF2-40B4-BE49-F238E27FC236}">
                <a16:creationId xmlns:a16="http://schemas.microsoft.com/office/drawing/2014/main" id="{CB01AFD0-11F6-440E-9EFD-58669A0A9736}"/>
              </a:ext>
            </a:extLst>
          </p:cNvPr>
          <p:cNvPicPr>
            <a:picLocks noChangeAspect="1"/>
          </p:cNvPicPr>
          <p:nvPr/>
        </p:nvPicPr>
        <p:blipFill>
          <a:blip r:embed="rId3"/>
          <a:stretch>
            <a:fillRect/>
          </a:stretch>
        </p:blipFill>
        <p:spPr>
          <a:xfrm>
            <a:off x="10168062" y="3745175"/>
            <a:ext cx="340339" cy="340339"/>
          </a:xfrm>
          <a:prstGeom prst="rect">
            <a:avLst/>
          </a:prstGeom>
          <a:noFill/>
        </p:spPr>
      </p:pic>
      <p:pic>
        <p:nvPicPr>
          <p:cNvPr id="39" name="Picture 38">
            <a:extLst>
              <a:ext uri="{FF2B5EF4-FFF2-40B4-BE49-F238E27FC236}">
                <a16:creationId xmlns:a16="http://schemas.microsoft.com/office/drawing/2014/main" id="{8DB966C2-E9F3-4DF1-B425-5F0E6663ED16}"/>
              </a:ext>
            </a:extLst>
          </p:cNvPr>
          <p:cNvPicPr>
            <a:picLocks noChangeAspect="1"/>
          </p:cNvPicPr>
          <p:nvPr/>
        </p:nvPicPr>
        <p:blipFill>
          <a:blip r:embed="rId4"/>
          <a:stretch>
            <a:fillRect/>
          </a:stretch>
        </p:blipFill>
        <p:spPr>
          <a:xfrm>
            <a:off x="9716738" y="4256264"/>
            <a:ext cx="340339" cy="340339"/>
          </a:xfrm>
          <a:prstGeom prst="rect">
            <a:avLst/>
          </a:prstGeom>
          <a:noFill/>
        </p:spPr>
      </p:pic>
      <p:pic>
        <p:nvPicPr>
          <p:cNvPr id="40" name="Picture 39">
            <a:extLst>
              <a:ext uri="{FF2B5EF4-FFF2-40B4-BE49-F238E27FC236}">
                <a16:creationId xmlns:a16="http://schemas.microsoft.com/office/drawing/2014/main" id="{97FC41B0-F313-4140-B369-20282A5BBB0D}"/>
              </a:ext>
            </a:extLst>
          </p:cNvPr>
          <p:cNvPicPr>
            <a:picLocks noChangeAspect="1"/>
          </p:cNvPicPr>
          <p:nvPr/>
        </p:nvPicPr>
        <p:blipFill>
          <a:blip r:embed="rId7"/>
          <a:stretch>
            <a:fillRect/>
          </a:stretch>
        </p:blipFill>
        <p:spPr>
          <a:xfrm>
            <a:off x="9235584" y="4256264"/>
            <a:ext cx="340843" cy="340843"/>
          </a:xfrm>
          <a:prstGeom prst="rect">
            <a:avLst/>
          </a:prstGeom>
        </p:spPr>
      </p:pic>
      <p:pic>
        <p:nvPicPr>
          <p:cNvPr id="41" name="Picture 40">
            <a:extLst>
              <a:ext uri="{FF2B5EF4-FFF2-40B4-BE49-F238E27FC236}">
                <a16:creationId xmlns:a16="http://schemas.microsoft.com/office/drawing/2014/main" id="{0F87B13A-F301-496D-8FCE-4D43E708BEEC}"/>
              </a:ext>
            </a:extLst>
          </p:cNvPr>
          <p:cNvPicPr>
            <a:picLocks noChangeAspect="1"/>
          </p:cNvPicPr>
          <p:nvPr/>
        </p:nvPicPr>
        <p:blipFill>
          <a:blip r:embed="rId3"/>
          <a:stretch>
            <a:fillRect/>
          </a:stretch>
        </p:blipFill>
        <p:spPr>
          <a:xfrm>
            <a:off x="10184383" y="4256264"/>
            <a:ext cx="340339" cy="340339"/>
          </a:xfrm>
          <a:prstGeom prst="rect">
            <a:avLst/>
          </a:prstGeom>
          <a:noFill/>
        </p:spPr>
      </p:pic>
      <p:pic>
        <p:nvPicPr>
          <p:cNvPr id="42" name="Picture 41">
            <a:extLst>
              <a:ext uri="{FF2B5EF4-FFF2-40B4-BE49-F238E27FC236}">
                <a16:creationId xmlns:a16="http://schemas.microsoft.com/office/drawing/2014/main" id="{7A10367D-BDF9-4A9F-B531-873AD1ED2A29}"/>
              </a:ext>
            </a:extLst>
          </p:cNvPr>
          <p:cNvPicPr>
            <a:picLocks noChangeAspect="1"/>
          </p:cNvPicPr>
          <p:nvPr/>
        </p:nvPicPr>
        <p:blipFill>
          <a:blip r:embed="rId4"/>
          <a:stretch>
            <a:fillRect/>
          </a:stretch>
        </p:blipFill>
        <p:spPr>
          <a:xfrm>
            <a:off x="9736370" y="4760036"/>
            <a:ext cx="340339" cy="340339"/>
          </a:xfrm>
          <a:prstGeom prst="rect">
            <a:avLst/>
          </a:prstGeom>
          <a:noFill/>
        </p:spPr>
      </p:pic>
      <p:pic>
        <p:nvPicPr>
          <p:cNvPr id="43" name="Picture 42">
            <a:extLst>
              <a:ext uri="{FF2B5EF4-FFF2-40B4-BE49-F238E27FC236}">
                <a16:creationId xmlns:a16="http://schemas.microsoft.com/office/drawing/2014/main" id="{5444FC9E-2FDC-411A-9E29-F6E86E4FD188}"/>
              </a:ext>
            </a:extLst>
          </p:cNvPr>
          <p:cNvPicPr>
            <a:picLocks noChangeAspect="1"/>
          </p:cNvPicPr>
          <p:nvPr/>
        </p:nvPicPr>
        <p:blipFill>
          <a:blip r:embed="rId7"/>
          <a:stretch>
            <a:fillRect/>
          </a:stretch>
        </p:blipFill>
        <p:spPr>
          <a:xfrm>
            <a:off x="9235584" y="4760036"/>
            <a:ext cx="340843" cy="340843"/>
          </a:xfrm>
          <a:prstGeom prst="rect">
            <a:avLst/>
          </a:prstGeom>
        </p:spPr>
      </p:pic>
      <p:pic>
        <p:nvPicPr>
          <p:cNvPr id="44" name="Picture 43">
            <a:extLst>
              <a:ext uri="{FF2B5EF4-FFF2-40B4-BE49-F238E27FC236}">
                <a16:creationId xmlns:a16="http://schemas.microsoft.com/office/drawing/2014/main" id="{9DC2786E-AB12-4818-919A-6E8ACC8A84EC}"/>
              </a:ext>
            </a:extLst>
          </p:cNvPr>
          <p:cNvPicPr>
            <a:picLocks noChangeAspect="1"/>
          </p:cNvPicPr>
          <p:nvPr/>
        </p:nvPicPr>
        <p:blipFill>
          <a:blip r:embed="rId3"/>
          <a:stretch>
            <a:fillRect/>
          </a:stretch>
        </p:blipFill>
        <p:spPr>
          <a:xfrm>
            <a:off x="10176071" y="4760036"/>
            <a:ext cx="340339" cy="340339"/>
          </a:xfrm>
          <a:prstGeom prst="rect">
            <a:avLst/>
          </a:prstGeom>
          <a:noFill/>
        </p:spPr>
      </p:pic>
      <p:pic>
        <p:nvPicPr>
          <p:cNvPr id="46" name="Picture 45">
            <a:extLst>
              <a:ext uri="{FF2B5EF4-FFF2-40B4-BE49-F238E27FC236}">
                <a16:creationId xmlns:a16="http://schemas.microsoft.com/office/drawing/2014/main" id="{C4031362-A53E-46E0-A5F2-A3D792C00289}"/>
              </a:ext>
            </a:extLst>
          </p:cNvPr>
          <p:cNvPicPr>
            <a:picLocks noChangeAspect="1"/>
          </p:cNvPicPr>
          <p:nvPr/>
        </p:nvPicPr>
        <p:blipFill>
          <a:blip r:embed="rId7"/>
          <a:stretch>
            <a:fillRect/>
          </a:stretch>
        </p:blipFill>
        <p:spPr>
          <a:xfrm>
            <a:off x="9235584" y="5165319"/>
            <a:ext cx="340843" cy="340843"/>
          </a:xfrm>
          <a:prstGeom prst="rect">
            <a:avLst/>
          </a:prstGeom>
        </p:spPr>
      </p:pic>
      <p:pic>
        <p:nvPicPr>
          <p:cNvPr id="47" name="Picture 46">
            <a:extLst>
              <a:ext uri="{FF2B5EF4-FFF2-40B4-BE49-F238E27FC236}">
                <a16:creationId xmlns:a16="http://schemas.microsoft.com/office/drawing/2014/main" id="{D3C285E1-9A0F-43FF-9133-91BE632F302F}"/>
              </a:ext>
            </a:extLst>
          </p:cNvPr>
          <p:cNvPicPr>
            <a:picLocks noChangeAspect="1"/>
          </p:cNvPicPr>
          <p:nvPr/>
        </p:nvPicPr>
        <p:blipFill>
          <a:blip r:embed="rId3"/>
          <a:stretch>
            <a:fillRect/>
          </a:stretch>
        </p:blipFill>
        <p:spPr>
          <a:xfrm>
            <a:off x="10176071" y="5165319"/>
            <a:ext cx="340339" cy="340339"/>
          </a:xfrm>
          <a:prstGeom prst="rect">
            <a:avLst/>
          </a:prstGeom>
          <a:noFill/>
        </p:spPr>
      </p:pic>
      <p:grpSp>
        <p:nvGrpSpPr>
          <p:cNvPr id="3" name="Group 2">
            <a:extLst>
              <a:ext uri="{FF2B5EF4-FFF2-40B4-BE49-F238E27FC236}">
                <a16:creationId xmlns:a16="http://schemas.microsoft.com/office/drawing/2014/main" id="{CF03784A-5476-46C4-8B4B-85EC09657D36}"/>
              </a:ext>
            </a:extLst>
          </p:cNvPr>
          <p:cNvGrpSpPr/>
          <p:nvPr/>
        </p:nvGrpSpPr>
        <p:grpSpPr>
          <a:xfrm>
            <a:off x="9235584" y="5654888"/>
            <a:ext cx="1289138" cy="340843"/>
            <a:chOff x="9235584" y="5676775"/>
            <a:chExt cx="1289138" cy="340843"/>
          </a:xfrm>
        </p:grpSpPr>
        <p:pic>
          <p:nvPicPr>
            <p:cNvPr id="48" name="Picture 47">
              <a:extLst>
                <a:ext uri="{FF2B5EF4-FFF2-40B4-BE49-F238E27FC236}">
                  <a16:creationId xmlns:a16="http://schemas.microsoft.com/office/drawing/2014/main" id="{0C72223A-85F9-4058-9DDD-FFBC803159FB}"/>
                </a:ext>
              </a:extLst>
            </p:cNvPr>
            <p:cNvPicPr>
              <a:picLocks noChangeAspect="1"/>
            </p:cNvPicPr>
            <p:nvPr/>
          </p:nvPicPr>
          <p:blipFill>
            <a:blip r:embed="rId6"/>
            <a:stretch>
              <a:fillRect/>
            </a:stretch>
          </p:blipFill>
          <p:spPr>
            <a:xfrm>
              <a:off x="9716738" y="5676775"/>
              <a:ext cx="340340" cy="340340"/>
            </a:xfrm>
            <a:prstGeom prst="rect">
              <a:avLst/>
            </a:prstGeom>
          </p:spPr>
        </p:pic>
        <p:pic>
          <p:nvPicPr>
            <p:cNvPr id="49" name="Picture 48">
              <a:extLst>
                <a:ext uri="{FF2B5EF4-FFF2-40B4-BE49-F238E27FC236}">
                  <a16:creationId xmlns:a16="http://schemas.microsoft.com/office/drawing/2014/main" id="{8C6E5A8C-8A4E-45D8-8C92-D622BAE3D02E}"/>
                </a:ext>
              </a:extLst>
            </p:cNvPr>
            <p:cNvPicPr>
              <a:picLocks noChangeAspect="1"/>
            </p:cNvPicPr>
            <p:nvPr/>
          </p:nvPicPr>
          <p:blipFill>
            <a:blip r:embed="rId7"/>
            <a:stretch>
              <a:fillRect/>
            </a:stretch>
          </p:blipFill>
          <p:spPr>
            <a:xfrm>
              <a:off x="9235584" y="5676775"/>
              <a:ext cx="340843" cy="340843"/>
            </a:xfrm>
            <a:prstGeom prst="rect">
              <a:avLst/>
            </a:prstGeom>
          </p:spPr>
        </p:pic>
        <p:pic>
          <p:nvPicPr>
            <p:cNvPr id="50" name="Picture 49">
              <a:extLst>
                <a:ext uri="{FF2B5EF4-FFF2-40B4-BE49-F238E27FC236}">
                  <a16:creationId xmlns:a16="http://schemas.microsoft.com/office/drawing/2014/main" id="{93D18BFD-EF49-436E-9813-0D97B999B94A}"/>
                </a:ext>
              </a:extLst>
            </p:cNvPr>
            <p:cNvPicPr>
              <a:picLocks noChangeAspect="1"/>
            </p:cNvPicPr>
            <p:nvPr/>
          </p:nvPicPr>
          <p:blipFill>
            <a:blip r:embed="rId3"/>
            <a:stretch>
              <a:fillRect/>
            </a:stretch>
          </p:blipFill>
          <p:spPr>
            <a:xfrm>
              <a:off x="10184383" y="5676775"/>
              <a:ext cx="340339" cy="340339"/>
            </a:xfrm>
            <a:prstGeom prst="rect">
              <a:avLst/>
            </a:prstGeom>
            <a:noFill/>
          </p:spPr>
        </p:pic>
      </p:grpSp>
      <p:graphicFrame>
        <p:nvGraphicFramePr>
          <p:cNvPr id="2" name="Table 2">
            <a:extLst>
              <a:ext uri="{FF2B5EF4-FFF2-40B4-BE49-F238E27FC236}">
                <a16:creationId xmlns:a16="http://schemas.microsoft.com/office/drawing/2014/main" id="{7B591853-D8DF-434D-AFC5-FE4FDFC7BD0D}"/>
              </a:ext>
            </a:extLst>
          </p:cNvPr>
          <p:cNvGraphicFramePr>
            <a:graphicFrameLocks noGrp="1"/>
          </p:cNvGraphicFramePr>
          <p:nvPr>
            <p:extLst>
              <p:ext uri="{D42A27DB-BD31-4B8C-83A1-F6EECF244321}">
                <p14:modId xmlns:p14="http://schemas.microsoft.com/office/powerpoint/2010/main" val="333210803"/>
              </p:ext>
            </p:extLst>
          </p:nvPr>
        </p:nvGraphicFramePr>
        <p:xfrm>
          <a:off x="4660077" y="89452"/>
          <a:ext cx="7048878" cy="915758"/>
        </p:xfrm>
        <a:graphic>
          <a:graphicData uri="http://schemas.openxmlformats.org/drawingml/2006/table">
            <a:tbl>
              <a:tblPr firstRow="1" bandRow="1">
                <a:tableStyleId>{5C22544A-7EE6-4342-B048-85BDC9FD1C3A}</a:tableStyleId>
              </a:tblPr>
              <a:tblGrid>
                <a:gridCol w="1450427">
                  <a:extLst>
                    <a:ext uri="{9D8B030D-6E8A-4147-A177-3AD203B41FA5}">
                      <a16:colId xmlns:a16="http://schemas.microsoft.com/office/drawing/2014/main" val="418000638"/>
                    </a:ext>
                  </a:extLst>
                </a:gridCol>
                <a:gridCol w="1263335">
                  <a:extLst>
                    <a:ext uri="{9D8B030D-6E8A-4147-A177-3AD203B41FA5}">
                      <a16:colId xmlns:a16="http://schemas.microsoft.com/office/drawing/2014/main" val="2017301676"/>
                    </a:ext>
                  </a:extLst>
                </a:gridCol>
                <a:gridCol w="1083779">
                  <a:extLst>
                    <a:ext uri="{9D8B030D-6E8A-4147-A177-3AD203B41FA5}">
                      <a16:colId xmlns:a16="http://schemas.microsoft.com/office/drawing/2014/main" val="625989255"/>
                    </a:ext>
                  </a:extLst>
                </a:gridCol>
                <a:gridCol w="1083779">
                  <a:extLst>
                    <a:ext uri="{9D8B030D-6E8A-4147-A177-3AD203B41FA5}">
                      <a16:colId xmlns:a16="http://schemas.microsoft.com/office/drawing/2014/main" val="770373560"/>
                    </a:ext>
                  </a:extLst>
                </a:gridCol>
                <a:gridCol w="1083779">
                  <a:extLst>
                    <a:ext uri="{9D8B030D-6E8A-4147-A177-3AD203B41FA5}">
                      <a16:colId xmlns:a16="http://schemas.microsoft.com/office/drawing/2014/main" val="3228754484"/>
                    </a:ext>
                  </a:extLst>
                </a:gridCol>
                <a:gridCol w="1083779">
                  <a:extLst>
                    <a:ext uri="{9D8B030D-6E8A-4147-A177-3AD203B41FA5}">
                      <a16:colId xmlns:a16="http://schemas.microsoft.com/office/drawing/2014/main" val="4002004425"/>
                    </a:ext>
                  </a:extLst>
                </a:gridCol>
              </a:tblGrid>
              <a:tr h="385582">
                <a:tc rowSpan="2">
                  <a:txBody>
                    <a:bodyPr/>
                    <a:lstStyle/>
                    <a:p>
                      <a:r>
                        <a:rPr lang="en-GB" sz="1000" dirty="0">
                          <a:solidFill>
                            <a:schemeClr val="tx1"/>
                          </a:solidFill>
                        </a:rPr>
                        <a:t>Output Domains Key</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342281"/>
                  </a:ext>
                </a:extLst>
              </a:tr>
              <a:tr h="530176">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dirty="0">
                          <a:solidFill>
                            <a:schemeClr val="tx1"/>
                          </a:solidFill>
                        </a:rPr>
                        <a:t>Social Protection &amp; safety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rPr>
                        <a:t>Continuation of teaching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rPr>
                        <a:t>Wellbeing &amp; resilience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rPr>
                        <a:t>Influencing society &amp; institutions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rPr>
                        <a:t>Return to school / learning centres</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0438568"/>
                  </a:ext>
                </a:extLst>
              </a:tr>
            </a:tbl>
          </a:graphicData>
        </a:graphic>
      </p:graphicFrame>
      <p:pic>
        <p:nvPicPr>
          <p:cNvPr id="45" name="Picture 44">
            <a:extLst>
              <a:ext uri="{FF2B5EF4-FFF2-40B4-BE49-F238E27FC236}">
                <a16:creationId xmlns:a16="http://schemas.microsoft.com/office/drawing/2014/main" id="{B300A8E4-5C42-4C62-877A-E06DF6831E4C}"/>
              </a:ext>
            </a:extLst>
          </p:cNvPr>
          <p:cNvPicPr>
            <a:picLocks noChangeAspect="1"/>
          </p:cNvPicPr>
          <p:nvPr/>
        </p:nvPicPr>
        <p:blipFill>
          <a:blip r:embed="rId3"/>
          <a:stretch>
            <a:fillRect/>
          </a:stretch>
        </p:blipFill>
        <p:spPr>
          <a:xfrm>
            <a:off x="8828650" y="169054"/>
            <a:ext cx="340339" cy="340339"/>
          </a:xfrm>
          <a:prstGeom prst="rect">
            <a:avLst/>
          </a:prstGeom>
          <a:noFill/>
        </p:spPr>
      </p:pic>
      <p:pic>
        <p:nvPicPr>
          <p:cNvPr id="51" name="Picture 50">
            <a:extLst>
              <a:ext uri="{FF2B5EF4-FFF2-40B4-BE49-F238E27FC236}">
                <a16:creationId xmlns:a16="http://schemas.microsoft.com/office/drawing/2014/main" id="{CCC61C9A-9BE8-438E-A062-D42AC7B3C0AE}"/>
              </a:ext>
            </a:extLst>
          </p:cNvPr>
          <p:cNvPicPr>
            <a:picLocks noChangeAspect="1"/>
          </p:cNvPicPr>
          <p:nvPr/>
        </p:nvPicPr>
        <p:blipFill>
          <a:blip r:embed="rId5"/>
          <a:stretch>
            <a:fillRect/>
          </a:stretch>
        </p:blipFill>
        <p:spPr>
          <a:xfrm>
            <a:off x="10987212" y="169054"/>
            <a:ext cx="340843" cy="340339"/>
          </a:xfrm>
          <a:prstGeom prst="rect">
            <a:avLst/>
          </a:prstGeom>
          <a:noFill/>
        </p:spPr>
      </p:pic>
      <p:pic>
        <p:nvPicPr>
          <p:cNvPr id="52" name="Picture 51">
            <a:extLst>
              <a:ext uri="{FF2B5EF4-FFF2-40B4-BE49-F238E27FC236}">
                <a16:creationId xmlns:a16="http://schemas.microsoft.com/office/drawing/2014/main" id="{9AA5DC9C-9004-496C-822B-CB001BD32A51}"/>
              </a:ext>
            </a:extLst>
          </p:cNvPr>
          <p:cNvPicPr>
            <a:picLocks noChangeAspect="1"/>
          </p:cNvPicPr>
          <p:nvPr/>
        </p:nvPicPr>
        <p:blipFill>
          <a:blip r:embed="rId4"/>
          <a:stretch>
            <a:fillRect/>
          </a:stretch>
        </p:blipFill>
        <p:spPr>
          <a:xfrm>
            <a:off x="7738255" y="169054"/>
            <a:ext cx="340339" cy="340339"/>
          </a:xfrm>
          <a:prstGeom prst="rect">
            <a:avLst/>
          </a:prstGeom>
          <a:noFill/>
        </p:spPr>
      </p:pic>
      <p:pic>
        <p:nvPicPr>
          <p:cNvPr id="53" name="Picture 52">
            <a:extLst>
              <a:ext uri="{FF2B5EF4-FFF2-40B4-BE49-F238E27FC236}">
                <a16:creationId xmlns:a16="http://schemas.microsoft.com/office/drawing/2014/main" id="{CA7FAF4D-6600-4615-8FEB-55350182EAB5}"/>
              </a:ext>
            </a:extLst>
          </p:cNvPr>
          <p:cNvPicPr>
            <a:picLocks noChangeAspect="1"/>
          </p:cNvPicPr>
          <p:nvPr/>
        </p:nvPicPr>
        <p:blipFill>
          <a:blip r:embed="rId6"/>
          <a:stretch>
            <a:fillRect/>
          </a:stretch>
        </p:blipFill>
        <p:spPr>
          <a:xfrm>
            <a:off x="9893022" y="169054"/>
            <a:ext cx="340340" cy="340340"/>
          </a:xfrm>
          <a:prstGeom prst="rect">
            <a:avLst/>
          </a:prstGeom>
        </p:spPr>
      </p:pic>
      <p:pic>
        <p:nvPicPr>
          <p:cNvPr id="54" name="Picture 53">
            <a:extLst>
              <a:ext uri="{FF2B5EF4-FFF2-40B4-BE49-F238E27FC236}">
                <a16:creationId xmlns:a16="http://schemas.microsoft.com/office/drawing/2014/main" id="{ABAB7D11-74F9-4DE7-BF8A-CD03911F869D}"/>
              </a:ext>
            </a:extLst>
          </p:cNvPr>
          <p:cNvPicPr>
            <a:picLocks noChangeAspect="1"/>
          </p:cNvPicPr>
          <p:nvPr/>
        </p:nvPicPr>
        <p:blipFill>
          <a:blip r:embed="rId7"/>
          <a:stretch>
            <a:fillRect/>
          </a:stretch>
        </p:blipFill>
        <p:spPr>
          <a:xfrm>
            <a:off x="6521175" y="169054"/>
            <a:ext cx="340843" cy="340843"/>
          </a:xfrm>
          <a:prstGeom prst="rect">
            <a:avLst/>
          </a:prstGeom>
        </p:spPr>
      </p:pic>
    </p:spTree>
    <p:extLst>
      <p:ext uri="{BB962C8B-B14F-4D97-AF65-F5344CB8AC3E}">
        <p14:creationId xmlns:p14="http://schemas.microsoft.com/office/powerpoint/2010/main" val="181360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08CF3D-202C-4321-8BDD-8F04F3CF4204}"/>
              </a:ext>
            </a:extLst>
          </p:cNvPr>
          <p:cNvSpPr/>
          <p:nvPr/>
        </p:nvSpPr>
        <p:spPr bwMode="auto">
          <a:xfrm>
            <a:off x="633362" y="1730241"/>
            <a:ext cx="8056161" cy="1738648"/>
          </a:xfrm>
          <a:prstGeom prst="rect">
            <a:avLst/>
          </a:prstGeom>
          <a:solidFill>
            <a:schemeClr val="bg1">
              <a:lumMod val="95000"/>
            </a:schemeClr>
          </a:solidFill>
          <a:ln w="12700">
            <a:solidFill>
              <a:schemeClr val="bg1"/>
            </a:solidFill>
          </a:ln>
        </p:spPr>
        <p:txBody>
          <a:bodyPr lIns="0" tIns="0" rIns="0" bIns="0" rtlCol="0" anchor="ctr"/>
          <a:lstStyle/>
          <a:p>
            <a:pPr algn="ctr"/>
            <a:endParaRPr lang="en-GB" sz="2400"/>
          </a:p>
        </p:txBody>
      </p:sp>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358329220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1385"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09599" y="307219"/>
            <a:ext cx="11022419" cy="691200"/>
          </a:xfrm>
        </p:spPr>
        <p:txBody>
          <a:bodyPr/>
          <a:lstStyle/>
          <a:p>
            <a:r>
              <a:rPr lang="en-GB" sz="2400" dirty="0"/>
              <a:t>1. Monitoring wellbeing and the continued education of girls in Nepal</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11</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94434" y="1801813"/>
            <a:ext cx="7995090" cy="1541462"/>
          </a:xfrm>
          <a:noFill/>
        </p:spPr>
        <p:txBody>
          <a:bodyPr vert="horz" lIns="108000" tIns="108000" rIns="108000" bIns="108000" numCol="2" spcCol="180000" rtlCol="0">
            <a:noAutofit/>
          </a:bodyPr>
          <a:lstStyle/>
          <a:p>
            <a:pPr marL="0" indent="0">
              <a:buNone/>
            </a:pPr>
            <a:r>
              <a:rPr lang="en-GB" sz="1400" b="1" dirty="0">
                <a:solidFill>
                  <a:schemeClr val="bg2"/>
                </a:solidFill>
              </a:rPr>
              <a:t>Long term project overview </a:t>
            </a:r>
          </a:p>
          <a:p>
            <a:pPr marL="0" indent="0">
              <a:buNone/>
            </a:pPr>
            <a:r>
              <a:rPr lang="en-GB" sz="1200" dirty="0"/>
              <a:t>This project works with 64 schools to provide remedial after school classes for over 7,000 marginalised girls, helping them to transition from primary to secondary school, and leave primary school ready to continue their education or secure sustainable employment. Better performing students support students in lower grades. </a:t>
            </a:r>
          </a:p>
          <a:p>
            <a:pPr marL="0" indent="0">
              <a:buNone/>
            </a:pPr>
            <a:r>
              <a:rPr lang="en-GB" sz="1400" b="1" dirty="0">
                <a:solidFill>
                  <a:schemeClr val="bg2"/>
                </a:solidFill>
              </a:rPr>
              <a:t>Context</a:t>
            </a:r>
            <a:r>
              <a:rPr lang="en-GB" sz="1200" b="1" dirty="0">
                <a:solidFill>
                  <a:schemeClr val="tx2"/>
                </a:solidFill>
              </a:rPr>
              <a:t>  </a:t>
            </a:r>
          </a:p>
          <a:p>
            <a:pPr marL="0" indent="0">
              <a:buNone/>
            </a:pPr>
            <a:r>
              <a:rPr lang="en-GB" sz="1200" dirty="0"/>
              <a:t>Nepal initially reported a low number COVID-19 cases, but these are now increasing. Schools in Nepal have been suspended since 18 March and a country-wide lockdown came into effect on 24 March with all but essential services closed down.</a:t>
            </a:r>
          </a:p>
          <a:p>
            <a:pPr lvl="1"/>
            <a:endParaRPr lang="en-GB" sz="1050" dirty="0"/>
          </a:p>
        </p:txBody>
      </p:sp>
      <p:sp>
        <p:nvSpPr>
          <p:cNvPr id="10" name="Rectangle 9">
            <a:extLst>
              <a:ext uri="{FF2B5EF4-FFF2-40B4-BE49-F238E27FC236}">
                <a16:creationId xmlns:a16="http://schemas.microsoft.com/office/drawing/2014/main" id="{CEE031FB-6D2F-4BF0-9DED-0AF735662986}"/>
              </a:ext>
            </a:extLst>
          </p:cNvPr>
          <p:cNvSpPr/>
          <p:nvPr/>
        </p:nvSpPr>
        <p:spPr>
          <a:xfrm>
            <a:off x="825265" y="3526787"/>
            <a:ext cx="5548745" cy="2646878"/>
          </a:xfrm>
          <a:prstGeom prst="rect">
            <a:avLst/>
          </a:prstGeom>
        </p:spPr>
        <p:txBody>
          <a:bodyPr wrap="square">
            <a:spAutoFit/>
          </a:bodyPr>
          <a:lstStyle/>
          <a:p>
            <a:pPr>
              <a:spcBef>
                <a:spcPts val="300"/>
              </a:spcBef>
              <a:spcAft>
                <a:spcPts val="300"/>
              </a:spcAft>
            </a:pPr>
            <a:r>
              <a:rPr lang="en-GB" sz="1400" b="1" dirty="0">
                <a:solidFill>
                  <a:schemeClr val="bg2"/>
                </a:solidFill>
              </a:rPr>
              <a:t>Project Response to COVID-19 </a:t>
            </a:r>
          </a:p>
          <a:p>
            <a:pPr marL="171450" indent="-171450">
              <a:spcBef>
                <a:spcPts val="300"/>
              </a:spcBef>
              <a:spcAft>
                <a:spcPts val="300"/>
              </a:spcAft>
              <a:buFont typeface="Arial" panose="020B0604020202020204" pitchFamily="34" charset="0"/>
              <a:buChar char="•"/>
            </a:pPr>
            <a:r>
              <a:rPr lang="en-GB" sz="1200" dirty="0"/>
              <a:t>VSO have developed an online tool to collect information on and remain in contact with project beneficiaries. </a:t>
            </a:r>
          </a:p>
          <a:p>
            <a:pPr marL="171450" indent="-171450">
              <a:spcBef>
                <a:spcPts val="300"/>
              </a:spcBef>
              <a:spcAft>
                <a:spcPts val="300"/>
              </a:spcAft>
              <a:buFont typeface="Arial" panose="020B0604020202020204" pitchFamily="34" charset="0"/>
              <a:buChar char="•"/>
            </a:pPr>
            <a:r>
              <a:rPr lang="en-GB" sz="1200" dirty="0"/>
              <a:t>The tool involves a questionnaire for school stakeholders (learners, parents and caregivers, and teachers) which asks about issues relating to girls’ continuing education and their wellbeing. The questions are different depending on the type of stakeholder responding. </a:t>
            </a:r>
          </a:p>
          <a:p>
            <a:pPr marL="171450" indent="-171450">
              <a:spcBef>
                <a:spcPts val="300"/>
              </a:spcBef>
              <a:spcAft>
                <a:spcPts val="300"/>
              </a:spcAft>
              <a:buFont typeface="Arial" panose="020B0604020202020204" pitchFamily="34" charset="0"/>
              <a:buChar char="•"/>
            </a:pPr>
            <a:r>
              <a:rPr lang="en-GB" sz="1200" dirty="0"/>
              <a:t>The project has mobilised adult and teacher ‘champions’ to help disseminate the tool and trace the status of primary actors using mobile phones.</a:t>
            </a:r>
          </a:p>
          <a:p>
            <a:pPr marL="171450" indent="-171450">
              <a:spcBef>
                <a:spcPts val="300"/>
              </a:spcBef>
              <a:spcAft>
                <a:spcPts val="300"/>
              </a:spcAft>
              <a:buFont typeface="Arial" panose="020B0604020202020204" pitchFamily="34" charset="0"/>
              <a:buChar char="•"/>
            </a:pPr>
            <a:r>
              <a:rPr lang="en-GB" sz="1200" dirty="0"/>
              <a:t>VSO have also created social media groups to help share information and connect to beneficiaries.  This has allowed them to connect and circulate information on safeguarding and counselling services to beneficiaries.</a:t>
            </a:r>
          </a:p>
        </p:txBody>
      </p:sp>
      <p:sp>
        <p:nvSpPr>
          <p:cNvPr id="9" name="Rectangle 8">
            <a:extLst>
              <a:ext uri="{FF2B5EF4-FFF2-40B4-BE49-F238E27FC236}">
                <a16:creationId xmlns:a16="http://schemas.microsoft.com/office/drawing/2014/main" id="{D110111C-1477-47DA-B609-B77FD2CB82DA}"/>
              </a:ext>
            </a:extLst>
          </p:cNvPr>
          <p:cNvSpPr/>
          <p:nvPr/>
        </p:nvSpPr>
        <p:spPr>
          <a:xfrm>
            <a:off x="594849" y="1197255"/>
            <a:ext cx="5585312" cy="400110"/>
          </a:xfrm>
          <a:prstGeom prst="rect">
            <a:avLst/>
          </a:prstGeom>
        </p:spPr>
        <p:txBody>
          <a:bodyPr wrap="none">
            <a:spAutoFit/>
          </a:bodyPr>
          <a:lstStyle/>
          <a:p>
            <a:r>
              <a:rPr lang="en-GB" sz="2000" b="1" dirty="0">
                <a:solidFill>
                  <a:schemeClr val="bg2"/>
                </a:solidFill>
              </a:rPr>
              <a:t>GEC-T | VSO | </a:t>
            </a:r>
            <a:r>
              <a:rPr lang="en-GB" sz="2000" b="1" i="1" dirty="0">
                <a:solidFill>
                  <a:schemeClr val="bg2"/>
                </a:solidFill>
              </a:rPr>
              <a:t>Sisters for Sisters’ Education </a:t>
            </a:r>
            <a:endParaRPr lang="en-GB" sz="2000" b="1" dirty="0">
              <a:solidFill>
                <a:schemeClr val="bg2"/>
              </a:solidFill>
            </a:endParaRPr>
          </a:p>
        </p:txBody>
      </p:sp>
      <p:sp>
        <p:nvSpPr>
          <p:cNvPr id="14" name="Rectangle 13">
            <a:extLst>
              <a:ext uri="{FF2B5EF4-FFF2-40B4-BE49-F238E27FC236}">
                <a16:creationId xmlns:a16="http://schemas.microsoft.com/office/drawing/2014/main" id="{169B31E0-650D-4340-B87D-2D141F593436}"/>
              </a:ext>
            </a:extLst>
          </p:cNvPr>
          <p:cNvSpPr/>
          <p:nvPr/>
        </p:nvSpPr>
        <p:spPr>
          <a:xfrm>
            <a:off x="6378821" y="3526787"/>
            <a:ext cx="5341086" cy="2200602"/>
          </a:xfrm>
          <a:prstGeom prst="rect">
            <a:avLst/>
          </a:prstGeom>
          <a:ln>
            <a:solidFill>
              <a:schemeClr val="bg1"/>
            </a:solidFill>
          </a:ln>
        </p:spPr>
        <p:txBody>
          <a:bodyPr wrap="square">
            <a:spAutoFit/>
          </a:bodyPr>
          <a:lstStyle/>
          <a:p>
            <a:pPr>
              <a:spcBef>
                <a:spcPts val="300"/>
              </a:spcBef>
              <a:spcAft>
                <a:spcPts val="300"/>
              </a:spcAft>
            </a:pPr>
            <a:r>
              <a:rPr lang="en-GB" sz="1400" b="1" dirty="0">
                <a:solidFill>
                  <a:schemeClr val="bg2"/>
                </a:solidFill>
              </a:rPr>
              <a:t>What we are learning</a:t>
            </a:r>
          </a:p>
          <a:p>
            <a:pPr>
              <a:spcBef>
                <a:spcPts val="300"/>
              </a:spcBef>
              <a:spcAft>
                <a:spcPts val="300"/>
              </a:spcAft>
            </a:pPr>
            <a:r>
              <a:rPr lang="en-GB" sz="1200" dirty="0">
                <a:solidFill>
                  <a:srgbClr val="4D4F53"/>
                </a:solidFill>
                <a:sym typeface="Wingdings" panose="05000000000000000000" pitchFamily="2" charset="2"/>
              </a:rPr>
              <a:t>The online questionnaire has already provided results which help the project to understand how girls are coping during the crisis and how they can be supported. </a:t>
            </a:r>
          </a:p>
          <a:p>
            <a:pPr>
              <a:spcBef>
                <a:spcPts val="300"/>
              </a:spcBef>
              <a:spcAft>
                <a:spcPts val="300"/>
              </a:spcAft>
            </a:pPr>
            <a:r>
              <a:rPr lang="en-GB" sz="1200" dirty="0">
                <a:solidFill>
                  <a:srgbClr val="4D4F53"/>
                </a:solidFill>
                <a:sym typeface="Wingdings" panose="05000000000000000000" pitchFamily="2" charset="2"/>
              </a:rPr>
              <a:t>They found, for example, that 80% of girls are continuing their studies, and that there is a minimum of one mobile phone in each family, with around 43% having access to a smart device with internet. </a:t>
            </a:r>
          </a:p>
          <a:p>
            <a:pPr>
              <a:spcBef>
                <a:spcPts val="300"/>
              </a:spcBef>
              <a:spcAft>
                <a:spcPts val="300"/>
              </a:spcAft>
            </a:pPr>
            <a:r>
              <a:rPr lang="en-GB" sz="1200" dirty="0">
                <a:solidFill>
                  <a:srgbClr val="4D4F53"/>
                </a:solidFill>
                <a:sym typeface="Wingdings" panose="05000000000000000000" pitchFamily="2" charset="2"/>
              </a:rPr>
              <a:t>This information allows the project to plan activities using online and offline (e.g. radio) mediums to continue to stay in contact with the girls and encourage their continued education during the crisis.</a:t>
            </a:r>
            <a:endParaRPr lang="en-GB" sz="1200" dirty="0">
              <a:solidFill>
                <a:srgbClr val="4D4F53"/>
              </a:solidFill>
            </a:endParaRPr>
          </a:p>
        </p:txBody>
      </p:sp>
      <p:grpSp>
        <p:nvGrpSpPr>
          <p:cNvPr id="6" name="Group 5">
            <a:extLst>
              <a:ext uri="{FF2B5EF4-FFF2-40B4-BE49-F238E27FC236}">
                <a16:creationId xmlns:a16="http://schemas.microsoft.com/office/drawing/2014/main" id="{883C6B73-10A8-48FC-A843-E6F8EA9B1BF1}"/>
              </a:ext>
            </a:extLst>
          </p:cNvPr>
          <p:cNvGrpSpPr/>
          <p:nvPr/>
        </p:nvGrpSpPr>
        <p:grpSpPr>
          <a:xfrm>
            <a:off x="8899451" y="1801813"/>
            <a:ext cx="2288547" cy="1502832"/>
            <a:chOff x="8372901" y="1820837"/>
            <a:chExt cx="2245818" cy="1502832"/>
          </a:xfrm>
        </p:grpSpPr>
        <p:sp>
          <p:nvSpPr>
            <p:cNvPr id="8" name="TextBox 7">
              <a:extLst>
                <a:ext uri="{FF2B5EF4-FFF2-40B4-BE49-F238E27FC236}">
                  <a16:creationId xmlns:a16="http://schemas.microsoft.com/office/drawing/2014/main" id="{69DBEA58-EBC9-4383-AB4E-94BAA412AFB0}"/>
                </a:ext>
              </a:extLst>
            </p:cNvPr>
            <p:cNvSpPr txBox="1"/>
            <p:nvPr/>
          </p:nvSpPr>
          <p:spPr>
            <a:xfrm>
              <a:off x="8747622" y="1820837"/>
              <a:ext cx="1816571" cy="861774"/>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endParaRPr lang="en-GB" sz="1600" dirty="0"/>
            </a:p>
            <a:p>
              <a:endParaRPr lang="en-GB" sz="2000" dirty="0"/>
            </a:p>
          </p:txBody>
        </p:sp>
        <p:pic>
          <p:nvPicPr>
            <p:cNvPr id="12" name="Picture 11">
              <a:extLst>
                <a:ext uri="{FF2B5EF4-FFF2-40B4-BE49-F238E27FC236}">
                  <a16:creationId xmlns:a16="http://schemas.microsoft.com/office/drawing/2014/main" id="{A39AF452-A580-4D23-A2BE-6667562C12FE}"/>
                </a:ext>
              </a:extLst>
            </p:cNvPr>
            <p:cNvPicPr>
              <a:picLocks noChangeAspect="1"/>
            </p:cNvPicPr>
            <p:nvPr/>
          </p:nvPicPr>
          <p:blipFill>
            <a:blip r:embed="rId8"/>
            <a:stretch>
              <a:fillRect/>
            </a:stretch>
          </p:blipFill>
          <p:spPr>
            <a:xfrm>
              <a:off x="8552847" y="2210621"/>
              <a:ext cx="680677" cy="680677"/>
            </a:xfrm>
            <a:prstGeom prst="rect">
              <a:avLst/>
            </a:prstGeom>
            <a:noFill/>
          </p:spPr>
        </p:pic>
        <p:pic>
          <p:nvPicPr>
            <p:cNvPr id="13" name="Picture 12">
              <a:extLst>
                <a:ext uri="{FF2B5EF4-FFF2-40B4-BE49-F238E27FC236}">
                  <a16:creationId xmlns:a16="http://schemas.microsoft.com/office/drawing/2014/main" id="{9E85D922-71B0-438A-BDA4-F64B984EBE94}"/>
                </a:ext>
              </a:extLst>
            </p:cNvPr>
            <p:cNvPicPr>
              <a:picLocks noChangeAspect="1"/>
            </p:cNvPicPr>
            <p:nvPr/>
          </p:nvPicPr>
          <p:blipFill>
            <a:blip r:embed="rId9"/>
            <a:stretch>
              <a:fillRect/>
            </a:stretch>
          </p:blipFill>
          <p:spPr>
            <a:xfrm>
              <a:off x="9655907" y="2201382"/>
              <a:ext cx="680677" cy="680677"/>
            </a:xfrm>
            <a:prstGeom prst="rect">
              <a:avLst/>
            </a:prstGeom>
            <a:noFill/>
          </p:spPr>
        </p:pic>
        <p:sp>
          <p:nvSpPr>
            <p:cNvPr id="18" name="TextBox 17">
              <a:extLst>
                <a:ext uri="{FF2B5EF4-FFF2-40B4-BE49-F238E27FC236}">
                  <a16:creationId xmlns:a16="http://schemas.microsoft.com/office/drawing/2014/main" id="{EAB89E83-D44D-4F42-A426-C3662E8C0249}"/>
                </a:ext>
              </a:extLst>
            </p:cNvPr>
            <p:cNvSpPr txBox="1"/>
            <p:nvPr/>
          </p:nvSpPr>
          <p:spPr>
            <a:xfrm>
              <a:off x="8372901" y="2921855"/>
              <a:ext cx="987670" cy="400110"/>
            </a:xfrm>
            <a:prstGeom prst="rect">
              <a:avLst/>
            </a:prstGeom>
            <a:noFill/>
          </p:spPr>
          <p:txBody>
            <a:bodyPr wrap="square" rtlCol="0">
              <a:spAutoFit/>
            </a:bodyPr>
            <a:lstStyle/>
            <a:p>
              <a:pPr algn="ctr"/>
              <a:r>
                <a:rPr lang="en-GB" sz="1000" dirty="0"/>
                <a:t>Wellbeing &amp; Resilience</a:t>
              </a:r>
            </a:p>
          </p:txBody>
        </p:sp>
        <p:sp>
          <p:nvSpPr>
            <p:cNvPr id="19" name="TextBox 18">
              <a:extLst>
                <a:ext uri="{FF2B5EF4-FFF2-40B4-BE49-F238E27FC236}">
                  <a16:creationId xmlns:a16="http://schemas.microsoft.com/office/drawing/2014/main" id="{33EC5FA0-FCD1-4717-88B1-4571212AD58E}"/>
                </a:ext>
              </a:extLst>
            </p:cNvPr>
            <p:cNvSpPr txBox="1"/>
            <p:nvPr/>
          </p:nvSpPr>
          <p:spPr>
            <a:xfrm>
              <a:off x="9274745" y="2923559"/>
              <a:ext cx="1343974" cy="400110"/>
            </a:xfrm>
            <a:prstGeom prst="rect">
              <a:avLst/>
            </a:prstGeom>
            <a:noFill/>
          </p:spPr>
          <p:txBody>
            <a:bodyPr wrap="square" rtlCol="0">
              <a:spAutoFit/>
            </a:bodyPr>
            <a:lstStyle/>
            <a:p>
              <a:pPr algn="ctr"/>
              <a:r>
                <a:rPr lang="en-GB" sz="1000" dirty="0"/>
                <a:t>Continuation of teaching &amp; learning</a:t>
              </a:r>
            </a:p>
          </p:txBody>
        </p:sp>
      </p:grpSp>
    </p:spTree>
    <p:extLst>
      <p:ext uri="{BB962C8B-B14F-4D97-AF65-F5344CB8AC3E}">
        <p14:creationId xmlns:p14="http://schemas.microsoft.com/office/powerpoint/2010/main" val="22657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115188408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2411"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09600" y="777660"/>
            <a:ext cx="10972800" cy="691200"/>
          </a:xfrm>
        </p:spPr>
        <p:txBody>
          <a:bodyPr/>
          <a:lstStyle/>
          <a:p>
            <a:r>
              <a:rPr lang="en-GB" sz="2000" dirty="0">
                <a:solidFill>
                  <a:schemeClr val="bg2"/>
                </a:solidFill>
              </a:rPr>
              <a:t>GEC-T | Child Hope | </a:t>
            </a:r>
            <a:r>
              <a:rPr lang="en-GB" sz="2000" i="1" dirty="0">
                <a:solidFill>
                  <a:schemeClr val="bg2"/>
                </a:solidFill>
              </a:rPr>
              <a:t>Excelling Against the Odds    </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12</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76128" y="1618946"/>
            <a:ext cx="8148638" cy="2138362"/>
          </a:xfrm>
          <a:solidFill>
            <a:schemeClr val="bg1">
              <a:lumMod val="95000"/>
            </a:schemeClr>
          </a:solidFill>
        </p:spPr>
        <p:txBody>
          <a:bodyPr vert="horz" lIns="108000" tIns="108000" rIns="108000" bIns="108000" numCol="2" spcCol="180000" rtlCol="0">
            <a:noAutofit/>
          </a:bodyPr>
          <a:lstStyle/>
          <a:p>
            <a:pPr marL="0" indent="0">
              <a:buNone/>
            </a:pPr>
            <a:r>
              <a:rPr lang="en-GB" sz="1400" b="1" dirty="0">
                <a:solidFill>
                  <a:schemeClr val="bg2"/>
                </a:solidFill>
                <a:latin typeface="+mn-lt"/>
              </a:rPr>
              <a:t>Long term project overview </a:t>
            </a:r>
          </a:p>
          <a:p>
            <a:pPr marL="0" indent="0">
              <a:buNone/>
            </a:pPr>
            <a:r>
              <a:rPr lang="en-GB" sz="1200" dirty="0"/>
              <a:t>This project supports over 16,000 marginalised girls in remote areas of Ethiopia who face child marriage, street-life and domestic work which hinder their attendance at school. They create stimulating and appropriate classrooms, providing teachers with training necessary to tailor their teaching to the needs of individual girls, and offer life skills to raise girls’ aspirations. The project also aims to instigate a ‘Girls’ Movement’ led by young female leaders on the value of education.</a:t>
            </a:r>
          </a:p>
          <a:p>
            <a:pPr marL="0" indent="0">
              <a:buNone/>
            </a:pPr>
            <a:endParaRPr lang="en-GB" sz="1200" b="1" dirty="0">
              <a:solidFill>
                <a:schemeClr val="tx2"/>
              </a:solidFill>
            </a:endParaRPr>
          </a:p>
          <a:p>
            <a:pPr marL="0" indent="0">
              <a:buNone/>
            </a:pPr>
            <a:r>
              <a:rPr lang="en-GB" sz="1400" b="1" dirty="0">
                <a:solidFill>
                  <a:schemeClr val="bg2"/>
                </a:solidFill>
              </a:rPr>
              <a:t>Context</a:t>
            </a:r>
            <a:r>
              <a:rPr lang="en-GB" sz="1400" b="1" dirty="0">
                <a:solidFill>
                  <a:schemeClr val="tx2"/>
                </a:solidFill>
              </a:rPr>
              <a:t>  </a:t>
            </a:r>
          </a:p>
          <a:p>
            <a:pPr marL="0" indent="0">
              <a:buNone/>
            </a:pPr>
            <a:r>
              <a:rPr lang="en-GB" sz="1200" dirty="0"/>
              <a:t>The first reported case in Ethiopia was on 13 March. </a:t>
            </a:r>
          </a:p>
          <a:p>
            <a:pPr marL="0" indent="0">
              <a:buNone/>
            </a:pPr>
            <a:r>
              <a:rPr lang="en-GB" sz="1200" dirty="0"/>
              <a:t>Schools were ordered to close on 16 March, which has also meant that school feeding programmes have ceased.</a:t>
            </a:r>
          </a:p>
          <a:p>
            <a:pPr marL="0" indent="0">
              <a:buNone/>
            </a:pPr>
            <a:r>
              <a:rPr lang="en-GB" sz="1200" dirty="0"/>
              <a:t>All land borders closed on 23 March and the government  declared a 5-month long state of emergency on 8 April.  </a:t>
            </a:r>
          </a:p>
          <a:p>
            <a:pPr lvl="1"/>
            <a:endParaRPr lang="en-GB" sz="1050" dirty="0"/>
          </a:p>
          <a:p>
            <a:pPr marL="180975" lvl="1" indent="0">
              <a:buNone/>
            </a:pPr>
            <a:endParaRPr lang="en-GB" sz="1050" dirty="0"/>
          </a:p>
        </p:txBody>
      </p:sp>
      <p:sp>
        <p:nvSpPr>
          <p:cNvPr id="10" name="Rectangle 9">
            <a:extLst>
              <a:ext uri="{FF2B5EF4-FFF2-40B4-BE49-F238E27FC236}">
                <a16:creationId xmlns:a16="http://schemas.microsoft.com/office/drawing/2014/main" id="{CEE031FB-6D2F-4BF0-9DED-0AF735662986}"/>
              </a:ext>
            </a:extLst>
          </p:cNvPr>
          <p:cNvSpPr/>
          <p:nvPr/>
        </p:nvSpPr>
        <p:spPr>
          <a:xfrm>
            <a:off x="609600" y="3794904"/>
            <a:ext cx="8215166" cy="2646878"/>
          </a:xfrm>
          <a:prstGeom prst="rect">
            <a:avLst/>
          </a:prstGeom>
        </p:spPr>
        <p:txBody>
          <a:bodyPr wrap="square">
            <a:spAutoFit/>
          </a:bodyPr>
          <a:lstStyle/>
          <a:p>
            <a:pPr>
              <a:spcBef>
                <a:spcPts val="300"/>
              </a:spcBef>
              <a:spcAft>
                <a:spcPts val="300"/>
              </a:spcAft>
            </a:pPr>
            <a:r>
              <a:rPr lang="en-GB" sz="1400" b="1" dirty="0">
                <a:solidFill>
                  <a:schemeClr val="bg2"/>
                </a:solidFill>
              </a:rPr>
              <a:t>Project Response to COVID-19 </a:t>
            </a:r>
          </a:p>
          <a:p>
            <a:pPr marL="171450" indent="-171450">
              <a:spcBef>
                <a:spcPts val="300"/>
              </a:spcBef>
              <a:spcAft>
                <a:spcPts val="300"/>
              </a:spcAft>
              <a:buFont typeface="Arial" panose="020B0604020202020204" pitchFamily="34" charset="0"/>
              <a:buChar char="•"/>
            </a:pPr>
            <a:r>
              <a:rPr lang="en-GB" sz="1200" dirty="0">
                <a:sym typeface="Wingdings" panose="05000000000000000000" pitchFamily="2" charset="2"/>
              </a:rPr>
              <a:t>Following a series of local group meetings with leaders and community care coalitions to determine what interventions were most needed, Child Hope have transitioned activities towards health support, specifically to the provision of soap and sanitary materials to remote communities. </a:t>
            </a:r>
          </a:p>
          <a:p>
            <a:pPr marL="171450" indent="-171450">
              <a:spcBef>
                <a:spcPts val="300"/>
              </a:spcBef>
              <a:spcAft>
                <a:spcPts val="300"/>
              </a:spcAft>
              <a:buFont typeface="Arial" panose="020B0604020202020204" pitchFamily="34" charset="0"/>
              <a:buChar char="•"/>
            </a:pPr>
            <a:r>
              <a:rPr lang="en-GB" sz="1200" dirty="0"/>
              <a:t>They used an eligibility criteria to identify the most marginalised families, prioritising families already involved in the project and extending support to families in the same communities who meet eligibility criteria, such as families with disabilities. </a:t>
            </a:r>
          </a:p>
          <a:p>
            <a:pPr marL="171450" indent="-171450">
              <a:spcBef>
                <a:spcPts val="300"/>
              </a:spcBef>
              <a:spcAft>
                <a:spcPts val="300"/>
              </a:spcAft>
              <a:buFont typeface="Arial" panose="020B0604020202020204" pitchFamily="34" charset="0"/>
              <a:buChar char="•"/>
            </a:pPr>
            <a:r>
              <a:rPr lang="en-GB" sz="1200" dirty="0"/>
              <a:t>Child Hope are working with local health authorities (who they have previously worked with on local sexual and reproductive health projects)  to support the distribution effort and are training them on safeguarding and how to report incidents. </a:t>
            </a:r>
          </a:p>
          <a:p>
            <a:pPr marL="171450" indent="-171450">
              <a:spcBef>
                <a:spcPts val="300"/>
              </a:spcBef>
              <a:spcAft>
                <a:spcPts val="300"/>
              </a:spcAft>
              <a:buFont typeface="Arial" panose="020B0604020202020204" pitchFamily="34" charset="0"/>
              <a:buChar char="•"/>
            </a:pPr>
            <a:r>
              <a:rPr lang="en-GB" sz="1200" dirty="0"/>
              <a:t>The project has also helped to disseminate national Government and WHO health guidance to prevent the spread of the virus, such as effective handwashing, and social distancing. </a:t>
            </a:r>
            <a:endParaRPr lang="en-GB" sz="1200" b="1" dirty="0">
              <a:solidFill>
                <a:schemeClr val="tx2"/>
              </a:solidFill>
            </a:endParaRPr>
          </a:p>
        </p:txBody>
      </p:sp>
      <p:sp>
        <p:nvSpPr>
          <p:cNvPr id="15" name="Title 6">
            <a:extLst>
              <a:ext uri="{FF2B5EF4-FFF2-40B4-BE49-F238E27FC236}">
                <a16:creationId xmlns:a16="http://schemas.microsoft.com/office/drawing/2014/main" id="{34A1940E-FAF6-4539-AA43-DE44C3760791}"/>
              </a:ext>
            </a:extLst>
          </p:cNvPr>
          <p:cNvSpPr txBox="1">
            <a:spLocks/>
          </p:cNvSpPr>
          <p:nvPr/>
        </p:nvSpPr>
        <p:spPr>
          <a:xfrm>
            <a:off x="609600" y="304426"/>
            <a:ext cx="10994064"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2. Providing urgent healthcare support to marginalised groups in Ethiopia</a:t>
            </a:r>
          </a:p>
        </p:txBody>
      </p:sp>
      <p:sp>
        <p:nvSpPr>
          <p:cNvPr id="17" name="Rectangle 16">
            <a:extLst>
              <a:ext uri="{FF2B5EF4-FFF2-40B4-BE49-F238E27FC236}">
                <a16:creationId xmlns:a16="http://schemas.microsoft.com/office/drawing/2014/main" id="{BCC15496-D580-4F8E-B0BB-7E114D63295B}"/>
              </a:ext>
            </a:extLst>
          </p:cNvPr>
          <p:cNvSpPr/>
          <p:nvPr/>
        </p:nvSpPr>
        <p:spPr>
          <a:xfrm>
            <a:off x="8955157" y="3925863"/>
            <a:ext cx="2932043" cy="2046714"/>
          </a:xfrm>
          <a:prstGeom prst="rect">
            <a:avLst/>
          </a:prstGeom>
        </p:spPr>
        <p:txBody>
          <a:bodyPr wrap="square">
            <a:spAutoFit/>
          </a:bodyPr>
          <a:lstStyle/>
          <a:p>
            <a:pPr>
              <a:spcBef>
                <a:spcPts val="300"/>
              </a:spcBef>
              <a:spcAft>
                <a:spcPts val="300"/>
              </a:spcAft>
            </a:pPr>
            <a:r>
              <a:rPr lang="en-GB" sz="1400" b="1" dirty="0">
                <a:solidFill>
                  <a:schemeClr val="bg2"/>
                </a:solidFill>
              </a:rPr>
              <a:t>What we are learning</a:t>
            </a:r>
          </a:p>
          <a:p>
            <a:pPr>
              <a:spcBef>
                <a:spcPts val="300"/>
              </a:spcBef>
              <a:spcAft>
                <a:spcPts val="300"/>
              </a:spcAft>
            </a:pPr>
            <a:r>
              <a:rPr lang="en-GB" sz="1200" dirty="0">
                <a:solidFill>
                  <a:srgbClr val="4D4F53"/>
                </a:solidFill>
                <a:sym typeface="Wingdings" panose="05000000000000000000" pitchFamily="2" charset="2"/>
              </a:rPr>
              <a:t>The project has managed to distribute over 16,450 bars of soap and sanitary provisions to marginalised families who would not otherwise have such provisions; this has only been made possible by partnering with and utilising the network of the government health extension workers in the local communities. </a:t>
            </a:r>
            <a:endParaRPr lang="en-GB" sz="1200" dirty="0">
              <a:solidFill>
                <a:srgbClr val="4D4F53"/>
              </a:solidFill>
            </a:endParaRPr>
          </a:p>
        </p:txBody>
      </p:sp>
      <p:grpSp>
        <p:nvGrpSpPr>
          <p:cNvPr id="6" name="Group 5">
            <a:extLst>
              <a:ext uri="{FF2B5EF4-FFF2-40B4-BE49-F238E27FC236}">
                <a16:creationId xmlns:a16="http://schemas.microsoft.com/office/drawing/2014/main" id="{AFD51C6B-AF5E-468F-BFD1-CFF8837A9313}"/>
              </a:ext>
            </a:extLst>
          </p:cNvPr>
          <p:cNvGrpSpPr/>
          <p:nvPr/>
        </p:nvGrpSpPr>
        <p:grpSpPr>
          <a:xfrm>
            <a:off x="9145087" y="1652480"/>
            <a:ext cx="2256530" cy="1665615"/>
            <a:chOff x="8484822" y="1608645"/>
            <a:chExt cx="2256530" cy="1665615"/>
          </a:xfrm>
        </p:grpSpPr>
        <p:sp>
          <p:nvSpPr>
            <p:cNvPr id="8" name="TextBox 7">
              <a:extLst>
                <a:ext uri="{FF2B5EF4-FFF2-40B4-BE49-F238E27FC236}">
                  <a16:creationId xmlns:a16="http://schemas.microsoft.com/office/drawing/2014/main" id="{69DBEA58-EBC9-4383-AB4E-94BAA412AFB0}"/>
                </a:ext>
              </a:extLst>
            </p:cNvPr>
            <p:cNvSpPr txBox="1"/>
            <p:nvPr/>
          </p:nvSpPr>
          <p:spPr>
            <a:xfrm>
              <a:off x="8484822" y="2720262"/>
              <a:ext cx="1171173" cy="553998"/>
            </a:xfrm>
            <a:prstGeom prst="rect">
              <a:avLst/>
            </a:prstGeom>
            <a:noFill/>
          </p:spPr>
          <p:txBody>
            <a:bodyPr wrap="square" rtlCol="0">
              <a:spAutoFit/>
            </a:bodyPr>
            <a:lstStyle/>
            <a:p>
              <a:pPr algn="ctr"/>
              <a:r>
                <a:rPr lang="en-GB" sz="1000" dirty="0"/>
                <a:t>Influencing society &amp; institutions </a:t>
              </a:r>
            </a:p>
          </p:txBody>
        </p:sp>
        <p:pic>
          <p:nvPicPr>
            <p:cNvPr id="12" name="Picture 11">
              <a:extLst>
                <a:ext uri="{FF2B5EF4-FFF2-40B4-BE49-F238E27FC236}">
                  <a16:creationId xmlns:a16="http://schemas.microsoft.com/office/drawing/2014/main" id="{4B079135-E945-4695-841E-88568B24E833}"/>
                </a:ext>
              </a:extLst>
            </p:cNvPr>
            <p:cNvPicPr>
              <a:picLocks noChangeAspect="1"/>
            </p:cNvPicPr>
            <p:nvPr/>
          </p:nvPicPr>
          <p:blipFill>
            <a:blip r:embed="rId7"/>
            <a:stretch>
              <a:fillRect/>
            </a:stretch>
          </p:blipFill>
          <p:spPr>
            <a:xfrm>
              <a:off x="9834840" y="1974096"/>
              <a:ext cx="672668" cy="672668"/>
            </a:xfrm>
            <a:prstGeom prst="rect">
              <a:avLst/>
            </a:prstGeom>
          </p:spPr>
        </p:pic>
        <p:sp>
          <p:nvSpPr>
            <p:cNvPr id="18" name="TextBox 17">
              <a:extLst>
                <a:ext uri="{FF2B5EF4-FFF2-40B4-BE49-F238E27FC236}">
                  <a16:creationId xmlns:a16="http://schemas.microsoft.com/office/drawing/2014/main" id="{3B984730-E661-4C9B-93DB-64EC50E5896E}"/>
                </a:ext>
              </a:extLst>
            </p:cNvPr>
            <p:cNvSpPr txBox="1"/>
            <p:nvPr/>
          </p:nvSpPr>
          <p:spPr>
            <a:xfrm>
              <a:off x="8924781" y="1608645"/>
              <a:ext cx="1816571" cy="861774"/>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endParaRPr lang="en-GB" sz="1600" dirty="0"/>
            </a:p>
            <a:p>
              <a:endParaRPr lang="en-GB" sz="2000" dirty="0"/>
            </a:p>
          </p:txBody>
        </p:sp>
        <p:sp>
          <p:nvSpPr>
            <p:cNvPr id="19" name="Rectangle 18">
              <a:extLst>
                <a:ext uri="{FF2B5EF4-FFF2-40B4-BE49-F238E27FC236}">
                  <a16:creationId xmlns:a16="http://schemas.microsoft.com/office/drawing/2014/main" id="{15F53654-6592-4381-83DB-17483B87F4C9}"/>
                </a:ext>
              </a:extLst>
            </p:cNvPr>
            <p:cNvSpPr/>
            <p:nvPr/>
          </p:nvSpPr>
          <p:spPr>
            <a:xfrm>
              <a:off x="9600995" y="2754992"/>
              <a:ext cx="1140357" cy="400110"/>
            </a:xfrm>
            <a:prstGeom prst="rect">
              <a:avLst/>
            </a:prstGeom>
            <a:noFill/>
          </p:spPr>
          <p:txBody>
            <a:bodyPr wrap="square" rtlCol="0">
              <a:spAutoFit/>
            </a:bodyPr>
            <a:lstStyle/>
            <a:p>
              <a:pPr algn="ctr"/>
              <a:r>
                <a:rPr lang="en-GB" sz="1000" dirty="0"/>
                <a:t>Social protection &amp; safety</a:t>
              </a:r>
            </a:p>
          </p:txBody>
        </p:sp>
        <p:pic>
          <p:nvPicPr>
            <p:cNvPr id="20" name="Picture 19">
              <a:extLst>
                <a:ext uri="{FF2B5EF4-FFF2-40B4-BE49-F238E27FC236}">
                  <a16:creationId xmlns:a16="http://schemas.microsoft.com/office/drawing/2014/main" id="{E444CCB3-9107-46D3-B634-4ADCB3CCB6A2}"/>
                </a:ext>
              </a:extLst>
            </p:cNvPr>
            <p:cNvPicPr>
              <a:picLocks noChangeAspect="1"/>
            </p:cNvPicPr>
            <p:nvPr/>
          </p:nvPicPr>
          <p:blipFill>
            <a:blip r:embed="rId8"/>
            <a:stretch>
              <a:fillRect/>
            </a:stretch>
          </p:blipFill>
          <p:spPr>
            <a:xfrm>
              <a:off x="8734451" y="1970092"/>
              <a:ext cx="680677" cy="680677"/>
            </a:xfrm>
            <a:prstGeom prst="rect">
              <a:avLst/>
            </a:prstGeom>
          </p:spPr>
        </p:pic>
      </p:grpSp>
    </p:spTree>
    <p:extLst>
      <p:ext uri="{BB962C8B-B14F-4D97-AF65-F5344CB8AC3E}">
        <p14:creationId xmlns:p14="http://schemas.microsoft.com/office/powerpoint/2010/main" val="160756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4091990973"/>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8006"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09600" y="828760"/>
            <a:ext cx="10972800" cy="691200"/>
          </a:xfrm>
        </p:spPr>
        <p:txBody>
          <a:bodyPr/>
          <a:lstStyle/>
          <a:p>
            <a:r>
              <a:rPr lang="en-GB" sz="2000" dirty="0">
                <a:solidFill>
                  <a:schemeClr val="bg2"/>
                </a:solidFill>
              </a:rPr>
              <a:t>GEC-T | Plan UK</a:t>
            </a:r>
            <a:r>
              <a:rPr lang="en-GB" sz="2000" i="1" dirty="0">
                <a:solidFill>
                  <a:schemeClr val="bg2"/>
                </a:solidFill>
              </a:rPr>
              <a:t> | Making Ghanaian Girls Great!</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13</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89659" y="1667776"/>
            <a:ext cx="7407883" cy="1726100"/>
          </a:xfrm>
          <a:solidFill>
            <a:schemeClr val="bg1">
              <a:lumMod val="95000"/>
            </a:schemeClr>
          </a:solidFill>
        </p:spPr>
        <p:txBody>
          <a:bodyPr vert="horz" lIns="108000" tIns="108000" rIns="108000" bIns="108000" numCol="2" spcCol="144000" rtlCol="0">
            <a:noAutofit/>
          </a:bodyPr>
          <a:lstStyle/>
          <a:p>
            <a:pPr marL="0" indent="0">
              <a:buNone/>
            </a:pPr>
            <a:r>
              <a:rPr lang="en-GB" sz="1400" b="1" dirty="0">
                <a:solidFill>
                  <a:schemeClr val="bg2"/>
                </a:solidFill>
              </a:rPr>
              <a:t>Long term project overview </a:t>
            </a:r>
          </a:p>
          <a:p>
            <a:pPr marL="0" indent="0">
              <a:buNone/>
            </a:pPr>
            <a:r>
              <a:rPr lang="en-GB" sz="1200" dirty="0"/>
              <a:t>The Making Ghanaian Girls Great! project supports 18,000 girls across 139 schools in Ghana to complete school, by delivering interactive learning sessions via solar powered EdTech distance learning methods. As part of this project, 72 government school classrooms will be transformed into learning and information hubs. </a:t>
            </a:r>
          </a:p>
          <a:p>
            <a:pPr marL="0" indent="0">
              <a:buNone/>
            </a:pPr>
            <a:endParaRPr lang="en-GB" sz="1200" b="1" dirty="0">
              <a:solidFill>
                <a:schemeClr val="tx2"/>
              </a:solidFill>
            </a:endParaRPr>
          </a:p>
          <a:p>
            <a:pPr marL="0" indent="0">
              <a:buNone/>
            </a:pPr>
            <a:endParaRPr lang="en-GB" sz="1200" b="1" dirty="0">
              <a:solidFill>
                <a:schemeClr val="tx2"/>
              </a:solidFill>
            </a:endParaRPr>
          </a:p>
          <a:p>
            <a:pPr marL="0" indent="0">
              <a:buNone/>
            </a:pPr>
            <a:r>
              <a:rPr lang="en-GB" sz="1400" b="1" dirty="0">
                <a:solidFill>
                  <a:schemeClr val="bg2"/>
                </a:solidFill>
              </a:rPr>
              <a:t>Context</a:t>
            </a:r>
            <a:r>
              <a:rPr lang="en-GB" sz="1400" b="1" dirty="0">
                <a:solidFill>
                  <a:schemeClr val="tx2"/>
                </a:solidFill>
              </a:rPr>
              <a:t>  </a:t>
            </a:r>
          </a:p>
          <a:p>
            <a:pPr marL="0" indent="0">
              <a:spcBef>
                <a:spcPts val="0"/>
              </a:spcBef>
              <a:spcAft>
                <a:spcPts val="0"/>
              </a:spcAft>
              <a:buNone/>
            </a:pPr>
            <a:r>
              <a:rPr lang="en-GB" sz="1200" dirty="0"/>
              <a:t>Schools have been closed in Ghana since 16 March 2020 and the Ministry of Education was tasked with rolling out a distance learning education programme. </a:t>
            </a:r>
          </a:p>
          <a:p>
            <a:pPr marL="0" indent="0">
              <a:spcBef>
                <a:spcPts val="0"/>
              </a:spcBef>
              <a:spcAft>
                <a:spcPts val="0"/>
              </a:spcAft>
              <a:buNone/>
            </a:pPr>
            <a:endParaRPr lang="en-GB" sz="400" dirty="0"/>
          </a:p>
          <a:p>
            <a:pPr marL="0" indent="0">
              <a:spcBef>
                <a:spcPts val="0"/>
              </a:spcBef>
              <a:spcAft>
                <a:spcPts val="0"/>
              </a:spcAft>
              <a:buNone/>
            </a:pPr>
            <a:r>
              <a:rPr lang="en-GB" sz="1200" dirty="0"/>
              <a:t>The country has placed restrictions on movement since 27 March 2020 and public gatherings have been banned.</a:t>
            </a:r>
          </a:p>
          <a:p>
            <a:endParaRPr lang="en-GB" sz="1400" dirty="0"/>
          </a:p>
          <a:p>
            <a:pPr lvl="1"/>
            <a:endParaRPr lang="en-GB" sz="1050" dirty="0"/>
          </a:p>
        </p:txBody>
      </p:sp>
      <p:sp>
        <p:nvSpPr>
          <p:cNvPr id="8" name="TextBox 7">
            <a:extLst>
              <a:ext uri="{FF2B5EF4-FFF2-40B4-BE49-F238E27FC236}">
                <a16:creationId xmlns:a16="http://schemas.microsoft.com/office/drawing/2014/main" id="{69DBEA58-EBC9-4383-AB4E-94BAA412AFB0}"/>
              </a:ext>
            </a:extLst>
          </p:cNvPr>
          <p:cNvSpPr txBox="1"/>
          <p:nvPr/>
        </p:nvSpPr>
        <p:spPr>
          <a:xfrm>
            <a:off x="9189659" y="1547843"/>
            <a:ext cx="1816571" cy="307777"/>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p:txBody>
      </p:sp>
      <p:sp>
        <p:nvSpPr>
          <p:cNvPr id="10" name="Rectangle 9">
            <a:extLst>
              <a:ext uri="{FF2B5EF4-FFF2-40B4-BE49-F238E27FC236}">
                <a16:creationId xmlns:a16="http://schemas.microsoft.com/office/drawing/2014/main" id="{CEE031FB-6D2F-4BF0-9DED-0AF735662986}"/>
              </a:ext>
            </a:extLst>
          </p:cNvPr>
          <p:cNvSpPr/>
          <p:nvPr/>
        </p:nvSpPr>
        <p:spPr>
          <a:xfrm>
            <a:off x="661267" y="3393876"/>
            <a:ext cx="7285962" cy="3270126"/>
          </a:xfrm>
          <a:prstGeom prst="rect">
            <a:avLst/>
          </a:prstGeom>
        </p:spPr>
        <p:txBody>
          <a:bodyPr wrap="square">
            <a:spAutoFit/>
          </a:bodyPr>
          <a:lstStyle/>
          <a:p>
            <a:pPr>
              <a:spcAft>
                <a:spcPts val="300"/>
              </a:spcAft>
            </a:pPr>
            <a:r>
              <a:rPr lang="en-GB" sz="1400" b="1" dirty="0">
                <a:solidFill>
                  <a:schemeClr val="bg2"/>
                </a:solidFill>
              </a:rPr>
              <a:t>Project Response to COVID-19 </a:t>
            </a:r>
          </a:p>
          <a:p>
            <a:pPr marL="171450" indent="-171450">
              <a:spcAft>
                <a:spcPts val="300"/>
              </a:spcAft>
              <a:buFont typeface="Arial" panose="020B0604020202020204" pitchFamily="34" charset="0"/>
              <a:buChar char="•"/>
            </a:pPr>
            <a:r>
              <a:rPr lang="en-GB" sz="1200" dirty="0"/>
              <a:t>This project has transitioned activities to support the Ghanaian Government’s distance learning education programme in response to the COVID-19 crisis. </a:t>
            </a:r>
          </a:p>
          <a:p>
            <a:pPr marL="171450" indent="-171450">
              <a:spcAft>
                <a:spcPts val="300"/>
              </a:spcAft>
              <a:buFont typeface="Arial" panose="020B0604020202020204" pitchFamily="34" charset="0"/>
              <a:buChar char="•"/>
            </a:pPr>
            <a:r>
              <a:rPr lang="en-GB" sz="1200" dirty="0"/>
              <a:t>The Ghana Broadcasting Corporation plays a key role to reaching basic education learners through national TV, and has been airing free content for learners in different grades. The project has been generating the academic content for TV broadcasts and is also supporting the broadcast of public health messaging. </a:t>
            </a:r>
          </a:p>
          <a:p>
            <a:pPr marL="171450" indent="-171450">
              <a:spcAft>
                <a:spcPts val="300"/>
              </a:spcAft>
              <a:buFont typeface="Arial" panose="020B0604020202020204" pitchFamily="34" charset="0"/>
              <a:buChar char="•"/>
            </a:pPr>
            <a:r>
              <a:rPr lang="en-GB" sz="1200" dirty="0"/>
              <a:t>Those without access to TV can engage in the content through audio-recordings of televised lessons broadcast over radio. The project is also undertaking a mapping exercise of TV and radio penetration among the project target beneficiaries which they will use to plan for the provision of radios and/or TVs for households currently without access. The team are also working on including the use of sub-titles and sign language into the content for learners with disabilities.  </a:t>
            </a:r>
          </a:p>
          <a:p>
            <a:pPr marL="171450" indent="-171450">
              <a:spcAft>
                <a:spcPts val="300"/>
              </a:spcAft>
              <a:buFont typeface="Arial" panose="020B0604020202020204" pitchFamily="34" charset="0"/>
              <a:buChar char="•"/>
            </a:pPr>
            <a:r>
              <a:rPr lang="en-GB" sz="1200" dirty="0"/>
              <a:t>The project team is training public school teachers to adapt lesson plans to be suitable for broadcast distance learning, including lesson rehearsal and feedback. They are also providing guidance to parents and caregivers for home learning.</a:t>
            </a:r>
          </a:p>
          <a:p>
            <a:endParaRPr lang="en-GB" sz="1200" b="1" dirty="0">
              <a:solidFill>
                <a:schemeClr val="tx2"/>
              </a:solidFill>
            </a:endParaRPr>
          </a:p>
        </p:txBody>
      </p:sp>
      <p:pic>
        <p:nvPicPr>
          <p:cNvPr id="14" name="Picture 13">
            <a:extLst>
              <a:ext uri="{FF2B5EF4-FFF2-40B4-BE49-F238E27FC236}">
                <a16:creationId xmlns:a16="http://schemas.microsoft.com/office/drawing/2014/main" id="{26D4E7CC-10B5-4E6B-8956-0D288AC41BC9}"/>
              </a:ext>
            </a:extLst>
          </p:cNvPr>
          <p:cNvPicPr>
            <a:picLocks noChangeAspect="1"/>
          </p:cNvPicPr>
          <p:nvPr/>
        </p:nvPicPr>
        <p:blipFill>
          <a:blip r:embed="rId8"/>
          <a:stretch>
            <a:fillRect/>
          </a:stretch>
        </p:blipFill>
        <p:spPr>
          <a:xfrm>
            <a:off x="8606118" y="2008536"/>
            <a:ext cx="672668" cy="672668"/>
          </a:xfrm>
          <a:prstGeom prst="rect">
            <a:avLst/>
          </a:prstGeom>
        </p:spPr>
      </p:pic>
      <p:pic>
        <p:nvPicPr>
          <p:cNvPr id="13" name="Picture 12">
            <a:extLst>
              <a:ext uri="{FF2B5EF4-FFF2-40B4-BE49-F238E27FC236}">
                <a16:creationId xmlns:a16="http://schemas.microsoft.com/office/drawing/2014/main" id="{CBA262D1-9633-452F-9B79-868CCEC42FAC}"/>
              </a:ext>
            </a:extLst>
          </p:cNvPr>
          <p:cNvPicPr>
            <a:picLocks noChangeAspect="1"/>
          </p:cNvPicPr>
          <p:nvPr/>
        </p:nvPicPr>
        <p:blipFill>
          <a:blip r:embed="rId9"/>
          <a:stretch>
            <a:fillRect/>
          </a:stretch>
        </p:blipFill>
        <p:spPr>
          <a:xfrm>
            <a:off x="9785503" y="1981743"/>
            <a:ext cx="672668" cy="672668"/>
          </a:xfrm>
          <a:prstGeom prst="rect">
            <a:avLst/>
          </a:prstGeom>
        </p:spPr>
      </p:pic>
      <p:sp>
        <p:nvSpPr>
          <p:cNvPr id="15" name="Title 6">
            <a:extLst>
              <a:ext uri="{FF2B5EF4-FFF2-40B4-BE49-F238E27FC236}">
                <a16:creationId xmlns:a16="http://schemas.microsoft.com/office/drawing/2014/main" id="{695128D2-2E3A-4426-B24D-B49F1638C0D1}"/>
              </a:ext>
            </a:extLst>
          </p:cNvPr>
          <p:cNvSpPr txBox="1">
            <a:spLocks/>
          </p:cNvSpPr>
          <p:nvPr/>
        </p:nvSpPr>
        <p:spPr>
          <a:xfrm>
            <a:off x="609600" y="375645"/>
            <a:ext cx="9959162"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3. Continuing education through TV and Radio broadcasts in Ghana</a:t>
            </a:r>
          </a:p>
        </p:txBody>
      </p:sp>
      <p:sp>
        <p:nvSpPr>
          <p:cNvPr id="16" name="Rectangle 15">
            <a:extLst>
              <a:ext uri="{FF2B5EF4-FFF2-40B4-BE49-F238E27FC236}">
                <a16:creationId xmlns:a16="http://schemas.microsoft.com/office/drawing/2014/main" id="{C4B12BE4-FA89-4742-AD43-0FF0D7230E37}"/>
              </a:ext>
            </a:extLst>
          </p:cNvPr>
          <p:cNvSpPr/>
          <p:nvPr/>
        </p:nvSpPr>
        <p:spPr>
          <a:xfrm>
            <a:off x="8344730" y="3393876"/>
            <a:ext cx="3377235" cy="2416046"/>
          </a:xfrm>
          <a:prstGeom prst="rect">
            <a:avLst/>
          </a:prstGeom>
        </p:spPr>
        <p:txBody>
          <a:bodyPr wrap="square">
            <a:spAutoFit/>
          </a:bodyPr>
          <a:lstStyle/>
          <a:p>
            <a:pPr>
              <a:spcAft>
                <a:spcPts val="300"/>
              </a:spcAft>
            </a:pPr>
            <a:r>
              <a:rPr lang="en-GB" sz="1400" b="1" dirty="0">
                <a:solidFill>
                  <a:schemeClr val="bg2"/>
                </a:solidFill>
              </a:rPr>
              <a:t>What we are learning</a:t>
            </a:r>
            <a:endParaRPr lang="en-GB" sz="400" b="1" dirty="0">
              <a:solidFill>
                <a:schemeClr val="bg2"/>
              </a:solidFill>
            </a:endParaRPr>
          </a:p>
          <a:p>
            <a:pPr>
              <a:spcAft>
                <a:spcPts val="300"/>
              </a:spcAft>
            </a:pPr>
            <a:r>
              <a:rPr lang="en-GB" sz="1200" dirty="0"/>
              <a:t>While the broadcasts are reaching large numbers, the content is limited because there is only one TV channel to broadcast both SHS and Basic school lessons for specific grades, leaving little time for life skills and extra curriculum content.   </a:t>
            </a:r>
          </a:p>
          <a:p>
            <a:pPr>
              <a:spcAft>
                <a:spcPts val="300"/>
              </a:spcAft>
            </a:pPr>
            <a:r>
              <a:rPr lang="en-GB" sz="1200" dirty="0"/>
              <a:t>The project plans to gather all the information on access to resources and technologies and will be sharing findings with the Ghanaian Government to encourage greater government support for the distance learning initiatives.</a:t>
            </a:r>
          </a:p>
        </p:txBody>
      </p:sp>
      <p:sp>
        <p:nvSpPr>
          <p:cNvPr id="17" name="Rectangle 16">
            <a:extLst>
              <a:ext uri="{FF2B5EF4-FFF2-40B4-BE49-F238E27FC236}">
                <a16:creationId xmlns:a16="http://schemas.microsoft.com/office/drawing/2014/main" id="{6F67368F-352F-4E0F-BECB-7C24291706BF}"/>
              </a:ext>
            </a:extLst>
          </p:cNvPr>
          <p:cNvSpPr/>
          <p:nvPr/>
        </p:nvSpPr>
        <p:spPr>
          <a:xfrm>
            <a:off x="9560456" y="2695483"/>
            <a:ext cx="1170643" cy="400110"/>
          </a:xfrm>
          <a:prstGeom prst="rect">
            <a:avLst/>
          </a:prstGeom>
          <a:noFill/>
        </p:spPr>
        <p:txBody>
          <a:bodyPr wrap="square" rtlCol="0">
            <a:spAutoFit/>
          </a:bodyPr>
          <a:lstStyle/>
          <a:p>
            <a:pPr algn="ctr"/>
            <a:r>
              <a:rPr lang="en-GB" sz="1000" dirty="0"/>
              <a:t>Social protection &amp; safety</a:t>
            </a:r>
          </a:p>
        </p:txBody>
      </p:sp>
      <p:sp>
        <p:nvSpPr>
          <p:cNvPr id="18" name="TextBox 17">
            <a:extLst>
              <a:ext uri="{FF2B5EF4-FFF2-40B4-BE49-F238E27FC236}">
                <a16:creationId xmlns:a16="http://schemas.microsoft.com/office/drawing/2014/main" id="{3C7126A1-E5BB-462C-B28A-0440820F87F9}"/>
              </a:ext>
            </a:extLst>
          </p:cNvPr>
          <p:cNvSpPr txBox="1"/>
          <p:nvPr/>
        </p:nvSpPr>
        <p:spPr>
          <a:xfrm>
            <a:off x="8236688" y="2681204"/>
            <a:ext cx="1423120" cy="400110"/>
          </a:xfrm>
          <a:prstGeom prst="rect">
            <a:avLst/>
          </a:prstGeom>
          <a:noFill/>
        </p:spPr>
        <p:txBody>
          <a:bodyPr wrap="square" rtlCol="0">
            <a:spAutoFit/>
          </a:bodyPr>
          <a:lstStyle/>
          <a:p>
            <a:pPr algn="ctr"/>
            <a:r>
              <a:rPr lang="en-GB" sz="1000" dirty="0"/>
              <a:t>Continuation of teaching &amp; learning</a:t>
            </a:r>
          </a:p>
        </p:txBody>
      </p:sp>
      <p:sp>
        <p:nvSpPr>
          <p:cNvPr id="19" name="TextBox 18">
            <a:extLst>
              <a:ext uri="{FF2B5EF4-FFF2-40B4-BE49-F238E27FC236}">
                <a16:creationId xmlns:a16="http://schemas.microsoft.com/office/drawing/2014/main" id="{42FD41E7-6291-4329-8D15-B4C41756F7B3}"/>
              </a:ext>
            </a:extLst>
          </p:cNvPr>
          <p:cNvSpPr txBox="1"/>
          <p:nvPr/>
        </p:nvSpPr>
        <p:spPr>
          <a:xfrm>
            <a:off x="10650066" y="2663087"/>
            <a:ext cx="1171173" cy="553998"/>
          </a:xfrm>
          <a:prstGeom prst="rect">
            <a:avLst/>
          </a:prstGeom>
          <a:noFill/>
        </p:spPr>
        <p:txBody>
          <a:bodyPr wrap="square" rtlCol="0">
            <a:spAutoFit/>
          </a:bodyPr>
          <a:lstStyle/>
          <a:p>
            <a:pPr algn="ctr"/>
            <a:r>
              <a:rPr lang="en-GB" sz="1000" dirty="0"/>
              <a:t>Influencing society &amp; institutions </a:t>
            </a:r>
          </a:p>
        </p:txBody>
      </p:sp>
      <p:pic>
        <p:nvPicPr>
          <p:cNvPr id="20" name="Picture 19">
            <a:extLst>
              <a:ext uri="{FF2B5EF4-FFF2-40B4-BE49-F238E27FC236}">
                <a16:creationId xmlns:a16="http://schemas.microsoft.com/office/drawing/2014/main" id="{9092D389-33B5-4A28-9A45-131708F1B91F}"/>
              </a:ext>
            </a:extLst>
          </p:cNvPr>
          <p:cNvPicPr>
            <a:picLocks noChangeAspect="1"/>
          </p:cNvPicPr>
          <p:nvPr/>
        </p:nvPicPr>
        <p:blipFill>
          <a:blip r:embed="rId10"/>
          <a:stretch>
            <a:fillRect/>
          </a:stretch>
        </p:blipFill>
        <p:spPr>
          <a:xfrm>
            <a:off x="10895315" y="1928150"/>
            <a:ext cx="680677" cy="680677"/>
          </a:xfrm>
          <a:prstGeom prst="rect">
            <a:avLst/>
          </a:prstGeom>
        </p:spPr>
      </p:pic>
    </p:spTree>
    <p:extLst>
      <p:ext uri="{BB962C8B-B14F-4D97-AF65-F5344CB8AC3E}">
        <p14:creationId xmlns:p14="http://schemas.microsoft.com/office/powerpoint/2010/main" val="69023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5119"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63697" y="1075057"/>
            <a:ext cx="10972800" cy="691200"/>
          </a:xfrm>
        </p:spPr>
        <p:txBody>
          <a:bodyPr anchor="ctr"/>
          <a:lstStyle/>
          <a:p>
            <a:pPr>
              <a:lnSpc>
                <a:spcPct val="100000"/>
              </a:lnSpc>
            </a:pPr>
            <a:r>
              <a:rPr lang="en-GB" sz="1800" dirty="0">
                <a:solidFill>
                  <a:schemeClr val="bg2"/>
                </a:solidFill>
              </a:rPr>
              <a:t>GEC-T | </a:t>
            </a:r>
            <a:r>
              <a:rPr lang="en-GB" sz="1800" i="1" dirty="0">
                <a:solidFill>
                  <a:schemeClr val="bg2"/>
                </a:solidFill>
              </a:rPr>
              <a:t>Continuation of education for marginalised girls</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14</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09600" y="1683163"/>
            <a:ext cx="7910594" cy="1897063"/>
          </a:xfrm>
          <a:solidFill>
            <a:schemeClr val="bg1">
              <a:lumMod val="95000"/>
            </a:schemeClr>
          </a:solidFill>
        </p:spPr>
        <p:txBody>
          <a:bodyPr vert="horz" lIns="108000" tIns="108000" rIns="108000" bIns="108000" numCol="2" spcCol="108000" rtlCol="0">
            <a:noAutofit/>
          </a:bodyPr>
          <a:lstStyle/>
          <a:p>
            <a:pPr marL="0" indent="0">
              <a:buNone/>
            </a:pPr>
            <a:r>
              <a:rPr lang="en-GB" sz="1400" b="1" dirty="0">
                <a:solidFill>
                  <a:schemeClr val="bg2"/>
                </a:solidFill>
              </a:rPr>
              <a:t>Long term project overview </a:t>
            </a:r>
          </a:p>
          <a:p>
            <a:pPr marL="0" indent="0">
              <a:buNone/>
            </a:pPr>
            <a:r>
              <a:rPr lang="en-GB" sz="1200" dirty="0"/>
              <a:t>This project provides community-based primary education to 49,150 girls for two years through 1,670 community-based girls’ schools (CBGS). Subsequently, it supports girls to access state secondary schools, to continue their secondary education in community-run schools or to undertake technical and vocational education and training (TVET).</a:t>
            </a:r>
          </a:p>
          <a:p>
            <a:pPr marL="0" indent="0">
              <a:buNone/>
            </a:pPr>
            <a:endParaRPr lang="en-GB" sz="1200" b="1" dirty="0">
              <a:solidFill>
                <a:schemeClr val="bg2"/>
              </a:solidFill>
            </a:endParaRPr>
          </a:p>
          <a:p>
            <a:pPr marL="0" indent="0">
              <a:buNone/>
            </a:pPr>
            <a:r>
              <a:rPr lang="en-GB" sz="1400" b="1" dirty="0">
                <a:solidFill>
                  <a:schemeClr val="bg2"/>
                </a:solidFill>
              </a:rPr>
              <a:t>Context</a:t>
            </a:r>
            <a:r>
              <a:rPr lang="en-GB" sz="1400" b="1" dirty="0">
                <a:solidFill>
                  <a:schemeClr val="tx2"/>
                </a:solidFill>
              </a:rPr>
              <a:t>  </a:t>
            </a:r>
          </a:p>
          <a:p>
            <a:pPr marL="0" indent="0">
              <a:spcBef>
                <a:spcPts val="0"/>
              </a:spcBef>
              <a:spcAft>
                <a:spcPts val="0"/>
              </a:spcAft>
              <a:buNone/>
            </a:pPr>
            <a:r>
              <a:rPr lang="en-GB" sz="1200" dirty="0"/>
              <a:t>Afghanistan has reported over 12,000 cases of COVID-19, which was exacerbated by the return of 140,000 refugees from Iran, an early hotbed of the virus. The healthcare system is ill-equipped, particularly for girls and women as there are few female doctors. The economy has been heavily impacted by the crisis, as many rely on informal work, and food insecurity is leading to a rise in violence, crim and migration. </a:t>
            </a:r>
            <a:endParaRPr lang="en-GB" sz="1100" dirty="0"/>
          </a:p>
        </p:txBody>
      </p:sp>
      <p:sp>
        <p:nvSpPr>
          <p:cNvPr id="10" name="Rectangle 9">
            <a:extLst>
              <a:ext uri="{FF2B5EF4-FFF2-40B4-BE49-F238E27FC236}">
                <a16:creationId xmlns:a16="http://schemas.microsoft.com/office/drawing/2014/main" id="{CEE031FB-6D2F-4BF0-9DED-0AF735662986}"/>
              </a:ext>
            </a:extLst>
          </p:cNvPr>
          <p:cNvSpPr/>
          <p:nvPr/>
        </p:nvSpPr>
        <p:spPr>
          <a:xfrm>
            <a:off x="712585" y="3580227"/>
            <a:ext cx="8025017" cy="2977738"/>
          </a:xfrm>
          <a:prstGeom prst="rect">
            <a:avLst/>
          </a:prstGeom>
          <a:noFill/>
        </p:spPr>
        <p:txBody>
          <a:bodyPr wrap="square">
            <a:spAutoFit/>
          </a:bodyPr>
          <a:lstStyle/>
          <a:p>
            <a:r>
              <a:rPr lang="en-GB" sz="1400" b="1" dirty="0">
                <a:solidFill>
                  <a:schemeClr val="bg2"/>
                </a:solidFill>
              </a:rPr>
              <a:t>Project Response to COVID-19 </a:t>
            </a:r>
          </a:p>
          <a:p>
            <a:pPr marL="171450" indent="-171450">
              <a:spcBef>
                <a:spcPts val="300"/>
              </a:spcBef>
              <a:spcAft>
                <a:spcPts val="300"/>
              </a:spcAft>
              <a:buFont typeface="Arial" panose="020B0604020202020204" pitchFamily="34" charset="0"/>
              <a:buChar char="•"/>
            </a:pPr>
            <a:r>
              <a:rPr lang="en-GB" sz="1200" dirty="0"/>
              <a:t>As well as trying to enable continued learning, the project has focused their efforts on the psycho-social support and mental wellbeing of girls and women, by prioritising human-to-human engagement as much as possible. To do this, they have employed a combination of helplines, TV and radio programmes and community peer groups with social distancing. </a:t>
            </a:r>
          </a:p>
          <a:p>
            <a:pPr marL="171450" indent="-171450">
              <a:spcBef>
                <a:spcPts val="300"/>
              </a:spcBef>
              <a:spcAft>
                <a:spcPts val="300"/>
              </a:spcAft>
              <a:buFont typeface="Arial" panose="020B0604020202020204" pitchFamily="34" charset="0"/>
              <a:buChar char="•"/>
            </a:pPr>
            <a:r>
              <a:rPr lang="en-GB" sz="1200" dirty="0"/>
              <a:t>The </a:t>
            </a:r>
            <a:r>
              <a:rPr lang="en-GB" sz="1200" dirty="0">
                <a:sym typeface="Wingdings" panose="05000000000000000000" pitchFamily="2" charset="2"/>
              </a:rPr>
              <a:t>‘Home Learning Helpline’ can be reached by anyone with a phone. For those without phones, the project  plan to make free community phones available. The helpline will operate like a call centre whereby the caller will choose from one of three options: (</a:t>
            </a:r>
            <a:r>
              <a:rPr lang="en-GB" sz="1200" dirty="0" err="1">
                <a:sym typeface="Wingdings" panose="05000000000000000000" pitchFamily="2" charset="2"/>
              </a:rPr>
              <a:t>i</a:t>
            </a:r>
            <a:r>
              <a:rPr lang="en-GB" sz="1200" dirty="0">
                <a:sym typeface="Wingdings" panose="05000000000000000000" pitchFamily="2" charset="2"/>
              </a:rPr>
              <a:t>) grade-level education support ( teachers they know rather than just any teacher at that grade), (ii) mental or emotional support (psychosocial first aid), and (iii) parenting support. </a:t>
            </a:r>
          </a:p>
          <a:p>
            <a:pPr marL="171450" indent="-171450">
              <a:spcBef>
                <a:spcPts val="300"/>
              </a:spcBef>
              <a:spcAft>
                <a:spcPts val="300"/>
              </a:spcAft>
              <a:buFont typeface="Arial" panose="020B0604020202020204" pitchFamily="34" charset="0"/>
              <a:buChar char="•"/>
            </a:pPr>
            <a:r>
              <a:rPr lang="en-GB" sz="1200" dirty="0"/>
              <a:t>The socially distant peer groups will be run by community-based female volunteers and offer in-person psycho-social support for girls and a physical place of safety during the crisis if needed.</a:t>
            </a:r>
          </a:p>
          <a:p>
            <a:pPr marL="171450" indent="-171450">
              <a:spcBef>
                <a:spcPts val="300"/>
              </a:spcBef>
              <a:spcAft>
                <a:spcPts val="300"/>
              </a:spcAft>
              <a:buFont typeface="Arial" panose="020B0604020202020204" pitchFamily="34" charset="0"/>
              <a:buChar char="•"/>
            </a:pPr>
            <a:r>
              <a:rPr lang="en-GB" sz="1200" dirty="0"/>
              <a:t>The TV and radio ‘ed’ programme will support continued learning and the project will equip teachers with the means to call or SMS students to prompt them to watch or listen to content and they can then follow up with students with assessment style questions.  </a:t>
            </a:r>
          </a:p>
        </p:txBody>
      </p:sp>
      <p:sp>
        <p:nvSpPr>
          <p:cNvPr id="18" name="Title 6">
            <a:extLst>
              <a:ext uri="{FF2B5EF4-FFF2-40B4-BE49-F238E27FC236}">
                <a16:creationId xmlns:a16="http://schemas.microsoft.com/office/drawing/2014/main" id="{0A26AABA-4CF3-4E62-8F90-2C4761082E92}"/>
              </a:ext>
            </a:extLst>
          </p:cNvPr>
          <p:cNvSpPr txBox="1">
            <a:spLocks/>
          </p:cNvSpPr>
          <p:nvPr/>
        </p:nvSpPr>
        <p:spPr>
          <a:xfrm>
            <a:off x="685251" y="309241"/>
            <a:ext cx="10861707"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4. Providing psycho-social and wellbeing support to girls in Afghanistan</a:t>
            </a:r>
          </a:p>
        </p:txBody>
      </p:sp>
      <p:sp>
        <p:nvSpPr>
          <p:cNvPr id="19" name="Rectangle 18">
            <a:extLst>
              <a:ext uri="{FF2B5EF4-FFF2-40B4-BE49-F238E27FC236}">
                <a16:creationId xmlns:a16="http://schemas.microsoft.com/office/drawing/2014/main" id="{FAAFEDF1-4DED-4435-93D8-B72F84560C93}"/>
              </a:ext>
            </a:extLst>
          </p:cNvPr>
          <p:cNvSpPr/>
          <p:nvPr/>
        </p:nvSpPr>
        <p:spPr>
          <a:xfrm>
            <a:off x="8681732" y="3652870"/>
            <a:ext cx="3279999" cy="1862048"/>
          </a:xfrm>
          <a:prstGeom prst="rect">
            <a:avLst/>
          </a:prstGeom>
        </p:spPr>
        <p:txBody>
          <a:bodyPr wrap="square">
            <a:spAutoFit/>
          </a:bodyPr>
          <a:lstStyle/>
          <a:p>
            <a:pPr>
              <a:spcBef>
                <a:spcPts val="300"/>
              </a:spcBef>
              <a:spcAft>
                <a:spcPts val="300"/>
              </a:spcAft>
            </a:pPr>
            <a:r>
              <a:rPr lang="en-GB" sz="1400" b="1" dirty="0">
                <a:solidFill>
                  <a:schemeClr val="bg2"/>
                </a:solidFill>
              </a:rPr>
              <a:t>What we are learning</a:t>
            </a:r>
          </a:p>
          <a:p>
            <a:pPr>
              <a:spcBef>
                <a:spcPts val="300"/>
              </a:spcBef>
              <a:spcAft>
                <a:spcPts val="300"/>
              </a:spcAft>
            </a:pPr>
            <a:r>
              <a:rPr lang="en-GB" sz="1200" dirty="0">
                <a:solidFill>
                  <a:srgbClr val="4D4F53"/>
                </a:solidFill>
              </a:rPr>
              <a:t>The project have found that partnering and coordination of activities more broadly is key to both avoiding duplication and also getting the best response measures and technology in place to reach the most marginalised girls. For example, engagement with the EdTech hub enabled them to partner with a  telecom company to create the helpline.</a:t>
            </a:r>
          </a:p>
        </p:txBody>
      </p:sp>
      <p:grpSp>
        <p:nvGrpSpPr>
          <p:cNvPr id="6" name="Group 5">
            <a:extLst>
              <a:ext uri="{FF2B5EF4-FFF2-40B4-BE49-F238E27FC236}">
                <a16:creationId xmlns:a16="http://schemas.microsoft.com/office/drawing/2014/main" id="{1EF1E405-7455-4E7F-A944-E55708B2197A}"/>
              </a:ext>
            </a:extLst>
          </p:cNvPr>
          <p:cNvGrpSpPr/>
          <p:nvPr/>
        </p:nvGrpSpPr>
        <p:grpSpPr>
          <a:xfrm>
            <a:off x="8634566" y="1734137"/>
            <a:ext cx="3321931" cy="1582480"/>
            <a:chOff x="8634566" y="1734137"/>
            <a:chExt cx="3321931" cy="1582480"/>
          </a:xfrm>
        </p:grpSpPr>
        <p:sp>
          <p:nvSpPr>
            <p:cNvPr id="8" name="TextBox 7">
              <a:extLst>
                <a:ext uri="{FF2B5EF4-FFF2-40B4-BE49-F238E27FC236}">
                  <a16:creationId xmlns:a16="http://schemas.microsoft.com/office/drawing/2014/main" id="{69DBEA58-EBC9-4383-AB4E-94BAA412AFB0}"/>
                </a:ext>
              </a:extLst>
            </p:cNvPr>
            <p:cNvSpPr txBox="1"/>
            <p:nvPr/>
          </p:nvSpPr>
          <p:spPr>
            <a:xfrm>
              <a:off x="9354861" y="1734137"/>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grpSp>
          <p:nvGrpSpPr>
            <p:cNvPr id="12" name="Group 11">
              <a:extLst>
                <a:ext uri="{FF2B5EF4-FFF2-40B4-BE49-F238E27FC236}">
                  <a16:creationId xmlns:a16="http://schemas.microsoft.com/office/drawing/2014/main" id="{98A43F3F-2027-4C48-9F5A-DF254852743C}"/>
                </a:ext>
              </a:extLst>
            </p:cNvPr>
            <p:cNvGrpSpPr/>
            <p:nvPr/>
          </p:nvGrpSpPr>
          <p:grpSpPr>
            <a:xfrm>
              <a:off x="9904913" y="2094506"/>
              <a:ext cx="1786375" cy="680677"/>
              <a:chOff x="16175136" y="2389544"/>
              <a:chExt cx="1786375" cy="680677"/>
            </a:xfrm>
            <a:noFill/>
          </p:grpSpPr>
          <p:pic>
            <p:nvPicPr>
              <p:cNvPr id="14" name="Picture 13">
                <a:extLst>
                  <a:ext uri="{FF2B5EF4-FFF2-40B4-BE49-F238E27FC236}">
                    <a16:creationId xmlns:a16="http://schemas.microsoft.com/office/drawing/2014/main" id="{E7A6D818-3D23-4E92-8F59-5D07CE13DE60}"/>
                  </a:ext>
                </a:extLst>
              </p:cNvPr>
              <p:cNvPicPr>
                <a:picLocks noChangeAspect="1"/>
              </p:cNvPicPr>
              <p:nvPr/>
            </p:nvPicPr>
            <p:blipFill>
              <a:blip r:embed="rId8"/>
              <a:stretch>
                <a:fillRect/>
              </a:stretch>
            </p:blipFill>
            <p:spPr>
              <a:xfrm>
                <a:off x="16175136" y="2389544"/>
                <a:ext cx="680677" cy="680677"/>
              </a:xfrm>
              <a:prstGeom prst="rect">
                <a:avLst/>
              </a:prstGeom>
              <a:grpFill/>
            </p:spPr>
          </p:pic>
          <p:pic>
            <p:nvPicPr>
              <p:cNvPr id="15" name="Picture 14">
                <a:extLst>
                  <a:ext uri="{FF2B5EF4-FFF2-40B4-BE49-F238E27FC236}">
                    <a16:creationId xmlns:a16="http://schemas.microsoft.com/office/drawing/2014/main" id="{056677F2-EA12-4A0A-B3D1-9CCE84DE2C97}"/>
                  </a:ext>
                </a:extLst>
              </p:cNvPr>
              <p:cNvPicPr>
                <a:picLocks noChangeAspect="1"/>
              </p:cNvPicPr>
              <p:nvPr/>
            </p:nvPicPr>
            <p:blipFill>
              <a:blip r:embed="rId9"/>
              <a:stretch>
                <a:fillRect/>
              </a:stretch>
            </p:blipFill>
            <p:spPr>
              <a:xfrm>
                <a:off x="17280834" y="2389544"/>
                <a:ext cx="680677" cy="680677"/>
              </a:xfrm>
              <a:prstGeom prst="rect">
                <a:avLst/>
              </a:prstGeom>
              <a:grpFill/>
            </p:spPr>
          </p:pic>
        </p:grpSp>
        <p:pic>
          <p:nvPicPr>
            <p:cNvPr id="17" name="Picture 16">
              <a:extLst>
                <a:ext uri="{FF2B5EF4-FFF2-40B4-BE49-F238E27FC236}">
                  <a16:creationId xmlns:a16="http://schemas.microsoft.com/office/drawing/2014/main" id="{7B9B1452-4230-4FCA-B568-3490BB52D0CB}"/>
                </a:ext>
              </a:extLst>
            </p:cNvPr>
            <p:cNvPicPr>
              <a:picLocks noChangeAspect="1"/>
            </p:cNvPicPr>
            <p:nvPr/>
          </p:nvPicPr>
          <p:blipFill>
            <a:blip r:embed="rId10"/>
            <a:stretch>
              <a:fillRect/>
            </a:stretch>
          </p:blipFill>
          <p:spPr>
            <a:xfrm>
              <a:off x="8844485" y="2097256"/>
              <a:ext cx="672668" cy="672668"/>
            </a:xfrm>
            <a:prstGeom prst="rect">
              <a:avLst/>
            </a:prstGeom>
          </p:spPr>
        </p:pic>
        <p:sp>
          <p:nvSpPr>
            <p:cNvPr id="20" name="Rectangle 19">
              <a:extLst>
                <a:ext uri="{FF2B5EF4-FFF2-40B4-BE49-F238E27FC236}">
                  <a16:creationId xmlns:a16="http://schemas.microsoft.com/office/drawing/2014/main" id="{14CA959B-82AF-4C5E-A0D0-8365342C5764}"/>
                </a:ext>
              </a:extLst>
            </p:cNvPr>
            <p:cNvSpPr/>
            <p:nvPr/>
          </p:nvSpPr>
          <p:spPr>
            <a:xfrm>
              <a:off x="8634566" y="2847453"/>
              <a:ext cx="1188244" cy="400110"/>
            </a:xfrm>
            <a:prstGeom prst="rect">
              <a:avLst/>
            </a:prstGeom>
            <a:noFill/>
          </p:spPr>
          <p:txBody>
            <a:bodyPr wrap="square" rtlCol="0">
              <a:spAutoFit/>
            </a:bodyPr>
            <a:lstStyle/>
            <a:p>
              <a:pPr algn="ctr"/>
              <a:r>
                <a:rPr lang="en-GB" sz="1000" dirty="0"/>
                <a:t>Social protection &amp; safety</a:t>
              </a:r>
            </a:p>
          </p:txBody>
        </p:sp>
        <p:sp>
          <p:nvSpPr>
            <p:cNvPr id="21" name="TextBox 20">
              <a:extLst>
                <a:ext uri="{FF2B5EF4-FFF2-40B4-BE49-F238E27FC236}">
                  <a16:creationId xmlns:a16="http://schemas.microsoft.com/office/drawing/2014/main" id="{0A720D8E-3CA7-4EAA-B117-180EF86295F5}"/>
                </a:ext>
              </a:extLst>
            </p:cNvPr>
            <p:cNvSpPr txBox="1"/>
            <p:nvPr/>
          </p:nvSpPr>
          <p:spPr>
            <a:xfrm>
              <a:off x="10750666" y="2762619"/>
              <a:ext cx="1205831" cy="553998"/>
            </a:xfrm>
            <a:prstGeom prst="rect">
              <a:avLst/>
            </a:prstGeom>
            <a:noFill/>
          </p:spPr>
          <p:txBody>
            <a:bodyPr wrap="square" rtlCol="0">
              <a:spAutoFit/>
            </a:bodyPr>
            <a:lstStyle/>
            <a:p>
              <a:pPr algn="ctr"/>
              <a:r>
                <a:rPr lang="en-GB" sz="1000" dirty="0"/>
                <a:t>Continuation of teaching &amp; learning</a:t>
              </a:r>
            </a:p>
          </p:txBody>
        </p:sp>
        <p:sp>
          <p:nvSpPr>
            <p:cNvPr id="22" name="TextBox 21">
              <a:extLst>
                <a:ext uri="{FF2B5EF4-FFF2-40B4-BE49-F238E27FC236}">
                  <a16:creationId xmlns:a16="http://schemas.microsoft.com/office/drawing/2014/main" id="{E838A1E8-8D36-4A2E-A9B5-78EABED33546}"/>
                </a:ext>
              </a:extLst>
            </p:cNvPr>
            <p:cNvSpPr txBox="1"/>
            <p:nvPr/>
          </p:nvSpPr>
          <p:spPr>
            <a:xfrm>
              <a:off x="9780893" y="2829295"/>
              <a:ext cx="964509" cy="400110"/>
            </a:xfrm>
            <a:prstGeom prst="rect">
              <a:avLst/>
            </a:prstGeom>
            <a:noFill/>
          </p:spPr>
          <p:txBody>
            <a:bodyPr wrap="square" rtlCol="0">
              <a:spAutoFit/>
            </a:bodyPr>
            <a:lstStyle/>
            <a:p>
              <a:pPr algn="ctr"/>
              <a:r>
                <a:rPr lang="en-GB" sz="1000" dirty="0"/>
                <a:t>Wellbeing &amp; Resilience</a:t>
              </a:r>
            </a:p>
          </p:txBody>
        </p:sp>
      </p:grpSp>
    </p:spTree>
    <p:extLst>
      <p:ext uri="{BB962C8B-B14F-4D97-AF65-F5344CB8AC3E}">
        <p14:creationId xmlns:p14="http://schemas.microsoft.com/office/powerpoint/2010/main" val="419637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4257888435"/>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9028"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09600" y="819194"/>
            <a:ext cx="10972800" cy="691200"/>
          </a:xfrm>
        </p:spPr>
        <p:txBody>
          <a:bodyPr/>
          <a:lstStyle/>
          <a:p>
            <a:r>
              <a:rPr lang="en-GB" sz="2000" dirty="0">
                <a:solidFill>
                  <a:schemeClr val="bg2"/>
                </a:solidFill>
              </a:rPr>
              <a:t>GEC-T | Impact (Ed) | </a:t>
            </a:r>
            <a:r>
              <a:rPr lang="en-GB" sz="2000" i="1" dirty="0">
                <a:solidFill>
                  <a:schemeClr val="bg2"/>
                </a:solidFill>
              </a:rPr>
              <a:t>Discovery Project</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15</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03829" y="1660096"/>
            <a:ext cx="7624763" cy="1693862"/>
          </a:xfrm>
          <a:solidFill>
            <a:schemeClr val="bg1">
              <a:lumMod val="95000"/>
            </a:schemeClr>
          </a:solidFill>
        </p:spPr>
        <p:txBody>
          <a:bodyPr vert="horz" lIns="108000" tIns="108000" rIns="108000" bIns="108000" numCol="2" rtlCol="0">
            <a:noAutofit/>
          </a:bodyPr>
          <a:lstStyle/>
          <a:p>
            <a:pPr marL="0" indent="0">
              <a:buNone/>
            </a:pPr>
            <a:r>
              <a:rPr lang="en-GB" sz="1400" b="1" dirty="0">
                <a:solidFill>
                  <a:schemeClr val="bg2"/>
                </a:solidFill>
              </a:rPr>
              <a:t>Long term project overview </a:t>
            </a:r>
          </a:p>
          <a:p>
            <a:pPr marL="0" indent="0">
              <a:buNone/>
            </a:pPr>
            <a:r>
              <a:rPr lang="en-GB" sz="1200" dirty="0" err="1"/>
              <a:t>ImpactEd</a:t>
            </a:r>
            <a:r>
              <a:rPr lang="en-GB" sz="1200" dirty="0"/>
              <a:t> works across 2,000 schools in Ghana, Nigeria and Kenya to improve girls’ literacy and numeracy skills, life skills, and raise girls’ aspirations. They combine professional development of teachers with video technology and teaching resources.  </a:t>
            </a:r>
          </a:p>
          <a:p>
            <a:pPr marL="0" indent="0">
              <a:buNone/>
            </a:pPr>
            <a:r>
              <a:rPr lang="en-GB" sz="1400" b="1" dirty="0">
                <a:solidFill>
                  <a:schemeClr val="bg2"/>
                </a:solidFill>
              </a:rPr>
              <a:t>Context  </a:t>
            </a:r>
          </a:p>
          <a:p>
            <a:pPr marL="0" indent="0">
              <a:buNone/>
            </a:pPr>
            <a:r>
              <a:rPr lang="en-GB" sz="1200" dirty="0"/>
              <a:t>Across Ghana, Kenya and Nigeria, national governments have implemented lockdowns and school closures in response to COVID-19. During this time, the risks of domestic violence, child abuse and exploitation are increasing in a context of school closure, restricted movement and livelihood insecurity.</a:t>
            </a:r>
          </a:p>
        </p:txBody>
      </p:sp>
      <p:sp>
        <p:nvSpPr>
          <p:cNvPr id="10" name="Rectangle 9">
            <a:extLst>
              <a:ext uri="{FF2B5EF4-FFF2-40B4-BE49-F238E27FC236}">
                <a16:creationId xmlns:a16="http://schemas.microsoft.com/office/drawing/2014/main" id="{CEE031FB-6D2F-4BF0-9DED-0AF735662986}"/>
              </a:ext>
            </a:extLst>
          </p:cNvPr>
          <p:cNvSpPr/>
          <p:nvPr/>
        </p:nvSpPr>
        <p:spPr>
          <a:xfrm>
            <a:off x="609600" y="3429000"/>
            <a:ext cx="7503042" cy="3016210"/>
          </a:xfrm>
          <a:prstGeom prst="rect">
            <a:avLst/>
          </a:prstGeom>
        </p:spPr>
        <p:txBody>
          <a:bodyPr wrap="square">
            <a:spAutoFit/>
          </a:bodyPr>
          <a:lstStyle/>
          <a:p>
            <a:pPr>
              <a:spcBef>
                <a:spcPts val="300"/>
              </a:spcBef>
              <a:spcAft>
                <a:spcPts val="300"/>
              </a:spcAft>
            </a:pPr>
            <a:r>
              <a:rPr lang="en-GB" sz="1400" b="1" dirty="0">
                <a:solidFill>
                  <a:schemeClr val="bg2"/>
                </a:solidFill>
              </a:rPr>
              <a:t>Project Response to COVID-19 </a:t>
            </a:r>
          </a:p>
          <a:p>
            <a:pPr marL="171450" indent="-171450">
              <a:spcBef>
                <a:spcPts val="300"/>
              </a:spcBef>
              <a:spcAft>
                <a:spcPts val="300"/>
              </a:spcAft>
              <a:buFont typeface="Arial" panose="020B0604020202020204" pitchFamily="34" charset="0"/>
              <a:buChar char="•"/>
            </a:pPr>
            <a:r>
              <a:rPr lang="en-GB" sz="1200" dirty="0"/>
              <a:t>ImpactEd are mobilising their Cell-Ed platform to communicate child protection and the importance of girls’ education to school and community leaders, teachers and households in project areas. Communications will provide accurate COVID-19 information, messaging related to social distance and good hygiene, consistent with approved content published by government health authorities in each country and WHO.  </a:t>
            </a:r>
          </a:p>
          <a:p>
            <a:pPr marL="171450" indent="-171450">
              <a:spcBef>
                <a:spcPts val="300"/>
              </a:spcBef>
              <a:spcAft>
                <a:spcPts val="300"/>
              </a:spcAft>
              <a:buFont typeface="Arial" panose="020B0604020202020204" pitchFamily="34" charset="0"/>
              <a:buChar char="•"/>
            </a:pPr>
            <a:r>
              <a:rPr lang="en-GB" sz="1200" dirty="0"/>
              <a:t>Covid-19 messaging will also be done through radio broadcast which will have national reach.</a:t>
            </a:r>
          </a:p>
          <a:p>
            <a:pPr marL="171450" indent="-171450">
              <a:spcBef>
                <a:spcPts val="300"/>
              </a:spcBef>
              <a:spcAft>
                <a:spcPts val="300"/>
              </a:spcAft>
              <a:buFont typeface="Arial" panose="020B0604020202020204" pitchFamily="34" charset="0"/>
              <a:buChar char="•"/>
            </a:pPr>
            <a:r>
              <a:rPr lang="en-GB" sz="1200" dirty="0" err="1"/>
              <a:t>ImpactEd’s</a:t>
            </a:r>
            <a:r>
              <a:rPr lang="en-GB" sz="1200" dirty="0"/>
              <a:t> Video Library will be made available, license free for Government TV broadcasting of educational programming with a national reach across all three countries.</a:t>
            </a:r>
            <a:r>
              <a:rPr lang="en-GB" sz="1200" dirty="0">
                <a:sym typeface="Wingdings" panose="05000000000000000000" pitchFamily="2" charset="2"/>
              </a:rPr>
              <a:t> This includes producing short public health announcements featuring celebrities focusing on prevention measures to be distributed via broadcast TV, radio, WhatsApp, Facebook, Twitter and YouTube</a:t>
            </a:r>
            <a:endParaRPr lang="en-GB" sz="1200" dirty="0"/>
          </a:p>
          <a:p>
            <a:pPr marL="171450" indent="-171450">
              <a:spcBef>
                <a:spcPts val="300"/>
              </a:spcBef>
              <a:spcAft>
                <a:spcPts val="300"/>
              </a:spcAft>
              <a:buFont typeface="Arial" panose="020B0604020202020204" pitchFamily="34" charset="0"/>
              <a:buChar char="•"/>
            </a:pPr>
            <a:r>
              <a:rPr lang="en-GB" sz="1200" dirty="0"/>
              <a:t>The project will also broadcast </a:t>
            </a:r>
            <a:r>
              <a:rPr lang="en-GB" sz="1200" i="1" dirty="0"/>
              <a:t>My Better World </a:t>
            </a:r>
            <a:r>
              <a:rPr lang="en-GB" sz="1200" dirty="0"/>
              <a:t>episodes on Citizen TV in Kenya (soon to follow in both Ghana) every weekday, a powerful tool for providing relevant resources and support in addition to strong messaging around child rights and girls’ education. </a:t>
            </a:r>
            <a:r>
              <a:rPr lang="en-GB" sz="1200" i="1" dirty="0"/>
              <a:t>My Better World  </a:t>
            </a:r>
            <a:r>
              <a:rPr lang="en-GB" sz="1200" dirty="0"/>
              <a:t>is an award winning animated series based on the life skills programme developed by CAMFED. </a:t>
            </a:r>
          </a:p>
        </p:txBody>
      </p:sp>
      <p:sp>
        <p:nvSpPr>
          <p:cNvPr id="17" name="Title 6">
            <a:extLst>
              <a:ext uri="{FF2B5EF4-FFF2-40B4-BE49-F238E27FC236}">
                <a16:creationId xmlns:a16="http://schemas.microsoft.com/office/drawing/2014/main" id="{35C6AE49-2E59-49EE-80BD-67A8BAEADB3C}"/>
              </a:ext>
            </a:extLst>
          </p:cNvPr>
          <p:cNvSpPr txBox="1">
            <a:spLocks/>
          </p:cNvSpPr>
          <p:nvPr/>
        </p:nvSpPr>
        <p:spPr>
          <a:xfrm>
            <a:off x="609600" y="391385"/>
            <a:ext cx="10979887"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5. Broadcasting safeguarding, health and education messages in Ghana, Kenya and Nigeria</a:t>
            </a:r>
          </a:p>
        </p:txBody>
      </p:sp>
      <p:sp>
        <p:nvSpPr>
          <p:cNvPr id="18" name="Rectangle 17">
            <a:extLst>
              <a:ext uri="{FF2B5EF4-FFF2-40B4-BE49-F238E27FC236}">
                <a16:creationId xmlns:a16="http://schemas.microsoft.com/office/drawing/2014/main" id="{5EC3522A-C4EB-459E-BEA7-534030763F66}"/>
              </a:ext>
            </a:extLst>
          </p:cNvPr>
          <p:cNvSpPr/>
          <p:nvPr/>
        </p:nvSpPr>
        <p:spPr>
          <a:xfrm>
            <a:off x="8554777" y="3535443"/>
            <a:ext cx="3064398" cy="2554545"/>
          </a:xfrm>
          <a:prstGeom prst="rect">
            <a:avLst/>
          </a:prstGeom>
        </p:spPr>
        <p:txBody>
          <a:bodyPr wrap="square">
            <a:spAutoFit/>
          </a:bodyPr>
          <a:lstStyle/>
          <a:p>
            <a:pPr lvl="0"/>
            <a:r>
              <a:rPr lang="en-GB" sz="1400" b="1" dirty="0">
                <a:solidFill>
                  <a:schemeClr val="bg2"/>
                </a:solidFill>
              </a:rPr>
              <a:t>What we are learning</a:t>
            </a:r>
          </a:p>
          <a:p>
            <a:pPr lvl="0"/>
            <a:endParaRPr lang="en-GB" sz="1400" b="1" dirty="0">
              <a:solidFill>
                <a:schemeClr val="bg2"/>
              </a:solidFill>
            </a:endParaRPr>
          </a:p>
          <a:p>
            <a:pPr lvl="0"/>
            <a:r>
              <a:rPr lang="en-GB" sz="1200" dirty="0"/>
              <a:t>In each of the countries, </a:t>
            </a:r>
            <a:r>
              <a:rPr lang="en-GB" sz="1200" dirty="0" err="1"/>
              <a:t>ImpactEd</a:t>
            </a:r>
            <a:r>
              <a:rPr lang="en-GB" sz="1200" dirty="0"/>
              <a:t> has found that collaboration with Government efforts has enabled them to reach the widest audience as well as influence and improve the national messaging efforts. </a:t>
            </a:r>
          </a:p>
          <a:p>
            <a:pPr lvl="0"/>
            <a:endParaRPr lang="en-GB" sz="1200" dirty="0"/>
          </a:p>
          <a:p>
            <a:pPr lvl="0"/>
            <a:r>
              <a:rPr lang="en-GB" sz="1200" dirty="0"/>
              <a:t>The project has also found that they have been able to leverage their existing systems such as the Cell-Ed platform and My Better World TV episodes to support COVID-19 messaging. </a:t>
            </a:r>
          </a:p>
        </p:txBody>
      </p:sp>
      <p:grpSp>
        <p:nvGrpSpPr>
          <p:cNvPr id="22" name="Group 21">
            <a:extLst>
              <a:ext uri="{FF2B5EF4-FFF2-40B4-BE49-F238E27FC236}">
                <a16:creationId xmlns:a16="http://schemas.microsoft.com/office/drawing/2014/main" id="{D87C9C50-0B28-4E56-BC05-26EA9DC662CA}"/>
              </a:ext>
            </a:extLst>
          </p:cNvPr>
          <p:cNvGrpSpPr/>
          <p:nvPr/>
        </p:nvGrpSpPr>
        <p:grpSpPr>
          <a:xfrm>
            <a:off x="8562453" y="1532685"/>
            <a:ext cx="3321931" cy="1624643"/>
            <a:chOff x="8634566" y="1662157"/>
            <a:chExt cx="3321931" cy="1624643"/>
          </a:xfrm>
        </p:grpSpPr>
        <p:sp>
          <p:nvSpPr>
            <p:cNvPr id="23" name="TextBox 22">
              <a:extLst>
                <a:ext uri="{FF2B5EF4-FFF2-40B4-BE49-F238E27FC236}">
                  <a16:creationId xmlns:a16="http://schemas.microsoft.com/office/drawing/2014/main" id="{FC549D74-D55A-4DF5-BB3F-DFE408A26A24}"/>
                </a:ext>
              </a:extLst>
            </p:cNvPr>
            <p:cNvSpPr txBox="1"/>
            <p:nvPr/>
          </p:nvSpPr>
          <p:spPr>
            <a:xfrm>
              <a:off x="9354861" y="1662157"/>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grpSp>
          <p:nvGrpSpPr>
            <p:cNvPr id="24" name="Group 23">
              <a:extLst>
                <a:ext uri="{FF2B5EF4-FFF2-40B4-BE49-F238E27FC236}">
                  <a16:creationId xmlns:a16="http://schemas.microsoft.com/office/drawing/2014/main" id="{0C25D423-D9EE-4D1F-A8A8-E59EEA8C8390}"/>
                </a:ext>
              </a:extLst>
            </p:cNvPr>
            <p:cNvGrpSpPr/>
            <p:nvPr/>
          </p:nvGrpSpPr>
          <p:grpSpPr>
            <a:xfrm>
              <a:off x="9904913" y="2064689"/>
              <a:ext cx="1786375" cy="680677"/>
              <a:chOff x="16175136" y="2359727"/>
              <a:chExt cx="1786375" cy="680677"/>
            </a:xfrm>
            <a:noFill/>
          </p:grpSpPr>
          <p:pic>
            <p:nvPicPr>
              <p:cNvPr id="29" name="Picture 28">
                <a:extLst>
                  <a:ext uri="{FF2B5EF4-FFF2-40B4-BE49-F238E27FC236}">
                    <a16:creationId xmlns:a16="http://schemas.microsoft.com/office/drawing/2014/main" id="{6A3B9149-67DA-4969-A081-596C8232315A}"/>
                  </a:ext>
                </a:extLst>
              </p:cNvPr>
              <p:cNvPicPr>
                <a:picLocks noChangeAspect="1"/>
              </p:cNvPicPr>
              <p:nvPr/>
            </p:nvPicPr>
            <p:blipFill>
              <a:blip r:embed="rId8"/>
              <a:stretch>
                <a:fillRect/>
              </a:stretch>
            </p:blipFill>
            <p:spPr>
              <a:xfrm>
                <a:off x="16175136" y="2359727"/>
                <a:ext cx="680677" cy="680677"/>
              </a:xfrm>
              <a:prstGeom prst="rect">
                <a:avLst/>
              </a:prstGeom>
              <a:grpFill/>
            </p:spPr>
          </p:pic>
          <p:pic>
            <p:nvPicPr>
              <p:cNvPr id="30" name="Picture 29">
                <a:extLst>
                  <a:ext uri="{FF2B5EF4-FFF2-40B4-BE49-F238E27FC236}">
                    <a16:creationId xmlns:a16="http://schemas.microsoft.com/office/drawing/2014/main" id="{C2EE51BF-87B6-42F5-9FE1-3AE3D83262D2}"/>
                  </a:ext>
                </a:extLst>
              </p:cNvPr>
              <p:cNvPicPr>
                <a:picLocks noChangeAspect="1"/>
              </p:cNvPicPr>
              <p:nvPr/>
            </p:nvPicPr>
            <p:blipFill>
              <a:blip r:embed="rId9"/>
              <a:stretch>
                <a:fillRect/>
              </a:stretch>
            </p:blipFill>
            <p:spPr>
              <a:xfrm>
                <a:off x="17280834" y="2359727"/>
                <a:ext cx="680677" cy="680677"/>
              </a:xfrm>
              <a:prstGeom prst="rect">
                <a:avLst/>
              </a:prstGeom>
              <a:grpFill/>
            </p:spPr>
          </p:pic>
        </p:grpSp>
        <p:pic>
          <p:nvPicPr>
            <p:cNvPr id="25" name="Picture 24">
              <a:extLst>
                <a:ext uri="{FF2B5EF4-FFF2-40B4-BE49-F238E27FC236}">
                  <a16:creationId xmlns:a16="http://schemas.microsoft.com/office/drawing/2014/main" id="{C02AE30A-29C8-4C6E-8EC5-22D7682AD55F}"/>
                </a:ext>
              </a:extLst>
            </p:cNvPr>
            <p:cNvPicPr>
              <a:picLocks noChangeAspect="1"/>
            </p:cNvPicPr>
            <p:nvPr/>
          </p:nvPicPr>
          <p:blipFill>
            <a:blip r:embed="rId10"/>
            <a:stretch>
              <a:fillRect/>
            </a:stretch>
          </p:blipFill>
          <p:spPr>
            <a:xfrm>
              <a:off x="8844485" y="2067439"/>
              <a:ext cx="672668" cy="672668"/>
            </a:xfrm>
            <a:prstGeom prst="rect">
              <a:avLst/>
            </a:prstGeom>
          </p:spPr>
        </p:pic>
        <p:sp>
          <p:nvSpPr>
            <p:cNvPr id="26" name="Rectangle 25">
              <a:extLst>
                <a:ext uri="{FF2B5EF4-FFF2-40B4-BE49-F238E27FC236}">
                  <a16:creationId xmlns:a16="http://schemas.microsoft.com/office/drawing/2014/main" id="{9C57ACFA-D58D-4A3D-A3B0-3D65256CA8F7}"/>
                </a:ext>
              </a:extLst>
            </p:cNvPr>
            <p:cNvSpPr/>
            <p:nvPr/>
          </p:nvSpPr>
          <p:spPr>
            <a:xfrm>
              <a:off x="8634566" y="2817636"/>
              <a:ext cx="1188244" cy="400110"/>
            </a:xfrm>
            <a:prstGeom prst="rect">
              <a:avLst/>
            </a:prstGeom>
            <a:noFill/>
          </p:spPr>
          <p:txBody>
            <a:bodyPr wrap="square" rtlCol="0">
              <a:spAutoFit/>
            </a:bodyPr>
            <a:lstStyle/>
            <a:p>
              <a:pPr algn="ctr"/>
              <a:r>
                <a:rPr lang="en-GB" sz="1000" dirty="0"/>
                <a:t>Social protection &amp; safety</a:t>
              </a:r>
            </a:p>
          </p:txBody>
        </p:sp>
        <p:sp>
          <p:nvSpPr>
            <p:cNvPr id="27" name="TextBox 26">
              <a:extLst>
                <a:ext uri="{FF2B5EF4-FFF2-40B4-BE49-F238E27FC236}">
                  <a16:creationId xmlns:a16="http://schemas.microsoft.com/office/drawing/2014/main" id="{A3C51228-804C-48F6-AC74-DAF06C44A172}"/>
                </a:ext>
              </a:extLst>
            </p:cNvPr>
            <p:cNvSpPr txBox="1"/>
            <p:nvPr/>
          </p:nvSpPr>
          <p:spPr>
            <a:xfrm>
              <a:off x="10750666" y="2732802"/>
              <a:ext cx="1205831" cy="553998"/>
            </a:xfrm>
            <a:prstGeom prst="rect">
              <a:avLst/>
            </a:prstGeom>
            <a:noFill/>
          </p:spPr>
          <p:txBody>
            <a:bodyPr wrap="square" rtlCol="0">
              <a:spAutoFit/>
            </a:bodyPr>
            <a:lstStyle/>
            <a:p>
              <a:pPr algn="ctr"/>
              <a:r>
                <a:rPr lang="en-GB" sz="1000" dirty="0"/>
                <a:t>Continuation of teaching &amp; learning</a:t>
              </a:r>
            </a:p>
          </p:txBody>
        </p:sp>
        <p:sp>
          <p:nvSpPr>
            <p:cNvPr id="28" name="TextBox 27">
              <a:extLst>
                <a:ext uri="{FF2B5EF4-FFF2-40B4-BE49-F238E27FC236}">
                  <a16:creationId xmlns:a16="http://schemas.microsoft.com/office/drawing/2014/main" id="{59815989-08F2-46DC-8A93-A2A4122612CD}"/>
                </a:ext>
              </a:extLst>
            </p:cNvPr>
            <p:cNvSpPr txBox="1"/>
            <p:nvPr/>
          </p:nvSpPr>
          <p:spPr>
            <a:xfrm>
              <a:off x="9780893" y="2799478"/>
              <a:ext cx="964509" cy="400110"/>
            </a:xfrm>
            <a:prstGeom prst="rect">
              <a:avLst/>
            </a:prstGeom>
            <a:noFill/>
          </p:spPr>
          <p:txBody>
            <a:bodyPr wrap="square" rtlCol="0">
              <a:spAutoFit/>
            </a:bodyPr>
            <a:lstStyle/>
            <a:p>
              <a:pPr algn="ctr"/>
              <a:r>
                <a:rPr lang="en-GB" sz="1000" dirty="0"/>
                <a:t>Wellbeing &amp; Resilience</a:t>
              </a:r>
            </a:p>
          </p:txBody>
        </p:sp>
      </p:grpSp>
    </p:spTree>
    <p:extLst>
      <p:ext uri="{BB962C8B-B14F-4D97-AF65-F5344CB8AC3E}">
        <p14:creationId xmlns:p14="http://schemas.microsoft.com/office/powerpoint/2010/main" val="132062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3152382466"/>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4456"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09600" y="807053"/>
            <a:ext cx="10972800" cy="691200"/>
          </a:xfrm>
        </p:spPr>
        <p:txBody>
          <a:bodyPr/>
          <a:lstStyle/>
          <a:p>
            <a:r>
              <a:rPr lang="en-GB" sz="1800" dirty="0">
                <a:solidFill>
                  <a:schemeClr val="bg2"/>
                </a:solidFill>
              </a:rPr>
              <a:t>LNGB | Plan International |</a:t>
            </a:r>
            <a:r>
              <a:rPr lang="en-GB" sz="1800" i="1" dirty="0">
                <a:solidFill>
                  <a:schemeClr val="bg2"/>
                </a:solidFill>
              </a:rPr>
              <a:t>Supporting Adolescent Girls’ Education (SAGE)</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16</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idx="4294967295"/>
          </p:nvPr>
        </p:nvSpPr>
        <p:spPr>
          <a:xfrm>
            <a:off x="590274" y="1578098"/>
            <a:ext cx="8172603" cy="2061145"/>
          </a:xfrm>
          <a:solidFill>
            <a:schemeClr val="bg1">
              <a:lumMod val="95000"/>
            </a:schemeClr>
          </a:solidFill>
        </p:spPr>
        <p:txBody>
          <a:bodyPr vert="horz" lIns="108000" tIns="108000" rIns="108000" bIns="108000" numCol="2" spcCol="144000" rtlCol="0" anchor="ctr">
            <a:noAutofit/>
          </a:bodyPr>
          <a:lstStyle/>
          <a:p>
            <a:pPr marL="0" indent="0">
              <a:buNone/>
            </a:pPr>
            <a:r>
              <a:rPr lang="en-GB" sz="1400" b="1" dirty="0">
                <a:solidFill>
                  <a:schemeClr val="bg2"/>
                </a:solidFill>
              </a:rPr>
              <a:t>Long term project overview </a:t>
            </a:r>
          </a:p>
          <a:p>
            <a:pPr marL="0" indent="0">
              <a:buNone/>
            </a:pPr>
            <a:r>
              <a:rPr lang="en-GB" sz="1200" dirty="0"/>
              <a:t>SAGE targets over 14,500  out-of-school adolescent girls in Zimbabwe to improve learning outcomes and assist with transition into formal education, training or employment. They aim to deliver sustainable, transformative change through skills training, improved access to financial resources, engagement with civil society and government stakeholders, and foster more positive gender attitudes to support and protect girls.</a:t>
            </a:r>
            <a:endParaRPr lang="en-GB" sz="1200" b="1" dirty="0">
              <a:solidFill>
                <a:schemeClr val="bg2"/>
              </a:solidFill>
            </a:endParaRPr>
          </a:p>
          <a:p>
            <a:pPr marL="0" indent="0">
              <a:buNone/>
            </a:pPr>
            <a:r>
              <a:rPr lang="en-GB" sz="1400" b="1" dirty="0">
                <a:solidFill>
                  <a:schemeClr val="bg2"/>
                </a:solidFill>
              </a:rPr>
              <a:t>Context</a:t>
            </a:r>
            <a:r>
              <a:rPr lang="en-GB" sz="1400" b="1" dirty="0">
                <a:solidFill>
                  <a:schemeClr val="tx2"/>
                </a:solidFill>
              </a:rPr>
              <a:t>  </a:t>
            </a:r>
          </a:p>
          <a:p>
            <a:pPr marL="0" indent="0">
              <a:buNone/>
            </a:pPr>
            <a:r>
              <a:rPr lang="en-GB" sz="1200" dirty="0"/>
              <a:t>COVID-19 was first found in Zimbabwe in March 2020 at which point the Government introduced lockdowns with restrictions of movement and school closures. The country faced a malaria outbreak at the same time placing strain on the healthcare system. </a:t>
            </a:r>
          </a:p>
          <a:p>
            <a:pPr marL="0" indent="0">
              <a:buNone/>
            </a:pPr>
            <a:r>
              <a:rPr lang="en-GB" sz="1200" dirty="0"/>
              <a:t>Economic distress is a critical issue as inflation has risen above 500%, prices continue to rise, and food and electricity shortages are rife exacerbated by COVID-19. </a:t>
            </a:r>
          </a:p>
        </p:txBody>
      </p:sp>
      <p:sp>
        <p:nvSpPr>
          <p:cNvPr id="10" name="Rectangle 9">
            <a:extLst>
              <a:ext uri="{FF2B5EF4-FFF2-40B4-BE49-F238E27FC236}">
                <a16:creationId xmlns:a16="http://schemas.microsoft.com/office/drawing/2014/main" id="{CEE031FB-6D2F-4BF0-9DED-0AF735662986}"/>
              </a:ext>
            </a:extLst>
          </p:cNvPr>
          <p:cNvSpPr/>
          <p:nvPr/>
        </p:nvSpPr>
        <p:spPr>
          <a:xfrm>
            <a:off x="609600" y="3639243"/>
            <a:ext cx="8108434" cy="2893100"/>
          </a:xfrm>
          <a:prstGeom prst="rect">
            <a:avLst/>
          </a:prstGeom>
        </p:spPr>
        <p:txBody>
          <a:bodyPr wrap="square">
            <a:spAutoFit/>
          </a:bodyPr>
          <a:lstStyle/>
          <a:p>
            <a:r>
              <a:rPr lang="en-GB" sz="1400" b="1" dirty="0">
                <a:solidFill>
                  <a:schemeClr val="bg2"/>
                </a:solidFill>
              </a:rPr>
              <a:t>Project Response to COVID-19 </a:t>
            </a:r>
            <a:endParaRPr lang="en-GB" sz="1200" dirty="0">
              <a:sym typeface="Wingdings" panose="05000000000000000000" pitchFamily="2" charset="2"/>
            </a:endParaRPr>
          </a:p>
          <a:p>
            <a:pPr marL="171450" indent="-171450">
              <a:buFont typeface="Arial" panose="020B0604020202020204" pitchFamily="34" charset="0"/>
              <a:buChar char="•"/>
            </a:pPr>
            <a:r>
              <a:rPr lang="en-GB" sz="1200" dirty="0"/>
              <a:t>During COVID-19, Sage aim to: (</a:t>
            </a:r>
            <a:r>
              <a:rPr lang="en-GB" sz="1200" dirty="0" err="1"/>
              <a:t>i</a:t>
            </a:r>
            <a:r>
              <a:rPr lang="en-GB" sz="1200" dirty="0"/>
              <a:t>) keep SAGE girls safe, (ii) continue to support girls on their learning journeys, and (iii) monitor girls’ safety and learning journeys.</a:t>
            </a:r>
          </a:p>
          <a:p>
            <a:pPr marL="171450" indent="-171450">
              <a:buFont typeface="Arial" panose="020B0604020202020204" pitchFamily="34" charset="0"/>
              <a:buChar char="•"/>
            </a:pPr>
            <a:r>
              <a:rPr lang="en-GB" sz="1200" dirty="0"/>
              <a:t>They have begun by conducting a contact analysis to understand the best methods of communication for different stakeholders. They found that over half the learners have access to mobiles with SMS messaging only. </a:t>
            </a:r>
          </a:p>
          <a:p>
            <a:pPr marL="171450" indent="-171450">
              <a:buFont typeface="Arial" panose="020B0604020202020204" pitchFamily="34" charset="0"/>
              <a:buChar char="•"/>
            </a:pPr>
            <a:r>
              <a:rPr lang="en-GB" sz="1200" dirty="0"/>
              <a:t>As such the project has arranged for bulk SMS communications to girls to focus on continuing learning, safeguarding and wellbeing, which have been followed up by direct phone call support from hub volunteers. </a:t>
            </a:r>
          </a:p>
          <a:p>
            <a:pPr marL="171450" indent="-171450">
              <a:buFont typeface="Arial" panose="020B0604020202020204" pitchFamily="34" charset="0"/>
              <a:buChar char="•"/>
            </a:pPr>
            <a:r>
              <a:rPr lang="en-GB" sz="1200" dirty="0"/>
              <a:t>They found that over 70% of the project volunteers had access to a smartphone, so they created volunteer capacity development training through Whatsapp on key topics including: how to monitor safeguarding and wellbeing, report issues and signpost girls to local services during the crisis; how to lead learning conversations over the phone including numeracy, literacy and life skills, and preparing for the return to hubs and future modules.  </a:t>
            </a:r>
          </a:p>
          <a:p>
            <a:pPr marL="171450" indent="-171450">
              <a:buFont typeface="Arial" panose="020B0604020202020204" pitchFamily="34" charset="0"/>
              <a:buChar char="•"/>
            </a:pPr>
            <a:r>
              <a:rPr lang="en-GB" sz="1200" dirty="0">
                <a:sym typeface="Wingdings" panose="05000000000000000000" pitchFamily="2" charset="2"/>
              </a:rPr>
              <a:t>To reach a wider audience they are leveraging Plan International Zimbabwe’s mass radio and television communication programme to raise awareness about the project. </a:t>
            </a:r>
            <a:endParaRPr lang="en-GB" sz="1200" dirty="0"/>
          </a:p>
          <a:p>
            <a:pPr marL="171450" indent="-171450">
              <a:buFont typeface="Arial" panose="020B0604020202020204" pitchFamily="34" charset="0"/>
              <a:buChar char="•"/>
            </a:pPr>
            <a:r>
              <a:rPr lang="en-GB" sz="1200" dirty="0"/>
              <a:t>The project is also planning to support the development of guidelines for safely returning to schools when the time comes. </a:t>
            </a:r>
          </a:p>
        </p:txBody>
      </p:sp>
      <p:sp>
        <p:nvSpPr>
          <p:cNvPr id="18" name="Title 6">
            <a:extLst>
              <a:ext uri="{FF2B5EF4-FFF2-40B4-BE49-F238E27FC236}">
                <a16:creationId xmlns:a16="http://schemas.microsoft.com/office/drawing/2014/main" id="{E48B542E-0C68-4947-95F2-A513903EB260}"/>
              </a:ext>
            </a:extLst>
          </p:cNvPr>
          <p:cNvSpPr txBox="1">
            <a:spLocks/>
          </p:cNvSpPr>
          <p:nvPr/>
        </p:nvSpPr>
        <p:spPr>
          <a:xfrm>
            <a:off x="609600" y="361663"/>
            <a:ext cx="10512055"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6. Using multiple methods of communication to reach girls in Zimbabwe</a:t>
            </a:r>
          </a:p>
        </p:txBody>
      </p:sp>
      <p:sp>
        <p:nvSpPr>
          <p:cNvPr id="28" name="Rectangle 27">
            <a:extLst>
              <a:ext uri="{FF2B5EF4-FFF2-40B4-BE49-F238E27FC236}">
                <a16:creationId xmlns:a16="http://schemas.microsoft.com/office/drawing/2014/main" id="{A4B5E2CA-3A94-4B3B-8D9C-2FC303FE4D11}"/>
              </a:ext>
            </a:extLst>
          </p:cNvPr>
          <p:cNvSpPr/>
          <p:nvPr/>
        </p:nvSpPr>
        <p:spPr>
          <a:xfrm>
            <a:off x="8762876" y="3754532"/>
            <a:ext cx="3198751" cy="2154436"/>
          </a:xfrm>
          <a:prstGeom prst="rect">
            <a:avLst/>
          </a:prstGeom>
        </p:spPr>
        <p:txBody>
          <a:bodyPr wrap="square">
            <a:spAutoFit/>
          </a:bodyPr>
          <a:lstStyle/>
          <a:p>
            <a:r>
              <a:rPr lang="en-GB" sz="1400" b="1" dirty="0">
                <a:solidFill>
                  <a:schemeClr val="bg2"/>
                </a:solidFill>
              </a:rPr>
              <a:t>What we are learning</a:t>
            </a:r>
          </a:p>
          <a:p>
            <a:endParaRPr lang="en-GB" sz="1200" dirty="0"/>
          </a:p>
          <a:p>
            <a:r>
              <a:rPr lang="en-GB" sz="1200" dirty="0"/>
              <a:t>The interventions are providing a sense of hope to parents that their children are being contacted and cared for. Despite many girls having no access to phones, community support through volunteers has still enabled groups to come together and with the Whatsapp training more volunteers are reporting successful community engagement.  </a:t>
            </a:r>
          </a:p>
        </p:txBody>
      </p:sp>
      <p:grpSp>
        <p:nvGrpSpPr>
          <p:cNvPr id="19" name="Group 18">
            <a:extLst>
              <a:ext uri="{FF2B5EF4-FFF2-40B4-BE49-F238E27FC236}">
                <a16:creationId xmlns:a16="http://schemas.microsoft.com/office/drawing/2014/main" id="{1727B3CE-8A1E-40D6-85D2-D9856E51A65D}"/>
              </a:ext>
            </a:extLst>
          </p:cNvPr>
          <p:cNvGrpSpPr/>
          <p:nvPr/>
        </p:nvGrpSpPr>
        <p:grpSpPr>
          <a:xfrm>
            <a:off x="8718034" y="1592934"/>
            <a:ext cx="2716383" cy="1664422"/>
            <a:chOff x="8634566" y="1657516"/>
            <a:chExt cx="2716383" cy="1664422"/>
          </a:xfrm>
        </p:grpSpPr>
        <p:sp>
          <p:nvSpPr>
            <p:cNvPr id="20" name="TextBox 19">
              <a:extLst>
                <a:ext uri="{FF2B5EF4-FFF2-40B4-BE49-F238E27FC236}">
                  <a16:creationId xmlns:a16="http://schemas.microsoft.com/office/drawing/2014/main" id="{296FC061-AE2F-433B-B2C5-880918A405E3}"/>
                </a:ext>
              </a:extLst>
            </p:cNvPr>
            <p:cNvSpPr txBox="1"/>
            <p:nvPr/>
          </p:nvSpPr>
          <p:spPr>
            <a:xfrm>
              <a:off x="9534378" y="1657516"/>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grpSp>
          <p:nvGrpSpPr>
            <p:cNvPr id="29" name="Group 28">
              <a:extLst>
                <a:ext uri="{FF2B5EF4-FFF2-40B4-BE49-F238E27FC236}">
                  <a16:creationId xmlns:a16="http://schemas.microsoft.com/office/drawing/2014/main" id="{54BA66D9-7B2D-4AFE-A1B9-392D34E3B1A9}"/>
                </a:ext>
              </a:extLst>
            </p:cNvPr>
            <p:cNvGrpSpPr/>
            <p:nvPr/>
          </p:nvGrpSpPr>
          <p:grpSpPr>
            <a:xfrm>
              <a:off x="9595817" y="2014994"/>
              <a:ext cx="1562515" cy="695302"/>
              <a:chOff x="15866040" y="2310032"/>
              <a:chExt cx="1562515" cy="695302"/>
            </a:xfrm>
            <a:noFill/>
          </p:grpSpPr>
          <p:pic>
            <p:nvPicPr>
              <p:cNvPr id="34" name="Picture 33">
                <a:extLst>
                  <a:ext uri="{FF2B5EF4-FFF2-40B4-BE49-F238E27FC236}">
                    <a16:creationId xmlns:a16="http://schemas.microsoft.com/office/drawing/2014/main" id="{6FD5838A-94B0-4EC2-846C-C1D28C1A8328}"/>
                  </a:ext>
                </a:extLst>
              </p:cNvPr>
              <p:cNvPicPr>
                <a:picLocks noChangeAspect="1"/>
              </p:cNvPicPr>
              <p:nvPr/>
            </p:nvPicPr>
            <p:blipFill>
              <a:blip r:embed="rId8"/>
              <a:stretch>
                <a:fillRect/>
              </a:stretch>
            </p:blipFill>
            <p:spPr>
              <a:xfrm>
                <a:off x="15866040" y="2324657"/>
                <a:ext cx="680677" cy="680677"/>
              </a:xfrm>
              <a:prstGeom prst="rect">
                <a:avLst/>
              </a:prstGeom>
              <a:grpFill/>
            </p:spPr>
          </p:pic>
          <p:pic>
            <p:nvPicPr>
              <p:cNvPr id="35" name="Picture 34">
                <a:extLst>
                  <a:ext uri="{FF2B5EF4-FFF2-40B4-BE49-F238E27FC236}">
                    <a16:creationId xmlns:a16="http://schemas.microsoft.com/office/drawing/2014/main" id="{499BAA78-25C8-41EE-95F7-A67910C8D4DC}"/>
                  </a:ext>
                </a:extLst>
              </p:cNvPr>
              <p:cNvPicPr>
                <a:picLocks noChangeAspect="1"/>
              </p:cNvPicPr>
              <p:nvPr/>
            </p:nvPicPr>
            <p:blipFill>
              <a:blip r:embed="rId9"/>
              <a:stretch>
                <a:fillRect/>
              </a:stretch>
            </p:blipFill>
            <p:spPr>
              <a:xfrm>
                <a:off x="16747878" y="2310032"/>
                <a:ext cx="680677" cy="680677"/>
              </a:xfrm>
              <a:prstGeom prst="rect">
                <a:avLst/>
              </a:prstGeom>
              <a:grpFill/>
            </p:spPr>
          </p:pic>
        </p:grpSp>
        <p:pic>
          <p:nvPicPr>
            <p:cNvPr id="30" name="Picture 29">
              <a:extLst>
                <a:ext uri="{FF2B5EF4-FFF2-40B4-BE49-F238E27FC236}">
                  <a16:creationId xmlns:a16="http://schemas.microsoft.com/office/drawing/2014/main" id="{18AAA25B-8FCE-42B3-AAD5-37717849B4F9}"/>
                </a:ext>
              </a:extLst>
            </p:cNvPr>
            <p:cNvPicPr>
              <a:picLocks noChangeAspect="1"/>
            </p:cNvPicPr>
            <p:nvPr/>
          </p:nvPicPr>
          <p:blipFill>
            <a:blip r:embed="rId10"/>
            <a:stretch>
              <a:fillRect/>
            </a:stretch>
          </p:blipFill>
          <p:spPr>
            <a:xfrm>
              <a:off x="8768096" y="2017744"/>
              <a:ext cx="672668" cy="672668"/>
            </a:xfrm>
            <a:prstGeom prst="rect">
              <a:avLst/>
            </a:prstGeom>
          </p:spPr>
        </p:pic>
        <p:sp>
          <p:nvSpPr>
            <p:cNvPr id="31" name="Rectangle 30">
              <a:extLst>
                <a:ext uri="{FF2B5EF4-FFF2-40B4-BE49-F238E27FC236}">
                  <a16:creationId xmlns:a16="http://schemas.microsoft.com/office/drawing/2014/main" id="{584F876C-A987-4988-80C7-373E5D15CA7E}"/>
                </a:ext>
              </a:extLst>
            </p:cNvPr>
            <p:cNvSpPr/>
            <p:nvPr/>
          </p:nvSpPr>
          <p:spPr>
            <a:xfrm>
              <a:off x="8634566" y="2767940"/>
              <a:ext cx="899812" cy="553998"/>
            </a:xfrm>
            <a:prstGeom prst="rect">
              <a:avLst/>
            </a:prstGeom>
            <a:noFill/>
          </p:spPr>
          <p:txBody>
            <a:bodyPr wrap="square" rtlCol="0">
              <a:spAutoFit/>
            </a:bodyPr>
            <a:lstStyle/>
            <a:p>
              <a:pPr algn="ctr"/>
              <a:r>
                <a:rPr lang="en-GB" sz="1000" dirty="0"/>
                <a:t>Social protection &amp; safety</a:t>
              </a:r>
            </a:p>
          </p:txBody>
        </p:sp>
        <p:sp>
          <p:nvSpPr>
            <p:cNvPr id="32" name="TextBox 31">
              <a:extLst>
                <a:ext uri="{FF2B5EF4-FFF2-40B4-BE49-F238E27FC236}">
                  <a16:creationId xmlns:a16="http://schemas.microsoft.com/office/drawing/2014/main" id="{2D56F434-3602-4B68-860C-8EA2CD7A87E3}"/>
                </a:ext>
              </a:extLst>
            </p:cNvPr>
            <p:cNvSpPr txBox="1"/>
            <p:nvPr/>
          </p:nvSpPr>
          <p:spPr>
            <a:xfrm>
              <a:off x="10301364" y="2767940"/>
              <a:ext cx="942952" cy="553998"/>
            </a:xfrm>
            <a:prstGeom prst="rect">
              <a:avLst/>
            </a:prstGeom>
            <a:noFill/>
          </p:spPr>
          <p:txBody>
            <a:bodyPr wrap="square" rtlCol="0">
              <a:spAutoFit/>
            </a:bodyPr>
            <a:lstStyle/>
            <a:p>
              <a:pPr algn="ctr"/>
              <a:r>
                <a:rPr lang="en-GB" sz="1000" dirty="0"/>
                <a:t>Continuation of teaching &amp; learning</a:t>
              </a:r>
            </a:p>
          </p:txBody>
        </p:sp>
        <p:sp>
          <p:nvSpPr>
            <p:cNvPr id="33" name="TextBox 32">
              <a:extLst>
                <a:ext uri="{FF2B5EF4-FFF2-40B4-BE49-F238E27FC236}">
                  <a16:creationId xmlns:a16="http://schemas.microsoft.com/office/drawing/2014/main" id="{B544B5C9-023A-4C4F-BEC1-98D175395AC3}"/>
                </a:ext>
              </a:extLst>
            </p:cNvPr>
            <p:cNvSpPr txBox="1"/>
            <p:nvPr/>
          </p:nvSpPr>
          <p:spPr>
            <a:xfrm>
              <a:off x="9424838" y="2767940"/>
              <a:ext cx="964509" cy="400110"/>
            </a:xfrm>
            <a:prstGeom prst="rect">
              <a:avLst/>
            </a:prstGeom>
            <a:noFill/>
          </p:spPr>
          <p:txBody>
            <a:bodyPr wrap="square" rtlCol="0">
              <a:spAutoFit/>
            </a:bodyPr>
            <a:lstStyle/>
            <a:p>
              <a:pPr algn="ctr"/>
              <a:r>
                <a:rPr lang="en-GB" sz="1000" dirty="0"/>
                <a:t>Wellbeing &amp; Resilience</a:t>
              </a:r>
            </a:p>
          </p:txBody>
        </p:sp>
      </p:grpSp>
      <p:pic>
        <p:nvPicPr>
          <p:cNvPr id="36" name="Picture 35">
            <a:extLst>
              <a:ext uri="{FF2B5EF4-FFF2-40B4-BE49-F238E27FC236}">
                <a16:creationId xmlns:a16="http://schemas.microsoft.com/office/drawing/2014/main" id="{7464EB24-41C3-42BB-A864-28596B828DC6}"/>
              </a:ext>
            </a:extLst>
          </p:cNvPr>
          <p:cNvPicPr>
            <a:picLocks noChangeAspect="1"/>
          </p:cNvPicPr>
          <p:nvPr/>
        </p:nvPicPr>
        <p:blipFill>
          <a:blip r:embed="rId11"/>
          <a:stretch>
            <a:fillRect/>
          </a:stretch>
        </p:blipFill>
        <p:spPr>
          <a:xfrm>
            <a:off x="11396853" y="1931404"/>
            <a:ext cx="680677" cy="679669"/>
          </a:xfrm>
          <a:prstGeom prst="rect">
            <a:avLst/>
          </a:prstGeom>
          <a:noFill/>
        </p:spPr>
      </p:pic>
      <p:sp>
        <p:nvSpPr>
          <p:cNvPr id="37" name="TextBox 36">
            <a:extLst>
              <a:ext uri="{FF2B5EF4-FFF2-40B4-BE49-F238E27FC236}">
                <a16:creationId xmlns:a16="http://schemas.microsoft.com/office/drawing/2014/main" id="{3D11BA6E-E6DC-44C5-A417-BFEB86287E45}"/>
              </a:ext>
            </a:extLst>
          </p:cNvPr>
          <p:cNvSpPr txBox="1"/>
          <p:nvPr/>
        </p:nvSpPr>
        <p:spPr>
          <a:xfrm>
            <a:off x="11202300" y="2703358"/>
            <a:ext cx="1061098" cy="707886"/>
          </a:xfrm>
          <a:prstGeom prst="rect">
            <a:avLst/>
          </a:prstGeom>
          <a:noFill/>
        </p:spPr>
        <p:txBody>
          <a:bodyPr wrap="square" rtlCol="0">
            <a:spAutoFit/>
          </a:bodyPr>
          <a:lstStyle/>
          <a:p>
            <a:pPr algn="ctr"/>
            <a:r>
              <a:rPr lang="en-GB" sz="1000" dirty="0"/>
              <a:t>Return to schools &amp; learning centres</a:t>
            </a:r>
          </a:p>
        </p:txBody>
      </p:sp>
    </p:spTree>
    <p:extLst>
      <p:ext uri="{BB962C8B-B14F-4D97-AF65-F5344CB8AC3E}">
        <p14:creationId xmlns:p14="http://schemas.microsoft.com/office/powerpoint/2010/main" val="359749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1452513309"/>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6511"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48585" y="776369"/>
            <a:ext cx="10972800" cy="691200"/>
          </a:xfrm>
        </p:spPr>
        <p:txBody>
          <a:bodyPr/>
          <a:lstStyle/>
          <a:p>
            <a:r>
              <a:rPr lang="en-GB" sz="1800" dirty="0">
                <a:solidFill>
                  <a:schemeClr val="bg2"/>
                </a:solidFill>
              </a:rPr>
              <a:t>LNGB | People in Need | </a:t>
            </a:r>
            <a:r>
              <a:rPr lang="en-GB" sz="1800" i="1" dirty="0">
                <a:solidFill>
                  <a:schemeClr val="bg2"/>
                </a:solidFill>
              </a:rPr>
              <a:t>CHANGE</a:t>
            </a:r>
            <a:r>
              <a:rPr lang="en-GB" sz="1800" dirty="0">
                <a:solidFill>
                  <a:schemeClr val="bg2"/>
                </a:solidFill>
              </a:rPr>
              <a:t> </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17</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22190" y="1582383"/>
            <a:ext cx="8456805" cy="2339101"/>
          </a:xfrm>
          <a:solidFill>
            <a:schemeClr val="bg1">
              <a:lumMod val="95000"/>
            </a:schemeClr>
          </a:solidFill>
        </p:spPr>
        <p:txBody>
          <a:bodyPr vert="horz" lIns="108000" tIns="108000" rIns="108000" bIns="108000" numCol="2" spcCol="144000" rtlCol="0">
            <a:noAutofit/>
          </a:bodyPr>
          <a:lstStyle/>
          <a:p>
            <a:pPr marL="0" indent="0">
              <a:buNone/>
            </a:pPr>
            <a:r>
              <a:rPr lang="en-GB" sz="1400" b="1" dirty="0">
                <a:solidFill>
                  <a:schemeClr val="bg2"/>
                </a:solidFill>
              </a:rPr>
              <a:t>Long term project overview </a:t>
            </a:r>
          </a:p>
          <a:p>
            <a:pPr marL="0" indent="0">
              <a:buNone/>
            </a:pPr>
            <a:r>
              <a:rPr lang="en-GB" sz="1200" dirty="0"/>
              <a:t>CHANGE project seeks to support up to 21,500 girls to improve learning outcomes, and to progress through formal, non-formal and vocational education. The project aims to increase enrolment, attendance and learning by providing safe and inclusive alternative learning programmes, and training teachers in child and gender sensitive education. It also provides families with revolving funds for investment in income generating activities and small business start-ups.</a:t>
            </a:r>
            <a:endParaRPr lang="en-GB" sz="1200" b="1" dirty="0">
              <a:solidFill>
                <a:schemeClr val="tx2"/>
              </a:solidFill>
            </a:endParaRPr>
          </a:p>
          <a:p>
            <a:pPr marL="0" indent="0">
              <a:buNone/>
            </a:pPr>
            <a:endParaRPr lang="en-GB" sz="1400" b="1" dirty="0">
              <a:solidFill>
                <a:schemeClr val="bg2"/>
              </a:solidFill>
            </a:endParaRPr>
          </a:p>
          <a:p>
            <a:pPr marL="0" indent="0">
              <a:buNone/>
            </a:pPr>
            <a:r>
              <a:rPr lang="en-GB" sz="1400" b="1" dirty="0">
                <a:solidFill>
                  <a:schemeClr val="bg2"/>
                </a:solidFill>
              </a:rPr>
              <a:t>Context  </a:t>
            </a:r>
          </a:p>
          <a:p>
            <a:pPr marL="0" indent="0">
              <a:buNone/>
            </a:pPr>
            <a:r>
              <a:rPr lang="en-GB" sz="1200" dirty="0"/>
              <a:t>Ethiopia declared a state of emergency in March 2020 and introduced measures banning public transport, gatherings and closure of all schools until September. </a:t>
            </a:r>
          </a:p>
          <a:p>
            <a:pPr marL="0" indent="0">
              <a:buNone/>
            </a:pPr>
            <a:r>
              <a:rPr lang="en-GB" sz="1200" dirty="0"/>
              <a:t>Though reported cases have been relatively low for its 110m strong population, Ethiopia faces economic difficulties and the lockdown exacerbates issues of gender-based violence, child marriage and out of school children -  reportedly 1.6m girls (UNICEF 2018). </a:t>
            </a:r>
          </a:p>
        </p:txBody>
      </p:sp>
      <p:sp>
        <p:nvSpPr>
          <p:cNvPr id="10" name="Rectangle 9">
            <a:extLst>
              <a:ext uri="{FF2B5EF4-FFF2-40B4-BE49-F238E27FC236}">
                <a16:creationId xmlns:a16="http://schemas.microsoft.com/office/drawing/2014/main" id="{CEE031FB-6D2F-4BF0-9DED-0AF735662986}"/>
              </a:ext>
            </a:extLst>
          </p:cNvPr>
          <p:cNvSpPr/>
          <p:nvPr/>
        </p:nvSpPr>
        <p:spPr>
          <a:xfrm>
            <a:off x="609600" y="3921484"/>
            <a:ext cx="8501742" cy="2893100"/>
          </a:xfrm>
          <a:prstGeom prst="rect">
            <a:avLst/>
          </a:prstGeom>
        </p:spPr>
        <p:txBody>
          <a:bodyPr wrap="square">
            <a:spAutoFit/>
          </a:bodyPr>
          <a:lstStyle/>
          <a:p>
            <a:r>
              <a:rPr lang="en-GB" sz="1400" b="1" dirty="0">
                <a:solidFill>
                  <a:schemeClr val="bg2"/>
                </a:solidFill>
              </a:rPr>
              <a:t>Project Response to COVID-19 </a:t>
            </a:r>
            <a:endParaRPr lang="en-GB" sz="1200" dirty="0">
              <a:solidFill>
                <a:schemeClr val="tx2"/>
              </a:solidFill>
              <a:sym typeface="Wingdings" panose="05000000000000000000" pitchFamily="2" charset="2"/>
            </a:endParaRPr>
          </a:p>
          <a:p>
            <a:pPr marL="171450" indent="-171450">
              <a:buFont typeface="Arial" panose="020B0604020202020204" pitchFamily="34" charset="0"/>
              <a:buChar char="•"/>
            </a:pPr>
            <a:r>
              <a:rPr lang="en-GB" sz="1200" dirty="0"/>
              <a:t>The Change project has focused their COVID-19 response activities on equity and keeping in contact with girls and maintaining distance learning where possible. </a:t>
            </a:r>
          </a:p>
          <a:p>
            <a:pPr marL="171450" indent="-171450">
              <a:buFont typeface="Arial" panose="020B0604020202020204" pitchFamily="34" charset="0"/>
              <a:buChar char="•"/>
            </a:pPr>
            <a:r>
              <a:rPr lang="en-GB" sz="1200" dirty="0"/>
              <a:t>The project has managed to maintain contact with over 80% of the girls, largely through phone contact either directly or with families or neighbours, but with poor radio access and limited or no internet, the project has had to focus on in-person activities through the field staff who live in project intervention areas and so can maintain contact with the girls directly through community action groups. The project has provided mobile air time for all field staff and facilitators to support this effort. </a:t>
            </a:r>
          </a:p>
          <a:p>
            <a:pPr marL="171450" indent="-171450">
              <a:buFont typeface="Arial" panose="020B0604020202020204" pitchFamily="34" charset="0"/>
              <a:buChar char="•"/>
            </a:pPr>
            <a:r>
              <a:rPr lang="en-GB" sz="1200" dirty="0"/>
              <a:t>On the ground, the field staff facilitators have been allocated small groups of around 25-30 girls who meet on a weekly basis, while following strict social distancing measures. The groups meet for around 1 – 2 hours and use distributed education materials to learn. The project is also engaging in capacity building of facilitators to enable them to monitor and support the girls’ safety, wellbeing and support public health messages. The project is distributing protective supplies of face masks, sanitizers and soaps for the group meetings.  </a:t>
            </a:r>
            <a:endParaRPr lang="en-GB" sz="1200" b="1" dirty="0">
              <a:solidFill>
                <a:schemeClr val="tx2"/>
              </a:solidFill>
            </a:endParaRPr>
          </a:p>
          <a:p>
            <a:endParaRPr lang="en-GB" sz="1200" b="1" dirty="0">
              <a:solidFill>
                <a:schemeClr val="tx2"/>
              </a:solidFill>
            </a:endParaRPr>
          </a:p>
          <a:p>
            <a:pPr lvl="1"/>
            <a:endParaRPr lang="en-GB" sz="1200" dirty="0"/>
          </a:p>
        </p:txBody>
      </p:sp>
      <p:sp>
        <p:nvSpPr>
          <p:cNvPr id="14" name="Title 6">
            <a:extLst>
              <a:ext uri="{FF2B5EF4-FFF2-40B4-BE49-F238E27FC236}">
                <a16:creationId xmlns:a16="http://schemas.microsoft.com/office/drawing/2014/main" id="{7B4FCADA-95DB-4116-97DA-D51D328C991D}"/>
              </a:ext>
            </a:extLst>
          </p:cNvPr>
          <p:cNvSpPr txBox="1">
            <a:spLocks/>
          </p:cNvSpPr>
          <p:nvPr/>
        </p:nvSpPr>
        <p:spPr>
          <a:xfrm>
            <a:off x="590107" y="315802"/>
            <a:ext cx="11011785"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7. Maintaining girls learning by leveraging local networks in Ethiopia</a:t>
            </a:r>
          </a:p>
        </p:txBody>
      </p:sp>
      <p:sp>
        <p:nvSpPr>
          <p:cNvPr id="9" name="Rectangle 8">
            <a:extLst>
              <a:ext uri="{FF2B5EF4-FFF2-40B4-BE49-F238E27FC236}">
                <a16:creationId xmlns:a16="http://schemas.microsoft.com/office/drawing/2014/main" id="{80C6E85D-BEE9-48C3-B418-0B53E704BD0A}"/>
              </a:ext>
            </a:extLst>
          </p:cNvPr>
          <p:cNvSpPr/>
          <p:nvPr/>
        </p:nvSpPr>
        <p:spPr>
          <a:xfrm>
            <a:off x="9111342" y="4036301"/>
            <a:ext cx="2741352" cy="2154436"/>
          </a:xfrm>
          <a:prstGeom prst="rect">
            <a:avLst/>
          </a:prstGeom>
        </p:spPr>
        <p:txBody>
          <a:bodyPr wrap="square">
            <a:spAutoFit/>
          </a:bodyPr>
          <a:lstStyle/>
          <a:p>
            <a:pPr lvl="0"/>
            <a:r>
              <a:rPr lang="en-GB" sz="1400" b="1" dirty="0">
                <a:solidFill>
                  <a:schemeClr val="bg2"/>
                </a:solidFill>
              </a:rPr>
              <a:t>What we are learning</a:t>
            </a:r>
          </a:p>
          <a:p>
            <a:pPr lvl="0"/>
            <a:r>
              <a:rPr lang="en-GB" sz="1200" dirty="0">
                <a:solidFill>
                  <a:srgbClr val="4D4F53"/>
                </a:solidFill>
                <a:sym typeface="Wingdings" panose="05000000000000000000" pitchFamily="2" charset="2"/>
              </a:rPr>
              <a:t>With connectivity severely limited, the project has managed to maintain contact with the project beneficiaries largely because of its extensive community network of field staff. </a:t>
            </a:r>
          </a:p>
          <a:p>
            <a:pPr lvl="0"/>
            <a:r>
              <a:rPr lang="en-GB" sz="1200" dirty="0">
                <a:solidFill>
                  <a:srgbClr val="4D4F53"/>
                </a:solidFill>
                <a:sym typeface="Wingdings" panose="05000000000000000000" pitchFamily="2" charset="2"/>
              </a:rPr>
              <a:t>However, enabling girls to continue learning in small groups has only been possible with the blessing and support of parents or caregivers and local administrations.  </a:t>
            </a:r>
          </a:p>
        </p:txBody>
      </p:sp>
      <p:grpSp>
        <p:nvGrpSpPr>
          <p:cNvPr id="12" name="Group 11">
            <a:extLst>
              <a:ext uri="{FF2B5EF4-FFF2-40B4-BE49-F238E27FC236}">
                <a16:creationId xmlns:a16="http://schemas.microsoft.com/office/drawing/2014/main" id="{BC31E506-75AF-4014-81E6-0C3AE9D93E81}"/>
              </a:ext>
            </a:extLst>
          </p:cNvPr>
          <p:cNvGrpSpPr/>
          <p:nvPr/>
        </p:nvGrpSpPr>
        <p:grpSpPr>
          <a:xfrm>
            <a:off x="9230735" y="1649184"/>
            <a:ext cx="2609750" cy="1647270"/>
            <a:chOff x="8634566" y="1674668"/>
            <a:chExt cx="2609750" cy="1647270"/>
          </a:xfrm>
        </p:grpSpPr>
        <p:sp>
          <p:nvSpPr>
            <p:cNvPr id="15" name="TextBox 14">
              <a:extLst>
                <a:ext uri="{FF2B5EF4-FFF2-40B4-BE49-F238E27FC236}">
                  <a16:creationId xmlns:a16="http://schemas.microsoft.com/office/drawing/2014/main" id="{0443F6DA-C502-4876-ADAD-2CC83AB53D53}"/>
                </a:ext>
              </a:extLst>
            </p:cNvPr>
            <p:cNvSpPr txBox="1"/>
            <p:nvPr/>
          </p:nvSpPr>
          <p:spPr>
            <a:xfrm>
              <a:off x="9208645" y="1674668"/>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grpSp>
          <p:nvGrpSpPr>
            <p:cNvPr id="16" name="Group 15">
              <a:extLst>
                <a:ext uri="{FF2B5EF4-FFF2-40B4-BE49-F238E27FC236}">
                  <a16:creationId xmlns:a16="http://schemas.microsoft.com/office/drawing/2014/main" id="{AA7CCD9E-AFA4-43C0-A5E6-9C2D43B48638}"/>
                </a:ext>
              </a:extLst>
            </p:cNvPr>
            <p:cNvGrpSpPr/>
            <p:nvPr/>
          </p:nvGrpSpPr>
          <p:grpSpPr>
            <a:xfrm>
              <a:off x="9595817" y="2014994"/>
              <a:ext cx="1562515" cy="695302"/>
              <a:chOff x="15866040" y="2310032"/>
              <a:chExt cx="1562515" cy="695302"/>
            </a:xfrm>
            <a:noFill/>
          </p:grpSpPr>
          <p:pic>
            <p:nvPicPr>
              <p:cNvPr id="21" name="Picture 20">
                <a:extLst>
                  <a:ext uri="{FF2B5EF4-FFF2-40B4-BE49-F238E27FC236}">
                    <a16:creationId xmlns:a16="http://schemas.microsoft.com/office/drawing/2014/main" id="{CEA85034-509D-43A4-BA09-2910E8E20198}"/>
                  </a:ext>
                </a:extLst>
              </p:cNvPr>
              <p:cNvPicPr>
                <a:picLocks noChangeAspect="1"/>
              </p:cNvPicPr>
              <p:nvPr/>
            </p:nvPicPr>
            <p:blipFill>
              <a:blip r:embed="rId8"/>
              <a:stretch>
                <a:fillRect/>
              </a:stretch>
            </p:blipFill>
            <p:spPr>
              <a:xfrm>
                <a:off x="15866040" y="2324657"/>
                <a:ext cx="680677" cy="680677"/>
              </a:xfrm>
              <a:prstGeom prst="rect">
                <a:avLst/>
              </a:prstGeom>
              <a:grpFill/>
            </p:spPr>
          </p:pic>
          <p:pic>
            <p:nvPicPr>
              <p:cNvPr id="22" name="Picture 21">
                <a:extLst>
                  <a:ext uri="{FF2B5EF4-FFF2-40B4-BE49-F238E27FC236}">
                    <a16:creationId xmlns:a16="http://schemas.microsoft.com/office/drawing/2014/main" id="{4E71A926-607D-4274-AC41-1E13E741C982}"/>
                  </a:ext>
                </a:extLst>
              </p:cNvPr>
              <p:cNvPicPr>
                <a:picLocks noChangeAspect="1"/>
              </p:cNvPicPr>
              <p:nvPr/>
            </p:nvPicPr>
            <p:blipFill>
              <a:blip r:embed="rId9"/>
              <a:stretch>
                <a:fillRect/>
              </a:stretch>
            </p:blipFill>
            <p:spPr>
              <a:xfrm>
                <a:off x="16747878" y="2310032"/>
                <a:ext cx="680677" cy="680677"/>
              </a:xfrm>
              <a:prstGeom prst="rect">
                <a:avLst/>
              </a:prstGeom>
              <a:grpFill/>
            </p:spPr>
          </p:pic>
        </p:grpSp>
        <p:pic>
          <p:nvPicPr>
            <p:cNvPr id="17" name="Picture 16">
              <a:extLst>
                <a:ext uri="{FF2B5EF4-FFF2-40B4-BE49-F238E27FC236}">
                  <a16:creationId xmlns:a16="http://schemas.microsoft.com/office/drawing/2014/main" id="{9720C037-8181-45A1-BD65-32E1BDD4E3EC}"/>
                </a:ext>
              </a:extLst>
            </p:cNvPr>
            <p:cNvPicPr>
              <a:picLocks noChangeAspect="1"/>
            </p:cNvPicPr>
            <p:nvPr/>
          </p:nvPicPr>
          <p:blipFill>
            <a:blip r:embed="rId10"/>
            <a:stretch>
              <a:fillRect/>
            </a:stretch>
          </p:blipFill>
          <p:spPr>
            <a:xfrm>
              <a:off x="8768096" y="2017744"/>
              <a:ext cx="672668" cy="672668"/>
            </a:xfrm>
            <a:prstGeom prst="rect">
              <a:avLst/>
            </a:prstGeom>
          </p:spPr>
        </p:pic>
        <p:sp>
          <p:nvSpPr>
            <p:cNvPr id="18" name="Rectangle 17">
              <a:extLst>
                <a:ext uri="{FF2B5EF4-FFF2-40B4-BE49-F238E27FC236}">
                  <a16:creationId xmlns:a16="http://schemas.microsoft.com/office/drawing/2014/main" id="{16AB8DFD-669B-4D10-81FA-676F28F5E704}"/>
                </a:ext>
              </a:extLst>
            </p:cNvPr>
            <p:cNvSpPr/>
            <p:nvPr/>
          </p:nvSpPr>
          <p:spPr>
            <a:xfrm>
              <a:off x="8634566" y="2767940"/>
              <a:ext cx="899812" cy="553998"/>
            </a:xfrm>
            <a:prstGeom prst="rect">
              <a:avLst/>
            </a:prstGeom>
            <a:noFill/>
          </p:spPr>
          <p:txBody>
            <a:bodyPr wrap="square" rtlCol="0">
              <a:spAutoFit/>
            </a:bodyPr>
            <a:lstStyle/>
            <a:p>
              <a:pPr algn="ctr"/>
              <a:r>
                <a:rPr lang="en-GB" sz="1000" dirty="0"/>
                <a:t>Social protection &amp; safety</a:t>
              </a:r>
            </a:p>
          </p:txBody>
        </p:sp>
        <p:sp>
          <p:nvSpPr>
            <p:cNvPr id="19" name="TextBox 18">
              <a:extLst>
                <a:ext uri="{FF2B5EF4-FFF2-40B4-BE49-F238E27FC236}">
                  <a16:creationId xmlns:a16="http://schemas.microsoft.com/office/drawing/2014/main" id="{A14AD50D-B957-4CA3-8233-2F650FAD111E}"/>
                </a:ext>
              </a:extLst>
            </p:cNvPr>
            <p:cNvSpPr txBox="1"/>
            <p:nvPr/>
          </p:nvSpPr>
          <p:spPr>
            <a:xfrm>
              <a:off x="10301364" y="2767940"/>
              <a:ext cx="942952" cy="553998"/>
            </a:xfrm>
            <a:prstGeom prst="rect">
              <a:avLst/>
            </a:prstGeom>
            <a:noFill/>
          </p:spPr>
          <p:txBody>
            <a:bodyPr wrap="square" rtlCol="0">
              <a:spAutoFit/>
            </a:bodyPr>
            <a:lstStyle/>
            <a:p>
              <a:pPr algn="ctr"/>
              <a:r>
                <a:rPr lang="en-GB" sz="1000" dirty="0"/>
                <a:t>Continuation of teaching &amp; learning</a:t>
              </a:r>
            </a:p>
          </p:txBody>
        </p:sp>
        <p:sp>
          <p:nvSpPr>
            <p:cNvPr id="20" name="TextBox 19">
              <a:extLst>
                <a:ext uri="{FF2B5EF4-FFF2-40B4-BE49-F238E27FC236}">
                  <a16:creationId xmlns:a16="http://schemas.microsoft.com/office/drawing/2014/main" id="{F87AB9CB-3137-4A61-AB74-722A356D842F}"/>
                </a:ext>
              </a:extLst>
            </p:cNvPr>
            <p:cNvSpPr txBox="1"/>
            <p:nvPr/>
          </p:nvSpPr>
          <p:spPr>
            <a:xfrm>
              <a:off x="9424838" y="2767940"/>
              <a:ext cx="964509" cy="400110"/>
            </a:xfrm>
            <a:prstGeom prst="rect">
              <a:avLst/>
            </a:prstGeom>
            <a:noFill/>
          </p:spPr>
          <p:txBody>
            <a:bodyPr wrap="square" rtlCol="0">
              <a:spAutoFit/>
            </a:bodyPr>
            <a:lstStyle/>
            <a:p>
              <a:pPr algn="ctr"/>
              <a:r>
                <a:rPr lang="en-GB" sz="1000" dirty="0"/>
                <a:t>Wellbeing &amp; Resilience</a:t>
              </a:r>
            </a:p>
          </p:txBody>
        </p:sp>
      </p:grpSp>
    </p:spTree>
    <p:extLst>
      <p:ext uri="{BB962C8B-B14F-4D97-AF65-F5344CB8AC3E}">
        <p14:creationId xmlns:p14="http://schemas.microsoft.com/office/powerpoint/2010/main" val="289622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1050"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34410" y="855591"/>
            <a:ext cx="10972800" cy="691200"/>
          </a:xfrm>
        </p:spPr>
        <p:txBody>
          <a:bodyPr/>
          <a:lstStyle/>
          <a:p>
            <a:r>
              <a:rPr lang="en-GB" sz="1800" dirty="0">
                <a:solidFill>
                  <a:schemeClr val="bg2"/>
                </a:solidFill>
              </a:rPr>
              <a:t>LNGB | Street Child | </a:t>
            </a:r>
            <a:r>
              <a:rPr lang="en-GB" sz="1800" i="1" dirty="0">
                <a:solidFill>
                  <a:schemeClr val="bg2"/>
                </a:solidFill>
              </a:rPr>
              <a:t>Marginalised No More</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18</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34410" y="1658807"/>
            <a:ext cx="7999486" cy="1714913"/>
          </a:xfrm>
          <a:solidFill>
            <a:schemeClr val="bg1">
              <a:lumMod val="95000"/>
            </a:schemeClr>
          </a:solidFill>
        </p:spPr>
        <p:txBody>
          <a:bodyPr vert="horz" lIns="108000" tIns="36000" rIns="72000" bIns="0" numCol="2" spcCol="144000" rtlCol="0">
            <a:noAutofit/>
          </a:bodyPr>
          <a:lstStyle/>
          <a:p>
            <a:pPr marL="0" indent="0">
              <a:buNone/>
            </a:pPr>
            <a:r>
              <a:rPr lang="en-GB" sz="1400" b="1" dirty="0">
                <a:solidFill>
                  <a:schemeClr val="bg2"/>
                </a:solidFill>
              </a:rPr>
              <a:t>Long term project overview </a:t>
            </a:r>
          </a:p>
          <a:p>
            <a:pPr marL="0" indent="0">
              <a:spcBef>
                <a:spcPts val="0"/>
              </a:spcBef>
              <a:spcAft>
                <a:spcPts val="0"/>
              </a:spcAft>
              <a:buNone/>
            </a:pPr>
            <a:r>
              <a:rPr lang="en-GB" sz="1100" dirty="0"/>
              <a:t>This project targets up to 7,500 of Nepal’s highly marginalised </a:t>
            </a:r>
            <a:r>
              <a:rPr lang="en-GB" sz="1100" dirty="0" err="1"/>
              <a:t>Musahar</a:t>
            </a:r>
            <a:r>
              <a:rPr lang="en-GB" sz="1100" dirty="0"/>
              <a:t> girls who, due to their low-caste, face complex, often interrelated barriers and experience limited or no access to education. The project aims to improve learning outcomes, focusing on functional literacy and numeracy to gain employment, and tackle obstacles the girls face such as fears for safety and security and in-school gender-related exclusion from curriculum and instruction.</a:t>
            </a:r>
          </a:p>
          <a:p>
            <a:pPr marL="0" indent="0">
              <a:spcBef>
                <a:spcPts val="0"/>
              </a:spcBef>
              <a:spcAft>
                <a:spcPts val="0"/>
              </a:spcAft>
              <a:buNone/>
            </a:pPr>
            <a:endParaRPr lang="en-GB" sz="1100" dirty="0"/>
          </a:p>
          <a:p>
            <a:pPr marL="0" indent="0">
              <a:spcBef>
                <a:spcPts val="0"/>
              </a:spcBef>
              <a:spcAft>
                <a:spcPts val="0"/>
              </a:spcAft>
              <a:buNone/>
            </a:pPr>
            <a:endParaRPr lang="en-GB" sz="1100" dirty="0"/>
          </a:p>
          <a:p>
            <a:pPr marL="0" indent="0">
              <a:buNone/>
            </a:pPr>
            <a:r>
              <a:rPr lang="en-GB" sz="1400" b="1" dirty="0">
                <a:solidFill>
                  <a:schemeClr val="bg2"/>
                </a:solidFill>
              </a:rPr>
              <a:t>Context  </a:t>
            </a:r>
          </a:p>
          <a:p>
            <a:pPr marL="0" indent="0">
              <a:buNone/>
            </a:pPr>
            <a:r>
              <a:rPr lang="en-GB" sz="1100" dirty="0"/>
              <a:t>Nepal has reported a low number COVID-19 cases, but has had very limited testing. Schools in Nepal have been suspended since 18 March and a country-wide lockdown came into effect on 24 March with all but essential services closed down. As well as severe economic impacts, the Musahar community has faced extreme food insecurity during the pandemic, and have in some cases been left off Government distribution lists owing to their caste status. </a:t>
            </a:r>
          </a:p>
        </p:txBody>
      </p:sp>
      <p:sp>
        <p:nvSpPr>
          <p:cNvPr id="10" name="Rectangle 9">
            <a:extLst>
              <a:ext uri="{FF2B5EF4-FFF2-40B4-BE49-F238E27FC236}">
                <a16:creationId xmlns:a16="http://schemas.microsoft.com/office/drawing/2014/main" id="{CEE031FB-6D2F-4BF0-9DED-0AF735662986}"/>
              </a:ext>
            </a:extLst>
          </p:cNvPr>
          <p:cNvSpPr/>
          <p:nvPr/>
        </p:nvSpPr>
        <p:spPr>
          <a:xfrm>
            <a:off x="634410" y="3510739"/>
            <a:ext cx="7819477" cy="2823850"/>
          </a:xfrm>
          <a:prstGeom prst="rect">
            <a:avLst/>
          </a:prstGeom>
        </p:spPr>
        <p:txBody>
          <a:bodyPr wrap="square">
            <a:spAutoFit/>
          </a:bodyPr>
          <a:lstStyle/>
          <a:p>
            <a:pPr>
              <a:spcAft>
                <a:spcPts val="300"/>
              </a:spcAft>
            </a:pPr>
            <a:r>
              <a:rPr lang="en-GB" sz="1400" b="1" dirty="0">
                <a:solidFill>
                  <a:schemeClr val="bg2"/>
                </a:solidFill>
              </a:rPr>
              <a:t>Project Response to COVID-19 </a:t>
            </a:r>
          </a:p>
          <a:p>
            <a:pPr marL="171450" indent="-171450">
              <a:spcAft>
                <a:spcPts val="300"/>
              </a:spcAft>
              <a:buFont typeface="Arial" panose="020B0604020202020204" pitchFamily="34" charset="0"/>
              <a:buChar char="•"/>
            </a:pPr>
            <a:r>
              <a:rPr lang="en-GB" sz="1200" dirty="0"/>
              <a:t>The project initially conducted a rapid needs assessment to understand how it could support beneficiaries during the pandemic and found that 100% of beneficiaries had experienced a loss of income and 79% had received no support. The overwhelming response was that the food insecurity situation was critical. </a:t>
            </a:r>
          </a:p>
          <a:p>
            <a:pPr marL="171450" indent="-171450">
              <a:spcAft>
                <a:spcPts val="300"/>
              </a:spcAft>
              <a:buFont typeface="Arial" panose="020B0604020202020204" pitchFamily="34" charset="0"/>
              <a:buChar char="•"/>
            </a:pPr>
            <a:r>
              <a:rPr lang="en-GB" sz="1200" dirty="0"/>
              <a:t> As food distribution is a Government matter, Street Child focused on enabling local government to reach the families most in need. They reached out to the local government officials with whom they had strong relationships already and shared the data and information that they had gathered from the rapid needs assessment, and advocated for the local authorities to provide desperately needed support.   </a:t>
            </a:r>
          </a:p>
          <a:p>
            <a:pPr marL="171450" indent="-171450">
              <a:spcAft>
                <a:spcPts val="300"/>
              </a:spcAft>
              <a:buFont typeface="Arial" panose="020B0604020202020204" pitchFamily="34" charset="0"/>
              <a:buChar char="•"/>
            </a:pPr>
            <a:r>
              <a:rPr lang="en-GB" sz="1200" dirty="0"/>
              <a:t>The rapid needs assessment also found that many of the girls were experiencing stress and sadness as the food insecurity, economic distress and threat of violence increased. The project therefore began working with specialist organisations to provide psycho-social support to girls through phone communication. The project’s membership of Protection Clusters enabled access to critical information on psycho-social and gender-based violence related support services, which the project then cascaded promptly to girls through community-based mechanisms.</a:t>
            </a:r>
          </a:p>
        </p:txBody>
      </p:sp>
      <p:sp>
        <p:nvSpPr>
          <p:cNvPr id="9" name="Rectangle 8">
            <a:extLst>
              <a:ext uri="{FF2B5EF4-FFF2-40B4-BE49-F238E27FC236}">
                <a16:creationId xmlns:a16="http://schemas.microsoft.com/office/drawing/2014/main" id="{550061F8-9914-4EE3-8827-FD2779F48C69}"/>
              </a:ext>
            </a:extLst>
          </p:cNvPr>
          <p:cNvSpPr/>
          <p:nvPr/>
        </p:nvSpPr>
        <p:spPr>
          <a:xfrm>
            <a:off x="8727817" y="3510739"/>
            <a:ext cx="3309040" cy="2523768"/>
          </a:xfrm>
          <a:prstGeom prst="rect">
            <a:avLst/>
          </a:prstGeom>
        </p:spPr>
        <p:txBody>
          <a:bodyPr wrap="square">
            <a:spAutoFit/>
          </a:bodyPr>
          <a:lstStyle/>
          <a:p>
            <a:pPr lvl="0"/>
            <a:r>
              <a:rPr lang="en-GB" sz="1400" b="1" dirty="0">
                <a:solidFill>
                  <a:schemeClr val="bg2"/>
                </a:solidFill>
              </a:rPr>
              <a:t>What we are learning</a:t>
            </a:r>
          </a:p>
          <a:p>
            <a:pPr lvl="0"/>
            <a:r>
              <a:rPr lang="en-GB" sz="1200" dirty="0">
                <a:solidFill>
                  <a:srgbClr val="4D4F53"/>
                </a:solidFill>
              </a:rPr>
              <a:t>The project faced immense challenges that they were only able to tackle through collaboration with local authorities and agencies working with the communities affected. The project plan to conduct another needs assessment to understand if the situation has improved for the Musahar communities and seeks to collaborate as much as possible with other agencies and groups operating in the area to expand their reach and increase relief distribution and safeguarding efforts. </a:t>
            </a:r>
          </a:p>
        </p:txBody>
      </p:sp>
      <p:sp>
        <p:nvSpPr>
          <p:cNvPr id="13" name="Title 6">
            <a:extLst>
              <a:ext uri="{FF2B5EF4-FFF2-40B4-BE49-F238E27FC236}">
                <a16:creationId xmlns:a16="http://schemas.microsoft.com/office/drawing/2014/main" id="{094FDB5F-6F19-4439-86A3-1B121039FB91}"/>
              </a:ext>
            </a:extLst>
          </p:cNvPr>
          <p:cNvSpPr txBox="1">
            <a:spLocks/>
          </p:cNvSpPr>
          <p:nvPr/>
        </p:nvSpPr>
        <p:spPr>
          <a:xfrm>
            <a:off x="609600" y="333359"/>
            <a:ext cx="10947990"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8. Providing food supplies and psycho-social support to girls in Nepal </a:t>
            </a:r>
          </a:p>
        </p:txBody>
      </p:sp>
      <p:grpSp>
        <p:nvGrpSpPr>
          <p:cNvPr id="11" name="Group 10">
            <a:extLst>
              <a:ext uri="{FF2B5EF4-FFF2-40B4-BE49-F238E27FC236}">
                <a16:creationId xmlns:a16="http://schemas.microsoft.com/office/drawing/2014/main" id="{83BC0EE7-B5BF-4175-AC9B-A7D25C2EAA81}"/>
              </a:ext>
            </a:extLst>
          </p:cNvPr>
          <p:cNvGrpSpPr/>
          <p:nvPr/>
        </p:nvGrpSpPr>
        <p:grpSpPr>
          <a:xfrm>
            <a:off x="8935222" y="1681274"/>
            <a:ext cx="2390650" cy="1647270"/>
            <a:chOff x="8634566" y="1674668"/>
            <a:chExt cx="2390650" cy="1647270"/>
          </a:xfrm>
        </p:grpSpPr>
        <p:sp>
          <p:nvSpPr>
            <p:cNvPr id="12" name="TextBox 11">
              <a:extLst>
                <a:ext uri="{FF2B5EF4-FFF2-40B4-BE49-F238E27FC236}">
                  <a16:creationId xmlns:a16="http://schemas.microsoft.com/office/drawing/2014/main" id="{33EAE32A-7FFA-4BE7-906B-1C73EAFB67B8}"/>
                </a:ext>
              </a:extLst>
            </p:cNvPr>
            <p:cNvSpPr txBox="1"/>
            <p:nvPr/>
          </p:nvSpPr>
          <p:spPr>
            <a:xfrm>
              <a:off x="9208645" y="1674668"/>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pic>
          <p:nvPicPr>
            <p:cNvPr id="19" name="Picture 18">
              <a:extLst>
                <a:ext uri="{FF2B5EF4-FFF2-40B4-BE49-F238E27FC236}">
                  <a16:creationId xmlns:a16="http://schemas.microsoft.com/office/drawing/2014/main" id="{B1129B4A-B54A-4A2B-9F3C-94A5068C3DBA}"/>
                </a:ext>
              </a:extLst>
            </p:cNvPr>
            <p:cNvPicPr>
              <a:picLocks noChangeAspect="1"/>
            </p:cNvPicPr>
            <p:nvPr/>
          </p:nvPicPr>
          <p:blipFill>
            <a:blip r:embed="rId8"/>
            <a:stretch>
              <a:fillRect/>
            </a:stretch>
          </p:blipFill>
          <p:spPr>
            <a:xfrm>
              <a:off x="9694056" y="2021208"/>
              <a:ext cx="680677" cy="680677"/>
            </a:xfrm>
            <a:prstGeom prst="rect">
              <a:avLst/>
            </a:prstGeom>
            <a:noFill/>
          </p:spPr>
        </p:pic>
        <p:pic>
          <p:nvPicPr>
            <p:cNvPr id="15" name="Picture 14">
              <a:extLst>
                <a:ext uri="{FF2B5EF4-FFF2-40B4-BE49-F238E27FC236}">
                  <a16:creationId xmlns:a16="http://schemas.microsoft.com/office/drawing/2014/main" id="{C348EAF9-F587-43F0-8D47-A955E371705C}"/>
                </a:ext>
              </a:extLst>
            </p:cNvPr>
            <p:cNvPicPr>
              <a:picLocks noChangeAspect="1"/>
            </p:cNvPicPr>
            <p:nvPr/>
          </p:nvPicPr>
          <p:blipFill>
            <a:blip r:embed="rId9"/>
            <a:stretch>
              <a:fillRect/>
            </a:stretch>
          </p:blipFill>
          <p:spPr>
            <a:xfrm>
              <a:off x="8768096" y="2017744"/>
              <a:ext cx="672668" cy="672668"/>
            </a:xfrm>
            <a:prstGeom prst="rect">
              <a:avLst/>
            </a:prstGeom>
          </p:spPr>
        </p:pic>
        <p:sp>
          <p:nvSpPr>
            <p:cNvPr id="16" name="Rectangle 15">
              <a:extLst>
                <a:ext uri="{FF2B5EF4-FFF2-40B4-BE49-F238E27FC236}">
                  <a16:creationId xmlns:a16="http://schemas.microsoft.com/office/drawing/2014/main" id="{15FE96EE-1AE8-4C39-9524-5F71A4DBB345}"/>
                </a:ext>
              </a:extLst>
            </p:cNvPr>
            <p:cNvSpPr/>
            <p:nvPr/>
          </p:nvSpPr>
          <p:spPr>
            <a:xfrm>
              <a:off x="8634566" y="2767940"/>
              <a:ext cx="899812" cy="553998"/>
            </a:xfrm>
            <a:prstGeom prst="rect">
              <a:avLst/>
            </a:prstGeom>
            <a:noFill/>
          </p:spPr>
          <p:txBody>
            <a:bodyPr wrap="square" rtlCol="0">
              <a:spAutoFit/>
            </a:bodyPr>
            <a:lstStyle/>
            <a:p>
              <a:pPr algn="ctr"/>
              <a:r>
                <a:rPr lang="en-GB" sz="1000" dirty="0"/>
                <a:t>Social protection &amp; safety</a:t>
              </a:r>
            </a:p>
          </p:txBody>
        </p:sp>
        <p:sp>
          <p:nvSpPr>
            <p:cNvPr id="18" name="TextBox 17">
              <a:extLst>
                <a:ext uri="{FF2B5EF4-FFF2-40B4-BE49-F238E27FC236}">
                  <a16:creationId xmlns:a16="http://schemas.microsoft.com/office/drawing/2014/main" id="{6F8C27C1-87E4-463D-AE13-E7F0BBE3FCFC}"/>
                </a:ext>
              </a:extLst>
            </p:cNvPr>
            <p:cNvSpPr txBox="1"/>
            <p:nvPr/>
          </p:nvSpPr>
          <p:spPr>
            <a:xfrm>
              <a:off x="9523077" y="2759529"/>
              <a:ext cx="964509" cy="400110"/>
            </a:xfrm>
            <a:prstGeom prst="rect">
              <a:avLst/>
            </a:prstGeom>
            <a:noFill/>
          </p:spPr>
          <p:txBody>
            <a:bodyPr wrap="square" rtlCol="0">
              <a:spAutoFit/>
            </a:bodyPr>
            <a:lstStyle/>
            <a:p>
              <a:pPr algn="ctr"/>
              <a:r>
                <a:rPr lang="en-GB" sz="1000" dirty="0"/>
                <a:t>Wellbeing &amp; Resilience</a:t>
              </a:r>
            </a:p>
          </p:txBody>
        </p:sp>
      </p:grpSp>
      <p:sp>
        <p:nvSpPr>
          <p:cNvPr id="21" name="TextBox 20">
            <a:extLst>
              <a:ext uri="{FF2B5EF4-FFF2-40B4-BE49-F238E27FC236}">
                <a16:creationId xmlns:a16="http://schemas.microsoft.com/office/drawing/2014/main" id="{079D906D-8FDA-4095-AD90-E2506F2405D8}"/>
              </a:ext>
            </a:extLst>
          </p:cNvPr>
          <p:cNvSpPr txBox="1"/>
          <p:nvPr/>
        </p:nvSpPr>
        <p:spPr>
          <a:xfrm>
            <a:off x="10625306" y="2756021"/>
            <a:ext cx="1171173" cy="553998"/>
          </a:xfrm>
          <a:prstGeom prst="rect">
            <a:avLst/>
          </a:prstGeom>
          <a:noFill/>
        </p:spPr>
        <p:txBody>
          <a:bodyPr wrap="square" rtlCol="0">
            <a:spAutoFit/>
          </a:bodyPr>
          <a:lstStyle/>
          <a:p>
            <a:pPr algn="ctr"/>
            <a:r>
              <a:rPr lang="en-GB" sz="1000" dirty="0"/>
              <a:t>Influencing society &amp; institutions </a:t>
            </a:r>
          </a:p>
        </p:txBody>
      </p:sp>
      <p:pic>
        <p:nvPicPr>
          <p:cNvPr id="22" name="Picture 21">
            <a:extLst>
              <a:ext uri="{FF2B5EF4-FFF2-40B4-BE49-F238E27FC236}">
                <a16:creationId xmlns:a16="http://schemas.microsoft.com/office/drawing/2014/main" id="{6688D616-AD95-4518-89E7-39A951879A8D}"/>
              </a:ext>
            </a:extLst>
          </p:cNvPr>
          <p:cNvPicPr>
            <a:picLocks noChangeAspect="1"/>
          </p:cNvPicPr>
          <p:nvPr/>
        </p:nvPicPr>
        <p:blipFill>
          <a:blip r:embed="rId10"/>
          <a:stretch>
            <a:fillRect/>
          </a:stretch>
        </p:blipFill>
        <p:spPr>
          <a:xfrm>
            <a:off x="10870555" y="2021084"/>
            <a:ext cx="680677" cy="680677"/>
          </a:xfrm>
          <a:prstGeom prst="rect">
            <a:avLst/>
          </a:prstGeom>
        </p:spPr>
      </p:pic>
    </p:spTree>
    <p:extLst>
      <p:ext uri="{BB962C8B-B14F-4D97-AF65-F5344CB8AC3E}">
        <p14:creationId xmlns:p14="http://schemas.microsoft.com/office/powerpoint/2010/main" val="88346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6DC17C-7413-4098-AB2B-04EF15C290C5}"/>
              </a:ext>
            </a:extLst>
          </p:cNvPr>
          <p:cNvGraphicFramePr>
            <a:graphicFrameLocks noChangeAspect="1"/>
          </p:cNvGraphicFramePr>
          <p:nvPr>
            <p:custDataLst>
              <p:tags r:id="rId2"/>
            </p:custDataLst>
            <p:extLst>
              <p:ext uri="{D42A27DB-BD31-4B8C-83A1-F6EECF244321}">
                <p14:modId xmlns:p14="http://schemas.microsoft.com/office/powerpoint/2010/main" val="1647539924"/>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5481"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6A6DC17C-7413-4098-AB2B-04EF15C290C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8A20EC2-AA62-4899-BCA6-960706A11CC1}"/>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i="1" dirty="0">
              <a:latin typeface="Arial" panose="020B0604020202020204" pitchFamily="34" charset="0"/>
              <a:ea typeface="+mj-ea"/>
              <a:cs typeface="+mj-cs"/>
              <a:sym typeface="Arial" panose="020B0604020202020204" pitchFamily="34" charset="0"/>
            </a:endParaRPr>
          </a:p>
        </p:txBody>
      </p:sp>
      <p:sp>
        <p:nvSpPr>
          <p:cNvPr id="7" name="Title 6"/>
          <p:cNvSpPr>
            <a:spLocks noGrp="1"/>
          </p:cNvSpPr>
          <p:nvPr>
            <p:ph type="title"/>
          </p:nvPr>
        </p:nvSpPr>
        <p:spPr>
          <a:xfrm>
            <a:off x="629913" y="937670"/>
            <a:ext cx="10972800" cy="691200"/>
          </a:xfrm>
        </p:spPr>
        <p:txBody>
          <a:bodyPr anchor="ctr"/>
          <a:lstStyle/>
          <a:p>
            <a:r>
              <a:rPr lang="en-GB" sz="1800" dirty="0">
                <a:solidFill>
                  <a:schemeClr val="bg2"/>
                </a:solidFill>
              </a:rPr>
              <a:t>LNGB | IRC | </a:t>
            </a:r>
            <a:r>
              <a:rPr lang="en-GB" sz="1800" i="1" dirty="0">
                <a:solidFill>
                  <a:schemeClr val="bg2"/>
                </a:solidFill>
              </a:rPr>
              <a:t>Every Adolescent Girl Empowered and Resilient </a:t>
            </a:r>
          </a:p>
        </p:txBody>
      </p:sp>
      <p:sp>
        <p:nvSpPr>
          <p:cNvPr id="4" name="Slide Number Placeholder 3"/>
          <p:cNvSpPr>
            <a:spLocks noGrp="1"/>
          </p:cNvSpPr>
          <p:nvPr>
            <p:ph type="sldNum" sz="quarter" idx="4"/>
          </p:nvPr>
        </p:nvSpPr>
        <p:spPr/>
        <p:txBody>
          <a:bodyPr/>
          <a:lstStyle/>
          <a:p>
            <a:endParaRPr lang="en-US" dirty="0"/>
          </a:p>
          <a:p>
            <a:fld id="{4FD9013D-92AD-C643-96A8-EBFE9D29F7C2}" type="slidenum">
              <a:rPr lang="en-US" smtClean="0"/>
              <a:pPr/>
              <a:t>19</a:t>
            </a:fld>
            <a:r>
              <a:rPr lang="en-US" dirty="0">
                <a:solidFill>
                  <a:schemeClr val="tx2"/>
                </a:solidFill>
              </a:rPr>
              <a:t> </a:t>
            </a:r>
            <a:r>
              <a:rPr lang="en-GB" dirty="0">
                <a:solidFill>
                  <a:schemeClr val="tx2"/>
                </a:solidFill>
              </a:rPr>
              <a:t>| </a:t>
            </a:r>
            <a:r>
              <a:rPr lang="en-GB" dirty="0"/>
              <a:t>GEC COVID-19 Project Responses</a:t>
            </a:r>
          </a:p>
        </p:txBody>
      </p:sp>
      <p:sp>
        <p:nvSpPr>
          <p:cNvPr id="5" name="Text Placeholder 4"/>
          <p:cNvSpPr>
            <a:spLocks noGrp="1"/>
          </p:cNvSpPr>
          <p:nvPr>
            <p:ph type="body" sz="quarter" idx="4294967295"/>
          </p:nvPr>
        </p:nvSpPr>
        <p:spPr>
          <a:xfrm>
            <a:off x="655361" y="1546816"/>
            <a:ext cx="8314468" cy="2115946"/>
          </a:xfrm>
          <a:solidFill>
            <a:schemeClr val="bg1">
              <a:lumMod val="95000"/>
            </a:schemeClr>
          </a:solidFill>
        </p:spPr>
        <p:txBody>
          <a:bodyPr vert="horz" lIns="108000" tIns="108000" rIns="108000" bIns="108000" numCol="2" spcCol="108000" rtlCol="0">
            <a:noAutofit/>
          </a:bodyPr>
          <a:lstStyle/>
          <a:p>
            <a:pPr marL="0" indent="0">
              <a:buNone/>
            </a:pPr>
            <a:r>
              <a:rPr lang="en-GB" sz="1400" b="1" dirty="0">
                <a:solidFill>
                  <a:schemeClr val="bg2"/>
                </a:solidFill>
              </a:rPr>
              <a:t>Long term project overview </a:t>
            </a:r>
          </a:p>
          <a:p>
            <a:pPr marL="0" indent="0">
              <a:buNone/>
            </a:pPr>
            <a:r>
              <a:rPr lang="en-GB" sz="1200" dirty="0"/>
              <a:t>This project targets 32,500 of Sierra Leone’s most marginalised, adolescent girls, including pregnant girls and young mothers, those affected by Ebola, disabilities or violence, and those who cannot afford and may never have been to school. EAGER aims to improve learning and support girls to transition primarily to vocational and professional training, self-employment or other employment, and where feasible, formal/non-formal education.</a:t>
            </a:r>
            <a:endParaRPr lang="en-GB" sz="1400" b="1" dirty="0">
              <a:solidFill>
                <a:schemeClr val="bg2"/>
              </a:solidFill>
            </a:endParaRPr>
          </a:p>
          <a:p>
            <a:pPr marL="0" indent="0">
              <a:buNone/>
            </a:pPr>
            <a:r>
              <a:rPr lang="en-GB" sz="1400" b="1" dirty="0">
                <a:solidFill>
                  <a:schemeClr val="bg2"/>
                </a:solidFill>
              </a:rPr>
              <a:t>Context  </a:t>
            </a:r>
          </a:p>
          <a:p>
            <a:pPr marL="0" indent="0">
              <a:buNone/>
            </a:pPr>
            <a:r>
              <a:rPr lang="en-GB" sz="1200" dirty="0"/>
              <a:t>Sierra Leone had its first case of coronavirus on 31 March 2020 which was followed by national lockdown measures  including school closures and travel restrictions. </a:t>
            </a:r>
          </a:p>
          <a:p>
            <a:pPr marL="0" indent="0">
              <a:buNone/>
            </a:pPr>
            <a:r>
              <a:rPr lang="en-GB" sz="1200" dirty="0"/>
              <a:t>During the Ebola crisis schools were closed for nine months disrupting learning, causing many to drop out and lead to a surge of gender-based violence and pregnancies - m</a:t>
            </a:r>
            <a:r>
              <a:rPr lang="en-US" sz="1200" dirty="0"/>
              <a:t>ore than 18,000 adolescent girls became pregnant during the peak of the Ebola crisis, all of which leaves</a:t>
            </a:r>
            <a:r>
              <a:rPr lang="en-GB" sz="1200" dirty="0"/>
              <a:t> a worrying precedent for the effects of school closures today. </a:t>
            </a:r>
          </a:p>
        </p:txBody>
      </p:sp>
      <p:sp>
        <p:nvSpPr>
          <p:cNvPr id="10" name="Rectangle 9">
            <a:extLst>
              <a:ext uri="{FF2B5EF4-FFF2-40B4-BE49-F238E27FC236}">
                <a16:creationId xmlns:a16="http://schemas.microsoft.com/office/drawing/2014/main" id="{CEE031FB-6D2F-4BF0-9DED-0AF735662986}"/>
              </a:ext>
            </a:extLst>
          </p:cNvPr>
          <p:cNvSpPr/>
          <p:nvPr/>
        </p:nvSpPr>
        <p:spPr>
          <a:xfrm>
            <a:off x="606682" y="3695643"/>
            <a:ext cx="7839893" cy="2862322"/>
          </a:xfrm>
          <a:prstGeom prst="rect">
            <a:avLst/>
          </a:prstGeom>
        </p:spPr>
        <p:txBody>
          <a:bodyPr wrap="square">
            <a:spAutoFit/>
          </a:bodyPr>
          <a:lstStyle/>
          <a:p>
            <a:pPr>
              <a:spcAft>
                <a:spcPts val="300"/>
              </a:spcAft>
            </a:pPr>
            <a:r>
              <a:rPr lang="en-GB" sz="1400" b="1" dirty="0">
                <a:solidFill>
                  <a:schemeClr val="bg2"/>
                </a:solidFill>
              </a:rPr>
              <a:t>Project Response to COVID-19 </a:t>
            </a:r>
            <a:endParaRPr lang="en-GB" sz="1200" b="1" dirty="0">
              <a:solidFill>
                <a:schemeClr val="tx2"/>
              </a:solidFill>
            </a:endParaRPr>
          </a:p>
          <a:p>
            <a:pPr marL="171450" indent="-171450">
              <a:spcAft>
                <a:spcPts val="300"/>
              </a:spcAft>
              <a:buFont typeface="Arial" panose="020B0604020202020204" pitchFamily="34" charset="0"/>
              <a:buChar char="•"/>
            </a:pPr>
            <a:r>
              <a:rPr lang="en-GB" sz="1200" dirty="0"/>
              <a:t>Having found that only 20% of the girls involved in the project have access to a phone, IRC have focused on maintaining direct contact by facilitating meetings among small community groups, created by dividing the existing group structures into smaller groups so that they can meet while adhering to social distancing measures. </a:t>
            </a:r>
          </a:p>
          <a:p>
            <a:pPr marL="171450" indent="-171450">
              <a:spcAft>
                <a:spcPts val="300"/>
              </a:spcAft>
              <a:buFont typeface="Arial" panose="020B0604020202020204" pitchFamily="34" charset="0"/>
              <a:buChar char="•"/>
            </a:pPr>
            <a:r>
              <a:rPr lang="en-GB" sz="1200" dirty="0"/>
              <a:t>They are focusing on life skills content, recognising the risks and explaining sources of help in relation to  gender-based violence and sexual and reproductive health, and combatting misinformation about COVID-19.</a:t>
            </a:r>
          </a:p>
          <a:p>
            <a:pPr marL="171450" indent="-171450">
              <a:spcAft>
                <a:spcPts val="300"/>
              </a:spcAft>
              <a:buFont typeface="Arial" panose="020B0604020202020204" pitchFamily="34" charset="0"/>
              <a:buChar char="•"/>
            </a:pPr>
            <a:r>
              <a:rPr lang="en-GB" sz="1200" dirty="0"/>
              <a:t>The content has been adapted to avoid any activities that require physical contact but rather encourage discussion among the small groups. The groups are reminded that they can talk to mentors privately and reach government free hotlines. </a:t>
            </a:r>
          </a:p>
          <a:p>
            <a:pPr marL="171450" indent="-171450">
              <a:spcAft>
                <a:spcPts val="300"/>
              </a:spcAft>
              <a:buFont typeface="Arial" panose="020B0604020202020204" pitchFamily="34" charset="0"/>
              <a:buChar char="•"/>
            </a:pPr>
            <a:r>
              <a:rPr lang="en-GB" sz="1200" dirty="0"/>
              <a:t>The national government has focused on radio messaging during the crisis; the project is working with BBC Media Action to develop radio public service announcements around gender-based violence messages to bring them to life through positive role modelling and storytelling. This is helping them to</a:t>
            </a:r>
            <a:r>
              <a:rPr lang="en-GB" sz="1200" dirty="0">
                <a:sym typeface="Wingdings" panose="05000000000000000000" pitchFamily="2" charset="2"/>
              </a:rPr>
              <a:t> </a:t>
            </a:r>
            <a:r>
              <a:rPr lang="en-GB" sz="1200" dirty="0"/>
              <a:t>reaching a wider audience, reinforce messages among communities, and ultimately work towards a more informed and supportive society</a:t>
            </a:r>
          </a:p>
        </p:txBody>
      </p:sp>
      <p:sp>
        <p:nvSpPr>
          <p:cNvPr id="18" name="Rectangle 17">
            <a:extLst>
              <a:ext uri="{FF2B5EF4-FFF2-40B4-BE49-F238E27FC236}">
                <a16:creationId xmlns:a16="http://schemas.microsoft.com/office/drawing/2014/main" id="{CA7EC3F5-BD24-4F60-91E9-CC81FD89B64E}"/>
              </a:ext>
            </a:extLst>
          </p:cNvPr>
          <p:cNvSpPr/>
          <p:nvPr/>
        </p:nvSpPr>
        <p:spPr>
          <a:xfrm>
            <a:off x="8561413" y="3695643"/>
            <a:ext cx="3449716" cy="2669962"/>
          </a:xfrm>
          <a:prstGeom prst="rect">
            <a:avLst/>
          </a:prstGeom>
        </p:spPr>
        <p:txBody>
          <a:bodyPr wrap="square">
            <a:spAutoFit/>
          </a:bodyPr>
          <a:lstStyle/>
          <a:p>
            <a:pPr>
              <a:spcAft>
                <a:spcPts val="300"/>
              </a:spcAft>
            </a:pPr>
            <a:r>
              <a:rPr lang="en-GB" sz="1400" b="1" dirty="0">
                <a:solidFill>
                  <a:schemeClr val="bg2"/>
                </a:solidFill>
              </a:rPr>
              <a:t>What we are learning</a:t>
            </a:r>
          </a:p>
          <a:p>
            <a:pPr>
              <a:spcAft>
                <a:spcPts val="300"/>
              </a:spcAft>
            </a:pPr>
            <a:r>
              <a:rPr lang="en-GB" sz="1200" dirty="0"/>
              <a:t>The project has used the learnings from the Ebola crisis to focus on critical issues such as sexual and reproductive health, safeguarding and mental wellbeing. </a:t>
            </a:r>
          </a:p>
          <a:p>
            <a:pPr>
              <a:spcAft>
                <a:spcPts val="300"/>
              </a:spcAft>
            </a:pPr>
            <a:r>
              <a:rPr lang="en-GB" sz="1200" dirty="0"/>
              <a:t>Maintaining group meetings is allowing the girls to experience physical and emotional safety and helps them stay connected to their peers and mentors who are key to supporting the psychosocial wellbeing of the girls, particularly as many girls do not otherwise have a trusted access they can speak to. </a:t>
            </a:r>
          </a:p>
          <a:p>
            <a:endParaRPr lang="en-GB" sz="1400" b="1" dirty="0">
              <a:solidFill>
                <a:schemeClr val="bg2"/>
              </a:solidFill>
            </a:endParaRPr>
          </a:p>
        </p:txBody>
      </p:sp>
      <p:sp>
        <p:nvSpPr>
          <p:cNvPr id="12" name="Title 6">
            <a:extLst>
              <a:ext uri="{FF2B5EF4-FFF2-40B4-BE49-F238E27FC236}">
                <a16:creationId xmlns:a16="http://schemas.microsoft.com/office/drawing/2014/main" id="{92A879CB-C629-40C9-A117-9E3A128C990E}"/>
              </a:ext>
            </a:extLst>
          </p:cNvPr>
          <p:cNvSpPr txBox="1">
            <a:spLocks/>
          </p:cNvSpPr>
          <p:nvPr/>
        </p:nvSpPr>
        <p:spPr>
          <a:xfrm>
            <a:off x="609600" y="333359"/>
            <a:ext cx="10947990" cy="691200"/>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tx2"/>
                </a:solidFill>
                <a:latin typeface="+mj-lt"/>
                <a:ea typeface="+mj-ea"/>
                <a:cs typeface="+mj-cs"/>
              </a:defRPr>
            </a:lvl1pPr>
          </a:lstStyle>
          <a:p>
            <a:r>
              <a:rPr lang="en-GB" sz="2400" dirty="0"/>
              <a:t>9. Learning from the Ebola Crisis and supporting girls through community groups and radio communications in Sierra Leone </a:t>
            </a:r>
          </a:p>
        </p:txBody>
      </p:sp>
      <p:grpSp>
        <p:nvGrpSpPr>
          <p:cNvPr id="13" name="Group 12">
            <a:extLst>
              <a:ext uri="{FF2B5EF4-FFF2-40B4-BE49-F238E27FC236}">
                <a16:creationId xmlns:a16="http://schemas.microsoft.com/office/drawing/2014/main" id="{E4FF5201-CDE8-48F5-A06C-917642967C08}"/>
              </a:ext>
            </a:extLst>
          </p:cNvPr>
          <p:cNvGrpSpPr/>
          <p:nvPr/>
        </p:nvGrpSpPr>
        <p:grpSpPr>
          <a:xfrm>
            <a:off x="8997129" y="1595865"/>
            <a:ext cx="2390650" cy="1647270"/>
            <a:chOff x="8634566" y="1674668"/>
            <a:chExt cx="2390650" cy="1647270"/>
          </a:xfrm>
        </p:grpSpPr>
        <p:sp>
          <p:nvSpPr>
            <p:cNvPr id="15" name="TextBox 14">
              <a:extLst>
                <a:ext uri="{FF2B5EF4-FFF2-40B4-BE49-F238E27FC236}">
                  <a16:creationId xmlns:a16="http://schemas.microsoft.com/office/drawing/2014/main" id="{A518E064-E035-4709-B1CC-ADE36ACDBE04}"/>
                </a:ext>
              </a:extLst>
            </p:cNvPr>
            <p:cNvSpPr txBox="1"/>
            <p:nvPr/>
          </p:nvSpPr>
          <p:spPr>
            <a:xfrm>
              <a:off x="9208645" y="1674668"/>
              <a:ext cx="1816571" cy="1169551"/>
            </a:xfrm>
            <a:prstGeom prst="rect">
              <a:avLst/>
            </a:prstGeom>
            <a:noFill/>
          </p:spPr>
          <p:txBody>
            <a:bodyPr wrap="square" rtlCol="0">
              <a:spAutoFit/>
            </a:bodyPr>
            <a:lstStyle/>
            <a:p>
              <a:r>
                <a:rPr lang="en-GB" sz="1400" b="1" dirty="0">
                  <a:solidFill>
                    <a:schemeClr val="bg2"/>
                  </a:solidFill>
                </a:rPr>
                <a:t>Output Domains</a:t>
              </a:r>
              <a:endParaRPr lang="en-GB" sz="1400" dirty="0">
                <a:solidFill>
                  <a:schemeClr val="bg2"/>
                </a:solidFill>
              </a:endParaRPr>
            </a:p>
            <a:p>
              <a:r>
                <a:rPr lang="en-GB" sz="1600" dirty="0">
                  <a:solidFill>
                    <a:schemeClr val="bg2"/>
                  </a:solidFill>
                </a:rPr>
                <a:t>  </a:t>
              </a:r>
            </a:p>
            <a:p>
              <a:endParaRPr lang="en-GB" sz="2000" dirty="0">
                <a:solidFill>
                  <a:schemeClr val="bg2"/>
                </a:solidFill>
              </a:endParaRPr>
            </a:p>
            <a:p>
              <a:endParaRPr lang="en-GB" sz="2000" dirty="0">
                <a:solidFill>
                  <a:schemeClr val="bg2"/>
                </a:solidFill>
              </a:endParaRPr>
            </a:p>
          </p:txBody>
        </p:sp>
        <p:pic>
          <p:nvPicPr>
            <p:cNvPr id="16" name="Picture 15">
              <a:extLst>
                <a:ext uri="{FF2B5EF4-FFF2-40B4-BE49-F238E27FC236}">
                  <a16:creationId xmlns:a16="http://schemas.microsoft.com/office/drawing/2014/main" id="{C2BDFB48-8041-4B6C-804C-068A3DCC064B}"/>
                </a:ext>
              </a:extLst>
            </p:cNvPr>
            <p:cNvPicPr>
              <a:picLocks noChangeAspect="1"/>
            </p:cNvPicPr>
            <p:nvPr/>
          </p:nvPicPr>
          <p:blipFill>
            <a:blip r:embed="rId8"/>
            <a:stretch>
              <a:fillRect/>
            </a:stretch>
          </p:blipFill>
          <p:spPr>
            <a:xfrm>
              <a:off x="9694056" y="2021208"/>
              <a:ext cx="680677" cy="680677"/>
            </a:xfrm>
            <a:prstGeom prst="rect">
              <a:avLst/>
            </a:prstGeom>
            <a:noFill/>
          </p:spPr>
        </p:pic>
        <p:pic>
          <p:nvPicPr>
            <p:cNvPr id="19" name="Picture 18">
              <a:extLst>
                <a:ext uri="{FF2B5EF4-FFF2-40B4-BE49-F238E27FC236}">
                  <a16:creationId xmlns:a16="http://schemas.microsoft.com/office/drawing/2014/main" id="{338D7F89-4A58-4357-A6E6-362F6DF64A1F}"/>
                </a:ext>
              </a:extLst>
            </p:cNvPr>
            <p:cNvPicPr>
              <a:picLocks noChangeAspect="1"/>
            </p:cNvPicPr>
            <p:nvPr/>
          </p:nvPicPr>
          <p:blipFill>
            <a:blip r:embed="rId9"/>
            <a:stretch>
              <a:fillRect/>
            </a:stretch>
          </p:blipFill>
          <p:spPr>
            <a:xfrm>
              <a:off x="8768096" y="2017744"/>
              <a:ext cx="672668" cy="672668"/>
            </a:xfrm>
            <a:prstGeom prst="rect">
              <a:avLst/>
            </a:prstGeom>
          </p:spPr>
        </p:pic>
        <p:sp>
          <p:nvSpPr>
            <p:cNvPr id="20" name="Rectangle 19">
              <a:extLst>
                <a:ext uri="{FF2B5EF4-FFF2-40B4-BE49-F238E27FC236}">
                  <a16:creationId xmlns:a16="http://schemas.microsoft.com/office/drawing/2014/main" id="{CE7208D8-57AF-41B1-8C19-ECDED478A200}"/>
                </a:ext>
              </a:extLst>
            </p:cNvPr>
            <p:cNvSpPr/>
            <p:nvPr/>
          </p:nvSpPr>
          <p:spPr>
            <a:xfrm>
              <a:off x="8634566" y="2767940"/>
              <a:ext cx="899812" cy="553998"/>
            </a:xfrm>
            <a:prstGeom prst="rect">
              <a:avLst/>
            </a:prstGeom>
            <a:noFill/>
          </p:spPr>
          <p:txBody>
            <a:bodyPr wrap="square" rtlCol="0">
              <a:spAutoFit/>
            </a:bodyPr>
            <a:lstStyle/>
            <a:p>
              <a:pPr algn="ctr"/>
              <a:r>
                <a:rPr lang="en-GB" sz="1000" dirty="0"/>
                <a:t>Social protection &amp; safety</a:t>
              </a:r>
            </a:p>
          </p:txBody>
        </p:sp>
        <p:sp>
          <p:nvSpPr>
            <p:cNvPr id="21" name="TextBox 20">
              <a:extLst>
                <a:ext uri="{FF2B5EF4-FFF2-40B4-BE49-F238E27FC236}">
                  <a16:creationId xmlns:a16="http://schemas.microsoft.com/office/drawing/2014/main" id="{99832D22-C13F-45C8-BDBD-91E15BB24AD0}"/>
                </a:ext>
              </a:extLst>
            </p:cNvPr>
            <p:cNvSpPr txBox="1"/>
            <p:nvPr/>
          </p:nvSpPr>
          <p:spPr>
            <a:xfrm>
              <a:off x="9523077" y="2759529"/>
              <a:ext cx="964509" cy="400110"/>
            </a:xfrm>
            <a:prstGeom prst="rect">
              <a:avLst/>
            </a:prstGeom>
            <a:noFill/>
          </p:spPr>
          <p:txBody>
            <a:bodyPr wrap="square" rtlCol="0">
              <a:spAutoFit/>
            </a:bodyPr>
            <a:lstStyle/>
            <a:p>
              <a:pPr algn="ctr"/>
              <a:r>
                <a:rPr lang="en-GB" sz="1000" dirty="0"/>
                <a:t>Wellbeing &amp; Resilience</a:t>
              </a:r>
            </a:p>
          </p:txBody>
        </p:sp>
      </p:grpSp>
      <p:sp>
        <p:nvSpPr>
          <p:cNvPr id="22" name="TextBox 21">
            <a:extLst>
              <a:ext uri="{FF2B5EF4-FFF2-40B4-BE49-F238E27FC236}">
                <a16:creationId xmlns:a16="http://schemas.microsoft.com/office/drawing/2014/main" id="{66ED3539-10E7-4190-9070-C7C84D1D5C6A}"/>
              </a:ext>
            </a:extLst>
          </p:cNvPr>
          <p:cNvSpPr txBox="1"/>
          <p:nvPr/>
        </p:nvSpPr>
        <p:spPr>
          <a:xfrm>
            <a:off x="10805581" y="2673878"/>
            <a:ext cx="1171173" cy="553998"/>
          </a:xfrm>
          <a:prstGeom prst="rect">
            <a:avLst/>
          </a:prstGeom>
          <a:noFill/>
        </p:spPr>
        <p:txBody>
          <a:bodyPr wrap="square" rtlCol="0">
            <a:spAutoFit/>
          </a:bodyPr>
          <a:lstStyle/>
          <a:p>
            <a:pPr algn="ctr"/>
            <a:r>
              <a:rPr lang="en-GB" sz="1000" dirty="0"/>
              <a:t>Influencing society &amp; institutions </a:t>
            </a:r>
          </a:p>
        </p:txBody>
      </p:sp>
      <p:pic>
        <p:nvPicPr>
          <p:cNvPr id="23" name="Picture 22">
            <a:extLst>
              <a:ext uri="{FF2B5EF4-FFF2-40B4-BE49-F238E27FC236}">
                <a16:creationId xmlns:a16="http://schemas.microsoft.com/office/drawing/2014/main" id="{BD2BB170-951B-47F7-BD32-717FAA9CC8C9}"/>
              </a:ext>
            </a:extLst>
          </p:cNvPr>
          <p:cNvPicPr>
            <a:picLocks noChangeAspect="1"/>
          </p:cNvPicPr>
          <p:nvPr/>
        </p:nvPicPr>
        <p:blipFill>
          <a:blip r:embed="rId10"/>
          <a:stretch>
            <a:fillRect/>
          </a:stretch>
        </p:blipFill>
        <p:spPr>
          <a:xfrm>
            <a:off x="11050830" y="1938941"/>
            <a:ext cx="680677" cy="680677"/>
          </a:xfrm>
          <a:prstGeom prst="rect">
            <a:avLst/>
          </a:prstGeom>
        </p:spPr>
      </p:pic>
    </p:spTree>
    <p:extLst>
      <p:ext uri="{BB962C8B-B14F-4D97-AF65-F5344CB8AC3E}">
        <p14:creationId xmlns:p14="http://schemas.microsoft.com/office/powerpoint/2010/main" val="10832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DA010D4-8915-4C73-AB6A-EE5D295B2D79}"/>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2047"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FDA010D4-8915-4C73-AB6A-EE5D295B2D79}"/>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A7B5E8B-9F61-4C87-AB86-CE19306BA1F2}"/>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DABCBC04-576B-473E-BF24-DE389883EBC9}"/>
              </a:ext>
            </a:extLst>
          </p:cNvPr>
          <p:cNvSpPr>
            <a:spLocks noGrp="1"/>
          </p:cNvSpPr>
          <p:nvPr>
            <p:ph type="title"/>
          </p:nvPr>
        </p:nvSpPr>
        <p:spPr/>
        <p:txBody>
          <a:bodyPr/>
          <a:lstStyle/>
          <a:p>
            <a:r>
              <a:rPr lang="en-GB" dirty="0"/>
              <a:t>Contents</a:t>
            </a:r>
          </a:p>
        </p:txBody>
      </p:sp>
      <p:sp>
        <p:nvSpPr>
          <p:cNvPr id="4" name="Slide Number Placeholder 3">
            <a:extLst>
              <a:ext uri="{FF2B5EF4-FFF2-40B4-BE49-F238E27FC236}">
                <a16:creationId xmlns:a16="http://schemas.microsoft.com/office/drawing/2014/main" id="{BE07AEC0-19C9-427A-83EF-B4751E79F07F}"/>
              </a:ext>
            </a:extLst>
          </p:cNvPr>
          <p:cNvSpPr>
            <a:spLocks noGrp="1"/>
          </p:cNvSpPr>
          <p:nvPr>
            <p:ph type="sldNum" sz="quarter" idx="4"/>
          </p:nvPr>
        </p:nvSpPr>
        <p:spPr/>
        <p:txBody>
          <a:bodyPr/>
          <a:lstStyle/>
          <a:p>
            <a:endParaRPr lang="en-US" dirty="0"/>
          </a:p>
          <a:p>
            <a:fld id="{4FD9013D-92AD-C643-96A8-EBFE9D29F7C2}" type="slidenum">
              <a:rPr lang="en-US" b="1" smtClean="0"/>
              <a:pPr/>
              <a:t>2</a:t>
            </a:fld>
            <a:r>
              <a:rPr lang="en-US" dirty="0">
                <a:solidFill>
                  <a:schemeClr val="tx2"/>
                </a:solidFill>
              </a:rPr>
              <a:t> </a:t>
            </a:r>
            <a:r>
              <a:rPr lang="en-GB" dirty="0">
                <a:solidFill>
                  <a:schemeClr val="tx2"/>
                </a:solidFill>
              </a:rPr>
              <a:t>| </a:t>
            </a:r>
            <a:r>
              <a:rPr lang="en-GB" dirty="0"/>
              <a:t>GEC COVID-19 Project Responses</a:t>
            </a:r>
          </a:p>
        </p:txBody>
      </p:sp>
      <p:graphicFrame>
        <p:nvGraphicFramePr>
          <p:cNvPr id="10" name="Table 10">
            <a:extLst>
              <a:ext uri="{FF2B5EF4-FFF2-40B4-BE49-F238E27FC236}">
                <a16:creationId xmlns:a16="http://schemas.microsoft.com/office/drawing/2014/main" id="{75C09894-1D46-4426-AD32-FD2462F1313E}"/>
              </a:ext>
            </a:extLst>
          </p:cNvPr>
          <p:cNvGraphicFramePr>
            <a:graphicFrameLocks noGrp="1"/>
          </p:cNvGraphicFramePr>
          <p:nvPr>
            <p:extLst>
              <p:ext uri="{D42A27DB-BD31-4B8C-83A1-F6EECF244321}">
                <p14:modId xmlns:p14="http://schemas.microsoft.com/office/powerpoint/2010/main" val="3887473425"/>
              </p:ext>
            </p:extLst>
          </p:nvPr>
        </p:nvGraphicFramePr>
        <p:xfrm>
          <a:off x="2502161" y="2214233"/>
          <a:ext cx="6706425" cy="2322338"/>
        </p:xfrm>
        <a:graphic>
          <a:graphicData uri="http://schemas.openxmlformats.org/drawingml/2006/table">
            <a:tbl>
              <a:tblPr firstRow="1" bandRow="1">
                <a:tableStyleId>{5C22544A-7EE6-4342-B048-85BDC9FD1C3A}</a:tableStyleId>
              </a:tblPr>
              <a:tblGrid>
                <a:gridCol w="458436">
                  <a:extLst>
                    <a:ext uri="{9D8B030D-6E8A-4147-A177-3AD203B41FA5}">
                      <a16:colId xmlns:a16="http://schemas.microsoft.com/office/drawing/2014/main" val="4270671472"/>
                    </a:ext>
                  </a:extLst>
                </a:gridCol>
                <a:gridCol w="4992198">
                  <a:extLst>
                    <a:ext uri="{9D8B030D-6E8A-4147-A177-3AD203B41FA5}">
                      <a16:colId xmlns:a16="http://schemas.microsoft.com/office/drawing/2014/main" val="1611498498"/>
                    </a:ext>
                  </a:extLst>
                </a:gridCol>
                <a:gridCol w="1255791">
                  <a:extLst>
                    <a:ext uri="{9D8B030D-6E8A-4147-A177-3AD203B41FA5}">
                      <a16:colId xmlns:a16="http://schemas.microsoft.com/office/drawing/2014/main" val="3226150002"/>
                    </a:ext>
                  </a:extLst>
                </a:gridCol>
              </a:tblGrid>
              <a:tr h="57139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Section</a:t>
                      </a: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bg1"/>
                          </a:solidFill>
                        </a:rPr>
                        <a:t>Page</a:t>
                      </a: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8291162"/>
                  </a:ext>
                </a:extLst>
              </a:tr>
              <a:tr h="571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a:t>
                      </a: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About the GEC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3 – 5</a:t>
                      </a: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088801"/>
                  </a:ext>
                </a:extLst>
              </a:tr>
              <a:tr h="608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a:t>
                      </a: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The GEC and COVID-19 Response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6 – 8</a:t>
                      </a: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1271513"/>
                  </a:ext>
                </a:extLst>
              </a:tr>
              <a:tr h="571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t>3</a:t>
                      </a: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t>Case Studies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9 - 19</a:t>
                      </a: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3360160"/>
                  </a:ext>
                </a:extLst>
              </a:tr>
            </a:tbl>
          </a:graphicData>
        </a:graphic>
      </p:graphicFrame>
    </p:spTree>
    <p:extLst>
      <p:ext uri="{BB962C8B-B14F-4D97-AF65-F5344CB8AC3E}">
        <p14:creationId xmlns:p14="http://schemas.microsoft.com/office/powerpoint/2010/main" val="304198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3FEB53-1071-4341-9B1A-5F6C86C3A90A}"/>
              </a:ext>
            </a:extLst>
          </p:cNvPr>
          <p:cNvGraphicFramePr>
            <a:graphicFrameLocks noChangeAspect="1"/>
          </p:cNvGraphicFramePr>
          <p:nvPr>
            <p:custDataLst>
              <p:tags r:id="rId2"/>
            </p:custDataLst>
            <p:extLst>
              <p:ext uri="{D42A27DB-BD31-4B8C-83A1-F6EECF244321}">
                <p14:modId xmlns:p14="http://schemas.microsoft.com/office/powerpoint/2010/main" val="3899773187"/>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829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06768E-0C97-4B48-A70E-C452C6BDE004}"/>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US" sz="2800" b="1" dirty="0">
              <a:latin typeface="Arial" panose="020B0604020202020204" pitchFamily="34" charset="0"/>
              <a:ea typeface="+mj-ea"/>
              <a:cs typeface="+mj-cs"/>
              <a:sym typeface="Arial" panose="020B0604020202020204" pitchFamily="34" charset="0"/>
            </a:endParaRPr>
          </a:p>
        </p:txBody>
      </p:sp>
      <p:sp>
        <p:nvSpPr>
          <p:cNvPr id="17" name="Text Placeholder 16"/>
          <p:cNvSpPr>
            <a:spLocks noGrp="1"/>
          </p:cNvSpPr>
          <p:nvPr>
            <p:ph type="body" sz="quarter" idx="14"/>
          </p:nvPr>
        </p:nvSpPr>
        <p:spPr>
          <a:xfrm>
            <a:off x="622302" y="4872015"/>
            <a:ext cx="5473700" cy="1799891"/>
          </a:xfrm>
          <a:solidFill>
            <a:schemeClr val="bg1"/>
          </a:solidFill>
        </p:spPr>
        <p:txBody>
          <a:bodyPr anchor="t">
            <a:normAutofit lnSpcReduction="10000"/>
          </a:bodyPr>
          <a:lstStyle/>
          <a:p>
            <a:pPr marL="0" indent="0">
              <a:buNone/>
            </a:pPr>
            <a:r>
              <a:rPr lang="en-GB" dirty="0"/>
              <a:t>The Girls’ Education Challenge is a project funded by the UK’s Department for International Development and is led and administered by PricewaterhouseCoopers LLP, working with organisations including Nathan Associates London Ltd. and Social Development Direct Ltd. </a:t>
            </a:r>
          </a:p>
          <a:p>
            <a:pPr marL="0" indent="0">
              <a:buNone/>
            </a:pPr>
            <a:r>
              <a:rPr lang="en-GB" dirty="0"/>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and the other entities managing the Girls’ Education Challenge (as listed above) do not accept or assume any liability, responsibility or duty of care for any consequences of you or anyone else acting, or refraining to act, in reliance on the information contained in this publication or for any decision based on it.</a:t>
            </a:r>
          </a:p>
        </p:txBody>
      </p:sp>
      <p:sp>
        <p:nvSpPr>
          <p:cNvPr id="3" name="Title 2"/>
          <p:cNvSpPr>
            <a:spLocks noGrp="1"/>
          </p:cNvSpPr>
          <p:nvPr>
            <p:ph type="title"/>
          </p:nvPr>
        </p:nvSpPr>
        <p:spPr/>
        <p:txBody>
          <a:bodyPr/>
          <a:lstStyle/>
          <a:p>
            <a:r>
              <a:rPr lang="en-US" dirty="0"/>
              <a:t>Thank you</a:t>
            </a:r>
          </a:p>
        </p:txBody>
      </p:sp>
      <p:sp>
        <p:nvSpPr>
          <p:cNvPr id="13" name="Text Placeholder 12"/>
          <p:cNvSpPr>
            <a:spLocks noGrp="1"/>
          </p:cNvSpPr>
          <p:nvPr>
            <p:ph type="body" sz="quarter" idx="15"/>
          </p:nvPr>
        </p:nvSpPr>
        <p:spPr/>
        <p:txBody>
          <a:bodyPr>
            <a:normAutofit fontScale="85000" lnSpcReduction="20000"/>
          </a:bodyPr>
          <a:lstStyle/>
          <a:p>
            <a:pPr marL="0" indent="0">
              <a:buNone/>
            </a:pPr>
            <a:r>
              <a:rPr lang="en-GB" sz="1800" b="1" dirty="0"/>
              <a:t>For further information, please contact: </a:t>
            </a:r>
          </a:p>
          <a:p>
            <a:pPr marL="0" indent="0">
              <a:buNone/>
            </a:pPr>
            <a:endParaRPr lang="en-GB" sz="1800" dirty="0"/>
          </a:p>
          <a:p>
            <a:pPr marL="0" indent="0">
              <a:buNone/>
            </a:pPr>
            <a:r>
              <a:rPr lang="en-GB" dirty="0"/>
              <a:t>Freda Wolfenden, </a:t>
            </a:r>
            <a:r>
              <a:rPr lang="en-GB"/>
              <a:t>Education Director</a:t>
            </a:r>
            <a:endParaRPr lang="en-GB" dirty="0"/>
          </a:p>
          <a:p>
            <a:pPr marL="0" indent="0">
              <a:buNone/>
            </a:pPr>
            <a:r>
              <a:rPr lang="en-GB" dirty="0"/>
              <a:t>Girls’ Education Challenge</a:t>
            </a:r>
          </a:p>
          <a:p>
            <a:pPr marL="0" indent="0">
              <a:buNone/>
            </a:pPr>
            <a:r>
              <a:rPr lang="en-GB" b="1" dirty="0"/>
              <a:t>m: </a:t>
            </a:r>
            <a:r>
              <a:rPr lang="en-GB" dirty="0"/>
              <a:t>+44 (0) 7843 371958</a:t>
            </a:r>
          </a:p>
          <a:p>
            <a:pPr marL="0" indent="0">
              <a:buNone/>
            </a:pPr>
            <a:r>
              <a:rPr lang="en-GB" b="1" dirty="0"/>
              <a:t>e:</a:t>
            </a:r>
            <a:r>
              <a:rPr lang="en-GB" dirty="0"/>
              <a:t> </a:t>
            </a:r>
            <a:r>
              <a:rPr lang="en-GB" sz="2100" dirty="0">
                <a:hlinkClick r:id="rId7"/>
              </a:rPr>
              <a:t>freda.wolfenden@pwc.com</a:t>
            </a:r>
            <a:r>
              <a:rPr lang="en-GB" sz="2100" dirty="0"/>
              <a:t> </a:t>
            </a:r>
          </a:p>
          <a:p>
            <a:pPr marL="0" indent="0">
              <a:buNone/>
            </a:pPr>
            <a:endParaRPr lang="en-GB" dirty="0"/>
          </a:p>
          <a:p>
            <a:pPr marL="0" indent="0">
              <a:buNone/>
            </a:pPr>
            <a:r>
              <a:rPr lang="en-GB" dirty="0"/>
              <a:t>John Tress, Engagement Director</a:t>
            </a:r>
          </a:p>
          <a:p>
            <a:pPr marL="0" indent="0">
              <a:buNone/>
            </a:pPr>
            <a:r>
              <a:rPr lang="en-GB" dirty="0"/>
              <a:t>Girls’ Education Challenge</a:t>
            </a:r>
          </a:p>
          <a:p>
            <a:pPr marL="0" indent="0">
              <a:buNone/>
            </a:pPr>
            <a:r>
              <a:rPr lang="en-GB" b="1" dirty="0"/>
              <a:t>m: </a:t>
            </a:r>
            <a:r>
              <a:rPr lang="en-GB" dirty="0"/>
              <a:t>+44 (0) 7983 351 125</a:t>
            </a:r>
          </a:p>
          <a:p>
            <a:pPr marL="0" indent="0">
              <a:buNone/>
            </a:pPr>
            <a:r>
              <a:rPr lang="en-GB" b="1" dirty="0"/>
              <a:t>e:</a:t>
            </a:r>
            <a:r>
              <a:rPr lang="en-GB" dirty="0"/>
              <a:t> </a:t>
            </a:r>
            <a:r>
              <a:rPr lang="en-GB" dirty="0">
                <a:hlinkClick r:id="rId8"/>
              </a:rPr>
              <a:t>john.w.tress@pwc.com</a:t>
            </a:r>
            <a:endParaRPr lang="en-GB" dirty="0"/>
          </a:p>
        </p:txBody>
      </p:sp>
    </p:spTree>
    <p:extLst>
      <p:ext uri="{BB962C8B-B14F-4D97-AF65-F5344CB8AC3E}">
        <p14:creationId xmlns:p14="http://schemas.microsoft.com/office/powerpoint/2010/main" val="39971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7560C2-0FD5-4CE8-9684-0001378D579D}"/>
              </a:ext>
            </a:extLst>
          </p:cNvPr>
          <p:cNvSpPr>
            <a:spLocks noGrp="1"/>
          </p:cNvSpPr>
          <p:nvPr>
            <p:ph type="title"/>
          </p:nvPr>
        </p:nvSpPr>
        <p:spPr/>
        <p:txBody>
          <a:bodyPr/>
          <a:lstStyle/>
          <a:p>
            <a:r>
              <a:rPr lang="en-GB" dirty="0"/>
              <a:t>1. About the GEC</a:t>
            </a:r>
          </a:p>
        </p:txBody>
      </p:sp>
      <p:sp>
        <p:nvSpPr>
          <p:cNvPr id="5" name="Slide Number Placeholder 4">
            <a:extLst>
              <a:ext uri="{FF2B5EF4-FFF2-40B4-BE49-F238E27FC236}">
                <a16:creationId xmlns:a16="http://schemas.microsoft.com/office/drawing/2014/main" id="{A213297E-387F-4959-BC88-2B3C28A79B69}"/>
              </a:ext>
            </a:extLst>
          </p:cNvPr>
          <p:cNvSpPr>
            <a:spLocks noGrp="1"/>
          </p:cNvSpPr>
          <p:nvPr>
            <p:ph type="sldNum" sz="quarter" idx="4"/>
          </p:nvPr>
        </p:nvSpPr>
        <p:spPr/>
        <p:txBody>
          <a:bodyPr/>
          <a:lstStyle/>
          <a:p>
            <a:endParaRPr lang="en-US" dirty="0"/>
          </a:p>
          <a:p>
            <a:fld id="{4FD9013D-92AD-C643-96A8-EBFE9D29F7C2}" type="slidenum">
              <a:rPr lang="en-US" b="1" smtClean="0"/>
              <a:pPr/>
              <a:t>3</a:t>
            </a:fld>
            <a:r>
              <a:rPr lang="en-US" b="1" dirty="0">
                <a:solidFill>
                  <a:schemeClr val="tx2"/>
                </a:solidFill>
              </a:rPr>
              <a:t> </a:t>
            </a:r>
            <a:r>
              <a:rPr lang="en-GB" dirty="0">
                <a:solidFill>
                  <a:schemeClr val="tx2"/>
                </a:solidFill>
              </a:rPr>
              <a:t>| </a:t>
            </a:r>
            <a:r>
              <a:rPr lang="en-GB" dirty="0"/>
              <a:t>GEC COVID-19 Project Responses</a:t>
            </a:r>
          </a:p>
        </p:txBody>
      </p:sp>
    </p:spTree>
    <p:extLst>
      <p:ext uri="{BB962C8B-B14F-4D97-AF65-F5344CB8AC3E}">
        <p14:creationId xmlns:p14="http://schemas.microsoft.com/office/powerpoint/2010/main" val="64634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DA010D4-8915-4C73-AB6A-EE5D295B2D79}"/>
              </a:ext>
            </a:extLst>
          </p:cNvPr>
          <p:cNvGraphicFramePr>
            <a:graphicFrameLocks noChangeAspect="1"/>
          </p:cNvGraphicFramePr>
          <p:nvPr>
            <p:custDataLst>
              <p:tags r:id="rId2"/>
            </p:custDataLst>
            <p:extLst>
              <p:ext uri="{D42A27DB-BD31-4B8C-83A1-F6EECF244321}">
                <p14:modId xmlns:p14="http://schemas.microsoft.com/office/powerpoint/2010/main" val="2659027936"/>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9329"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A7B5E8B-9F61-4C87-AB86-CE19306BA1F2}"/>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6" name="Text Placeholder 5">
            <a:extLst>
              <a:ext uri="{FF2B5EF4-FFF2-40B4-BE49-F238E27FC236}">
                <a16:creationId xmlns:a16="http://schemas.microsoft.com/office/drawing/2014/main" id="{C36F36BC-65BE-4FD5-84AA-4DD645EDF80A}"/>
              </a:ext>
            </a:extLst>
          </p:cNvPr>
          <p:cNvSpPr>
            <a:spLocks noGrp="1"/>
          </p:cNvSpPr>
          <p:nvPr>
            <p:ph type="body" sz="quarter" idx="13"/>
          </p:nvPr>
        </p:nvSpPr>
        <p:spPr>
          <a:xfrm>
            <a:off x="623358" y="1465749"/>
            <a:ext cx="10945284" cy="4057650"/>
          </a:xfrm>
        </p:spPr>
        <p:txBody>
          <a:bodyPr>
            <a:normAutofit/>
          </a:bodyPr>
          <a:lstStyle/>
          <a:p>
            <a:r>
              <a:rPr lang="en-GB" sz="1400" dirty="0"/>
              <a:t>Operating since 2012, the Girls’ Education Challenge (GEC) is the largest donor-funded girls’ education programme in the world.  The programme has 41 projects across 17 countries.</a:t>
            </a:r>
          </a:p>
          <a:p>
            <a:r>
              <a:rPr lang="en-GB" sz="1400" dirty="0"/>
              <a:t>The projects were selected through an open, robust and transparent process, and they were assessed for their ability to implement innovative, effective and sustainable ways to increase girls’ enrolment in, and completion of, education programmes and to provide them with enhanced capabilities for healthy productive lives.</a:t>
            </a:r>
            <a:endParaRPr lang="en-GB" sz="1400" dirty="0">
              <a:highlight>
                <a:srgbClr val="FFFF00"/>
              </a:highlight>
            </a:endParaRPr>
          </a:p>
          <a:p>
            <a:pPr marL="0" indent="0">
              <a:buNone/>
            </a:pPr>
            <a:endParaRPr lang="en-GB" sz="1400" dirty="0"/>
          </a:p>
          <a:p>
            <a:pPr marL="0" indent="0">
              <a:buNone/>
            </a:pPr>
            <a:endParaRPr lang="en-GB" sz="1400" dirty="0"/>
          </a:p>
        </p:txBody>
      </p:sp>
      <p:sp>
        <p:nvSpPr>
          <p:cNvPr id="5" name="Title 4">
            <a:extLst>
              <a:ext uri="{FF2B5EF4-FFF2-40B4-BE49-F238E27FC236}">
                <a16:creationId xmlns:a16="http://schemas.microsoft.com/office/drawing/2014/main" id="{DABCBC04-576B-473E-BF24-DE389883EBC9}"/>
              </a:ext>
            </a:extLst>
          </p:cNvPr>
          <p:cNvSpPr>
            <a:spLocks noGrp="1"/>
          </p:cNvSpPr>
          <p:nvPr>
            <p:ph type="title"/>
          </p:nvPr>
        </p:nvSpPr>
        <p:spPr/>
        <p:txBody>
          <a:bodyPr/>
          <a:lstStyle/>
          <a:p>
            <a:r>
              <a:rPr lang="en-GB" dirty="0"/>
              <a:t>Overview of the GEC</a:t>
            </a:r>
          </a:p>
        </p:txBody>
      </p:sp>
      <p:sp>
        <p:nvSpPr>
          <p:cNvPr id="4" name="Slide Number Placeholder 3">
            <a:extLst>
              <a:ext uri="{FF2B5EF4-FFF2-40B4-BE49-F238E27FC236}">
                <a16:creationId xmlns:a16="http://schemas.microsoft.com/office/drawing/2014/main" id="{BE07AEC0-19C9-427A-83EF-B4751E79F07F}"/>
              </a:ext>
            </a:extLst>
          </p:cNvPr>
          <p:cNvSpPr>
            <a:spLocks noGrp="1"/>
          </p:cNvSpPr>
          <p:nvPr>
            <p:ph type="sldNum" sz="quarter" idx="4"/>
          </p:nvPr>
        </p:nvSpPr>
        <p:spPr/>
        <p:txBody>
          <a:bodyPr/>
          <a:lstStyle/>
          <a:p>
            <a:endParaRPr lang="en-US" dirty="0"/>
          </a:p>
          <a:p>
            <a:fld id="{4FD9013D-92AD-C643-96A8-EBFE9D29F7C2}" type="slidenum">
              <a:rPr lang="en-US" b="1" smtClean="0"/>
              <a:pPr/>
              <a:t>4</a:t>
            </a:fld>
            <a:r>
              <a:rPr lang="en-US" dirty="0">
                <a:solidFill>
                  <a:schemeClr val="tx2"/>
                </a:solidFill>
              </a:rPr>
              <a:t> </a:t>
            </a:r>
            <a:r>
              <a:rPr lang="en-GB" dirty="0">
                <a:solidFill>
                  <a:schemeClr val="tx2"/>
                </a:solidFill>
              </a:rPr>
              <a:t>| </a:t>
            </a:r>
            <a:r>
              <a:rPr lang="en-GB" dirty="0"/>
              <a:t>GEC COVID-19 Project Responses</a:t>
            </a:r>
          </a:p>
        </p:txBody>
      </p:sp>
      <p:pic>
        <p:nvPicPr>
          <p:cNvPr id="14" name="Picture 13">
            <a:extLst>
              <a:ext uri="{FF2B5EF4-FFF2-40B4-BE49-F238E27FC236}">
                <a16:creationId xmlns:a16="http://schemas.microsoft.com/office/drawing/2014/main" id="{7DFF0070-541D-48D2-BBDC-56A043F31788}"/>
              </a:ext>
            </a:extLst>
          </p:cNvPr>
          <p:cNvPicPr>
            <a:picLocks noChangeAspect="1"/>
          </p:cNvPicPr>
          <p:nvPr/>
        </p:nvPicPr>
        <p:blipFill>
          <a:blip r:embed="rId8"/>
          <a:stretch>
            <a:fillRect/>
          </a:stretch>
        </p:blipFill>
        <p:spPr>
          <a:xfrm>
            <a:off x="5023509" y="2766541"/>
            <a:ext cx="5527531" cy="3420019"/>
          </a:xfrm>
          <a:prstGeom prst="rect">
            <a:avLst/>
          </a:prstGeom>
        </p:spPr>
      </p:pic>
      <p:sp>
        <p:nvSpPr>
          <p:cNvPr id="2" name="Rectangle 1">
            <a:extLst>
              <a:ext uri="{FF2B5EF4-FFF2-40B4-BE49-F238E27FC236}">
                <a16:creationId xmlns:a16="http://schemas.microsoft.com/office/drawing/2014/main" id="{125922E0-DFAE-4E21-9097-EB81AE7FFBA6}"/>
              </a:ext>
            </a:extLst>
          </p:cNvPr>
          <p:cNvSpPr/>
          <p:nvPr/>
        </p:nvSpPr>
        <p:spPr>
          <a:xfrm>
            <a:off x="361508" y="2766541"/>
            <a:ext cx="4250249" cy="3539430"/>
          </a:xfrm>
          <a:prstGeom prst="rect">
            <a:avLst/>
          </a:prstGeom>
        </p:spPr>
        <p:txBody>
          <a:bodyPr wrap="square">
            <a:spAutoFit/>
          </a:bodyPr>
          <a:lstStyle/>
          <a:p>
            <a:pPr marL="357188" lvl="1" indent="-195263">
              <a:buClr>
                <a:schemeClr val="tx2"/>
              </a:buClr>
              <a:buFont typeface="Arial" panose="020B0604020202020204" pitchFamily="34" charset="0"/>
              <a:buChar char="•"/>
            </a:pPr>
            <a:r>
              <a:rPr lang="en-GB" sz="1400" dirty="0"/>
              <a:t>Phase 2 of the GEC (2017-2025) works through two windows: </a:t>
            </a:r>
          </a:p>
          <a:p>
            <a:pPr marL="334962" lvl="2">
              <a:buClr>
                <a:schemeClr val="tx2"/>
              </a:buClr>
            </a:pPr>
            <a:endParaRPr lang="en-GB" sz="1400" dirty="0"/>
          </a:p>
          <a:p>
            <a:pPr marL="620712" lvl="2" indent="-285750">
              <a:buClr>
                <a:schemeClr val="tx2"/>
              </a:buClr>
              <a:buFont typeface="Arial" panose="020B0604020202020204" pitchFamily="34" charset="0"/>
              <a:buChar char="•"/>
            </a:pPr>
            <a:r>
              <a:rPr lang="en-GB" sz="1400" dirty="0"/>
              <a:t>The </a:t>
            </a:r>
            <a:r>
              <a:rPr lang="en-GB" sz="1400" b="1" dirty="0"/>
              <a:t>GEC Transition (GEC-T) </a:t>
            </a:r>
            <a:r>
              <a:rPr lang="en-GB" sz="1400" dirty="0"/>
              <a:t>projects support up to 1.32 million marginalised girls to continue to learn and transition into secondary school, further education or livelihoods.</a:t>
            </a:r>
          </a:p>
          <a:p>
            <a:pPr marL="620712" lvl="2" indent="-285750">
              <a:buClr>
                <a:schemeClr val="tx2"/>
              </a:buClr>
              <a:buFont typeface="Arial" panose="020B0604020202020204" pitchFamily="34" charset="0"/>
              <a:buChar char="•"/>
            </a:pPr>
            <a:endParaRPr lang="en-GB" sz="1400" dirty="0"/>
          </a:p>
          <a:p>
            <a:pPr marL="620712" lvl="2" indent="-285750">
              <a:buClr>
                <a:schemeClr val="tx2"/>
              </a:buClr>
              <a:buFont typeface="Arial" panose="020B0604020202020204" pitchFamily="34" charset="0"/>
              <a:buChar char="•"/>
            </a:pPr>
            <a:r>
              <a:rPr lang="en-GB" sz="1400" dirty="0"/>
              <a:t>The </a:t>
            </a:r>
            <a:r>
              <a:rPr lang="en-GB" sz="1400" b="1" dirty="0"/>
              <a:t>Leave No Girl Behind (LNGB) </a:t>
            </a:r>
            <a:r>
              <a:rPr lang="en-GB" sz="1400" dirty="0"/>
              <a:t>projects support up to 190,000 highly marginalised adolescent girls who have dropped out of, or never attended, school to participate in learning opportunities and develop a range of academic, life and vocational skills. </a:t>
            </a:r>
          </a:p>
        </p:txBody>
      </p:sp>
    </p:spTree>
    <p:extLst>
      <p:ext uri="{BB962C8B-B14F-4D97-AF65-F5344CB8AC3E}">
        <p14:creationId xmlns:p14="http://schemas.microsoft.com/office/powerpoint/2010/main" val="174410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8D3516F-24D8-4670-8AF4-0648647201BD}"/>
              </a:ext>
            </a:extLst>
          </p:cNvPr>
          <p:cNvGraphicFramePr>
            <a:graphicFrameLocks noChangeAspect="1"/>
          </p:cNvGraphicFramePr>
          <p:nvPr>
            <p:custDataLst>
              <p:tags r:id="rId2"/>
            </p:custDataLst>
            <p:extLst>
              <p:ext uri="{D42A27DB-BD31-4B8C-83A1-F6EECF244321}">
                <p14:modId xmlns:p14="http://schemas.microsoft.com/office/powerpoint/2010/main" val="3114778213"/>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034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5545FE3-E7E7-4E1F-BE7D-9D273327DCE5}"/>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vert="horz" wrap="none" lIns="0" tIns="0" rIns="0" bIns="0" numCol="1" spcCol="0" rtlCol="0" anchor="ctr" anchorCtr="0">
            <a:noAutofit/>
          </a:bodyP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72A3A672-476F-445C-8B1A-3E5503A215A2}"/>
              </a:ext>
            </a:extLst>
          </p:cNvPr>
          <p:cNvSpPr>
            <a:spLocks noGrp="1"/>
          </p:cNvSpPr>
          <p:nvPr>
            <p:ph type="title"/>
          </p:nvPr>
        </p:nvSpPr>
        <p:spPr/>
        <p:txBody>
          <a:bodyPr/>
          <a:lstStyle/>
          <a:p>
            <a:r>
              <a:rPr lang="en-GB" dirty="0"/>
              <a:t>Forward look on GEC Projects 2020 - 2025</a:t>
            </a:r>
          </a:p>
        </p:txBody>
      </p:sp>
      <p:sp>
        <p:nvSpPr>
          <p:cNvPr id="5" name="Slide Number Placeholder 4">
            <a:extLst>
              <a:ext uri="{FF2B5EF4-FFF2-40B4-BE49-F238E27FC236}">
                <a16:creationId xmlns:a16="http://schemas.microsoft.com/office/drawing/2014/main" id="{88D1C718-B930-4D13-AF49-1DD744D88D65}"/>
              </a:ext>
            </a:extLst>
          </p:cNvPr>
          <p:cNvSpPr>
            <a:spLocks noGrp="1"/>
          </p:cNvSpPr>
          <p:nvPr>
            <p:ph type="sldNum" sz="quarter" idx="4"/>
          </p:nvPr>
        </p:nvSpPr>
        <p:spPr/>
        <p:txBody>
          <a:bodyPr/>
          <a:lstStyle/>
          <a:p>
            <a:endParaRPr lang="en-US" dirty="0"/>
          </a:p>
          <a:p>
            <a:fld id="{4FD9013D-92AD-C643-96A8-EBFE9D29F7C2}" type="slidenum">
              <a:rPr lang="en-US" smtClean="0"/>
              <a:pPr/>
              <a:t>5</a:t>
            </a:fld>
            <a:r>
              <a:rPr lang="en-US" dirty="0"/>
              <a:t> </a:t>
            </a:r>
            <a:r>
              <a:rPr lang="en-GB" dirty="0">
                <a:solidFill>
                  <a:schemeClr val="tx2"/>
                </a:solidFill>
              </a:rPr>
              <a:t>| </a:t>
            </a:r>
            <a:r>
              <a:rPr lang="en-GB" dirty="0"/>
              <a:t>GEC COVID-19 Project Responses</a:t>
            </a:r>
          </a:p>
        </p:txBody>
      </p:sp>
      <p:sp>
        <p:nvSpPr>
          <p:cNvPr id="2" name="TextBox 1">
            <a:extLst>
              <a:ext uri="{FF2B5EF4-FFF2-40B4-BE49-F238E27FC236}">
                <a16:creationId xmlns:a16="http://schemas.microsoft.com/office/drawing/2014/main" id="{0491BECD-7891-43F9-9B66-32E9ACAF76E8}"/>
              </a:ext>
            </a:extLst>
          </p:cNvPr>
          <p:cNvSpPr txBox="1"/>
          <p:nvPr/>
        </p:nvSpPr>
        <p:spPr>
          <a:xfrm>
            <a:off x="609600" y="1311480"/>
            <a:ext cx="2844800" cy="2893100"/>
          </a:xfrm>
          <a:prstGeom prst="rect">
            <a:avLst/>
          </a:prstGeom>
          <a:noFill/>
        </p:spPr>
        <p:txBody>
          <a:bodyPr wrap="square" rtlCol="0">
            <a:spAutoFit/>
          </a:bodyPr>
          <a:lstStyle/>
          <a:p>
            <a:r>
              <a:rPr lang="en-GB" sz="1400" dirty="0"/>
              <a:t>This table shows the timeline for the 41 projects within the GEC portfolio over the next five years.</a:t>
            </a:r>
          </a:p>
          <a:p>
            <a:endParaRPr lang="en-GB" sz="1400" dirty="0"/>
          </a:p>
          <a:p>
            <a:r>
              <a:rPr lang="en-GB" sz="1400" dirty="0"/>
              <a:t>The projects are grouped into ‘clusters’ according to their region and are provided with technical and fund management support through the cluster team structure.</a:t>
            </a:r>
          </a:p>
          <a:p>
            <a:endParaRPr lang="en-GB" sz="1400" dirty="0"/>
          </a:p>
          <a:p>
            <a:r>
              <a:rPr lang="en-GB" sz="1400" dirty="0"/>
              <a:t>Project closure dates are subject to change.</a:t>
            </a:r>
          </a:p>
        </p:txBody>
      </p:sp>
      <p:pic>
        <p:nvPicPr>
          <p:cNvPr id="6" name="Picture 5">
            <a:extLst>
              <a:ext uri="{FF2B5EF4-FFF2-40B4-BE49-F238E27FC236}">
                <a16:creationId xmlns:a16="http://schemas.microsoft.com/office/drawing/2014/main" id="{DA8C3F88-19BD-45EA-B4E9-5F2F473DBF5E}"/>
              </a:ext>
            </a:extLst>
          </p:cNvPr>
          <p:cNvPicPr>
            <a:picLocks noChangeAspect="1"/>
          </p:cNvPicPr>
          <p:nvPr/>
        </p:nvPicPr>
        <p:blipFill>
          <a:blip r:embed="rId7"/>
          <a:stretch>
            <a:fillRect/>
          </a:stretch>
        </p:blipFill>
        <p:spPr>
          <a:xfrm>
            <a:off x="3600937" y="1314341"/>
            <a:ext cx="6861723" cy="5072039"/>
          </a:xfrm>
          <a:prstGeom prst="rect">
            <a:avLst/>
          </a:prstGeom>
        </p:spPr>
      </p:pic>
    </p:spTree>
    <p:extLst>
      <p:ext uri="{BB962C8B-B14F-4D97-AF65-F5344CB8AC3E}">
        <p14:creationId xmlns:p14="http://schemas.microsoft.com/office/powerpoint/2010/main" val="80243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7560C2-0FD5-4CE8-9684-0001378D579D}"/>
              </a:ext>
            </a:extLst>
          </p:cNvPr>
          <p:cNvSpPr>
            <a:spLocks noGrp="1"/>
          </p:cNvSpPr>
          <p:nvPr>
            <p:ph type="title"/>
          </p:nvPr>
        </p:nvSpPr>
        <p:spPr/>
        <p:txBody>
          <a:bodyPr/>
          <a:lstStyle/>
          <a:p>
            <a:r>
              <a:rPr lang="en-GB" dirty="0"/>
              <a:t>2. The GEC and COVID-19 </a:t>
            </a:r>
          </a:p>
        </p:txBody>
      </p:sp>
      <p:sp>
        <p:nvSpPr>
          <p:cNvPr id="5" name="Slide Number Placeholder 4">
            <a:extLst>
              <a:ext uri="{FF2B5EF4-FFF2-40B4-BE49-F238E27FC236}">
                <a16:creationId xmlns:a16="http://schemas.microsoft.com/office/drawing/2014/main" id="{A213297E-387F-4959-BC88-2B3C28A79B69}"/>
              </a:ext>
            </a:extLst>
          </p:cNvPr>
          <p:cNvSpPr>
            <a:spLocks noGrp="1"/>
          </p:cNvSpPr>
          <p:nvPr>
            <p:ph type="sldNum" sz="quarter" idx="4"/>
          </p:nvPr>
        </p:nvSpPr>
        <p:spPr/>
        <p:txBody>
          <a:bodyPr/>
          <a:lstStyle/>
          <a:p>
            <a:pPr>
              <a:defRPr/>
            </a:pPr>
            <a:endParaRPr lang="en-US" dirty="0">
              <a:solidFill>
                <a:srgbClr val="4D4F53"/>
              </a:solidFill>
              <a:latin typeface="Arial"/>
            </a:endParaRPr>
          </a:p>
          <a:p>
            <a:pPr>
              <a:defRPr/>
            </a:pPr>
            <a:fld id="{4FD9013D-92AD-C643-96A8-EBFE9D29F7C2}" type="slidenum">
              <a:rPr lang="en-US" b="1">
                <a:solidFill>
                  <a:srgbClr val="4D4F53"/>
                </a:solidFill>
                <a:latin typeface="Arial"/>
              </a:rPr>
              <a:pPr>
                <a:defRPr/>
              </a:pPr>
              <a:t>6</a:t>
            </a:fld>
            <a:r>
              <a:rPr lang="en-US" b="1" dirty="0">
                <a:solidFill>
                  <a:srgbClr val="CF142B"/>
                </a:solidFill>
                <a:latin typeface="Arial"/>
              </a:rPr>
              <a:t> </a:t>
            </a:r>
            <a:r>
              <a:rPr lang="en-GB" dirty="0">
                <a:solidFill>
                  <a:schemeClr val="tx2"/>
                </a:solidFill>
              </a:rPr>
              <a:t>| </a:t>
            </a:r>
            <a:r>
              <a:rPr lang="en-GB" dirty="0"/>
              <a:t>GEC COVID-19 Project Responses</a:t>
            </a:r>
            <a:endParaRPr lang="en-GB" dirty="0">
              <a:solidFill>
                <a:srgbClr val="4D4F53"/>
              </a:solidFill>
              <a:latin typeface="Arial"/>
            </a:endParaRPr>
          </a:p>
        </p:txBody>
      </p:sp>
    </p:spTree>
    <p:extLst>
      <p:ext uri="{BB962C8B-B14F-4D97-AF65-F5344CB8AC3E}">
        <p14:creationId xmlns:p14="http://schemas.microsoft.com/office/powerpoint/2010/main" val="3985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DB18C2-BE94-40A2-BAA5-44E602C564E8}"/>
              </a:ext>
            </a:extLst>
          </p:cNvPr>
          <p:cNvGraphicFramePr>
            <a:graphicFrameLocks noChangeAspect="1"/>
          </p:cNvGraphicFramePr>
          <p:nvPr>
            <p:custDataLst>
              <p:tags r:id="rId2"/>
            </p:custDataLst>
            <p:extLst>
              <p:ext uri="{D42A27DB-BD31-4B8C-83A1-F6EECF244321}">
                <p14:modId xmlns:p14="http://schemas.microsoft.com/office/powerpoint/2010/main" val="3588637156"/>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3438"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521EA93-E1DB-4F9F-ABB8-E311480AB19A}"/>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wrap="none" lIns="0" tIns="0" rIns="0" bIns="0" rtlCol="0" anchor="ct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8D8E483-24A7-4276-849B-C7F5D09E7FB2}"/>
              </a:ext>
            </a:extLst>
          </p:cNvPr>
          <p:cNvSpPr>
            <a:spLocks noGrp="1"/>
          </p:cNvSpPr>
          <p:nvPr>
            <p:ph type="body" sz="quarter" idx="13"/>
          </p:nvPr>
        </p:nvSpPr>
        <p:spPr>
          <a:xfrm>
            <a:off x="609600" y="1199005"/>
            <a:ext cx="5635080" cy="5403395"/>
          </a:xfrm>
        </p:spPr>
        <p:txBody>
          <a:bodyPr>
            <a:noAutofit/>
          </a:bodyPr>
          <a:lstStyle/>
          <a:p>
            <a:pPr>
              <a:spcBef>
                <a:spcPts val="300"/>
              </a:spcBef>
              <a:spcAft>
                <a:spcPts val="300"/>
              </a:spcAft>
            </a:pPr>
            <a:r>
              <a:rPr lang="en-GB" sz="1200" dirty="0"/>
              <a:t>As the COVID-19 pandemic has worsened, all the GEC countries have implemented some form of lockdown and closed schools in order to try to stem the spread of the virus</a:t>
            </a:r>
          </a:p>
          <a:p>
            <a:pPr>
              <a:spcBef>
                <a:spcPts val="300"/>
              </a:spcBef>
              <a:spcAft>
                <a:spcPts val="300"/>
              </a:spcAft>
            </a:pPr>
            <a:r>
              <a:rPr lang="en-GB" sz="1200" dirty="0"/>
              <a:t>GEC projects have had to significantly alter and adapt their operations in order to respond rapidly to the evolving situations in their local contexts and continue to support the lives and education of the girls the programme supports </a:t>
            </a:r>
          </a:p>
          <a:p>
            <a:pPr>
              <a:spcBef>
                <a:spcPts val="300"/>
              </a:spcBef>
              <a:spcAft>
                <a:spcPts val="300"/>
              </a:spcAft>
            </a:pPr>
            <a:r>
              <a:rPr lang="en-GB" sz="1200" dirty="0"/>
              <a:t>The 38 currently active projects have submitted </a:t>
            </a:r>
            <a:r>
              <a:rPr lang="en-GB" sz="1200" i="1" dirty="0"/>
              <a:t>initial project response plans</a:t>
            </a:r>
            <a:r>
              <a:rPr lang="en-GB" sz="1200" dirty="0"/>
              <a:t>. Their response activities can be categorised across</a:t>
            </a:r>
            <a:r>
              <a:rPr lang="en-GB" sz="1200" b="1" dirty="0"/>
              <a:t> five key output domains </a:t>
            </a:r>
            <a:r>
              <a:rPr lang="en-GB" sz="1200" dirty="0"/>
              <a:t>(see right). In addition all projects aim to keep in touch with their beneficiaries and coordinate with National Government efforts, Education clusters and so on.</a:t>
            </a:r>
          </a:p>
          <a:p>
            <a:pPr>
              <a:spcBef>
                <a:spcPts val="300"/>
              </a:spcBef>
              <a:spcAft>
                <a:spcPts val="300"/>
              </a:spcAft>
            </a:pPr>
            <a:r>
              <a:rPr lang="en-GB" sz="1200" dirty="0"/>
              <a:t>Some of the planned activities are adaptations to existing activities, while others are completely new to the projects. All activities are designed to ensuring the safety and wellbeing of the GEC girls, their families, communities and the project staff, while also supporting continued learning through the crisis where possible.  </a:t>
            </a:r>
          </a:p>
          <a:p>
            <a:pPr>
              <a:spcBef>
                <a:spcPts val="300"/>
              </a:spcBef>
              <a:spcAft>
                <a:spcPts val="300"/>
              </a:spcAft>
            </a:pPr>
            <a:r>
              <a:rPr lang="en-GB" sz="1200" dirty="0"/>
              <a:t>The following slides outline case study examples of some of the GEC projects’ initial responses across various output domains and which employ different tools and technologies to achieve them. These activities start in May/June 2020.</a:t>
            </a:r>
          </a:p>
          <a:p>
            <a:pPr>
              <a:spcBef>
                <a:spcPts val="300"/>
              </a:spcBef>
              <a:spcAft>
                <a:spcPts val="300"/>
              </a:spcAft>
            </a:pPr>
            <a:r>
              <a:rPr lang="en-GB" sz="1200" dirty="0"/>
              <a:t>The response plans are being shaped and adapted with the guidance of the Fund Manager as the situation unfolds in each context, and are subject to change. The activities reflected in the case studies are not exhaustive, but have been chosen to demonstrate how different responses aim to help achieve outputs in different domains. </a:t>
            </a:r>
          </a:p>
          <a:p>
            <a:pPr>
              <a:spcBef>
                <a:spcPts val="300"/>
              </a:spcBef>
              <a:spcAft>
                <a:spcPts val="300"/>
              </a:spcAft>
            </a:pPr>
            <a:r>
              <a:rPr lang="en-GB" sz="1200" dirty="0"/>
              <a:t>Most response plans cover output domains 1 to 4. We expect that overtime as national governments look towards re-opening schools, so too will the GEC projects transition activities to support schools and learning centres to re-open.</a:t>
            </a:r>
          </a:p>
        </p:txBody>
      </p:sp>
      <p:sp>
        <p:nvSpPr>
          <p:cNvPr id="4" name="Title 3">
            <a:extLst>
              <a:ext uri="{FF2B5EF4-FFF2-40B4-BE49-F238E27FC236}">
                <a16:creationId xmlns:a16="http://schemas.microsoft.com/office/drawing/2014/main" id="{3DCAC8BF-3408-43CE-BC17-D5AE6D704F74}"/>
              </a:ext>
            </a:extLst>
          </p:cNvPr>
          <p:cNvSpPr>
            <a:spLocks noGrp="1"/>
          </p:cNvSpPr>
          <p:nvPr>
            <p:ph type="title"/>
          </p:nvPr>
        </p:nvSpPr>
        <p:spPr/>
        <p:txBody>
          <a:bodyPr/>
          <a:lstStyle/>
          <a:p>
            <a:r>
              <a:rPr lang="en-GB" dirty="0"/>
              <a:t>COVID-19 and the GEC</a:t>
            </a:r>
          </a:p>
        </p:txBody>
      </p:sp>
      <p:sp>
        <p:nvSpPr>
          <p:cNvPr id="5" name="Slide Number Placeholder 4">
            <a:extLst>
              <a:ext uri="{FF2B5EF4-FFF2-40B4-BE49-F238E27FC236}">
                <a16:creationId xmlns:a16="http://schemas.microsoft.com/office/drawing/2014/main" id="{5997EE24-9666-4A69-A2E6-94206E79B93C}"/>
              </a:ext>
            </a:extLst>
          </p:cNvPr>
          <p:cNvSpPr>
            <a:spLocks noGrp="1"/>
          </p:cNvSpPr>
          <p:nvPr>
            <p:ph type="sldNum" sz="quarter" idx="4"/>
          </p:nvPr>
        </p:nvSpPr>
        <p:spPr/>
        <p:txBody>
          <a:bodyPr/>
          <a:lstStyle/>
          <a:p>
            <a:endParaRPr lang="en-US" dirty="0"/>
          </a:p>
          <a:p>
            <a:fld id="{4FD9013D-92AD-C643-96A8-EBFE9D29F7C2}" type="slidenum">
              <a:rPr lang="en-US" b="1" smtClean="0"/>
              <a:pPr/>
              <a:t>7</a:t>
            </a:fld>
            <a:r>
              <a:rPr lang="en-US" b="1" dirty="0">
                <a:solidFill>
                  <a:schemeClr val="tx2"/>
                </a:solidFill>
              </a:rPr>
              <a:t> </a:t>
            </a:r>
            <a:r>
              <a:rPr lang="en-GB" dirty="0">
                <a:solidFill>
                  <a:schemeClr val="tx2"/>
                </a:solidFill>
              </a:rPr>
              <a:t>| </a:t>
            </a:r>
            <a:r>
              <a:rPr lang="en-GB" dirty="0"/>
              <a:t>GEC COVID-19 Project Responses</a:t>
            </a:r>
          </a:p>
        </p:txBody>
      </p:sp>
      <p:sp>
        <p:nvSpPr>
          <p:cNvPr id="35" name="TextBox 34">
            <a:extLst>
              <a:ext uri="{FF2B5EF4-FFF2-40B4-BE49-F238E27FC236}">
                <a16:creationId xmlns:a16="http://schemas.microsoft.com/office/drawing/2014/main" id="{973A1596-DF6F-49FC-8B69-228B7F97795E}"/>
              </a:ext>
            </a:extLst>
          </p:cNvPr>
          <p:cNvSpPr txBox="1"/>
          <p:nvPr/>
        </p:nvSpPr>
        <p:spPr>
          <a:xfrm>
            <a:off x="6534833" y="1199006"/>
            <a:ext cx="5231533" cy="369332"/>
          </a:xfrm>
          <a:prstGeom prst="rect">
            <a:avLst/>
          </a:prstGeom>
          <a:noFill/>
        </p:spPr>
        <p:txBody>
          <a:bodyPr wrap="square" rtlCol="0">
            <a:spAutoFit/>
          </a:bodyPr>
          <a:lstStyle/>
          <a:p>
            <a:pPr algn="ctr"/>
            <a:r>
              <a:rPr lang="en-GB" b="1" dirty="0">
                <a:solidFill>
                  <a:schemeClr val="accent1"/>
                </a:solidFill>
              </a:rPr>
              <a:t>COVID-19 Project Response Output Domains</a:t>
            </a:r>
          </a:p>
        </p:txBody>
      </p:sp>
      <p:grpSp>
        <p:nvGrpSpPr>
          <p:cNvPr id="11" name="Group 10">
            <a:extLst>
              <a:ext uri="{FF2B5EF4-FFF2-40B4-BE49-F238E27FC236}">
                <a16:creationId xmlns:a16="http://schemas.microsoft.com/office/drawing/2014/main" id="{A1B2798C-1583-42B2-9F9A-1389FC3FBCC1}"/>
              </a:ext>
            </a:extLst>
          </p:cNvPr>
          <p:cNvGrpSpPr/>
          <p:nvPr/>
        </p:nvGrpSpPr>
        <p:grpSpPr>
          <a:xfrm>
            <a:off x="6534834" y="1701643"/>
            <a:ext cx="5231533" cy="5088693"/>
            <a:chOff x="4812051" y="1498850"/>
            <a:chExt cx="5231533" cy="5088693"/>
          </a:xfrm>
        </p:grpSpPr>
        <p:grpSp>
          <p:nvGrpSpPr>
            <p:cNvPr id="27" name="Group 26">
              <a:extLst>
                <a:ext uri="{FF2B5EF4-FFF2-40B4-BE49-F238E27FC236}">
                  <a16:creationId xmlns:a16="http://schemas.microsoft.com/office/drawing/2014/main" id="{C7EF0977-DE83-46E5-B493-981B4679F88F}"/>
                </a:ext>
              </a:extLst>
            </p:cNvPr>
            <p:cNvGrpSpPr/>
            <p:nvPr/>
          </p:nvGrpSpPr>
          <p:grpSpPr>
            <a:xfrm>
              <a:off x="4812051" y="1498850"/>
              <a:ext cx="5231533" cy="5088693"/>
              <a:chOff x="4640394" y="1892381"/>
              <a:chExt cx="5231533" cy="5088693"/>
            </a:xfrm>
            <a:noFill/>
          </p:grpSpPr>
          <p:sp>
            <p:nvSpPr>
              <p:cNvPr id="28" name="Rectangle 27">
                <a:extLst>
                  <a:ext uri="{FF2B5EF4-FFF2-40B4-BE49-F238E27FC236}">
                    <a16:creationId xmlns:a16="http://schemas.microsoft.com/office/drawing/2014/main" id="{A50E9715-E702-4684-B4E7-E9FCAC6DE838}"/>
                  </a:ext>
                </a:extLst>
              </p:cNvPr>
              <p:cNvSpPr/>
              <p:nvPr/>
            </p:nvSpPr>
            <p:spPr>
              <a:xfrm>
                <a:off x="4640394" y="1901074"/>
                <a:ext cx="5231533" cy="5080000"/>
              </a:xfrm>
              <a:prstGeom prst="rect">
                <a:avLst/>
              </a:prstGeom>
              <a:grpFill/>
            </p:spPr>
            <p:txBody>
              <a:bodyPr wrap="square">
                <a:noAutofit/>
              </a:bodyPr>
              <a:lstStyle/>
              <a:p>
                <a:pPr marL="803275" lvl="1"/>
                <a:r>
                  <a:rPr lang="en-GB" sz="1400" b="1" dirty="0">
                    <a:solidFill>
                      <a:schemeClr val="bg2"/>
                    </a:solidFill>
                  </a:rPr>
                  <a:t>1. Continuation of teaching and learning</a:t>
                </a:r>
              </a:p>
              <a:p>
                <a:pPr marL="803275" lvl="1"/>
                <a:r>
                  <a:rPr lang="en-GB" sz="1100" dirty="0">
                    <a:solidFill>
                      <a:srgbClr val="4D4F53"/>
                    </a:solidFill>
                  </a:rPr>
                  <a:t>Driving continuity of learning using quality materials and accessible approaches, including professional development of educators</a:t>
                </a:r>
              </a:p>
              <a:p>
                <a:pPr marL="803275" lvl="1"/>
                <a:endParaRPr lang="en-GB" sz="2000" dirty="0">
                  <a:solidFill>
                    <a:srgbClr val="4D4F53"/>
                  </a:solidFill>
                </a:endParaRPr>
              </a:p>
              <a:p>
                <a:pPr marL="803275" lvl="1"/>
                <a:r>
                  <a:rPr lang="en-GB" sz="1400" b="1" dirty="0">
                    <a:solidFill>
                      <a:schemeClr val="bg2"/>
                    </a:solidFill>
                  </a:rPr>
                  <a:t>2. Wellbeing and resilience</a:t>
                </a:r>
              </a:p>
              <a:p>
                <a:pPr marL="803275" lvl="1"/>
                <a:r>
                  <a:rPr lang="en-GB" sz="1100" dirty="0">
                    <a:solidFill>
                      <a:srgbClr val="4D4F53"/>
                    </a:solidFill>
                  </a:rPr>
                  <a:t>Supporting social-emotional learning, positive coping skills and social networks</a:t>
                </a:r>
                <a:endParaRPr lang="en-GB" sz="1400" dirty="0">
                  <a:solidFill>
                    <a:schemeClr val="bg2"/>
                  </a:solidFill>
                </a:endParaRPr>
              </a:p>
              <a:p>
                <a:pPr marL="803275" lvl="1"/>
                <a:endParaRPr lang="en-GB" sz="2000" b="1" dirty="0">
                  <a:solidFill>
                    <a:schemeClr val="bg2"/>
                  </a:solidFill>
                </a:endParaRPr>
              </a:p>
              <a:p>
                <a:pPr marL="803275" lvl="1"/>
                <a:r>
                  <a:rPr lang="en-GB" sz="1400" b="1" dirty="0">
                    <a:solidFill>
                      <a:schemeClr val="bg2"/>
                    </a:solidFill>
                  </a:rPr>
                  <a:t>3. Social protection and safety</a:t>
                </a:r>
                <a:endParaRPr lang="en-GB" sz="1100" dirty="0">
                  <a:solidFill>
                    <a:schemeClr val="bg2"/>
                  </a:solidFill>
                </a:endParaRPr>
              </a:p>
              <a:p>
                <a:pPr marL="803275" lvl="1"/>
                <a:r>
                  <a:rPr lang="en-GB" sz="1100" dirty="0">
                    <a:solidFill>
                      <a:srgbClr val="4D4F53"/>
                    </a:solidFill>
                  </a:rPr>
                  <a:t>Ensuring equitable and safe access to basic services including health, SRHR, WASH, including bursaries, cash transfers and nutrition programmes</a:t>
                </a:r>
              </a:p>
              <a:p>
                <a:pPr marL="803275" lvl="1"/>
                <a:endParaRPr lang="en-GB" sz="2000" dirty="0">
                  <a:solidFill>
                    <a:srgbClr val="4D4F53"/>
                  </a:solidFill>
                </a:endParaRPr>
              </a:p>
              <a:p>
                <a:pPr marL="803275" lvl="1"/>
                <a:r>
                  <a:rPr lang="en-GB" sz="1400" b="1" dirty="0">
                    <a:solidFill>
                      <a:schemeClr val="bg2"/>
                    </a:solidFill>
                  </a:rPr>
                  <a:t>4. Influencing society and institutions</a:t>
                </a:r>
                <a:r>
                  <a:rPr lang="en-GB" sz="1100" dirty="0"/>
                  <a:t> </a:t>
                </a:r>
              </a:p>
              <a:p>
                <a:pPr marL="803275" lvl="1"/>
                <a:r>
                  <a:rPr lang="en-GB" sz="1100" dirty="0"/>
                  <a:t>Combatting exclusionary norms and a</a:t>
                </a:r>
                <a:r>
                  <a:rPr lang="en-GB" sz="1100" dirty="0">
                    <a:solidFill>
                      <a:srgbClr val="4D4F53"/>
                    </a:solidFill>
                  </a:rPr>
                  <a:t>dvocating for continued investment in education (formal and informal), positive support networks and enabling environments for girls to flourish. </a:t>
                </a:r>
              </a:p>
              <a:p>
                <a:pPr marL="803275" lvl="1"/>
                <a:endParaRPr lang="en-GB" sz="1100" dirty="0">
                  <a:solidFill>
                    <a:srgbClr val="4D4F53"/>
                  </a:solidFill>
                </a:endParaRPr>
              </a:p>
              <a:p>
                <a:pPr marL="803275" lvl="1"/>
                <a:r>
                  <a:rPr lang="en-GB" sz="1400" b="1" dirty="0">
                    <a:solidFill>
                      <a:schemeClr val="bg2"/>
                    </a:solidFill>
                  </a:rPr>
                  <a:t>5. Return to school / learning centres</a:t>
                </a:r>
              </a:p>
              <a:p>
                <a:pPr marL="803275" lvl="1"/>
                <a:r>
                  <a:rPr lang="en-GB" sz="1100" dirty="0"/>
                  <a:t>Mitigating drop-out, preparing girls and families/caregivers, and supporting schools/centres for the return to formalised learning</a:t>
                </a:r>
              </a:p>
              <a:p>
                <a:pPr marL="803275" lvl="1"/>
                <a:endParaRPr lang="en-GB" sz="600" dirty="0">
                  <a:solidFill>
                    <a:srgbClr val="4D4F53"/>
                  </a:solidFill>
                </a:endParaRPr>
              </a:p>
              <a:p>
                <a:pPr marL="803275" lvl="1"/>
                <a:endParaRPr lang="en-GB" sz="600" dirty="0">
                  <a:solidFill>
                    <a:srgbClr val="4D4F53"/>
                  </a:solidFill>
                </a:endParaRPr>
              </a:p>
              <a:p>
                <a:pPr marL="803275" lvl="1"/>
                <a:endParaRPr lang="en-GB" sz="600" dirty="0">
                  <a:solidFill>
                    <a:srgbClr val="4D4F53"/>
                  </a:solidFill>
                </a:endParaRPr>
              </a:p>
            </p:txBody>
          </p:sp>
          <p:pic>
            <p:nvPicPr>
              <p:cNvPr id="29" name="Picture 28">
                <a:extLst>
                  <a:ext uri="{FF2B5EF4-FFF2-40B4-BE49-F238E27FC236}">
                    <a16:creationId xmlns:a16="http://schemas.microsoft.com/office/drawing/2014/main" id="{3B6BFE22-3995-4181-B5D4-57D3D5B92C84}"/>
                  </a:ext>
                </a:extLst>
              </p:cNvPr>
              <p:cNvPicPr>
                <a:picLocks noChangeAspect="1"/>
              </p:cNvPicPr>
              <p:nvPr/>
            </p:nvPicPr>
            <p:blipFill>
              <a:blip r:embed="rId8"/>
              <a:stretch>
                <a:fillRect/>
              </a:stretch>
            </p:blipFill>
            <p:spPr>
              <a:xfrm>
                <a:off x="4648403" y="2793966"/>
                <a:ext cx="680677" cy="680677"/>
              </a:xfrm>
              <a:prstGeom prst="rect">
                <a:avLst/>
              </a:prstGeom>
              <a:grpFill/>
            </p:spPr>
          </p:pic>
          <p:pic>
            <p:nvPicPr>
              <p:cNvPr id="30" name="Picture 29">
                <a:extLst>
                  <a:ext uri="{FF2B5EF4-FFF2-40B4-BE49-F238E27FC236}">
                    <a16:creationId xmlns:a16="http://schemas.microsoft.com/office/drawing/2014/main" id="{18A4E410-11DC-4487-A591-D34A8F8830BC}"/>
                  </a:ext>
                </a:extLst>
              </p:cNvPr>
              <p:cNvPicPr>
                <a:picLocks noChangeAspect="1"/>
              </p:cNvPicPr>
              <p:nvPr/>
            </p:nvPicPr>
            <p:blipFill>
              <a:blip r:embed="rId9"/>
              <a:stretch>
                <a:fillRect/>
              </a:stretch>
            </p:blipFill>
            <p:spPr>
              <a:xfrm>
                <a:off x="4640394" y="1892381"/>
                <a:ext cx="680677" cy="680677"/>
              </a:xfrm>
              <a:prstGeom prst="rect">
                <a:avLst/>
              </a:prstGeom>
              <a:grpFill/>
            </p:spPr>
          </p:pic>
          <p:pic>
            <p:nvPicPr>
              <p:cNvPr id="33" name="Picture 32">
                <a:extLst>
                  <a:ext uri="{FF2B5EF4-FFF2-40B4-BE49-F238E27FC236}">
                    <a16:creationId xmlns:a16="http://schemas.microsoft.com/office/drawing/2014/main" id="{DD8CAA19-1E42-4B62-8A73-6E7D9948236D}"/>
                  </a:ext>
                </a:extLst>
              </p:cNvPr>
              <p:cNvPicPr>
                <a:picLocks noChangeAspect="1"/>
              </p:cNvPicPr>
              <p:nvPr/>
            </p:nvPicPr>
            <p:blipFill>
              <a:blip r:embed="rId10"/>
              <a:stretch>
                <a:fillRect/>
              </a:stretch>
            </p:blipFill>
            <p:spPr>
              <a:xfrm>
                <a:off x="4640394" y="5543505"/>
                <a:ext cx="680677" cy="679669"/>
              </a:xfrm>
              <a:prstGeom prst="rect">
                <a:avLst/>
              </a:prstGeom>
              <a:grpFill/>
            </p:spPr>
          </p:pic>
        </p:grpSp>
        <p:pic>
          <p:nvPicPr>
            <p:cNvPr id="9" name="Picture 8">
              <a:extLst>
                <a:ext uri="{FF2B5EF4-FFF2-40B4-BE49-F238E27FC236}">
                  <a16:creationId xmlns:a16="http://schemas.microsoft.com/office/drawing/2014/main" id="{2386D79F-5B64-416E-A1CE-45109E7C05F7}"/>
                </a:ext>
              </a:extLst>
            </p:cNvPr>
            <p:cNvPicPr>
              <a:picLocks noChangeAspect="1"/>
            </p:cNvPicPr>
            <p:nvPr/>
          </p:nvPicPr>
          <p:blipFill>
            <a:blip r:embed="rId11"/>
            <a:stretch>
              <a:fillRect/>
            </a:stretch>
          </p:blipFill>
          <p:spPr>
            <a:xfrm>
              <a:off x="4828069" y="3302865"/>
              <a:ext cx="672668" cy="672668"/>
            </a:xfrm>
            <a:prstGeom prst="rect">
              <a:avLst/>
            </a:prstGeom>
          </p:spPr>
        </p:pic>
        <p:pic>
          <p:nvPicPr>
            <p:cNvPr id="10" name="Picture 9">
              <a:extLst>
                <a:ext uri="{FF2B5EF4-FFF2-40B4-BE49-F238E27FC236}">
                  <a16:creationId xmlns:a16="http://schemas.microsoft.com/office/drawing/2014/main" id="{02D1CE02-3973-41C5-8976-B330CBCA0E9B}"/>
                </a:ext>
              </a:extLst>
            </p:cNvPr>
            <p:cNvPicPr>
              <a:picLocks noChangeAspect="1"/>
            </p:cNvPicPr>
            <p:nvPr/>
          </p:nvPicPr>
          <p:blipFill>
            <a:blip r:embed="rId12"/>
            <a:stretch>
              <a:fillRect/>
            </a:stretch>
          </p:blipFill>
          <p:spPr>
            <a:xfrm>
              <a:off x="4828069" y="4295309"/>
              <a:ext cx="680677" cy="680677"/>
            </a:xfrm>
            <a:prstGeom prst="rect">
              <a:avLst/>
            </a:prstGeom>
          </p:spPr>
        </p:pic>
      </p:grpSp>
    </p:spTree>
    <p:extLst>
      <p:ext uri="{BB962C8B-B14F-4D97-AF65-F5344CB8AC3E}">
        <p14:creationId xmlns:p14="http://schemas.microsoft.com/office/powerpoint/2010/main" val="207496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81E049-83CF-4D5D-91D9-CA42C64C48B1}"/>
              </a:ext>
            </a:extLst>
          </p:cNvPr>
          <p:cNvGraphicFramePr>
            <a:graphicFrameLocks noChangeAspect="1"/>
          </p:cNvGraphicFramePr>
          <p:nvPr>
            <p:custDataLst>
              <p:tags r:id="rId2"/>
            </p:custDataLst>
            <p:extLst>
              <p:ext uri="{D42A27DB-BD31-4B8C-83A1-F6EECF244321}">
                <p14:modId xmlns:p14="http://schemas.microsoft.com/office/powerpoint/2010/main" val="239140515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0018"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543AED6-2F4F-41D4-AEAF-2F5469F23835}"/>
              </a:ext>
            </a:extLst>
          </p:cNvPr>
          <p:cNvSpPr/>
          <p:nvPr>
            <p:custDataLst>
              <p:tags r:id="rId3"/>
            </p:custDataLst>
          </p:nvPr>
        </p:nvSpPr>
        <p:spPr bwMode="auto">
          <a:xfrm>
            <a:off x="1524000" y="0"/>
            <a:ext cx="158750" cy="158750"/>
          </a:xfrm>
          <a:prstGeom prst="rect">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wrap="none" lIns="0" tIns="0" rIns="0" bIns="0" rtlCol="0" anchor="ctr"/>
          <a:lstStyle/>
          <a:p>
            <a:pPr algn="ctr"/>
            <a:endParaRPr lang="en-GB"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7ECB2D4B-C202-4B52-B668-A74D0BAAF3D2}"/>
              </a:ext>
            </a:extLst>
          </p:cNvPr>
          <p:cNvSpPr>
            <a:spLocks noGrp="1"/>
          </p:cNvSpPr>
          <p:nvPr>
            <p:ph type="title"/>
          </p:nvPr>
        </p:nvSpPr>
        <p:spPr/>
        <p:txBody>
          <a:bodyPr/>
          <a:lstStyle/>
          <a:p>
            <a:r>
              <a:rPr lang="en-GB" dirty="0"/>
              <a:t>The tools and technologies used to reach girls during COVID-19</a:t>
            </a:r>
          </a:p>
        </p:txBody>
      </p:sp>
      <p:sp>
        <p:nvSpPr>
          <p:cNvPr id="5" name="Slide Number Placeholder 4">
            <a:extLst>
              <a:ext uri="{FF2B5EF4-FFF2-40B4-BE49-F238E27FC236}">
                <a16:creationId xmlns:a16="http://schemas.microsoft.com/office/drawing/2014/main" id="{D1AFF1E8-CC44-4634-983C-C4C9DDBDCB6A}"/>
              </a:ext>
            </a:extLst>
          </p:cNvPr>
          <p:cNvSpPr>
            <a:spLocks noGrp="1"/>
          </p:cNvSpPr>
          <p:nvPr>
            <p:ph type="sldNum" sz="quarter" idx="4"/>
          </p:nvPr>
        </p:nvSpPr>
        <p:spPr/>
        <p:txBody>
          <a:bodyPr/>
          <a:lstStyle/>
          <a:p>
            <a:endParaRPr lang="en-US" dirty="0"/>
          </a:p>
          <a:p>
            <a:fld id="{4FD9013D-92AD-C643-96A8-EBFE9D29F7C2}" type="slidenum">
              <a:rPr lang="en-US" b="1" smtClean="0"/>
              <a:pPr/>
              <a:t>8</a:t>
            </a:fld>
            <a:r>
              <a:rPr lang="en-US" b="1" dirty="0">
                <a:solidFill>
                  <a:schemeClr val="tx2"/>
                </a:solidFill>
              </a:rPr>
              <a:t> </a:t>
            </a:r>
            <a:r>
              <a:rPr lang="en-GB" dirty="0">
                <a:solidFill>
                  <a:schemeClr val="tx2"/>
                </a:solidFill>
              </a:rPr>
              <a:t>| </a:t>
            </a:r>
            <a:r>
              <a:rPr lang="en-GB" dirty="0"/>
              <a:t>GEC COVID-19 Project Responses</a:t>
            </a:r>
          </a:p>
        </p:txBody>
      </p:sp>
      <p:sp>
        <p:nvSpPr>
          <p:cNvPr id="8" name="TextBox 7">
            <a:extLst>
              <a:ext uri="{FF2B5EF4-FFF2-40B4-BE49-F238E27FC236}">
                <a16:creationId xmlns:a16="http://schemas.microsoft.com/office/drawing/2014/main" id="{6EE28453-32A7-4268-8A49-DAC4DC985B3B}"/>
              </a:ext>
            </a:extLst>
          </p:cNvPr>
          <p:cNvSpPr txBox="1"/>
          <p:nvPr/>
        </p:nvSpPr>
        <p:spPr>
          <a:xfrm>
            <a:off x="609601" y="1189909"/>
            <a:ext cx="10958622" cy="1354217"/>
          </a:xfrm>
          <a:prstGeom prst="rect">
            <a:avLst/>
          </a:prstGeom>
          <a:noFill/>
        </p:spPr>
        <p:txBody>
          <a:bodyPr wrap="square" rtlCol="0">
            <a:spAutoFit/>
          </a:bodyPr>
          <a:lstStyle/>
          <a:p>
            <a:pPr>
              <a:spcBef>
                <a:spcPts val="300"/>
              </a:spcBef>
              <a:spcAft>
                <a:spcPts val="300"/>
              </a:spcAft>
            </a:pPr>
            <a:r>
              <a:rPr lang="en-GB" sz="1200" dirty="0"/>
              <a:t>The GEC projects are deploying numerous tools and technologies to keep in touch with the GEC girls, to help keep them safe,  to support a connection to learning for them and to coordinate activities with local communities, national governments and DFID. </a:t>
            </a:r>
          </a:p>
          <a:p>
            <a:pPr>
              <a:spcBef>
                <a:spcPts val="300"/>
              </a:spcBef>
              <a:spcAft>
                <a:spcPts val="300"/>
              </a:spcAft>
            </a:pPr>
            <a:r>
              <a:rPr lang="en-GB" sz="1200" dirty="0"/>
              <a:t>The tools and technologies being used are a mixture of online and offline technologies, allowing projects to reach girls and local communities even if they may not have access to the internet, TV or radio. Some tools and technologies focus on trying to reach individuals, while others will aim to reach larger groups and several reach beyond the project beneficiaries to wider groups.</a:t>
            </a:r>
          </a:p>
          <a:p>
            <a:pPr>
              <a:spcBef>
                <a:spcPts val="300"/>
              </a:spcBef>
              <a:spcAft>
                <a:spcPts val="300"/>
              </a:spcAft>
            </a:pPr>
            <a:r>
              <a:rPr lang="en-GB" sz="1200" dirty="0"/>
              <a:t>The diagram below outlines some of the tools and technologies being used, whether online and offline, and reaching individuals directly or reaching groups.  </a:t>
            </a:r>
          </a:p>
        </p:txBody>
      </p:sp>
      <p:grpSp>
        <p:nvGrpSpPr>
          <p:cNvPr id="25" name="Group 24">
            <a:extLst>
              <a:ext uri="{FF2B5EF4-FFF2-40B4-BE49-F238E27FC236}">
                <a16:creationId xmlns:a16="http://schemas.microsoft.com/office/drawing/2014/main" id="{A5E49021-1758-4EF3-8F6D-729AB4CCA29F}"/>
              </a:ext>
            </a:extLst>
          </p:cNvPr>
          <p:cNvGrpSpPr/>
          <p:nvPr/>
        </p:nvGrpSpPr>
        <p:grpSpPr>
          <a:xfrm>
            <a:off x="1010704" y="2682477"/>
            <a:ext cx="10903000" cy="3767559"/>
            <a:chOff x="-235000" y="2715670"/>
            <a:chExt cx="10903000" cy="4025393"/>
          </a:xfrm>
        </p:grpSpPr>
        <p:sp>
          <p:nvSpPr>
            <p:cNvPr id="11" name="TextBox 10">
              <a:extLst>
                <a:ext uri="{FF2B5EF4-FFF2-40B4-BE49-F238E27FC236}">
                  <a16:creationId xmlns:a16="http://schemas.microsoft.com/office/drawing/2014/main" id="{A2B37C0D-41D6-4EB0-9C14-1F3FDBCEB5C5}"/>
                </a:ext>
              </a:extLst>
            </p:cNvPr>
            <p:cNvSpPr txBox="1"/>
            <p:nvPr/>
          </p:nvSpPr>
          <p:spPr>
            <a:xfrm>
              <a:off x="8801878" y="4553584"/>
              <a:ext cx="1866122" cy="307777"/>
            </a:xfrm>
            <a:prstGeom prst="rect">
              <a:avLst/>
            </a:prstGeom>
            <a:noFill/>
          </p:spPr>
          <p:txBody>
            <a:bodyPr wrap="square" rtlCol="0">
              <a:spAutoFit/>
            </a:bodyPr>
            <a:lstStyle/>
            <a:p>
              <a:r>
                <a:rPr lang="en-GB" sz="1400" b="1" dirty="0">
                  <a:solidFill>
                    <a:schemeClr val="bg2"/>
                  </a:solidFill>
                </a:rPr>
                <a:t>Online</a:t>
              </a:r>
            </a:p>
          </p:txBody>
        </p:sp>
        <p:grpSp>
          <p:nvGrpSpPr>
            <p:cNvPr id="24" name="Group 23">
              <a:extLst>
                <a:ext uri="{FF2B5EF4-FFF2-40B4-BE49-F238E27FC236}">
                  <a16:creationId xmlns:a16="http://schemas.microsoft.com/office/drawing/2014/main" id="{6DB228EB-C20D-470B-B3E1-EDA4DD416421}"/>
                </a:ext>
              </a:extLst>
            </p:cNvPr>
            <p:cNvGrpSpPr/>
            <p:nvPr/>
          </p:nvGrpSpPr>
          <p:grpSpPr>
            <a:xfrm>
              <a:off x="-235000" y="2715670"/>
              <a:ext cx="8875726" cy="4025393"/>
              <a:chOff x="-235000" y="2715670"/>
              <a:chExt cx="8875726" cy="4025393"/>
            </a:xfrm>
          </p:grpSpPr>
          <p:sp>
            <p:nvSpPr>
              <p:cNvPr id="9" name="Arrow: Quad 8">
                <a:extLst>
                  <a:ext uri="{FF2B5EF4-FFF2-40B4-BE49-F238E27FC236}">
                    <a16:creationId xmlns:a16="http://schemas.microsoft.com/office/drawing/2014/main" id="{A9007CC1-14AC-470C-A8EB-776510E81E85}"/>
                  </a:ext>
                </a:extLst>
              </p:cNvPr>
              <p:cNvSpPr/>
              <p:nvPr/>
            </p:nvSpPr>
            <p:spPr bwMode="auto">
              <a:xfrm>
                <a:off x="591879" y="3284375"/>
                <a:ext cx="8048847" cy="2852178"/>
              </a:xfrm>
              <a:prstGeom prst="quadArrow">
                <a:avLst>
                  <a:gd name="adj1" fmla="val 2864"/>
                  <a:gd name="adj2" fmla="val 3591"/>
                  <a:gd name="adj3" fmla="val 4318"/>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rtlCol="0" anchor="ctr"/>
              <a:lstStyle/>
              <a:p>
                <a:pPr algn="ctr"/>
                <a:endParaRPr lang="en-GB"/>
              </a:p>
            </p:txBody>
          </p:sp>
          <p:sp>
            <p:nvSpPr>
              <p:cNvPr id="10" name="TextBox 9">
                <a:extLst>
                  <a:ext uri="{FF2B5EF4-FFF2-40B4-BE49-F238E27FC236}">
                    <a16:creationId xmlns:a16="http://schemas.microsoft.com/office/drawing/2014/main" id="{01B1F287-94DD-41AC-A234-2F01F91A105C}"/>
                  </a:ext>
                </a:extLst>
              </p:cNvPr>
              <p:cNvSpPr txBox="1"/>
              <p:nvPr/>
            </p:nvSpPr>
            <p:spPr>
              <a:xfrm>
                <a:off x="-235000" y="4553585"/>
                <a:ext cx="1866122" cy="307777"/>
              </a:xfrm>
              <a:prstGeom prst="rect">
                <a:avLst/>
              </a:prstGeom>
              <a:noFill/>
            </p:spPr>
            <p:txBody>
              <a:bodyPr wrap="square" rtlCol="0">
                <a:spAutoFit/>
              </a:bodyPr>
              <a:lstStyle/>
              <a:p>
                <a:r>
                  <a:rPr lang="en-GB" sz="1400" b="1" dirty="0">
                    <a:solidFill>
                      <a:schemeClr val="bg2"/>
                    </a:solidFill>
                  </a:rPr>
                  <a:t>Offline</a:t>
                </a:r>
              </a:p>
            </p:txBody>
          </p:sp>
          <p:sp>
            <p:nvSpPr>
              <p:cNvPr id="12" name="TextBox 11">
                <a:extLst>
                  <a:ext uri="{FF2B5EF4-FFF2-40B4-BE49-F238E27FC236}">
                    <a16:creationId xmlns:a16="http://schemas.microsoft.com/office/drawing/2014/main" id="{A0726C5A-0E03-46AB-B2EB-3E89D6B0EC71}"/>
                  </a:ext>
                </a:extLst>
              </p:cNvPr>
              <p:cNvSpPr txBox="1"/>
              <p:nvPr/>
            </p:nvSpPr>
            <p:spPr>
              <a:xfrm>
                <a:off x="3641235" y="6182036"/>
                <a:ext cx="1950133" cy="559027"/>
              </a:xfrm>
              <a:prstGeom prst="rect">
                <a:avLst/>
              </a:prstGeom>
              <a:noFill/>
            </p:spPr>
            <p:txBody>
              <a:bodyPr wrap="square" rtlCol="0">
                <a:spAutoFit/>
              </a:bodyPr>
              <a:lstStyle/>
              <a:p>
                <a:pPr algn="ctr"/>
                <a:r>
                  <a:rPr lang="en-GB" sz="1400" b="1" dirty="0">
                    <a:solidFill>
                      <a:schemeClr val="bg2"/>
                    </a:solidFill>
                  </a:rPr>
                  <a:t>Reaching Individuals Directly</a:t>
                </a:r>
              </a:p>
            </p:txBody>
          </p:sp>
          <p:sp>
            <p:nvSpPr>
              <p:cNvPr id="13" name="TextBox 12">
                <a:extLst>
                  <a:ext uri="{FF2B5EF4-FFF2-40B4-BE49-F238E27FC236}">
                    <a16:creationId xmlns:a16="http://schemas.microsoft.com/office/drawing/2014/main" id="{E976E40A-2B86-469F-9EC2-36BFFF827A30}"/>
                  </a:ext>
                </a:extLst>
              </p:cNvPr>
              <p:cNvSpPr txBox="1"/>
              <p:nvPr/>
            </p:nvSpPr>
            <p:spPr>
              <a:xfrm>
                <a:off x="3971231" y="2715670"/>
                <a:ext cx="1290142" cy="523220"/>
              </a:xfrm>
              <a:prstGeom prst="rect">
                <a:avLst/>
              </a:prstGeom>
              <a:noFill/>
            </p:spPr>
            <p:txBody>
              <a:bodyPr wrap="square" rtlCol="0">
                <a:spAutoFit/>
              </a:bodyPr>
              <a:lstStyle/>
              <a:p>
                <a:pPr algn="ctr"/>
                <a:r>
                  <a:rPr lang="en-GB" sz="1400" b="1" dirty="0">
                    <a:solidFill>
                      <a:schemeClr val="bg2"/>
                    </a:solidFill>
                  </a:rPr>
                  <a:t>Reaching Groups</a:t>
                </a:r>
              </a:p>
            </p:txBody>
          </p:sp>
          <p:sp>
            <p:nvSpPr>
              <p:cNvPr id="14" name="Rectangle 13">
                <a:extLst>
                  <a:ext uri="{FF2B5EF4-FFF2-40B4-BE49-F238E27FC236}">
                    <a16:creationId xmlns:a16="http://schemas.microsoft.com/office/drawing/2014/main" id="{293FC139-0AAD-4E01-82CD-19EEA3ACAB5F}"/>
                  </a:ext>
                </a:extLst>
              </p:cNvPr>
              <p:cNvSpPr/>
              <p:nvPr/>
            </p:nvSpPr>
            <p:spPr>
              <a:xfrm>
                <a:off x="4928142" y="4848285"/>
                <a:ext cx="3712584" cy="1381126"/>
              </a:xfrm>
              <a:prstGeom prst="rect">
                <a:avLst/>
              </a:prstGeom>
            </p:spPr>
            <p:txBody>
              <a:bodyPr wrap="square">
                <a:spAutoFit/>
              </a:bodyPr>
              <a:lstStyle/>
              <a:p>
                <a:pPr marL="171450" lvl="1" indent="-171450">
                  <a:buFont typeface="Arial" panose="020B0604020202020204" pitchFamily="34" charset="0"/>
                  <a:buChar char="•"/>
                </a:pPr>
                <a:r>
                  <a:rPr lang="en-GB" sz="1300" dirty="0"/>
                  <a:t>Remote tuition through internet-enabled EdTech sessions, including solar-powered and satellite-enabled technologies </a:t>
                </a:r>
              </a:p>
              <a:p>
                <a:pPr marL="171450" lvl="1" indent="-171450">
                  <a:buFont typeface="Arial" panose="020B0604020202020204" pitchFamily="34" charset="0"/>
                  <a:buChar char="•"/>
                </a:pPr>
                <a:r>
                  <a:rPr lang="en-GB" sz="1300" dirty="0"/>
                  <a:t>Learning activities shared with teachers, mentors, parents via </a:t>
                </a:r>
                <a:r>
                  <a:rPr lang="en-GB" sz="1300" dirty="0" err="1"/>
                  <a:t>Whatsapp</a:t>
                </a:r>
                <a:r>
                  <a:rPr lang="en-GB" sz="1300" dirty="0"/>
                  <a:t> or other Apps</a:t>
                </a:r>
              </a:p>
              <a:p>
                <a:pPr marL="171450" lvl="1" indent="-171450">
                  <a:buFont typeface="Arial" panose="020B0604020202020204" pitchFamily="34" charset="0"/>
                  <a:buChar char="•"/>
                </a:pPr>
                <a:r>
                  <a:rPr lang="en-GB" sz="1300" dirty="0"/>
                  <a:t>Online banking and mobile money</a:t>
                </a:r>
              </a:p>
            </p:txBody>
          </p:sp>
          <p:sp>
            <p:nvSpPr>
              <p:cNvPr id="16" name="Rectangle 15">
                <a:extLst>
                  <a:ext uri="{FF2B5EF4-FFF2-40B4-BE49-F238E27FC236}">
                    <a16:creationId xmlns:a16="http://schemas.microsoft.com/office/drawing/2014/main" id="{EBCF161C-0855-49F4-BA3B-9403295A4A03}"/>
                  </a:ext>
                </a:extLst>
              </p:cNvPr>
              <p:cNvSpPr/>
              <p:nvPr/>
            </p:nvSpPr>
            <p:spPr>
              <a:xfrm>
                <a:off x="4519696" y="3807696"/>
                <a:ext cx="3895732" cy="526144"/>
              </a:xfrm>
              <a:prstGeom prst="rect">
                <a:avLst/>
              </a:prstGeom>
            </p:spPr>
            <p:txBody>
              <a:bodyPr wrap="square">
                <a:spAutoFit/>
              </a:bodyPr>
              <a:lstStyle/>
              <a:p>
                <a:pPr marL="628650" lvl="1" indent="-171450">
                  <a:buFont typeface="Arial" panose="020B0604020202020204" pitchFamily="34" charset="0"/>
                  <a:buChar char="•"/>
                </a:pPr>
                <a:r>
                  <a:rPr lang="en-GB" sz="1300" dirty="0"/>
                  <a:t>Social media groups</a:t>
                </a:r>
              </a:p>
              <a:p>
                <a:pPr marL="628650" lvl="1" indent="-171450">
                  <a:buFont typeface="Arial" panose="020B0604020202020204" pitchFamily="34" charset="0"/>
                  <a:buChar char="•"/>
                </a:pPr>
                <a:r>
                  <a:rPr lang="en-GB" sz="1300" dirty="0"/>
                  <a:t>Online surveys, including Microsoft Forms </a:t>
                </a:r>
              </a:p>
            </p:txBody>
          </p:sp>
          <p:sp>
            <p:nvSpPr>
              <p:cNvPr id="20" name="Rectangle 19">
                <a:extLst>
                  <a:ext uri="{FF2B5EF4-FFF2-40B4-BE49-F238E27FC236}">
                    <a16:creationId xmlns:a16="http://schemas.microsoft.com/office/drawing/2014/main" id="{7687BB39-C06F-4895-9D41-877EC2118C5E}"/>
                  </a:ext>
                </a:extLst>
              </p:cNvPr>
              <p:cNvSpPr/>
              <p:nvPr/>
            </p:nvSpPr>
            <p:spPr>
              <a:xfrm>
                <a:off x="430727" y="3208690"/>
                <a:ext cx="4122173" cy="1167380"/>
              </a:xfrm>
              <a:prstGeom prst="rect">
                <a:avLst/>
              </a:prstGeom>
            </p:spPr>
            <p:txBody>
              <a:bodyPr wrap="square">
                <a:spAutoFit/>
              </a:bodyPr>
              <a:lstStyle/>
              <a:p>
                <a:pPr marL="354013" lvl="1" indent="-171450">
                  <a:buFont typeface="Arial" panose="020B0604020202020204" pitchFamily="34" charset="0"/>
                  <a:buChar char="•"/>
                </a:pPr>
                <a:r>
                  <a:rPr lang="en-GB" sz="1300" dirty="0"/>
                  <a:t>Learning materials broadcast by TV and/or radio</a:t>
                </a:r>
              </a:p>
              <a:p>
                <a:pPr marL="354013" lvl="1" indent="-171450">
                  <a:buFont typeface="Arial" panose="020B0604020202020204" pitchFamily="34" charset="0"/>
                  <a:buChar char="•"/>
                </a:pPr>
                <a:r>
                  <a:rPr lang="en-GB" sz="1300" dirty="0"/>
                  <a:t>Awareness and guidance messages broadcast by TV and/or radio, promoted visually through posters or orally through public announcements</a:t>
                </a:r>
              </a:p>
              <a:p>
                <a:pPr marL="354013" lvl="1" indent="-171450">
                  <a:buFont typeface="Arial" panose="020B0604020202020204" pitchFamily="34" charset="0"/>
                  <a:buChar char="•"/>
                </a:pPr>
                <a:r>
                  <a:rPr lang="en-GB" sz="1300" dirty="0"/>
                  <a:t>Surveys conducted via SMS</a:t>
                </a:r>
              </a:p>
            </p:txBody>
          </p:sp>
          <p:sp>
            <p:nvSpPr>
              <p:cNvPr id="21" name="Rectangle 20">
                <a:extLst>
                  <a:ext uri="{FF2B5EF4-FFF2-40B4-BE49-F238E27FC236}">
                    <a16:creationId xmlns:a16="http://schemas.microsoft.com/office/drawing/2014/main" id="{F0AD9CB6-00B1-4B16-BA92-3B8D878400B5}"/>
                  </a:ext>
                </a:extLst>
              </p:cNvPr>
              <p:cNvSpPr/>
              <p:nvPr/>
            </p:nvSpPr>
            <p:spPr>
              <a:xfrm>
                <a:off x="192743" y="4906846"/>
                <a:ext cx="4379257" cy="1167380"/>
              </a:xfrm>
              <a:prstGeom prst="rect">
                <a:avLst/>
              </a:prstGeom>
            </p:spPr>
            <p:txBody>
              <a:bodyPr wrap="square">
                <a:spAutoFit/>
              </a:bodyPr>
              <a:lstStyle/>
              <a:p>
                <a:pPr marL="628650" lvl="1" indent="-171450">
                  <a:buFont typeface="Arial" panose="020B0604020202020204" pitchFamily="34" charset="0"/>
                  <a:buChar char="•"/>
                </a:pPr>
                <a:r>
                  <a:rPr lang="en-GB" sz="1300" dirty="0"/>
                  <a:t>SMS (phone) learning</a:t>
                </a:r>
              </a:p>
              <a:p>
                <a:pPr marL="628650" lvl="1" indent="-171450">
                  <a:buFont typeface="Arial" panose="020B0604020202020204" pitchFamily="34" charset="0"/>
                  <a:buChar char="•"/>
                </a:pPr>
                <a:r>
                  <a:rPr lang="en-GB" sz="1300" dirty="0"/>
                  <a:t>Print lesson materials distributed through community networks</a:t>
                </a:r>
              </a:p>
              <a:p>
                <a:pPr marL="628650" lvl="1" indent="-171450">
                  <a:buFont typeface="Arial" panose="020B0604020202020204" pitchFamily="34" charset="0"/>
                  <a:buChar char="•"/>
                </a:pPr>
                <a:r>
                  <a:rPr lang="en-GB" sz="1300" dirty="0"/>
                  <a:t>Healthcare provisions physically distributed through community networks</a:t>
                </a:r>
              </a:p>
            </p:txBody>
          </p:sp>
        </p:grpSp>
      </p:grpSp>
    </p:spTree>
    <p:extLst>
      <p:ext uri="{BB962C8B-B14F-4D97-AF65-F5344CB8AC3E}">
        <p14:creationId xmlns:p14="http://schemas.microsoft.com/office/powerpoint/2010/main" val="361067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7560C2-0FD5-4CE8-9684-0001378D579D}"/>
              </a:ext>
            </a:extLst>
          </p:cNvPr>
          <p:cNvSpPr>
            <a:spLocks noGrp="1"/>
          </p:cNvSpPr>
          <p:nvPr>
            <p:ph type="title"/>
          </p:nvPr>
        </p:nvSpPr>
        <p:spPr/>
        <p:txBody>
          <a:bodyPr/>
          <a:lstStyle/>
          <a:p>
            <a:r>
              <a:rPr lang="en-GB" dirty="0"/>
              <a:t>3. Project Response Case Studies from the GEC</a:t>
            </a:r>
          </a:p>
        </p:txBody>
      </p:sp>
      <p:sp>
        <p:nvSpPr>
          <p:cNvPr id="5" name="Slide Number Placeholder 4">
            <a:extLst>
              <a:ext uri="{FF2B5EF4-FFF2-40B4-BE49-F238E27FC236}">
                <a16:creationId xmlns:a16="http://schemas.microsoft.com/office/drawing/2014/main" id="{A213297E-387F-4959-BC88-2B3C28A79B69}"/>
              </a:ext>
            </a:extLst>
          </p:cNvPr>
          <p:cNvSpPr>
            <a:spLocks noGrp="1"/>
          </p:cNvSpPr>
          <p:nvPr>
            <p:ph type="sldNum" sz="quarter" idx="4"/>
          </p:nvPr>
        </p:nvSpPr>
        <p:spPr/>
        <p:txBody>
          <a:bodyPr/>
          <a:lstStyle/>
          <a:p>
            <a:pPr>
              <a:defRPr/>
            </a:pPr>
            <a:endParaRPr lang="en-US" dirty="0">
              <a:solidFill>
                <a:srgbClr val="4D4F53"/>
              </a:solidFill>
              <a:latin typeface="Arial"/>
            </a:endParaRPr>
          </a:p>
          <a:p>
            <a:pPr>
              <a:defRPr/>
            </a:pPr>
            <a:fld id="{4FD9013D-92AD-C643-96A8-EBFE9D29F7C2}" type="slidenum">
              <a:rPr lang="en-US" b="1">
                <a:solidFill>
                  <a:srgbClr val="4D4F53"/>
                </a:solidFill>
                <a:latin typeface="Arial"/>
              </a:rPr>
              <a:pPr>
                <a:defRPr/>
              </a:pPr>
              <a:t>9</a:t>
            </a:fld>
            <a:r>
              <a:rPr lang="en-US" b="1" dirty="0">
                <a:solidFill>
                  <a:srgbClr val="CF142B"/>
                </a:solidFill>
                <a:latin typeface="Arial"/>
              </a:rPr>
              <a:t> </a:t>
            </a:r>
            <a:r>
              <a:rPr lang="en-GB" dirty="0">
                <a:solidFill>
                  <a:schemeClr val="tx2"/>
                </a:solidFill>
              </a:rPr>
              <a:t>| </a:t>
            </a:r>
            <a:r>
              <a:rPr lang="en-GB" dirty="0"/>
              <a:t>GEC COVID-19 Project Responses</a:t>
            </a:r>
            <a:endParaRPr lang="en-GB" dirty="0">
              <a:solidFill>
                <a:srgbClr val="4D4F53"/>
              </a:solidFill>
              <a:latin typeface="Arial"/>
            </a:endParaRPr>
          </a:p>
        </p:txBody>
      </p:sp>
    </p:spTree>
    <p:extLst>
      <p:ext uri="{BB962C8B-B14F-4D97-AF65-F5344CB8AC3E}">
        <p14:creationId xmlns:p14="http://schemas.microsoft.com/office/powerpoint/2010/main" val="1571726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312,3,1. About the GE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q0n.Flu6w5RB7CKyiMh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6ZuSzXK1T0E7r_uyTf09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KAVBwMOzIejnTAOKmnN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7EFaftwixJgplALRQNa0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RmkyJaeKeSPVobS2RmP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1qCr8Nlndkyv2X8bss_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1qCr8Nlndkyv2X8bss_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qCzbUnJp8hnQ5ZSgWQWxg"/>
</p:tagLst>
</file>

<file path=ppt/theme/theme1.xml><?xml version="1.0" encoding="utf-8"?>
<a:theme xmlns:a="http://schemas.openxmlformats.org/drawingml/2006/main" name="20120706 GEC_UKaid_template">
  <a:themeElements>
    <a:clrScheme name="GEC">
      <a:dk1>
        <a:srgbClr val="4D4F53"/>
      </a:dk1>
      <a:lt1>
        <a:srgbClr val="FFFFFF"/>
      </a:lt1>
      <a:dk2>
        <a:srgbClr val="CF142B"/>
      </a:dk2>
      <a:lt2>
        <a:srgbClr val="00247D"/>
      </a:lt2>
      <a:accent1>
        <a:srgbClr val="4D4F53"/>
      </a:accent1>
      <a:accent2>
        <a:srgbClr val="F0AB00"/>
      </a:accent2>
      <a:accent3>
        <a:srgbClr val="FF6319"/>
      </a:accent3>
      <a:accent4>
        <a:srgbClr val="00A1DE"/>
      </a:accent4>
      <a:accent5>
        <a:srgbClr val="77216F"/>
      </a:accent5>
      <a:accent6>
        <a:srgbClr val="34B233"/>
      </a:accent6>
      <a:hlink>
        <a:srgbClr val="CF142B"/>
      </a:hlink>
      <a:folHlink>
        <a:srgbClr val="8B81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C_UKaid_presentation_template.potx" id="{E23C4476-018C-48FA-A06D-E7B079401F9C}" vid="{1E278D5B-9893-49DE-B687-D9422EB78299}"/>
    </a:ext>
  </a:extLst>
</a:theme>
</file>

<file path=ppt/theme/theme2.xml><?xml version="1.0" encoding="utf-8"?>
<a:theme xmlns:a="http://schemas.openxmlformats.org/drawingml/2006/main" name="1_20120706 GEC_UKaid_template">
  <a:themeElements>
    <a:clrScheme name="GEC">
      <a:dk1>
        <a:srgbClr val="4D4F53"/>
      </a:dk1>
      <a:lt1>
        <a:srgbClr val="FFFFFF"/>
      </a:lt1>
      <a:dk2>
        <a:srgbClr val="CF142B"/>
      </a:dk2>
      <a:lt2>
        <a:srgbClr val="00247D"/>
      </a:lt2>
      <a:accent1>
        <a:srgbClr val="4D4F53"/>
      </a:accent1>
      <a:accent2>
        <a:srgbClr val="F0AB00"/>
      </a:accent2>
      <a:accent3>
        <a:srgbClr val="FF6319"/>
      </a:accent3>
      <a:accent4>
        <a:srgbClr val="00A1DE"/>
      </a:accent4>
      <a:accent5>
        <a:srgbClr val="77216F"/>
      </a:accent5>
      <a:accent6>
        <a:srgbClr val="34B233"/>
      </a:accent6>
      <a:hlink>
        <a:srgbClr val="CF142B"/>
      </a:hlink>
      <a:folHlink>
        <a:srgbClr val="8B81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3B223B2C2D1B4086B30EBBBD0BC6A4" ma:contentTypeVersion="1" ma:contentTypeDescription="Create a new document." ma:contentTypeScope="" ma:versionID="e5dedfbf03dc4ee564c3f0a134fda536">
  <xsd:schema xmlns:xsd="http://www.w3.org/2001/XMLSchema" xmlns:xs="http://www.w3.org/2001/XMLSchema" xmlns:p="http://schemas.microsoft.com/office/2006/metadata/properties" xmlns:ns2="243bbb9f-3f46-4138-8fa3-a12cb231f73d" targetNamespace="http://schemas.microsoft.com/office/2006/metadata/properties" ma:root="true" ma:fieldsID="805ecff2b402a6ec123053036a235309" ns2:_="">
    <xsd:import namespace="243bbb9f-3f46-4138-8fa3-a12cb231f73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bbb9f-3f46-4138-8fa3-a12cb231f7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0A565-E3A4-4FDB-AAEF-319A6259CFDB}">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243bbb9f-3f46-4138-8fa3-a12cb231f73d"/>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5955963-6783-4048-92C1-7D341CB30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bbb9f-3f46-4138-8fa3-a12cb231f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0A4D57-8AED-4B35-9999-120A3CACB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4869</TotalTime>
  <Words>5848</Words>
  <Application>Microsoft Office PowerPoint</Application>
  <PresentationFormat>Widescreen</PresentationFormat>
  <Paragraphs>389</Paragraphs>
  <Slides>20</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Arial Narrow</vt:lpstr>
      <vt:lpstr>Calibri</vt:lpstr>
      <vt:lpstr>Core Paint B3</vt:lpstr>
      <vt:lpstr>Courier New</vt:lpstr>
      <vt:lpstr>Wingdings</vt:lpstr>
      <vt:lpstr>20120706 GEC_UKaid_template</vt:lpstr>
      <vt:lpstr>1_20120706 GEC_UKaid_template</vt:lpstr>
      <vt:lpstr>think-cell Slide</vt:lpstr>
      <vt:lpstr>GEC COVID-19  Initial Project Responses</vt:lpstr>
      <vt:lpstr>Contents</vt:lpstr>
      <vt:lpstr>1. About the GEC</vt:lpstr>
      <vt:lpstr>Overview of the GEC</vt:lpstr>
      <vt:lpstr>Forward look on GEC Projects 2020 - 2025</vt:lpstr>
      <vt:lpstr>2. The GEC and COVID-19 </vt:lpstr>
      <vt:lpstr>COVID-19 and the GEC</vt:lpstr>
      <vt:lpstr>The tools and technologies used to reach girls during COVID-19</vt:lpstr>
      <vt:lpstr>3. Project Response Case Studies from the GEC</vt:lpstr>
      <vt:lpstr>List of Case Studies</vt:lpstr>
      <vt:lpstr>1. Monitoring wellbeing and the continued education of girls in Nepal</vt:lpstr>
      <vt:lpstr>GEC-T | Child Hope | Excelling Against the Odds    </vt:lpstr>
      <vt:lpstr>GEC-T | Plan UK | Making Ghanaian Girls Great!</vt:lpstr>
      <vt:lpstr>GEC-T | Continuation of education for marginalised girls</vt:lpstr>
      <vt:lpstr>GEC-T | Impact (Ed) | Discovery Project</vt:lpstr>
      <vt:lpstr>LNGB | Plan International |Supporting Adolescent Girls’ Education (SAGE)</vt:lpstr>
      <vt:lpstr>LNGB | People in Need | CHANGE </vt:lpstr>
      <vt:lpstr>LNGB | Street Child | Marginalised No More</vt:lpstr>
      <vt:lpstr>LNGB | IRC | Every Adolescent Girl Empowered and Resilient </vt:lpstr>
      <vt:lpstr>Thank you</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Project Response</dc:title>
  <dc:creator>Jenny Mill</dc:creator>
  <cp:lastModifiedBy>Jenny Mill</cp:lastModifiedBy>
  <cp:revision>226</cp:revision>
  <cp:lastPrinted>2012-06-18T09:17:19Z</cp:lastPrinted>
  <dcterms:created xsi:type="dcterms:W3CDTF">2020-05-04T09:15:28Z</dcterms:created>
  <dcterms:modified xsi:type="dcterms:W3CDTF">2020-06-02T17:42:29Z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0x010100723B223B2C2D1B4086B30EBBBD0BC6A4</vt:lpwstr>
  </property>
</Properties>
</file>