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Verdana Standaard"/>
      </a:defRPr>
    </a:lvl1pPr>
    <a:lvl2pPr indent="228600" latinLnBrk="0">
      <a:defRPr sz="1200">
        <a:latin typeface="+mn-lt"/>
        <a:ea typeface="+mn-ea"/>
        <a:cs typeface="+mn-cs"/>
        <a:sym typeface="Verdana Standaard"/>
      </a:defRPr>
    </a:lvl2pPr>
    <a:lvl3pPr indent="457200" latinLnBrk="0">
      <a:defRPr sz="1200">
        <a:latin typeface="+mn-lt"/>
        <a:ea typeface="+mn-ea"/>
        <a:cs typeface="+mn-cs"/>
        <a:sym typeface="Verdana Standaard"/>
      </a:defRPr>
    </a:lvl3pPr>
    <a:lvl4pPr indent="685800" latinLnBrk="0">
      <a:defRPr sz="1200">
        <a:latin typeface="+mn-lt"/>
        <a:ea typeface="+mn-ea"/>
        <a:cs typeface="+mn-cs"/>
        <a:sym typeface="Verdana Standaard"/>
      </a:defRPr>
    </a:lvl4pPr>
    <a:lvl5pPr indent="914400" latinLnBrk="0">
      <a:defRPr sz="1200">
        <a:latin typeface="+mn-lt"/>
        <a:ea typeface="+mn-ea"/>
        <a:cs typeface="+mn-cs"/>
        <a:sym typeface="Verdana Standaard"/>
      </a:defRPr>
    </a:lvl5pPr>
    <a:lvl6pPr indent="1143000" latinLnBrk="0">
      <a:defRPr sz="1200">
        <a:latin typeface="+mn-lt"/>
        <a:ea typeface="+mn-ea"/>
        <a:cs typeface="+mn-cs"/>
        <a:sym typeface="Verdana Standaard"/>
      </a:defRPr>
    </a:lvl6pPr>
    <a:lvl7pPr indent="1371600" latinLnBrk="0">
      <a:defRPr sz="1200">
        <a:latin typeface="+mn-lt"/>
        <a:ea typeface="+mn-ea"/>
        <a:cs typeface="+mn-cs"/>
        <a:sym typeface="Verdana Standaard"/>
      </a:defRPr>
    </a:lvl7pPr>
    <a:lvl8pPr indent="1600200" latinLnBrk="0">
      <a:defRPr sz="1200">
        <a:latin typeface="+mn-lt"/>
        <a:ea typeface="+mn-ea"/>
        <a:cs typeface="+mn-cs"/>
        <a:sym typeface="Verdana Standaard"/>
      </a:defRPr>
    </a:lvl8pPr>
    <a:lvl9pPr indent="1828800" latinLnBrk="0">
      <a:defRPr sz="1200">
        <a:latin typeface="+mn-lt"/>
        <a:ea typeface="+mn-ea"/>
        <a:cs typeface="+mn-cs"/>
        <a:sym typeface="Verdana Standaard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6451" y="6059232"/>
            <a:ext cx="2463230" cy="720081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chthoek 2"/>
          <p:cNvSpPr/>
          <p:nvPr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5000"/>
              </a:lnSpc>
              <a:spcBef>
                <a:spcPts val="400"/>
              </a:spcBef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Verdana Standaard"/>
              </a:defRPr>
            </a:pPr>
          </a:p>
        </p:txBody>
      </p:sp>
      <p:sp>
        <p:nvSpPr>
          <p:cNvPr id="114" name="Tijdelijke aanduiding voor afbeelding 2"/>
          <p:cNvSpPr/>
          <p:nvPr>
            <p:ph type="pic" idx="21"/>
          </p:nvPr>
        </p:nvSpPr>
        <p:spPr>
          <a:xfrm>
            <a:off x="0" y="3149600"/>
            <a:ext cx="12192000" cy="2840039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>
              <a:buSzTx/>
              <a:buFontTx/>
              <a:buNone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371600" indent="-914400">
              <a:buFontTx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buSzTx/>
              <a:buFontTx/>
              <a:buNone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90800" indent="-1219200">
              <a:buFontTx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048000" indent="-1219200">
              <a:buFontTx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Heading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6451" y="6059232"/>
            <a:ext cx="2463230" cy="720081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chthoek 2"/>
          <p:cNvSpPr/>
          <p:nvPr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5000"/>
              </a:lnSpc>
              <a:spcBef>
                <a:spcPts val="400"/>
              </a:spcBef>
              <a:defRPr b="1" sz="4800">
                <a:solidFill>
                  <a:srgbClr val="093B3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25" name="Body Level One…"/>
          <p:cNvSpPr txBox="1"/>
          <p:nvPr>
            <p:ph type="body" sz="quarter" idx="1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371600" indent="-914400" algn="ctr">
              <a:buFontTx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2011679" indent="-1097279" algn="ctr">
              <a:buFontTx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2590800" indent="-1219200" algn="ctr">
              <a:buFontTx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3048000" indent="-1219200" algn="ctr">
              <a:buFontTx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6" name="Tijdelijke aanduiding voor tekst 6"/>
          <p:cNvSpPr/>
          <p:nvPr>
            <p:ph type="body" sz="quarter" idx="2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 b="1" sz="3600"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Heading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6451" y="6059232"/>
            <a:ext cx="2463230" cy="72008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hthoek 16"/>
          <p:cNvSpPr/>
          <p:nvPr/>
        </p:nvSpPr>
        <p:spPr>
          <a:xfrm>
            <a:off x="0" y="-1"/>
            <a:ext cx="12192000" cy="5989640"/>
          </a:xfrm>
          <a:prstGeom prst="rect">
            <a:avLst/>
          </a:prstGeom>
          <a:solidFill>
            <a:srgbClr val="093B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053081"/>
                </a:solidFill>
                <a:latin typeface="+mn-lt"/>
                <a:ea typeface="+mn-ea"/>
                <a:cs typeface="+mn-cs"/>
                <a:sym typeface="Verdana Standaard"/>
              </a:defRPr>
            </a:pPr>
          </a:p>
        </p:txBody>
      </p:sp>
      <p:sp>
        <p:nvSpPr>
          <p:cNvPr id="136" name="Body Level One…"/>
          <p:cNvSpPr txBox="1"/>
          <p:nvPr>
            <p:ph type="body" sz="quarter" idx="1" hasCustomPrompt="1"/>
          </p:nvPr>
        </p:nvSpPr>
        <p:spPr>
          <a:xfrm>
            <a:off x="647700" y="97458"/>
            <a:ext cx="7747000" cy="137318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lnSpc>
                <a:spcPct val="100000"/>
              </a:lnSpc>
              <a:buSzTx/>
              <a:buFontTx/>
              <a:buNone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>
              <a:lnSpc>
                <a:spcPct val="100000"/>
              </a:lnSpc>
              <a:buSzTx/>
              <a:buFontTx/>
              <a:buNone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lnSpc>
                <a:spcPct val="100000"/>
              </a:lnSpc>
              <a:buSzTx/>
              <a:buFontTx/>
              <a:buNone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>
              <a:lnSpc>
                <a:spcPct val="100000"/>
              </a:lnSpc>
              <a:buSzTx/>
              <a:buFontTx/>
              <a:buNone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>
              <a:lnSpc>
                <a:spcPct val="100000"/>
              </a:lnSpc>
              <a:buSzTx/>
              <a:buFontTx/>
              <a:buNone/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Tijdelijke aanduiding voor tekst 12"/>
          <p:cNvSpPr/>
          <p:nvPr>
            <p:ph type="body" sz="quarter" idx="21" hasCustomPrompt="1"/>
          </p:nvPr>
        </p:nvSpPr>
        <p:spPr>
          <a:xfrm>
            <a:off x="647700" y="1524621"/>
            <a:ext cx="7747000" cy="4889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493776">
              <a:spcBef>
                <a:spcPts val="500"/>
              </a:spcBef>
              <a:buSzTx/>
              <a:buFontTx/>
              <a:buNone/>
              <a:defRPr sz="2592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Text…</a:t>
            </a:r>
          </a:p>
        </p:txBody>
      </p:sp>
      <p:sp>
        <p:nvSpPr>
          <p:cNvPr id="138" name="Tijdelijke aanduiding voor tekst 10"/>
          <p:cNvSpPr/>
          <p:nvPr>
            <p:ph type="body" sz="quarter" idx="22" hasCustomPrompt="1"/>
          </p:nvPr>
        </p:nvSpPr>
        <p:spPr>
          <a:xfrm>
            <a:off x="647700" y="2027858"/>
            <a:ext cx="7747000" cy="13731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786384">
              <a:spcBef>
                <a:spcPts val="800"/>
              </a:spcBef>
              <a:buSzTx/>
              <a:buFontTx/>
              <a:buNone/>
              <a:defRPr b="1" sz="825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00%</a:t>
            </a:r>
          </a:p>
        </p:txBody>
      </p:sp>
      <p:sp>
        <p:nvSpPr>
          <p:cNvPr id="139" name="Tijdelijke aanduiding voor tekst 12"/>
          <p:cNvSpPr/>
          <p:nvPr>
            <p:ph type="body" sz="quarter" idx="23" hasCustomPrompt="1"/>
          </p:nvPr>
        </p:nvSpPr>
        <p:spPr>
          <a:xfrm>
            <a:off x="647700" y="3455022"/>
            <a:ext cx="7747000" cy="48895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493776">
              <a:spcBef>
                <a:spcPts val="500"/>
              </a:spcBef>
              <a:buSzTx/>
              <a:buFontTx/>
              <a:buNone/>
              <a:defRPr sz="2592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Text…</a:t>
            </a:r>
          </a:p>
        </p:txBody>
      </p:sp>
      <p:sp>
        <p:nvSpPr>
          <p:cNvPr id="140" name="Tijdelijke aanduiding voor tekst 10"/>
          <p:cNvSpPr/>
          <p:nvPr>
            <p:ph type="body" sz="quarter" idx="24" hasCustomPrompt="1"/>
          </p:nvPr>
        </p:nvSpPr>
        <p:spPr>
          <a:xfrm>
            <a:off x="647700" y="3975820"/>
            <a:ext cx="7747000" cy="113486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640079">
              <a:spcBef>
                <a:spcPts val="700"/>
              </a:spcBef>
              <a:buSzTx/>
              <a:buFontTx/>
              <a:buNone/>
              <a:defRPr b="1" sz="6719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00%</a:t>
            </a:r>
          </a:p>
        </p:txBody>
      </p:sp>
      <p:sp>
        <p:nvSpPr>
          <p:cNvPr id="141" name="Tijdelijke aanduiding voor tekst 12"/>
          <p:cNvSpPr/>
          <p:nvPr>
            <p:ph type="body" sz="quarter" idx="25" hasCustomPrompt="1"/>
          </p:nvPr>
        </p:nvSpPr>
        <p:spPr>
          <a:xfrm>
            <a:off x="647700" y="5326252"/>
            <a:ext cx="7747000" cy="40409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402336">
              <a:spcBef>
                <a:spcPts val="400"/>
              </a:spcBef>
              <a:buSzTx/>
              <a:buFontTx/>
              <a:buNone/>
              <a:defRPr sz="2112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Text…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6451" y="6059232"/>
            <a:ext cx="2463230" cy="72008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Rechthoek 2"/>
          <p:cNvSpPr/>
          <p:nvPr/>
        </p:nvSpPr>
        <p:spPr>
          <a:xfrm>
            <a:off x="1" y="0"/>
            <a:ext cx="12192001" cy="3114675"/>
          </a:xfrm>
          <a:prstGeom prst="rect">
            <a:avLst/>
          </a:prstGeom>
          <a:solidFill>
            <a:srgbClr val="093B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5000"/>
              </a:lnSpc>
              <a:spcBef>
                <a:spcPts val="400"/>
              </a:spcBef>
              <a:defRPr sz="4800">
                <a:solidFill>
                  <a:srgbClr val="093B37"/>
                </a:solidFill>
                <a:latin typeface="+mn-lt"/>
                <a:ea typeface="+mn-ea"/>
                <a:cs typeface="+mn-cs"/>
                <a:sym typeface="Verdana Standaard"/>
              </a:defRPr>
            </a:pPr>
          </a:p>
        </p:txBody>
      </p:sp>
      <p:pic>
        <p:nvPicPr>
          <p:cNvPr id="151" name="Shape 296" descr="Shape 29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017" y="2406354"/>
            <a:ext cx="1393801" cy="1393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sz="quarter" idx="1" hasCustomPrompt="1"/>
          </p:nvPr>
        </p:nvSpPr>
        <p:spPr>
          <a:xfrm>
            <a:off x="2419349" y="1987138"/>
            <a:ext cx="9029701" cy="13783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b="1" sz="9600">
                <a:solidFill>
                  <a:srgbClr val="FFFFFF"/>
                </a:solidFill>
              </a:defRPr>
            </a:lvl1pPr>
            <a:lvl2pPr marL="1371600" indent="-914400">
              <a:buFontTx/>
              <a:defRPr b="1" sz="9600">
                <a:solidFill>
                  <a:srgbClr val="FFFFFF"/>
                </a:solidFill>
              </a:defRPr>
            </a:lvl2pPr>
            <a:lvl3pPr marL="2011679" indent="-1097279">
              <a:buFontTx/>
              <a:defRPr b="1" sz="9600">
                <a:solidFill>
                  <a:srgbClr val="FFFFFF"/>
                </a:solidFill>
              </a:defRPr>
            </a:lvl3pPr>
            <a:lvl4pPr marL="2590800" indent="-1219200">
              <a:buFontTx/>
              <a:defRPr b="1" sz="9600">
                <a:solidFill>
                  <a:srgbClr val="FFFFFF"/>
                </a:solidFill>
              </a:defRPr>
            </a:lvl4pPr>
            <a:lvl5pPr marL="3048000" indent="-1219200">
              <a:buFontTx/>
              <a:defRPr b="1" sz="9600">
                <a:solidFill>
                  <a:srgbClr val="FFFFFF"/>
                </a:solidFill>
              </a:defRPr>
            </a:lvl5pPr>
          </a:lstStyle>
          <a:p>
            <a:pPr/>
            <a:r>
              <a:t>Thanks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6451" y="6059232"/>
            <a:ext cx="2463230" cy="72008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hthoek 6"/>
          <p:cNvSpPr/>
          <p:nvPr/>
        </p:nvSpPr>
        <p:spPr>
          <a:xfrm>
            <a:off x="-3" y="-1"/>
            <a:ext cx="12192001" cy="5989640"/>
          </a:xfrm>
          <a:prstGeom prst="rect">
            <a:avLst/>
          </a:prstGeom>
          <a:solidFill>
            <a:srgbClr val="093B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053081"/>
                </a:solidFill>
                <a:latin typeface="+mn-lt"/>
                <a:ea typeface="+mn-ea"/>
                <a:cs typeface="+mn-cs"/>
                <a:sym typeface="Verdana Standaard"/>
              </a:defRPr>
            </a:pPr>
          </a:p>
        </p:txBody>
      </p:sp>
      <p:sp>
        <p:nvSpPr>
          <p:cNvPr id="24" name="A modern JRC in a modern Commission"/>
          <p:cNvSpPr txBox="1"/>
          <p:nvPr>
            <p:ph type="title" hasCustomPrompt="1"/>
          </p:nvPr>
        </p:nvSpPr>
        <p:spPr>
          <a:xfrm>
            <a:off x="0" y="1694214"/>
            <a:ext cx="12192000" cy="1518886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lnSpc>
                <a:spcPct val="100000"/>
              </a:lnSpc>
              <a:defRPr sz="4400"/>
            </a:lvl1pPr>
          </a:lstStyle>
          <a:p>
            <a:pPr/>
            <a:r>
              <a:t>A modern JRC in a modern Commission</a:t>
            </a:r>
          </a:p>
        </p:txBody>
      </p:sp>
      <p:sp>
        <p:nvSpPr>
          <p:cNvPr id="25" name="Body Level One…"/>
          <p:cNvSpPr txBox="1"/>
          <p:nvPr>
            <p:ph type="body" sz="quarter" idx="1" hasCustomPrompt="1"/>
          </p:nvPr>
        </p:nvSpPr>
        <p:spPr>
          <a:xfrm>
            <a:off x="0" y="4266570"/>
            <a:ext cx="12192000" cy="35686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 b="1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 algn="ctr">
              <a:buSzTx/>
              <a:buFontTx/>
              <a:buNone/>
              <a:defRPr b="1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 algn="ctr">
              <a:buSzTx/>
              <a:buFontTx/>
              <a:buNone/>
              <a:defRPr b="1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 algn="ctr">
              <a:buSzTx/>
              <a:buFontTx/>
              <a:buNone/>
              <a:defRPr b="1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 algn="ctr">
              <a:buSzTx/>
              <a:buFontTx/>
              <a:buNone/>
              <a:defRPr b="1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Name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Tijdelijke aanduiding voor tekst 41"/>
          <p:cNvSpPr/>
          <p:nvPr>
            <p:ph type="body" sz="quarter" idx="21" hasCustomPrompt="1"/>
          </p:nvPr>
        </p:nvSpPr>
        <p:spPr>
          <a:xfrm>
            <a:off x="0" y="4708288"/>
            <a:ext cx="12192000" cy="45132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FontTx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Title, Location, Date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6451" y="6059232"/>
            <a:ext cx="2463230" cy="72008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Rechthoek 6"/>
          <p:cNvSpPr/>
          <p:nvPr/>
        </p:nvSpPr>
        <p:spPr>
          <a:xfrm>
            <a:off x="-1" y="1566647"/>
            <a:ext cx="12192003" cy="4430117"/>
          </a:xfrm>
          <a:prstGeom prst="rect">
            <a:avLst/>
          </a:prstGeom>
          <a:solidFill>
            <a:srgbClr val="C1E3E8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50335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36" name="Rechthoek 7"/>
          <p:cNvSpPr/>
          <p:nvPr/>
        </p:nvSpPr>
        <p:spPr>
          <a:xfrm>
            <a:off x="0" y="-1"/>
            <a:ext cx="12192000" cy="1439058"/>
          </a:xfrm>
          <a:prstGeom prst="rect">
            <a:avLst/>
          </a:prstGeom>
          <a:solidFill>
            <a:srgbClr val="093B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203864"/>
                </a:solidFill>
                <a:latin typeface="+mn-lt"/>
                <a:ea typeface="+mn-ea"/>
                <a:cs typeface="+mn-cs"/>
                <a:sym typeface="Verdana Standaard"/>
              </a:defRPr>
            </a:pPr>
          </a:p>
        </p:txBody>
      </p:sp>
      <p:sp>
        <p:nvSpPr>
          <p:cNvPr id="37" name="Body Level One…"/>
          <p:cNvSpPr txBox="1"/>
          <p:nvPr>
            <p:ph type="body" sz="quarter" idx="1" hasCustomPrompt="1"/>
          </p:nvPr>
        </p:nvSpPr>
        <p:spPr>
          <a:xfrm>
            <a:off x="939800" y="445745"/>
            <a:ext cx="10896600" cy="99331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indent="-2286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2286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2286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2286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Heading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8" name="Text Placeholder 6"/>
          <p:cNvSpPr/>
          <p:nvPr>
            <p:ph type="body" idx="21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xt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Body Level One…"/>
          <p:cNvSpPr txBox="1"/>
          <p:nvPr>
            <p:ph type="body" sz="quarter" idx="1" hasCustomPrompt="1"/>
          </p:nvPr>
        </p:nvSpPr>
        <p:spPr>
          <a:xfrm>
            <a:off x="939800" y="445745"/>
            <a:ext cx="10896600" cy="99331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indent="-2286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2286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2286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2286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Heading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7" name="Text Placeholder 6"/>
          <p:cNvSpPr/>
          <p:nvPr>
            <p:ph type="body" idx="21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6451" y="6059232"/>
            <a:ext cx="2463230" cy="72008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Rechthoek 6"/>
          <p:cNvSpPr/>
          <p:nvPr/>
        </p:nvSpPr>
        <p:spPr>
          <a:xfrm>
            <a:off x="-1" y="1566647"/>
            <a:ext cx="12192003" cy="4430117"/>
          </a:xfrm>
          <a:prstGeom prst="rect">
            <a:avLst/>
          </a:prstGeom>
          <a:solidFill>
            <a:srgbClr val="C1E3E8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50335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57" name="Rechthoek 6"/>
          <p:cNvSpPr/>
          <p:nvPr/>
        </p:nvSpPr>
        <p:spPr>
          <a:xfrm>
            <a:off x="-4" y="-1"/>
            <a:ext cx="12192005" cy="1439058"/>
          </a:xfrm>
          <a:prstGeom prst="rect">
            <a:avLst/>
          </a:prstGeom>
          <a:solidFill>
            <a:srgbClr val="093B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203864"/>
                </a:solidFill>
                <a:latin typeface="+mn-lt"/>
                <a:ea typeface="+mn-ea"/>
                <a:cs typeface="+mn-cs"/>
                <a:sym typeface="Verdana Standaard"/>
              </a:defRPr>
            </a:pPr>
          </a:p>
        </p:txBody>
      </p:sp>
      <p:sp>
        <p:nvSpPr>
          <p:cNvPr id="58" name="Tijdelijke aanduiding voor afbeelding 2"/>
          <p:cNvSpPr/>
          <p:nvPr>
            <p:ph type="pic" idx="21"/>
          </p:nvPr>
        </p:nvSpPr>
        <p:spPr>
          <a:xfrm>
            <a:off x="240323" y="2514600"/>
            <a:ext cx="12192001" cy="347503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59" name="Body Level One…"/>
          <p:cNvSpPr txBox="1"/>
          <p:nvPr>
            <p:ph type="body" sz="quarter" idx="1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>
              <a:buSzTx/>
              <a:buFontTx/>
              <a:buNone/>
              <a:defRPr sz="2400"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indent="-228600">
              <a:buFontTx/>
              <a:defRPr sz="2400"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76400" indent="-304800">
              <a:buFontTx/>
              <a:defRPr sz="2400"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133600" indent="-304800">
              <a:buFontTx/>
              <a:defRPr sz="2400"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Heading2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0" name="Tijdelijke aanduiding voor tekst 17"/>
          <p:cNvSpPr/>
          <p:nvPr>
            <p:ph type="body" sz="quarter" idx="22" hasCustomPrompt="1"/>
          </p:nvPr>
        </p:nvSpPr>
        <p:spPr>
          <a:xfrm>
            <a:off x="939800" y="445745"/>
            <a:ext cx="10896600" cy="99331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Heading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6451" y="6059232"/>
            <a:ext cx="2463230" cy="72008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Tijdelijke aanduiding voor afbeelding 2"/>
          <p:cNvSpPr/>
          <p:nvPr>
            <p:ph type="pic" idx="2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6451" y="6059232"/>
            <a:ext cx="2463230" cy="72008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Rechthoek 7"/>
          <p:cNvSpPr/>
          <p:nvPr/>
        </p:nvSpPr>
        <p:spPr>
          <a:xfrm>
            <a:off x="0" y="-1"/>
            <a:ext cx="12192000" cy="1439058"/>
          </a:xfrm>
          <a:prstGeom prst="rect">
            <a:avLst/>
          </a:prstGeom>
          <a:solidFill>
            <a:srgbClr val="093B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203864"/>
                </a:solidFill>
                <a:latin typeface="+mn-lt"/>
                <a:ea typeface="+mn-ea"/>
                <a:cs typeface="+mn-cs"/>
                <a:sym typeface="Verdana Standaard"/>
              </a:defRPr>
            </a:pPr>
          </a:p>
        </p:txBody>
      </p:sp>
      <p:sp>
        <p:nvSpPr>
          <p:cNvPr id="79" name="Tijdelijke aanduiding voor afbeelding 2"/>
          <p:cNvSpPr/>
          <p:nvPr>
            <p:ph type="pic" idx="21"/>
          </p:nvPr>
        </p:nvSpPr>
        <p:spPr>
          <a:xfrm>
            <a:off x="0" y="1552351"/>
            <a:ext cx="12192000" cy="443728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939800" y="445745"/>
            <a:ext cx="10896600" cy="99331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85800" indent="-2286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2286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2286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2286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Heading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6451" y="6059232"/>
            <a:ext cx="2463230" cy="720081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Rechthoek 2"/>
          <p:cNvSpPr/>
          <p:nvPr/>
        </p:nvSpPr>
        <p:spPr>
          <a:xfrm>
            <a:off x="-1" y="0"/>
            <a:ext cx="6297614" cy="2025214"/>
          </a:xfrm>
          <a:prstGeom prst="rect">
            <a:avLst/>
          </a:prstGeom>
          <a:solidFill>
            <a:srgbClr val="093B3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203864"/>
                </a:solidFill>
                <a:latin typeface="+mn-lt"/>
                <a:ea typeface="+mn-ea"/>
                <a:cs typeface="+mn-cs"/>
                <a:sym typeface="Verdana Standaard"/>
              </a:defRPr>
            </a:pPr>
          </a:p>
        </p:txBody>
      </p:sp>
      <p:sp>
        <p:nvSpPr>
          <p:cNvPr id="90" name="Rechthoek 8"/>
          <p:cNvSpPr/>
          <p:nvPr/>
        </p:nvSpPr>
        <p:spPr>
          <a:xfrm>
            <a:off x="-1" y="2115454"/>
            <a:ext cx="6297614" cy="3874185"/>
          </a:xfrm>
          <a:prstGeom prst="rect">
            <a:avLst/>
          </a:prstGeom>
          <a:solidFill>
            <a:srgbClr val="C1E3E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Verdana Standaard"/>
              </a:defRPr>
            </a:pPr>
          </a:p>
        </p:txBody>
      </p:sp>
      <p:sp>
        <p:nvSpPr>
          <p:cNvPr id="91" name="Tijdelijke aanduiding voor afbeelding 15"/>
          <p:cNvSpPr/>
          <p:nvPr>
            <p:ph type="pic" idx="2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92" name="Body Level One…"/>
          <p:cNvSpPr txBox="1"/>
          <p:nvPr>
            <p:ph type="body" sz="half" idx="1" hasCustomPrompt="1"/>
          </p:nvPr>
        </p:nvSpPr>
        <p:spPr>
          <a:xfrm>
            <a:off x="729507" y="2433638"/>
            <a:ext cx="5296645" cy="35226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57200" indent="-457200">
              <a:defRPr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defRPr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>
                <a:solidFill>
                  <a:srgbClr val="093B37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3" name="Tijdelijke aanduiding voor tekst 17"/>
          <p:cNvSpPr/>
          <p:nvPr>
            <p:ph type="body" sz="quarter" idx="22" hasCustomPrompt="1"/>
          </p:nvPr>
        </p:nvSpPr>
        <p:spPr>
          <a:xfrm>
            <a:off x="939800" y="445745"/>
            <a:ext cx="5357810" cy="157947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Heading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6451" y="6059232"/>
            <a:ext cx="2463230" cy="72008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Rechthoek 2"/>
          <p:cNvSpPr/>
          <p:nvPr/>
        </p:nvSpPr>
        <p:spPr>
          <a:xfrm>
            <a:off x="-9525" y="-1"/>
            <a:ext cx="4176002" cy="5989640"/>
          </a:xfrm>
          <a:prstGeom prst="rect">
            <a:avLst/>
          </a:prstGeom>
          <a:solidFill>
            <a:srgbClr val="093B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5000"/>
              </a:lnSpc>
              <a:spcBef>
                <a:spcPts val="400"/>
              </a:spcBef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Verdana Standaard"/>
              </a:defRPr>
            </a:pPr>
          </a:p>
        </p:txBody>
      </p:sp>
      <p:sp>
        <p:nvSpPr>
          <p:cNvPr id="103" name="Body Level One…"/>
          <p:cNvSpPr txBox="1"/>
          <p:nvPr>
            <p:ph type="body" sz="quarter" idx="1" hasCustomPrompt="1"/>
          </p:nvPr>
        </p:nvSpPr>
        <p:spPr>
          <a:xfrm>
            <a:off x="939800" y="558798"/>
            <a:ext cx="3226676" cy="19939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0100" indent="-3429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>
              <a:buSzTx/>
              <a:buFontTx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indent="-4572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indent="-457200">
              <a:buFontTx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Heading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4" name="Tijdelijke aanduiding voor afbeelding 15"/>
          <p:cNvSpPr/>
          <p:nvPr>
            <p:ph type="pic" idx="21"/>
          </p:nvPr>
        </p:nvSpPr>
        <p:spPr>
          <a:xfrm>
            <a:off x="4249735" y="0"/>
            <a:ext cx="7942265" cy="5989638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6451" y="6059232"/>
            <a:ext cx="2463230" cy="720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hthoek 13"/>
          <p:cNvSpPr txBox="1"/>
          <p:nvPr/>
        </p:nvSpPr>
        <p:spPr>
          <a:xfrm>
            <a:off x="54620" y="922706"/>
            <a:ext cx="12091662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600">
                <a:solidFill>
                  <a:srgbClr val="093B37"/>
                </a:solidFill>
              </a:defRPr>
            </a:pPr>
            <a:r>
              <a:t>The European Commission’s science </a:t>
            </a:r>
          </a:p>
          <a:p>
            <a:pPr algn="ctr">
              <a:defRPr b="1" sz="3600">
                <a:solidFill>
                  <a:srgbClr val="093B37"/>
                </a:solidFill>
              </a:defRPr>
            </a:pPr>
            <a:r>
              <a:t>and knowledge service</a:t>
            </a:r>
          </a:p>
        </p:txBody>
      </p:sp>
      <p:sp>
        <p:nvSpPr>
          <p:cNvPr id="5" name="Rechthoek 14"/>
          <p:cNvSpPr txBox="1"/>
          <p:nvPr/>
        </p:nvSpPr>
        <p:spPr>
          <a:xfrm>
            <a:off x="3802220" y="2581248"/>
            <a:ext cx="4563826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093B37"/>
                </a:solidFill>
              </a:defRPr>
            </a:lvl1pPr>
          </a:lstStyle>
          <a:p>
            <a:pPr/>
            <a:r>
              <a:t>Joint Research Centre</a:t>
            </a: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Verdana Standaard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Verdana Standaard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Verdana Standaard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Verdana Standaard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Verdana Standaard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Verdana Standaard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Verdana Standaard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Verdana Standaard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Verdana Standaar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://www.qt.eu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Relationship Id="rId3" Type="http://schemas.openxmlformats.org/officeDocument/2006/relationships/hyperlink" Target="https://civiquantum.eu/" TargetMode="External"/><Relationship Id="rId4" Type="http://schemas.openxmlformats.org/officeDocument/2006/relationships/image" Target="../media/image2.tif"/><Relationship Id="rId5" Type="http://schemas.openxmlformats.org/officeDocument/2006/relationships/hyperlink" Target="http://quantum-internet.team/" TargetMode="External"/><Relationship Id="rId6" Type="http://schemas.openxmlformats.org/officeDocument/2006/relationships/image" Target="../media/image3.tif"/><Relationship Id="rId7" Type="http://schemas.openxmlformats.org/officeDocument/2006/relationships/hyperlink" Target="https://qrange.eu/" TargetMode="External"/><Relationship Id="rId8" Type="http://schemas.openxmlformats.org/officeDocument/2006/relationships/image" Target="../media/image4.tif"/><Relationship Id="rId9" Type="http://schemas.openxmlformats.org/officeDocument/2006/relationships/hyperlink" Target="https://quantum-uniqorn.eu/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7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/>
          <p:nvPr>
            <p:ph type="title"/>
          </p:nvPr>
        </p:nvSpPr>
        <p:spPr>
          <a:xfrm>
            <a:off x="0" y="1457994"/>
            <a:ext cx="12192000" cy="1518886"/>
          </a:xfrm>
          <a:prstGeom prst="rect">
            <a:avLst/>
          </a:prstGeom>
        </p:spPr>
        <p:txBody>
          <a:bodyPr/>
          <a:lstStyle/>
          <a:p>
            <a:pPr defTabSz="374904">
              <a:defRPr sz="1803"/>
            </a:pPr>
          </a:p>
          <a:p>
            <a:pPr defTabSz="374904">
              <a:defRPr sz="1803"/>
            </a:pPr>
            <a:r>
              <a:t>Cybersecurity in the era of Quantum Information Technology : </a:t>
            </a:r>
          </a:p>
          <a:p>
            <a:pPr defTabSz="374904">
              <a:defRPr sz="1803"/>
            </a:pPr>
            <a:r>
              <a:t>challenges and considerations for ICT networks</a:t>
            </a:r>
          </a:p>
          <a:p>
            <a:pPr defTabSz="374904">
              <a:defRPr sz="1803"/>
            </a:pPr>
          </a:p>
          <a:p>
            <a:pPr defTabSz="374904">
              <a:defRPr sz="1803"/>
            </a:pPr>
            <a:r>
              <a:t>A brief summary of some ongoing EU initiatives</a:t>
            </a:r>
          </a:p>
        </p:txBody>
      </p:sp>
      <p:sp>
        <p:nvSpPr>
          <p:cNvPr id="164" name="Text Placeholder 2"/>
          <p:cNvSpPr txBox="1"/>
          <p:nvPr>
            <p:ph type="body" sz="quarter" idx="1"/>
          </p:nvPr>
        </p:nvSpPr>
        <p:spPr>
          <a:xfrm>
            <a:off x="-105768" y="3469844"/>
            <a:ext cx="12403536" cy="720080"/>
          </a:xfrm>
          <a:prstGeom prst="rect">
            <a:avLst/>
          </a:prstGeom>
        </p:spPr>
        <p:txBody>
          <a:bodyPr/>
          <a:lstStyle/>
          <a:p>
            <a:pPr defTabSz="877823">
              <a:spcBef>
                <a:spcPts val="900"/>
              </a:spcBef>
              <a:defRPr sz="1727"/>
            </a:pPr>
            <a:r>
              <a:t>Adam M. Lewis</a:t>
            </a:r>
          </a:p>
          <a:p>
            <a:pPr defTabSz="877823">
              <a:spcBef>
                <a:spcPts val="900"/>
              </a:spcBef>
              <a:defRPr sz="1727"/>
            </a:pPr>
            <a:r>
              <a:t>Joint Research Centre: European Commission</a:t>
            </a:r>
          </a:p>
        </p:txBody>
      </p:sp>
      <p:sp>
        <p:nvSpPr>
          <p:cNvPr id="165" name="Text Placeholder 3"/>
          <p:cNvSpPr/>
          <p:nvPr>
            <p:ph type="body" idx="21"/>
          </p:nvPr>
        </p:nvSpPr>
        <p:spPr>
          <a:xfrm>
            <a:off x="0" y="4682888"/>
            <a:ext cx="12192000" cy="4513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World Summit on Information Security, Action Line C5, Virtual Meeting,  31</a:t>
            </a:r>
            <a:r>
              <a:rPr baseline="30000"/>
              <a:t>st</a:t>
            </a:r>
            <a:r>
              <a:t>  July 2020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 Placeholder 1"/>
          <p:cNvSpPr txBox="1"/>
          <p:nvPr>
            <p:ph type="body" sz="quarter" idx="1"/>
          </p:nvPr>
        </p:nvSpPr>
        <p:spPr>
          <a:xfrm>
            <a:off x="952500" y="222872"/>
            <a:ext cx="11125873" cy="993312"/>
          </a:xfrm>
          <a:prstGeom prst="rect">
            <a:avLst/>
          </a:prstGeom>
        </p:spPr>
        <p:txBody>
          <a:bodyPr/>
          <a:lstStyle>
            <a:lvl1pPr defTabSz="868680">
              <a:spcBef>
                <a:spcPts val="900"/>
              </a:spcBef>
              <a:defRPr sz="3420"/>
            </a:lvl1pPr>
          </a:lstStyle>
          <a:p>
            <a:pPr/>
            <a:r>
              <a:t>The Fleet of EU Quantum Technology Programmes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4100" y="908443"/>
            <a:ext cx="9163800" cy="5041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1100" y="1385128"/>
            <a:ext cx="8528139" cy="4691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77905" y="1505804"/>
            <a:ext cx="7020172" cy="469142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www.qt.eu"/>
          <p:cNvSpPr txBox="1"/>
          <p:nvPr/>
        </p:nvSpPr>
        <p:spPr>
          <a:xfrm>
            <a:off x="4927926" y="4011953"/>
            <a:ext cx="1542732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www.qt.eu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EU Quantum Technology Flagship…"/>
          <p:cNvSpPr txBox="1"/>
          <p:nvPr>
            <p:ph type="body" sz="quarter" idx="1"/>
          </p:nvPr>
        </p:nvSpPr>
        <p:spPr>
          <a:xfrm>
            <a:off x="931047" y="358222"/>
            <a:ext cx="10896601" cy="993311"/>
          </a:xfrm>
          <a:prstGeom prst="rect">
            <a:avLst/>
          </a:prstGeom>
        </p:spPr>
        <p:txBody>
          <a:bodyPr/>
          <a:lstStyle/>
          <a:p>
            <a:pPr defTabSz="685800">
              <a:spcBef>
                <a:spcPts val="700"/>
              </a:spcBef>
              <a:defRPr sz="2700"/>
            </a:pPr>
            <a:r>
              <a:t>EU Quantum Technology Flagship </a:t>
            </a:r>
          </a:p>
          <a:p>
            <a:pPr defTabSz="685800">
              <a:spcBef>
                <a:spcPts val="700"/>
              </a:spcBef>
              <a:defRPr sz="2700"/>
            </a:pPr>
            <a:r>
              <a:t>Projects on Quantum Communications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653" y="1858546"/>
            <a:ext cx="1295623" cy="99331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https://civiquantum.eu/"/>
          <p:cNvSpPr txBox="1"/>
          <p:nvPr/>
        </p:nvSpPr>
        <p:spPr>
          <a:xfrm>
            <a:off x="2652075" y="2032497"/>
            <a:ext cx="381873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22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EE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https://civiquantum.eu/</a:t>
            </a:r>
          </a:p>
        </p:txBody>
      </p:sp>
      <p:sp>
        <p:nvSpPr>
          <p:cNvPr id="176" name="Continuous variable quantum communication"/>
          <p:cNvSpPr txBox="1"/>
          <p:nvPr/>
        </p:nvSpPr>
        <p:spPr>
          <a:xfrm>
            <a:off x="6691430" y="2064247"/>
            <a:ext cx="618146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Continuous variable quantum communication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8158" y="2808175"/>
            <a:ext cx="2216612" cy="124165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http://quantum-internet.team/"/>
          <p:cNvSpPr txBox="1"/>
          <p:nvPr/>
        </p:nvSpPr>
        <p:spPr>
          <a:xfrm>
            <a:off x="2610626" y="3051509"/>
            <a:ext cx="4546488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22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EE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http://quantum-internet.team/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0482" y="4176224"/>
            <a:ext cx="1520190" cy="43434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Quantum random number generators"/>
          <p:cNvSpPr txBox="1"/>
          <p:nvPr/>
        </p:nvSpPr>
        <p:spPr>
          <a:xfrm>
            <a:off x="6332584" y="4286120"/>
            <a:ext cx="512937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Quantum random number generators</a:t>
            </a:r>
          </a:p>
        </p:txBody>
      </p:sp>
      <p:sp>
        <p:nvSpPr>
          <p:cNvPr id="181" name="https://qrange.eu/"/>
          <p:cNvSpPr txBox="1"/>
          <p:nvPr/>
        </p:nvSpPr>
        <p:spPr>
          <a:xfrm>
            <a:off x="3229842" y="4207974"/>
            <a:ext cx="3926907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EE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https://qrange.eu/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89866" y="4866771"/>
            <a:ext cx="1905001" cy="6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ntegrated photonics for quantum communications"/>
          <p:cNvSpPr txBox="1"/>
          <p:nvPr/>
        </p:nvSpPr>
        <p:spPr>
          <a:xfrm>
            <a:off x="6122226" y="5339040"/>
            <a:ext cx="691736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Integrated photonics for quantum communications</a:t>
            </a:r>
          </a:p>
        </p:txBody>
      </p:sp>
      <p:sp>
        <p:nvSpPr>
          <p:cNvPr id="184" name="https://quantum-uniqorn.eu/"/>
          <p:cNvSpPr txBox="1"/>
          <p:nvPr/>
        </p:nvSpPr>
        <p:spPr>
          <a:xfrm>
            <a:off x="3095330" y="4998851"/>
            <a:ext cx="384964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20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EE"/>
                </a:solidFill>
                <a:uFillTx/>
              </a:defRPr>
            </a:pPr>
            <a:r>
              <a:rPr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9" invalidUrl="" action="" tgtFrame="" tooltip="" history="1" highlightClick="0" endSnd="0"/>
              </a:rPr>
              <a:t>https://quantum-uniqorn.eu/</a:t>
            </a:r>
          </a:p>
        </p:txBody>
      </p:sp>
      <p:sp>
        <p:nvSpPr>
          <p:cNvPr id="185" name="Quantum networking of quantum processors"/>
          <p:cNvSpPr txBox="1"/>
          <p:nvPr/>
        </p:nvSpPr>
        <p:spPr>
          <a:xfrm>
            <a:off x="6163493" y="3573389"/>
            <a:ext cx="6097728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Quantum networking of quantum processors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U Quantum Technology Flagship:…"/>
          <p:cNvSpPr txBox="1"/>
          <p:nvPr>
            <p:ph type="body" sz="quarter" idx="1"/>
          </p:nvPr>
        </p:nvSpPr>
        <p:spPr>
          <a:xfrm>
            <a:off x="1371912" y="336338"/>
            <a:ext cx="11846315" cy="993311"/>
          </a:xfrm>
          <a:prstGeom prst="rect">
            <a:avLst/>
          </a:prstGeom>
        </p:spPr>
        <p:txBody>
          <a:bodyPr/>
          <a:lstStyle/>
          <a:p>
            <a:pPr defTabSz="685800">
              <a:spcBef>
                <a:spcPts val="700"/>
              </a:spcBef>
              <a:defRPr sz="2700"/>
            </a:pPr>
            <a:r>
              <a:t>EU Quantum Technology Flagship: </a:t>
            </a:r>
          </a:p>
          <a:p>
            <a:pPr defTabSz="685800">
              <a:spcBef>
                <a:spcPts val="700"/>
              </a:spcBef>
              <a:defRPr sz="2700"/>
            </a:pPr>
            <a:r>
              <a:t>projects on Quantum computing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293" y="1964242"/>
            <a:ext cx="3148207" cy="90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uperconducting quantum processor with up to 100 qubits,…"/>
          <p:cNvSpPr txBox="1"/>
          <p:nvPr/>
        </p:nvSpPr>
        <p:spPr>
          <a:xfrm>
            <a:off x="4253728" y="2372294"/>
            <a:ext cx="5912989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t>Superconducting quantum processor with up to 100 qubits,   </a:t>
            </a:r>
          </a:p>
          <a:p>
            <a:pPr defTabSz="457200">
              <a:defRPr sz="1700">
                <a:latin typeface="+mj-lt"/>
                <a:ea typeface="+mj-ea"/>
                <a:cs typeface="+mj-cs"/>
                <a:sym typeface="Helvetica"/>
              </a:defRPr>
            </a:pPr>
            <a:r>
              <a:t>available for external users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775" y="3503107"/>
            <a:ext cx="3263901" cy="14097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calable trapped-ion quantum computer and its software stack"/>
          <p:cNvSpPr txBox="1"/>
          <p:nvPr/>
        </p:nvSpPr>
        <p:spPr>
          <a:xfrm>
            <a:off x="4389480" y="4065961"/>
            <a:ext cx="608060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Scalable trapped-ion quantum computer and its software stack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European Quantum Communications Infrastructur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spcBef>
                <a:spcPts val="900"/>
              </a:spcBef>
              <a:defRPr sz="3276"/>
            </a:lvl1pPr>
          </a:lstStyle>
          <a:p>
            <a:pPr/>
            <a:r>
              <a:t>European Quantum Communications Infrastructure</a:t>
            </a:r>
          </a:p>
        </p:txBody>
      </p:sp>
      <p:grpSp>
        <p:nvGrpSpPr>
          <p:cNvPr id="196" name="Freeform 2"/>
          <p:cNvGrpSpPr/>
          <p:nvPr/>
        </p:nvGrpSpPr>
        <p:grpSpPr>
          <a:xfrm>
            <a:off x="1661480" y="1609352"/>
            <a:ext cx="904875" cy="904875"/>
            <a:chOff x="0" y="0"/>
            <a:chExt cx="904874" cy="904874"/>
          </a:xfrm>
        </p:grpSpPr>
        <p:sp>
          <p:nvSpPr>
            <p:cNvPr id="194" name="Circle"/>
            <p:cNvSpPr/>
            <p:nvPr/>
          </p:nvSpPr>
          <p:spPr>
            <a:xfrm>
              <a:off x="-1" y="-1"/>
              <a:ext cx="904876" cy="90487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8000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ts val="3100"/>
                </a:spcBef>
                <a:defRPr sz="900">
                  <a:solidFill>
                    <a:srgbClr val="2D5EC1"/>
                  </a:solidFill>
                </a:defRPr>
              </a:pPr>
            </a:p>
          </p:txBody>
        </p:sp>
        <p:sp>
          <p:nvSpPr>
            <p:cNvPr id="195" name="Terrestrial segment"/>
            <p:cNvSpPr txBox="1"/>
            <p:nvPr/>
          </p:nvSpPr>
          <p:spPr>
            <a:xfrm>
              <a:off x="-1" y="173236"/>
              <a:ext cx="904876" cy="558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6485" tIns="146485" rIns="146485" bIns="146485" numCol="1" anchor="ctr">
              <a:spAutoFit/>
            </a:bodyPr>
            <a:lstStyle>
              <a:lvl1pPr algn="ctr" defTabSz="488950">
                <a:lnSpc>
                  <a:spcPct val="90000"/>
                </a:lnSpc>
                <a:spcBef>
                  <a:spcPts val="300"/>
                </a:spcBef>
                <a:defRPr sz="900">
                  <a:solidFill>
                    <a:srgbClr val="2D5EC1"/>
                  </a:solidFill>
                </a:defRPr>
              </a:lvl1pPr>
            </a:lstStyle>
            <a:p>
              <a:pPr/>
              <a:r>
                <a:t>Terrestrial segment </a:t>
              </a:r>
            </a:p>
          </p:txBody>
        </p:sp>
      </p:grpSp>
      <p:sp>
        <p:nvSpPr>
          <p:cNvPr id="197" name="Freeform 3"/>
          <p:cNvSpPr/>
          <p:nvPr/>
        </p:nvSpPr>
        <p:spPr>
          <a:xfrm>
            <a:off x="1921069" y="2684523"/>
            <a:ext cx="385696" cy="385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344"/>
                </a:moveTo>
                <a:lnTo>
                  <a:pt x="7344" y="7344"/>
                </a:lnTo>
                <a:lnTo>
                  <a:pt x="7344" y="0"/>
                </a:lnTo>
                <a:lnTo>
                  <a:pt x="14256" y="0"/>
                </a:lnTo>
                <a:lnTo>
                  <a:pt x="14256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56" y="14256"/>
                </a:lnTo>
                <a:lnTo>
                  <a:pt x="14256" y="21600"/>
                </a:lnTo>
                <a:lnTo>
                  <a:pt x="7344" y="21600"/>
                </a:lnTo>
                <a:lnTo>
                  <a:pt x="734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rgbClr val="A8A8A8"/>
              </a:gs>
              <a:gs pos="80000">
                <a:srgbClr val="A8A8A8"/>
              </a:gs>
              <a:gs pos="100000">
                <a:srgbClr val="A8A8A8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355600">
              <a:lnSpc>
                <a:spcPct val="90000"/>
              </a:lnSpc>
              <a:spcBef>
                <a:spcPts val="3100"/>
              </a:spcBef>
              <a:defRPr b="1" sz="800"/>
            </a:pPr>
          </a:p>
        </p:txBody>
      </p:sp>
      <p:grpSp>
        <p:nvGrpSpPr>
          <p:cNvPr id="200" name="Freeform 4"/>
          <p:cNvGrpSpPr/>
          <p:nvPr/>
        </p:nvGrpSpPr>
        <p:grpSpPr>
          <a:xfrm>
            <a:off x="1685116" y="3181403"/>
            <a:ext cx="904875" cy="904875"/>
            <a:chOff x="0" y="0"/>
            <a:chExt cx="904874" cy="904874"/>
          </a:xfrm>
        </p:grpSpPr>
        <p:sp>
          <p:nvSpPr>
            <p:cNvPr id="198" name="Circle"/>
            <p:cNvSpPr/>
            <p:nvPr/>
          </p:nvSpPr>
          <p:spPr>
            <a:xfrm>
              <a:off x="-1" y="-1"/>
              <a:ext cx="904876" cy="90487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8000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ts val="3100"/>
                </a:spcBef>
                <a:defRPr sz="900">
                  <a:solidFill>
                    <a:srgbClr val="FF0000"/>
                  </a:solidFill>
                </a:defRPr>
              </a:pPr>
            </a:p>
          </p:txBody>
        </p:sp>
        <p:sp>
          <p:nvSpPr>
            <p:cNvPr id="199" name="Space segment"/>
            <p:cNvSpPr txBox="1"/>
            <p:nvPr/>
          </p:nvSpPr>
          <p:spPr>
            <a:xfrm>
              <a:off x="-1" y="173236"/>
              <a:ext cx="904876" cy="558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6485" tIns="146485" rIns="146485" bIns="146485" numCol="1" anchor="ctr">
              <a:spAutoFit/>
            </a:bodyPr>
            <a:lstStyle>
              <a:lvl1pPr algn="ctr" defTabSz="488950">
                <a:lnSpc>
                  <a:spcPct val="90000"/>
                </a:lnSpc>
                <a:spcBef>
                  <a:spcPts val="300"/>
                </a:spcBef>
                <a:defRPr sz="900">
                  <a:solidFill>
                    <a:srgbClr val="FF0000"/>
                  </a:solidFill>
                </a:defRPr>
              </a:lvl1pPr>
            </a:lstStyle>
            <a:p>
              <a:pPr/>
              <a:r>
                <a:t>Space segment</a:t>
              </a:r>
            </a:p>
          </p:txBody>
        </p:sp>
      </p:grpSp>
      <p:sp>
        <p:nvSpPr>
          <p:cNvPr id="201" name="Freeform 5"/>
          <p:cNvSpPr/>
          <p:nvPr/>
        </p:nvSpPr>
        <p:spPr>
          <a:xfrm>
            <a:off x="1921069" y="4333190"/>
            <a:ext cx="385696" cy="385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344"/>
                </a:moveTo>
                <a:lnTo>
                  <a:pt x="7344" y="7344"/>
                </a:lnTo>
                <a:lnTo>
                  <a:pt x="7344" y="0"/>
                </a:lnTo>
                <a:lnTo>
                  <a:pt x="14256" y="0"/>
                </a:lnTo>
                <a:lnTo>
                  <a:pt x="14256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56" y="14256"/>
                </a:lnTo>
                <a:lnTo>
                  <a:pt x="14256" y="21600"/>
                </a:lnTo>
                <a:lnTo>
                  <a:pt x="7344" y="21600"/>
                </a:lnTo>
                <a:lnTo>
                  <a:pt x="7344" y="14256"/>
                </a:lnTo>
                <a:lnTo>
                  <a:pt x="0" y="14256"/>
                </a:lnTo>
                <a:lnTo>
                  <a:pt x="0" y="7344"/>
                </a:lnTo>
                <a:close/>
              </a:path>
            </a:pathLst>
          </a:custGeom>
          <a:gradFill>
            <a:gsLst>
              <a:gs pos="0">
                <a:srgbClr val="A8A8A8"/>
              </a:gs>
              <a:gs pos="80000">
                <a:srgbClr val="A8A8A8"/>
              </a:gs>
              <a:gs pos="100000">
                <a:srgbClr val="A8A8A8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355600">
              <a:lnSpc>
                <a:spcPct val="90000"/>
              </a:lnSpc>
              <a:spcBef>
                <a:spcPts val="3100"/>
              </a:spcBef>
              <a:defRPr b="1" sz="800"/>
            </a:pPr>
          </a:p>
        </p:txBody>
      </p:sp>
      <p:grpSp>
        <p:nvGrpSpPr>
          <p:cNvPr id="204" name="Freeform 6"/>
          <p:cNvGrpSpPr/>
          <p:nvPr/>
        </p:nvGrpSpPr>
        <p:grpSpPr>
          <a:xfrm>
            <a:off x="1661480" y="4942162"/>
            <a:ext cx="904875" cy="904875"/>
            <a:chOff x="0" y="0"/>
            <a:chExt cx="904874" cy="904874"/>
          </a:xfrm>
        </p:grpSpPr>
        <p:sp>
          <p:nvSpPr>
            <p:cNvPr id="202" name="Circle"/>
            <p:cNvSpPr/>
            <p:nvPr/>
          </p:nvSpPr>
          <p:spPr>
            <a:xfrm>
              <a:off x="-1" y="-1"/>
              <a:ext cx="904876" cy="904876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80000">
                  <a:srgbClr val="FFFFFF"/>
                </a:gs>
                <a:gs pos="100000">
                  <a:srgbClr val="FFFF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ts val="3100"/>
                </a:spcBef>
                <a:defRPr sz="900"/>
              </a:pPr>
            </a:p>
          </p:txBody>
        </p:sp>
        <p:sp>
          <p:nvSpPr>
            <p:cNvPr id="203" name="OpenQKD testbeds"/>
            <p:cNvSpPr txBox="1"/>
            <p:nvPr/>
          </p:nvSpPr>
          <p:spPr>
            <a:xfrm>
              <a:off x="-1" y="173236"/>
              <a:ext cx="904876" cy="558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6485" tIns="146485" rIns="146485" bIns="146485" numCol="1" anchor="ctr">
              <a:spAutoFit/>
            </a:bodyPr>
            <a:lstStyle>
              <a:lvl1pPr algn="ctr" defTabSz="488950">
                <a:lnSpc>
                  <a:spcPct val="90000"/>
                </a:lnSpc>
                <a:spcBef>
                  <a:spcPts val="300"/>
                </a:spcBef>
                <a:defRPr sz="900"/>
              </a:lvl1pPr>
            </a:lstStyle>
            <a:p>
              <a:pPr/>
              <a:r>
                <a:t>OpenQKD testbeds</a:t>
              </a:r>
            </a:p>
          </p:txBody>
        </p:sp>
      </p:grpSp>
      <p:sp>
        <p:nvSpPr>
          <p:cNvPr id="205" name="Right Arrow 26"/>
          <p:cNvSpPr/>
          <p:nvPr/>
        </p:nvSpPr>
        <p:spPr>
          <a:xfrm>
            <a:off x="2716715" y="5226293"/>
            <a:ext cx="858519" cy="336614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rgbClr val="A8A8A8"/>
              </a:gs>
              <a:gs pos="80000">
                <a:srgbClr val="A8A8A8"/>
              </a:gs>
              <a:gs pos="100000">
                <a:srgbClr val="A8A8A8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 b="1" sz="7600">
                <a:solidFill>
                  <a:srgbClr val="FFD624"/>
                </a:solidFill>
              </a:defRPr>
            </a:pPr>
          </a:p>
        </p:txBody>
      </p:sp>
      <p:sp>
        <p:nvSpPr>
          <p:cNvPr id="206" name="Freeform 43"/>
          <p:cNvSpPr txBox="1"/>
          <p:nvPr/>
        </p:nvSpPr>
        <p:spPr>
          <a:xfrm>
            <a:off x="3725595" y="5362668"/>
            <a:ext cx="4184859" cy="312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1" marL="57150" indent="-57150" defTabSz="444500">
              <a:lnSpc>
                <a:spcPct val="90000"/>
              </a:lnSpc>
              <a:spcBef>
                <a:spcPts val="100"/>
              </a:spcBef>
              <a:buSzPct val="100000"/>
              <a:buChar char="•"/>
              <a:defRPr sz="1000"/>
            </a:pPr>
            <a:r>
              <a:t> R&amp;D, new protocols,  support to services (spin-offs), </a:t>
            </a:r>
          </a:p>
          <a:p>
            <a:pPr lvl="1" marL="57150" indent="-57150" defTabSz="444500">
              <a:lnSpc>
                <a:spcPct val="90000"/>
              </a:lnSpc>
              <a:spcBef>
                <a:spcPts val="100"/>
              </a:spcBef>
              <a:buSzPct val="100000"/>
              <a:buChar char="•"/>
              <a:defRPr sz="1000"/>
            </a:pPr>
            <a:r>
              <a:t> training,  standardisation</a:t>
            </a:r>
          </a:p>
        </p:txBody>
      </p:sp>
      <p:sp>
        <p:nvSpPr>
          <p:cNvPr id="207" name="Freeform 44"/>
          <p:cNvSpPr txBox="1"/>
          <p:nvPr/>
        </p:nvSpPr>
        <p:spPr>
          <a:xfrm>
            <a:off x="5457718" y="1977317"/>
            <a:ext cx="3086431" cy="312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1" marL="57150" indent="-57150" defTabSz="444500">
              <a:lnSpc>
                <a:spcPct val="90000"/>
              </a:lnSpc>
              <a:spcBef>
                <a:spcPts val="100"/>
              </a:spcBef>
              <a:buSzPct val="100000"/>
              <a:buChar char="•"/>
              <a:defRPr sz="1000"/>
            </a:pPr>
            <a:r>
              <a:t> Links to local &amp; national quantum networks</a:t>
            </a:r>
            <a:endParaRPr>
              <a:solidFill>
                <a:srgbClr val="2D5EC1"/>
              </a:solidFill>
            </a:endParaRPr>
          </a:p>
        </p:txBody>
      </p:sp>
      <p:grpSp>
        <p:nvGrpSpPr>
          <p:cNvPr id="210" name="Group 48"/>
          <p:cNvGrpSpPr/>
          <p:nvPr/>
        </p:nvGrpSpPr>
        <p:grpSpPr>
          <a:xfrm>
            <a:off x="2886133" y="3244692"/>
            <a:ext cx="1264859" cy="1163022"/>
            <a:chOff x="0" y="0"/>
            <a:chExt cx="1264858" cy="1163020"/>
          </a:xfrm>
        </p:grpSpPr>
        <p:sp>
          <p:nvSpPr>
            <p:cNvPr id="208" name="Freeform 50"/>
            <p:cNvSpPr/>
            <p:nvPr/>
          </p:nvSpPr>
          <p:spPr>
            <a:xfrm>
              <a:off x="923861" y="580655"/>
              <a:ext cx="340998" cy="1"/>
            </a:xfrm>
            <a:prstGeom prst="line">
              <a:avLst/>
            </a:prstGeom>
            <a:noFill/>
            <a:ln w="25400" cap="flat">
              <a:solidFill>
                <a:srgbClr val="94B2B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1" sz="7600"/>
              </a:pPr>
            </a:p>
          </p:txBody>
        </p:sp>
        <p:sp>
          <p:nvSpPr>
            <p:cNvPr id="209" name="Oval 52"/>
            <p:cNvSpPr/>
            <p:nvPr/>
          </p:nvSpPr>
          <p:spPr>
            <a:xfrm>
              <a:off x="0" y="0"/>
              <a:ext cx="1261143" cy="1163021"/>
            </a:xfrm>
            <a:prstGeom prst="ellipse">
              <a:avLst/>
            </a:prstGeom>
            <a:blipFill rotWithShape="1">
              <a:blip r:embed="rId2"/>
              <a:srcRect l="0" t="0" r="0" b="0"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sz="7600">
                  <a:solidFill>
                    <a:srgbClr val="FFD624"/>
                  </a:solidFill>
                </a:defRPr>
              </a:pPr>
            </a:p>
          </p:txBody>
        </p:sp>
      </p:grpSp>
      <p:sp>
        <p:nvSpPr>
          <p:cNvPr id="211" name="Freeform 59"/>
          <p:cNvSpPr txBox="1"/>
          <p:nvPr/>
        </p:nvSpPr>
        <p:spPr>
          <a:xfrm>
            <a:off x="5198662" y="3669992"/>
            <a:ext cx="2288670" cy="312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1" marL="57150" indent="-57150" defTabSz="444500">
              <a:lnSpc>
                <a:spcPct val="90000"/>
              </a:lnSpc>
              <a:spcBef>
                <a:spcPts val="100"/>
              </a:spcBef>
              <a:buSzPct val="100000"/>
              <a:buChar char="•"/>
              <a:defRPr sz="1000"/>
            </a:pPr>
            <a:r>
              <a:t> Links to EU space programme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12" name="Right Arrow 62"/>
          <p:cNvSpPr/>
          <p:nvPr/>
        </p:nvSpPr>
        <p:spPr>
          <a:xfrm>
            <a:off x="4245567" y="3613398"/>
            <a:ext cx="858520" cy="336614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rgbClr val="A8A8A8"/>
              </a:gs>
              <a:gs pos="80000">
                <a:srgbClr val="A8A8A8"/>
              </a:gs>
              <a:gs pos="100000">
                <a:srgbClr val="A8A8A8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 b="1" sz="7600">
                <a:solidFill>
                  <a:srgbClr val="FFD624"/>
                </a:solidFill>
              </a:defRPr>
            </a:pPr>
          </a:p>
        </p:txBody>
      </p:sp>
      <p:sp>
        <p:nvSpPr>
          <p:cNvPr id="213" name="Down Arrow 67"/>
          <p:cNvSpPr/>
          <p:nvPr/>
        </p:nvSpPr>
        <p:spPr>
          <a:xfrm rot="10800000">
            <a:off x="3446554" y="2577220"/>
            <a:ext cx="144017" cy="478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351"/>
                </a:moveTo>
                <a:lnTo>
                  <a:pt x="5400" y="18351"/>
                </a:lnTo>
                <a:lnTo>
                  <a:pt x="5400" y="0"/>
                </a:lnTo>
                <a:lnTo>
                  <a:pt x="16200" y="0"/>
                </a:lnTo>
                <a:lnTo>
                  <a:pt x="16200" y="18351"/>
                </a:lnTo>
                <a:lnTo>
                  <a:pt x="21600" y="1835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133176"/>
          </a:solidFill>
          <a:ln>
            <a:solidFill>
              <a:srgbClr val="133176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 defTabSz="457200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8786" y="1641433"/>
            <a:ext cx="1494600" cy="84071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ight Arrow 62"/>
          <p:cNvSpPr/>
          <p:nvPr/>
        </p:nvSpPr>
        <p:spPr>
          <a:xfrm>
            <a:off x="4478637" y="1893483"/>
            <a:ext cx="858519" cy="336614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rgbClr val="A8A8A8"/>
              </a:gs>
              <a:gs pos="80000">
                <a:srgbClr val="A8A8A8"/>
              </a:gs>
              <a:gs pos="100000">
                <a:srgbClr val="A8A8A8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>
              <a:defRPr b="1" sz="7600">
                <a:solidFill>
                  <a:srgbClr val="FFD624"/>
                </a:solidFill>
              </a:defRPr>
            </a:pPr>
          </a:p>
        </p:txBody>
      </p:sp>
      <p:sp>
        <p:nvSpPr>
          <p:cNvPr id="216" name="Use cases:…"/>
          <p:cNvSpPr txBox="1"/>
          <p:nvPr/>
        </p:nvSpPr>
        <p:spPr>
          <a:xfrm>
            <a:off x="8325446" y="2638123"/>
            <a:ext cx="3262888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Use cases:</a:t>
            </a:r>
          </a:p>
          <a:p>
            <a:pPr/>
          </a:p>
          <a:p>
            <a:pPr/>
            <a:r>
              <a:t>Government communications</a:t>
            </a:r>
          </a:p>
          <a:p>
            <a:pPr/>
          </a:p>
          <a:p>
            <a:pPr/>
            <a:r>
              <a:t>Telecommunication networks</a:t>
            </a:r>
          </a:p>
          <a:p>
            <a:pPr/>
          </a:p>
          <a:p>
            <a:pPr/>
            <a:r>
              <a:t>Critical infrastructures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 Placeholder 1"/>
          <p:cNvSpPr txBox="1"/>
          <p:nvPr>
            <p:ph type="body" sz="quarter" idx="1"/>
          </p:nvPr>
        </p:nvSpPr>
        <p:spPr>
          <a:xfrm>
            <a:off x="66866" y="509541"/>
            <a:ext cx="12058268" cy="993311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</a:lstStyle>
          <a:p>
            <a:pPr/>
            <a:r>
              <a:t>JRC reports relevant to Quantum Technology and Cybersecurity</a:t>
            </a:r>
          </a:p>
        </p:txBody>
      </p:sp>
      <p:sp>
        <p:nvSpPr>
          <p:cNvPr id="219" name="The Impact of Quantum Technologies on the EC’s Policies:…"/>
          <p:cNvSpPr txBox="1"/>
          <p:nvPr/>
        </p:nvSpPr>
        <p:spPr>
          <a:xfrm>
            <a:off x="424759" y="1989436"/>
            <a:ext cx="7903293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The Impact of Quantum Technologies on the EC’s Policies:</a:t>
            </a:r>
          </a:p>
          <a:p>
            <a:pPr/>
            <a:r>
              <a:t>Part 2 Quantum Communications from Science to Policies</a:t>
            </a:r>
          </a:p>
          <a:p>
            <a:pPr>
              <a:defRPr sz="1500"/>
            </a:pPr>
            <a:r>
              <a:t>EUR 29017 EN  DOI:10.2760/881896</a:t>
            </a:r>
          </a:p>
        </p:txBody>
      </p:sp>
      <p:sp>
        <p:nvSpPr>
          <p:cNvPr id="220" name="The Impact of Quantum Technologies on the EC’s Policies:…"/>
          <p:cNvSpPr txBox="1"/>
          <p:nvPr/>
        </p:nvSpPr>
        <p:spPr>
          <a:xfrm>
            <a:off x="424759" y="3358666"/>
            <a:ext cx="7903293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The Impact of Quantum Technologies on the EC’s Policies:</a:t>
            </a:r>
          </a:p>
          <a:p>
            <a:pPr/>
            <a:r>
              <a:t>Part 3 Perspectives for Quantum Computing</a:t>
            </a:r>
          </a:p>
          <a:p>
            <a:pPr>
              <a:defRPr sz="1500"/>
            </a:pPr>
            <a:r>
              <a:t>EUR 29402 EN  DOI:10.2760/737170</a:t>
            </a:r>
          </a:p>
        </p:txBody>
      </p:sp>
      <p:sp>
        <p:nvSpPr>
          <p:cNvPr id="221" name="Quantum Key Distribution in-field implementations…"/>
          <p:cNvSpPr txBox="1"/>
          <p:nvPr/>
        </p:nvSpPr>
        <p:spPr>
          <a:xfrm>
            <a:off x="442264" y="4842278"/>
            <a:ext cx="6925306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Quantum Key Distribution in-field implementations</a:t>
            </a:r>
          </a:p>
          <a:p>
            <a:pPr>
              <a:defRPr sz="1500"/>
            </a:pPr>
            <a:r>
              <a:t>EUR 29865 EN  DOI:10.2760/38407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 Placeholder 1"/>
          <p:cNvSpPr txBox="1"/>
          <p:nvPr>
            <p:ph type="body" sz="quarter" idx="1"/>
          </p:nvPr>
        </p:nvSpPr>
        <p:spPr>
          <a:xfrm>
            <a:off x="939800" y="445745"/>
            <a:ext cx="10896600" cy="1057107"/>
          </a:xfrm>
          <a:prstGeom prst="rect">
            <a:avLst/>
          </a:prstGeom>
        </p:spPr>
        <p:txBody>
          <a:bodyPr/>
          <a:lstStyle>
            <a:lvl1pPr defTabSz="740663">
              <a:spcBef>
                <a:spcPts val="800"/>
              </a:spcBef>
              <a:defRPr sz="2916"/>
            </a:lvl1pPr>
          </a:lstStyle>
          <a:p>
            <a:pPr/>
            <a:r>
              <a:t>Just released!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034" y="1689179"/>
            <a:ext cx="2759629" cy="390058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Cybersecurity, our digital anchor…"/>
          <p:cNvSpPr txBox="1"/>
          <p:nvPr/>
        </p:nvSpPr>
        <p:spPr>
          <a:xfrm>
            <a:off x="3815141" y="2430598"/>
            <a:ext cx="5145917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Cybersecurity, our digital anchor</a:t>
            </a:r>
          </a:p>
          <a:p>
            <a:pPr/>
            <a:r>
              <a:t>EUR 30276 EN  DOI:10.2760/352218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JRC-presentation_new-style_template">
  <a:themeElements>
    <a:clrScheme name="JRC-presentation_new-style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JRC-presentation_new-style_template">
      <a:majorFont>
        <a:latin typeface="Helvetica"/>
        <a:ea typeface="Helvetica"/>
        <a:cs typeface="Helvetica"/>
      </a:majorFont>
      <a:minorFont>
        <a:latin typeface="Verdana Standaard"/>
        <a:ea typeface="Verdana Standaard"/>
        <a:cs typeface="Verdana Standaard"/>
      </a:minorFont>
    </a:fontScheme>
    <a:fmtScheme name="JRC-presentation_new-style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93B37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JRC-presentation_new-style_template">
  <a:themeElements>
    <a:clrScheme name="JRC-presentation_new-style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JRC-presentation_new-style_template">
      <a:majorFont>
        <a:latin typeface="Helvetica"/>
        <a:ea typeface="Helvetica"/>
        <a:cs typeface="Helvetica"/>
      </a:majorFont>
      <a:minorFont>
        <a:latin typeface="Verdana Standaard"/>
        <a:ea typeface="Verdana Standaard"/>
        <a:cs typeface="Verdana Standaard"/>
      </a:minorFont>
    </a:fontScheme>
    <a:fmtScheme name="JRC-presentation_new-style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93B37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