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6"/>
  </p:notesMasterIdLst>
  <p:sldIdLst>
    <p:sldId id="849" r:id="rId2"/>
    <p:sldId id="850" r:id="rId3"/>
    <p:sldId id="853" r:id="rId4"/>
    <p:sldId id="85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7C895-7645-433A-A7E5-85858BEB3CC5}" v="5" dt="2020-06-23T16:20:21.30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3"/>
  </p:normalViewPr>
  <p:slideViewPr>
    <p:cSldViewPr snapToGrid="0" snapToObjects="1">
      <p:cViewPr varScale="1">
        <p:scale>
          <a:sx n="54" d="100"/>
          <a:sy n="54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D31E-109B-594B-ABAB-14A1B56BCF2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7EAE-239C-6D41-B463-36FB02ED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C0CC7-6439-442C-A668-ED9677CE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3FB680-60E9-48C0-83ED-7F6503A9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9516F-CADE-4302-A9F4-67A1E650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9C5AC7-F3A0-4E92-95CD-34920B32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1B4D3BB-735D-4AF2-8B5B-3A38AE0C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EE68E4-8AA6-457F-8924-CB2C3A4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3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1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1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l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850C32C-DB71-4D38-B0F1-5845413C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CC4091-A7ED-4675-A581-3D5A085B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7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8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0FF888-4592-4DFF-9B5B-A4FCEDAD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F4F55A-CA0A-49A3-B92E-7D6B065B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6FA5C0-BDC0-414E-B65B-1FC1D259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9D359C04-E75B-45DA-9CC2-A84FB5F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6E50F0B-CB7F-4966-801D-3FE2CBDF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21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A7751D-E6F0-4EC5-A3F9-F708EB83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88C58F-BC2F-4424-8AF8-C682F96FB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EF8EE3-945C-49C7-931D-CC8FDD914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17010749-1BA7-481A-ACB8-03E602CA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B9832BB-112C-42EF-A092-968C7FDC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6AEC30-AA46-4AF6-9F35-AA885081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0755BE-F9DA-4D12-BCB4-E45AC631D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1E58F19-3070-473A-B53D-30C0B855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5A5C266B-1CEB-437B-AB23-C314618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0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A5FE7A-4373-4D06-B107-787036F65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258924D-8E0E-48BC-B8EF-B1D795A57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C26EE23-99D6-4866-A5A2-FDD42873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A04F854D-EC6C-4AEF-B6A5-279D62C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C0CC7-6439-442C-A668-ED9677CE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3FB680-60E9-48C0-83ED-7F6503A9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8D94926-C48F-4142-83F9-AE5735E7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E7FBBC4-6FC5-4D45-BDC3-EFDD32E9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0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D243D-A234-4006-B426-8125C53C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E35028-51CB-4F03-835E-FD94846F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CE0D9699-0066-40BE-B82C-AAE0397D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8EB25FBF-7A97-45C7-AC28-E102F9DE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7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2EC186E-90D2-40A9-9E78-DEED86DF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42BE60D-4092-45CC-9F0A-17D9BEF8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891EDC4-209D-4F5D-A964-F576C95F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33E02AA-043D-44A5-88A7-1DB85B5B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2291"/>
            <a:ext cx="10515600" cy="2052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BE45119-BBF2-4958-AA52-CE78A4C5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C73EC5DD-95A2-4491-8B09-4A3B94B8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5C75F0-63E0-47B1-92D8-9301E947E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55E9BA-0968-4051-87F3-BC74272EF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A0E7FB1-0AAF-4F0E-AF6B-B845FCB4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86226517-502C-4D7D-BA87-76B2F38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0CC57B3-226F-4EE6-AAFD-9D46F5A2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E7F427-8602-464B-B30B-F1B8725E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122B50-8406-4EF4-B7DC-4B07807B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3039F5-643D-404F-A546-5403765A4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C9B7DE2-2778-4F6E-A1FF-3BC7E517D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3D5D907-8426-469D-B439-AA4896EF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0E1A35B8-43C9-4A70-B8C3-B5E908F0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97398ED2-8CB9-4F6A-9F90-9AF1F48F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4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99E90-77D5-4C91-8C9A-E8BEBAAD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C9215258-842E-4048-9AC7-C82E3871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2156C2-F997-4B7A-AA91-73198BC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3D5C75-5BAD-4746-BDBE-98082BB4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F3AB5C-81BD-4392-BC34-EB38DA130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36A902-EA1E-4A41-A57F-E1B9A306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9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B54B1-8815-43CA-9B63-2C9E601FF040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39F752-E466-4B1F-B2CE-6BDD79AA7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3800" y="6356350"/>
            <a:ext cx="19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55C372-747E-4ABB-B611-1603DD701B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85" r:id="rId4"/>
    <p:sldLayoutId id="2147483675" r:id="rId5"/>
    <p:sldLayoutId id="2147483690" r:id="rId6"/>
    <p:sldLayoutId id="2147483676" r:id="rId7"/>
    <p:sldLayoutId id="2147483677" r:id="rId8"/>
    <p:sldLayoutId id="2147483678" r:id="rId9"/>
    <p:sldLayoutId id="2147483679" r:id="rId10"/>
    <p:sldLayoutId id="2147483686" r:id="rId11"/>
    <p:sldLayoutId id="2147483687" r:id="rId12"/>
    <p:sldLayoutId id="2147483689" r:id="rId13"/>
    <p:sldLayoutId id="2147483691" r:id="rId14"/>
    <p:sldLayoutId id="2147483688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037CB-04DE-408E-9BD3-0980A6D7F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err="1" smtClean="0"/>
              <a:t>TW:Cyber</a:t>
            </a:r>
            <a:r>
              <a:rPr lang="en-US" altLang="zh-CN" b="1" dirty="0" smtClean="0"/>
              <a:t> </a:t>
            </a:r>
            <a:r>
              <a:rPr lang="en-US" altLang="zh-CN" b="1" dirty="0"/>
              <a:t>security standards norms and </a:t>
            </a:r>
            <a:r>
              <a:rPr lang="en-US" altLang="zh-CN" b="1" dirty="0" smtClean="0"/>
              <a:t>approach</a:t>
            </a:r>
            <a:br>
              <a:rPr lang="en-US" altLang="zh-CN" b="1" dirty="0" smtClean="0"/>
            </a:br>
            <a:r>
              <a:rPr lang="en-US" altLang="zh-CN" sz="3600" b="1" dirty="0"/>
              <a:t/>
            </a:r>
            <a:br>
              <a:rPr lang="en-US" altLang="zh-CN" sz="3600" b="1" dirty="0"/>
            </a:b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3567EF-C003-4E5D-B89C-E167A5B7A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12:00</a:t>
            </a:r>
            <a:r>
              <a:rPr lang="en-US" altLang="zh-CN" sz="3600" dirty="0"/>
              <a:t> - </a:t>
            </a:r>
            <a:r>
              <a:rPr lang="en-US" altLang="zh-CN" sz="3600" dirty="0" smtClean="0"/>
              <a:t>13:00 CEST</a:t>
            </a:r>
            <a:r>
              <a:rPr lang="en-US" altLang="zh-CN" sz="3600" dirty="0"/>
              <a:t> on 7 July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824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130" y="344384"/>
            <a:ext cx="992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</a:rPr>
              <a:t>Panellists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M. Arnaud Tadd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48" y="1209070"/>
            <a:ext cx="1743310" cy="19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979" y="1223631"/>
            <a:ext cx="1769538" cy="19117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92" y="1223631"/>
            <a:ext cx="1695753" cy="1882610"/>
          </a:xfrm>
          <a:prstGeom prst="rect">
            <a:avLst/>
          </a:prstGeom>
        </p:spPr>
      </p:pic>
      <p:pic>
        <p:nvPicPr>
          <p:cNvPr id="13" name="Picture 7" descr="A person holding a computer&#10;&#10;Description automatically generated">
            <a:extLst>
              <a:ext uri="{FF2B5EF4-FFF2-40B4-BE49-F238E27FC236}">
                <a16:creationId xmlns:a16="http://schemas.microsoft.com/office/drawing/2014/main" xmlns="" id="{26D4B6EA-F399-4C9A-8411-A7309D3ADC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80" t="9927" r="30048" b="35556"/>
          <a:stretch/>
        </p:blipFill>
        <p:spPr>
          <a:xfrm>
            <a:off x="4733748" y="3781492"/>
            <a:ext cx="1723284" cy="19117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76945" y="1209070"/>
            <a:ext cx="1679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Moderator</a:t>
            </a:r>
          </a:p>
          <a:p>
            <a:r>
              <a:rPr lang="en-US" altLang="zh-CN" dirty="0" err="1">
                <a:solidFill>
                  <a:srgbClr val="FFC000"/>
                </a:solidFill>
              </a:rPr>
              <a:t>Rui</a:t>
            </a:r>
            <a:r>
              <a:rPr lang="en-US" altLang="zh-CN" dirty="0">
                <a:solidFill>
                  <a:srgbClr val="FFC000"/>
                </a:solidFill>
              </a:rPr>
              <a:t> Luis </a:t>
            </a:r>
            <a:r>
              <a:rPr lang="en-US" altLang="zh-CN" dirty="0" err="1" smtClean="0">
                <a:solidFill>
                  <a:srgbClr val="FFC000"/>
                </a:solidFill>
              </a:rPr>
              <a:t>Aguiar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endParaRPr lang="en-US" altLang="zh-CN" sz="1400" i="1" dirty="0" smtClean="0">
              <a:solidFill>
                <a:schemeClr val="bg1"/>
              </a:solidFill>
            </a:endParaRPr>
          </a:p>
          <a:p>
            <a:r>
              <a:rPr lang="en-US" altLang="zh-CN" sz="1400" i="1" dirty="0" smtClean="0">
                <a:solidFill>
                  <a:schemeClr val="bg1"/>
                </a:solidFill>
              </a:rPr>
              <a:t>Chair </a:t>
            </a:r>
            <a:r>
              <a:rPr lang="en-US" altLang="zh-CN" sz="1400" i="1" dirty="0">
                <a:solidFill>
                  <a:schemeClr val="bg1"/>
                </a:solidFill>
              </a:rPr>
              <a:t>of the Steering </a:t>
            </a:r>
            <a:r>
              <a:rPr lang="en-US" altLang="zh-CN" sz="1400" i="1" dirty="0" smtClean="0">
                <a:solidFill>
                  <a:schemeClr val="bg1"/>
                </a:solidFill>
              </a:rPr>
              <a:t>Board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Networld2020 European Technology </a:t>
            </a:r>
            <a:r>
              <a:rPr lang="en-US" altLang="zh-CN" sz="1400" dirty="0" smtClean="0">
                <a:solidFill>
                  <a:schemeClr val="bg1"/>
                </a:solidFill>
              </a:rPr>
              <a:t>Platform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8191" y="1230845"/>
            <a:ext cx="16150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Speaker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M. Arnaud </a:t>
            </a:r>
            <a:r>
              <a:rPr lang="en-US" altLang="zh-CN" dirty="0" smtClean="0">
                <a:solidFill>
                  <a:srgbClr val="FFC000"/>
                </a:solidFill>
              </a:rPr>
              <a:t>Taddei</a:t>
            </a:r>
          </a:p>
          <a:p>
            <a:r>
              <a:rPr lang="en-GB" altLang="zh-CN" sz="1400" i="1" dirty="0">
                <a:solidFill>
                  <a:schemeClr val="bg1"/>
                </a:solidFill>
              </a:rPr>
              <a:t>Technical Director</a:t>
            </a:r>
          </a:p>
          <a:p>
            <a:r>
              <a:rPr lang="en-GB" altLang="zh-CN" sz="1400" i="1" dirty="0">
                <a:solidFill>
                  <a:schemeClr val="bg1"/>
                </a:solidFill>
              </a:rPr>
              <a:t>Standards and Architectures</a:t>
            </a:r>
          </a:p>
          <a:p>
            <a:r>
              <a:rPr lang="en-GB" altLang="zh-CN" sz="1400" i="1" dirty="0">
                <a:solidFill>
                  <a:schemeClr val="bg1"/>
                </a:solidFill>
              </a:rPr>
              <a:t>Office of the </a:t>
            </a:r>
            <a:r>
              <a:rPr lang="en-GB" altLang="zh-CN" sz="1400" i="1" dirty="0" smtClean="0">
                <a:solidFill>
                  <a:schemeClr val="bg1"/>
                </a:solidFill>
              </a:rPr>
              <a:t>CTO</a:t>
            </a:r>
            <a:r>
              <a:rPr lang="zh-CN" altLang="en-US" sz="1400" i="1" dirty="0" smtClean="0">
                <a:solidFill>
                  <a:schemeClr val="bg1"/>
                </a:solidFill>
              </a:rPr>
              <a:t>，</a:t>
            </a:r>
            <a:r>
              <a:rPr lang="en-GB" altLang="zh-CN" sz="1400" dirty="0"/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Broadcom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03814" y="1252620"/>
            <a:ext cx="1500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Speaker</a:t>
            </a:r>
          </a:p>
          <a:p>
            <a:r>
              <a:rPr lang="en-US" altLang="zh-CN" dirty="0" err="1">
                <a:solidFill>
                  <a:srgbClr val="FFC000"/>
                </a:solidFill>
              </a:rPr>
              <a:t>MinPeng</a:t>
            </a:r>
            <a:r>
              <a:rPr lang="en-US" altLang="zh-CN" dirty="0">
                <a:solidFill>
                  <a:srgbClr val="FFC000"/>
                </a:solidFill>
              </a:rPr>
              <a:t> </a:t>
            </a:r>
            <a:r>
              <a:rPr lang="en-US" altLang="zh-CN" dirty="0" smtClean="0">
                <a:solidFill>
                  <a:srgbClr val="FFC000"/>
                </a:solidFill>
              </a:rPr>
              <a:t>Qi</a:t>
            </a:r>
            <a:endParaRPr lang="en-US" altLang="zh-CN" dirty="0">
              <a:solidFill>
                <a:srgbClr val="FFC000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sz="1400" i="1" dirty="0" smtClean="0">
                <a:solidFill>
                  <a:schemeClr val="bg1"/>
                </a:solidFill>
              </a:rPr>
              <a:t>Vice </a:t>
            </a:r>
            <a:r>
              <a:rPr lang="en-US" altLang="zh-CN" sz="1400" i="1" dirty="0">
                <a:solidFill>
                  <a:schemeClr val="bg1"/>
                </a:solidFill>
              </a:rPr>
              <a:t>Chair of 3GPP </a:t>
            </a:r>
            <a:r>
              <a:rPr lang="en-US" altLang="zh-CN" sz="1400" i="1" dirty="0" smtClean="0">
                <a:solidFill>
                  <a:schemeClr val="bg1"/>
                </a:solidFill>
              </a:rPr>
              <a:t>SA3</a:t>
            </a:r>
          </a:p>
          <a:p>
            <a:r>
              <a:rPr lang="en-US" altLang="zh-CN" sz="1400" i="1" dirty="0">
                <a:solidFill>
                  <a:schemeClr val="bg1"/>
                </a:solidFill>
              </a:rPr>
              <a:t>NGMN SCT LEAD</a:t>
            </a:r>
            <a:endParaRPr lang="zh-CN" altLang="en-US" sz="1400" i="1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40661" y="3757115"/>
            <a:ext cx="16150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Speaker</a:t>
            </a:r>
          </a:p>
          <a:p>
            <a:r>
              <a:rPr lang="en-US" altLang="zh-CN" dirty="0" err="1">
                <a:solidFill>
                  <a:srgbClr val="FFC000"/>
                </a:solidFill>
              </a:rPr>
              <a:t>Jianfeng</a:t>
            </a:r>
            <a:r>
              <a:rPr lang="en-US" altLang="zh-CN" dirty="0">
                <a:solidFill>
                  <a:srgbClr val="FFC000"/>
                </a:solidFill>
              </a:rPr>
              <a:t> </a:t>
            </a:r>
            <a:r>
              <a:rPr lang="en-US" altLang="zh-CN" dirty="0" smtClean="0">
                <a:solidFill>
                  <a:srgbClr val="FFC000"/>
                </a:solidFill>
              </a:rPr>
              <a:t>Nan</a:t>
            </a:r>
          </a:p>
          <a:p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sz="1400" i="1" dirty="0" smtClean="0">
                <a:solidFill>
                  <a:schemeClr val="bg1"/>
                </a:solidFill>
              </a:rPr>
              <a:t>Director </a:t>
            </a:r>
            <a:r>
              <a:rPr lang="en-US" altLang="zh-CN" sz="1400" i="1" dirty="0">
                <a:solidFill>
                  <a:schemeClr val="bg1"/>
                </a:solidFill>
              </a:rPr>
              <a:t>of cyber security and user privacy protection affairs </a:t>
            </a:r>
            <a:r>
              <a:rPr lang="en-US" altLang="zh-CN" sz="1400" i="1" dirty="0" smtClean="0">
                <a:solidFill>
                  <a:schemeClr val="bg1"/>
                </a:solidFill>
              </a:rPr>
              <a:t>department,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Huawei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5738" y="3741673"/>
            <a:ext cx="1679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Speaker</a:t>
            </a:r>
          </a:p>
          <a:p>
            <a:r>
              <a:rPr lang="en-US" altLang="zh-CN" dirty="0" err="1">
                <a:solidFill>
                  <a:srgbClr val="FFC000"/>
                </a:solidFill>
              </a:rPr>
              <a:t>Valtteri</a:t>
            </a:r>
            <a:r>
              <a:rPr lang="en-US" altLang="zh-CN" dirty="0">
                <a:solidFill>
                  <a:srgbClr val="FFC000"/>
                </a:solidFill>
              </a:rPr>
              <a:t> </a:t>
            </a:r>
            <a:r>
              <a:rPr lang="en-US" altLang="zh-CN" dirty="0" err="1" smtClean="0">
                <a:solidFill>
                  <a:srgbClr val="FFC000"/>
                </a:solidFill>
              </a:rPr>
              <a:t>Niemi</a:t>
            </a:r>
            <a:endParaRPr lang="en-US" altLang="zh-CN" sz="1400" i="1" dirty="0" smtClean="0">
              <a:solidFill>
                <a:schemeClr val="bg1"/>
              </a:solidFill>
            </a:endParaRPr>
          </a:p>
          <a:p>
            <a:r>
              <a:rPr lang="en-US" altLang="zh-CN" sz="1400" i="1" dirty="0" smtClean="0">
                <a:solidFill>
                  <a:schemeClr val="bg1"/>
                </a:solidFill>
              </a:rPr>
              <a:t>Professor</a:t>
            </a:r>
          </a:p>
          <a:p>
            <a:r>
              <a:rPr lang="en-US" altLang="zh-CN" sz="1400" i="1" dirty="0">
                <a:solidFill>
                  <a:schemeClr val="bg1"/>
                </a:solidFill>
              </a:rPr>
              <a:t>leads the Secure Systems research group</a:t>
            </a:r>
            <a:endParaRPr lang="en-US" altLang="zh-CN" sz="1400" i="1" dirty="0" smtClean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University </a:t>
            </a:r>
            <a:r>
              <a:rPr lang="en-US" altLang="zh-CN" sz="1400" dirty="0">
                <a:solidFill>
                  <a:schemeClr val="bg1"/>
                </a:solidFill>
              </a:rPr>
              <a:t>of </a:t>
            </a:r>
            <a:r>
              <a:rPr lang="en-US" altLang="zh-CN" sz="1400" dirty="0" err="1">
                <a:solidFill>
                  <a:schemeClr val="bg1"/>
                </a:solidFill>
              </a:rPr>
              <a:t>Helsinki,Finland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77058" y="3729325"/>
            <a:ext cx="1679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Speaker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Chris </a:t>
            </a:r>
            <a:r>
              <a:rPr lang="en-US" altLang="zh-CN" dirty="0" smtClean="0">
                <a:solidFill>
                  <a:srgbClr val="FFC000"/>
                </a:solidFill>
              </a:rPr>
              <a:t>Mitchell</a:t>
            </a:r>
            <a:endParaRPr lang="en-US" altLang="zh-CN" sz="1400" i="1" dirty="0" smtClean="0">
              <a:solidFill>
                <a:schemeClr val="bg1"/>
              </a:solidFill>
            </a:endParaRPr>
          </a:p>
          <a:p>
            <a:r>
              <a:rPr lang="en-US" altLang="zh-CN" sz="1400" i="1" dirty="0" smtClean="0">
                <a:solidFill>
                  <a:schemeClr val="bg1"/>
                </a:solidFill>
              </a:rPr>
              <a:t>Professor</a:t>
            </a:r>
          </a:p>
          <a:p>
            <a:r>
              <a:rPr lang="en-GB" altLang="zh-CN" sz="1400" i="1" dirty="0" smtClean="0">
                <a:solidFill>
                  <a:schemeClr val="bg1"/>
                </a:solidFill>
              </a:rPr>
              <a:t>co-founded Information </a:t>
            </a:r>
            <a:r>
              <a:rPr lang="en-GB" altLang="zh-CN" sz="1400" i="1" dirty="0">
                <a:solidFill>
                  <a:schemeClr val="bg1"/>
                </a:solidFill>
              </a:rPr>
              <a:t>Security </a:t>
            </a:r>
            <a:r>
              <a:rPr lang="en-GB" altLang="zh-CN" sz="1400" i="1" dirty="0" smtClean="0">
                <a:solidFill>
                  <a:schemeClr val="bg1"/>
                </a:solidFill>
              </a:rPr>
              <a:t>Group</a:t>
            </a:r>
            <a:endParaRPr lang="en-US" altLang="zh-CN" sz="1400" i="1" dirty="0" smtClean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University of </a:t>
            </a:r>
            <a:r>
              <a:rPr lang="en-US" altLang="zh-CN" sz="1400" dirty="0" err="1">
                <a:solidFill>
                  <a:schemeClr val="bg1"/>
                </a:solidFill>
              </a:rPr>
              <a:t>London,UK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92" y="3741673"/>
            <a:ext cx="1791726" cy="19515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739" y="3729325"/>
            <a:ext cx="1759778" cy="193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130" y="344384"/>
            <a:ext cx="992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Agenda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0031" y="1187532"/>
            <a:ext cx="1028403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</a:rPr>
              <a:t>Warm Up                             12:00-12:05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                                      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</a:rPr>
              <a:t>Presentation                       12:05-12:45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       2.1 SG17 perspective on cybersecurity standardization     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                         (</a:t>
            </a:r>
            <a:r>
              <a:rPr lang="en-US" altLang="zh-CN" sz="2000" dirty="0">
                <a:solidFill>
                  <a:schemeClr val="bg1"/>
                </a:solidFill>
              </a:rPr>
              <a:t>M. Arnaud Taddei</a:t>
            </a:r>
            <a:r>
              <a:rPr lang="en-US" altLang="zh-CN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 2.2 A Brief Introduction about Security Framework 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                   based on Trust Relationship for  5G Ecosystem in ITU-T    </a:t>
            </a:r>
            <a:r>
              <a:rPr lang="en-US" altLang="zh-CN" sz="2000" dirty="0" smtClean="0">
                <a:solidFill>
                  <a:schemeClr val="bg1"/>
                </a:solidFill>
              </a:rPr>
              <a:t>                                (</a:t>
            </a:r>
            <a:r>
              <a:rPr lang="en-US" altLang="zh-CN" sz="2000" dirty="0" err="1">
                <a:solidFill>
                  <a:schemeClr val="bg1"/>
                </a:solidFill>
              </a:rPr>
              <a:t>Minpeng</a:t>
            </a:r>
            <a:r>
              <a:rPr lang="en-US" altLang="zh-CN" sz="2000" dirty="0">
                <a:solidFill>
                  <a:schemeClr val="bg1"/>
                </a:solidFill>
              </a:rPr>
              <a:t> Qi</a:t>
            </a:r>
            <a:r>
              <a:rPr lang="en-US" altLang="zh-CN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2.3 </a:t>
            </a:r>
            <a:r>
              <a:rPr lang="en-US" altLang="zh-CN" sz="2000" dirty="0">
                <a:solidFill>
                  <a:schemeClr val="bg1"/>
                </a:solidFill>
              </a:rPr>
              <a:t>Three points about standards and </a:t>
            </a:r>
            <a:r>
              <a:rPr lang="en-US" altLang="zh-CN" sz="2000" dirty="0">
                <a:solidFill>
                  <a:schemeClr val="bg1"/>
                </a:solidFill>
              </a:rPr>
              <a:t>cybersecurity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                                          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Valtteri</a:t>
            </a: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</a:rPr>
              <a:t>Niemi</a:t>
            </a:r>
            <a:r>
              <a:rPr lang="en-US" altLang="zh-CN" sz="20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2.4</a:t>
            </a:r>
            <a:r>
              <a:rPr lang="en-US" altLang="zh-CN" sz="2000" dirty="0">
                <a:solidFill>
                  <a:schemeClr val="bg1"/>
                </a:solidFill>
              </a:rPr>
              <a:t> How to make 5G trust and security a reality                                                          (Chris Mitchell</a:t>
            </a:r>
            <a:r>
              <a:rPr lang="zh-CN" altLang="en-US" sz="2000" dirty="0">
                <a:solidFill>
                  <a:schemeClr val="bg1"/>
                </a:solidFill>
              </a:rPr>
              <a:t>）</a:t>
            </a:r>
            <a:endParaRPr lang="en-US" altLang="zh-CN" sz="2000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2.5 </a:t>
            </a:r>
            <a:r>
              <a:rPr lang="en-US" altLang="zh-CN" sz="2000" dirty="0" smtClean="0">
                <a:solidFill>
                  <a:schemeClr val="bg1"/>
                </a:solidFill>
              </a:rPr>
              <a:t>Co-creating </a:t>
            </a:r>
            <a:r>
              <a:rPr lang="en-US" altLang="zh-CN" sz="2000" dirty="0">
                <a:solidFill>
                  <a:schemeClr val="bg1"/>
                </a:solidFill>
              </a:rPr>
              <a:t>cyber security through rational and objective </a:t>
            </a:r>
            <a:r>
              <a:rPr lang="en-US" altLang="zh-CN" sz="2000" dirty="0" smtClean="0">
                <a:solidFill>
                  <a:schemeClr val="bg1"/>
                </a:solidFill>
              </a:rPr>
              <a:t>measures          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Jianfeng</a:t>
            </a: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Nan)</a:t>
            </a:r>
          </a:p>
          <a:p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</a:rPr>
              <a:t>、 </a:t>
            </a:r>
            <a:r>
              <a:rPr lang="en-US" altLang="zh-CN" sz="2800" dirty="0" smtClean="0">
                <a:solidFill>
                  <a:schemeClr val="bg1"/>
                </a:solidFill>
              </a:rPr>
              <a:t>Q/A                                      12:45-13:00          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4BD41-F4BA-42D2-A940-AE94D5E5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Thank you</a:t>
            </a:r>
            <a:endParaRPr lang="en-GB" sz="5400" b="1" dirty="0"/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C8D9225-9699-422B-9ED0-44FEBD8B8C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6653" r="-26653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6759D4-9199-4C77-80F5-007A99B1D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1800" dirty="0" smtClean="0"/>
              <a:t>It will be appreciated if you would like to share comments on the workshop.</a:t>
            </a:r>
          </a:p>
          <a:p>
            <a:r>
              <a:rPr lang="en-GB" sz="1800" dirty="0" smtClean="0"/>
              <a:t>Contact us: James.xie@Huawei.com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735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IS Forum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</Words>
  <Application>Microsoft Office PowerPoint</Application>
  <PresentationFormat>宽屏</PresentationFormat>
  <Paragraphs>55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Calibri</vt:lpstr>
      <vt:lpstr>Calibri Light</vt:lpstr>
      <vt:lpstr>WSIS Forum 2020</vt:lpstr>
      <vt:lpstr>TW:Cyber security standards norms and approach  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2020-06-23T16:20:21Z</dcterms:created>
  <dcterms:modified xsi:type="dcterms:W3CDTF">2020-07-06T08:54:03Z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(3)R7IyCh8XDk741Jgadet2KB+HNPACiUTDKwjMEd0uoPzvnfS5NlAacEX0VSwGAP67Br9QjYv5
jBsPb43LpBd2JmGylJtmi1YxYXy1kR+bKZl3KnjKLtsCEAcyf3ci+IeuhoPTfPqUaamMjRD7
klaUBx3H+xc6qX+gu6sVVkLwugmS3REQx4gWS7pcRfX40wX41pS789IpRBdScdmHGSd6KlGN
ylyU5iz1zNy2VEBOrd</vt:lpwstr>
  </property>
  <property fmtid="{D5CDD505-2E9C-101B-9397-08002B2CF9AE}" pid="3" name="_2015_ms_pID_7253431">
    <vt:lpwstr>lNgsPp/wLIhrRHHWw3hBLe41g+xesxiixxbC2tsbhUqUrwZSXfUJ6Q
o1GZ5rW40zD/sqgoL/sIDlXCMuWXRDK9noMyHrmjBrvjj9eiBAzWLVU30+ooUPX04FB+OaVG
72hIYiVYT9bvKeejvAgaobzx8K90W0kpiJ6iMamBNwIYgpWwaACM3yimaoHvfzY5CwSIdahP
dmCWIfd96/ulsRBGZekLpQkJY22onWIDAXvH</vt:lpwstr>
  </property>
  <property fmtid="{D5CDD505-2E9C-101B-9397-08002B2CF9AE}" pid="4" name="_2015_ms_pID_7253432">
    <vt:lpwstr>xA==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1593998080</vt:lpwstr>
  </property>
</Properties>
</file>