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615" r:id="rId2"/>
    <p:sldId id="975" r:id="rId3"/>
    <p:sldId id="989" r:id="rId4"/>
    <p:sldId id="993" r:id="rId5"/>
    <p:sldId id="991" r:id="rId6"/>
    <p:sldId id="992" r:id="rId7"/>
    <p:sldId id="994"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men Gharbi" initials="IG"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F36D70"/>
    <a:srgbClr val="FDBF11"/>
    <a:srgbClr val="0EBA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94" autoAdjust="0"/>
    <p:restoredTop sz="96619" autoAdjust="0"/>
  </p:normalViewPr>
  <p:slideViewPr>
    <p:cSldViewPr snapToGrid="0" snapToObjects="1">
      <p:cViewPr>
        <p:scale>
          <a:sx n="50" d="100"/>
          <a:sy n="50" d="100"/>
        </p:scale>
        <p:origin x="-1364" y="-424"/>
      </p:cViewPr>
      <p:guideLst>
        <p:guide orient="horz" pos="2160"/>
        <p:guide pos="3840"/>
      </p:guideLst>
    </p:cSldViewPr>
  </p:slideViewPr>
  <p:notesTextViewPr>
    <p:cViewPr>
      <p:scale>
        <a:sx n="1" d="1"/>
        <a:sy n="1" d="1"/>
      </p:scale>
      <p:origin x="0" y="0"/>
    </p:cViewPr>
  </p:notesTextViewPr>
  <p:sorterViewPr>
    <p:cViewPr>
      <p:scale>
        <a:sx n="100" d="100"/>
        <a:sy n="100" d="100"/>
      </p:scale>
      <p:origin x="0" y="812"/>
    </p:cViewPr>
  </p:sorterViewPr>
  <p:notesViewPr>
    <p:cSldViewPr snapToGrid="0" snapToObjects="1">
      <p:cViewPr varScale="1">
        <p:scale>
          <a:sx n="52" d="100"/>
          <a:sy n="52" d="100"/>
        </p:scale>
        <p:origin x="-2664" y="-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 xmlns:a16="http://schemas.microsoft.com/office/drawing/2014/main" id="{888CC47D-F4FC-43DF-A84B-2A1DB7274A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 xmlns:a16="http://schemas.microsoft.com/office/drawing/2014/main" id="{38DF4184-0E7B-4B01-B151-950DBEDA53D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BD1F7D-832E-4B4A-8332-B3BB2E6C858C}" type="datetimeFigureOut">
              <a:rPr lang="fr-FR" smtClean="0"/>
              <a:t>24/05/2020</a:t>
            </a:fld>
            <a:endParaRPr lang="fr-FR"/>
          </a:p>
        </p:txBody>
      </p:sp>
      <p:sp>
        <p:nvSpPr>
          <p:cNvPr id="4" name="Espace réservé du pied de page 3">
            <a:extLst>
              <a:ext uri="{FF2B5EF4-FFF2-40B4-BE49-F238E27FC236}">
                <a16:creationId xmlns="" xmlns:a16="http://schemas.microsoft.com/office/drawing/2014/main" id="{B01433B3-DE79-4F56-A5A6-19A17FD985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 xmlns:a16="http://schemas.microsoft.com/office/drawing/2014/main" id="{38E57588-93E8-4BD4-9C9F-49CF04B1AFF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BD5367B-964B-454F-8101-E2967D00B79B}" type="slidenum">
              <a:rPr lang="fr-FR" smtClean="0"/>
              <a:t>‹N°›</a:t>
            </a:fld>
            <a:endParaRPr lang="fr-FR"/>
          </a:p>
        </p:txBody>
      </p:sp>
    </p:spTree>
    <p:extLst>
      <p:ext uri="{BB962C8B-B14F-4D97-AF65-F5344CB8AC3E}">
        <p14:creationId xmlns:p14="http://schemas.microsoft.com/office/powerpoint/2010/main" val="2608172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7F5D6D-B32E-2242-A11F-31ED8688B7D9}" type="datetimeFigureOut">
              <a:rPr lang="fr-FR" smtClean="0"/>
              <a:pPr/>
              <a:t>24/05/2020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02A721-C4E8-6C4E-A8B6-518DFA85FF7C}" type="slidenum">
              <a:rPr lang="fr-FR" smtClean="0"/>
              <a:pPr/>
              <a:t>‹N°›</a:t>
            </a:fld>
            <a:endParaRPr lang="fr-FR"/>
          </a:p>
        </p:txBody>
      </p:sp>
    </p:spTree>
    <p:extLst>
      <p:ext uri="{BB962C8B-B14F-4D97-AF65-F5344CB8AC3E}">
        <p14:creationId xmlns:p14="http://schemas.microsoft.com/office/powerpoint/2010/main" val="842668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vxchnge.com/blog/power-hungry-the-growing-energy-demands-of-data-centers"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vxchnge.com/blog/power-hungry-the-growing-energy-demands-of-data-centers"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vxchnge.com/blog/power-hungry-the-growing-energy-demands-of-data-centers"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vxchnge.com/blog/power-hungry-the-growing-energy-demands-of-data-centers"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vxchnge.com/blog/power-hungry-the-growing-energy-demands-of-data-centers"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vxchnge.com/blog/power-hungry-the-growing-energy-demands-of-data-center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302A721-C4E8-6C4E-A8B6-518DFA85FF7C}" type="slidenum">
              <a:rPr lang="fr-FR" smtClean="0"/>
              <a:pPr/>
              <a:t>1</a:t>
            </a:fld>
            <a:endParaRPr lang="fr-FR"/>
          </a:p>
        </p:txBody>
      </p:sp>
    </p:spTree>
    <p:extLst>
      <p:ext uri="{BB962C8B-B14F-4D97-AF65-F5344CB8AC3E}">
        <p14:creationId xmlns:p14="http://schemas.microsoft.com/office/powerpoint/2010/main" val="375479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a:t>Data </a:t>
            </a:r>
            <a:r>
              <a:rPr lang="en-US" dirty="0" err="1"/>
              <a:t>centres</a:t>
            </a:r>
            <a:r>
              <a:rPr lang="en-US" dirty="0"/>
              <a:t> are now part of the basic infrastructure of</a:t>
            </a:r>
          </a:p>
          <a:p>
            <a:r>
              <a:rPr lang="en-US" dirty="0"/>
              <a:t>many corporations, companies and government agencies. Running and</a:t>
            </a:r>
          </a:p>
          <a:p>
            <a:r>
              <a:rPr lang="en-US" dirty="0"/>
              <a:t>operating them efficiently and effectively is necessary for the economic</a:t>
            </a:r>
          </a:p>
          <a:p>
            <a:r>
              <a:rPr lang="en-US" dirty="0"/>
              <a:t>viability and delivery of the various functions and services undertaken</a:t>
            </a:r>
          </a:p>
          <a:p>
            <a:r>
              <a:rPr lang="fr-FR" dirty="0"/>
              <a:t>by </a:t>
            </a:r>
            <a:r>
              <a:rPr lang="fr-FR" dirty="0" err="1"/>
              <a:t>these</a:t>
            </a:r>
            <a:r>
              <a:rPr lang="fr-FR"/>
              <a:t> </a:t>
            </a:r>
            <a:r>
              <a:rPr lang="fr-FR" smtClean="0"/>
              <a:t>organisations</a:t>
            </a:r>
          </a:p>
          <a:p>
            <a:r>
              <a:rPr lang="en-US" smtClean="0"/>
              <a:t>Energy </a:t>
            </a:r>
            <a:r>
              <a:rPr lang="en-US" dirty="0"/>
              <a:t>is a central component for data </a:t>
            </a:r>
            <a:r>
              <a:rPr lang="en-US" dirty="0" err="1"/>
              <a:t>centres</a:t>
            </a:r>
            <a:r>
              <a:rPr lang="en-US" dirty="0"/>
              <a:t> across the globe to deliver effective services to customers. Yet, on a global scale, </a:t>
            </a:r>
            <a:r>
              <a:rPr lang="en-US" dirty="0">
                <a:hlinkClick r:id="rId3"/>
              </a:rPr>
              <a:t>data </a:t>
            </a:r>
            <a:r>
              <a:rPr lang="en-US" dirty="0" err="1">
                <a:hlinkClick r:id="rId3"/>
              </a:rPr>
              <a:t>centre</a:t>
            </a:r>
            <a:r>
              <a:rPr lang="en-US" dirty="0">
                <a:hlinkClick r:id="rId3"/>
              </a:rPr>
              <a:t> power consumption amounts to roughly 416 terawatts, or around three percent of all electricity generated on the planet</a:t>
            </a:r>
            <a:r>
              <a:rPr lang="en-US" dirty="0"/>
              <a:t> and growing. It is clear that the industry needs to take action and accelerate their search for new ways to </a:t>
            </a:r>
            <a:r>
              <a:rPr lang="en-US" dirty="0" err="1"/>
              <a:t>minimise</a:t>
            </a:r>
            <a:r>
              <a:rPr lang="en-US" dirty="0"/>
              <a:t> carbon emissions and increase energy efficiency –this is a challenge that many </a:t>
            </a:r>
            <a:r>
              <a:rPr lang="en-US" dirty="0" err="1"/>
              <a:t>organisations</a:t>
            </a:r>
            <a:r>
              <a:rPr lang="en-US" dirty="0"/>
              <a:t> face. </a:t>
            </a:r>
          </a:p>
          <a:p>
            <a:r>
              <a:rPr lang="en-US" dirty="0"/>
              <a:t>When it comes to integrating sustainability measures into their facilities, data </a:t>
            </a:r>
            <a:r>
              <a:rPr lang="en-US" dirty="0" err="1"/>
              <a:t>centre</a:t>
            </a:r>
            <a:r>
              <a:rPr lang="en-US" dirty="0"/>
              <a:t> operators have a unique set of challenges on their hands. While data </a:t>
            </a:r>
            <a:r>
              <a:rPr lang="en-US" dirty="0" err="1"/>
              <a:t>centres</a:t>
            </a:r>
            <a:r>
              <a:rPr lang="en-US" dirty="0"/>
              <a:t> do not generate waste or products like other groups, this high energy- and water-use sector must </a:t>
            </a:r>
            <a:r>
              <a:rPr lang="en-US" dirty="0" err="1"/>
              <a:t>prioritise</a:t>
            </a:r>
            <a:r>
              <a:rPr lang="en-US" dirty="0"/>
              <a:t> their sustainability programs now as the demand for sustainability measures, clean energy and efficient facilities increases. </a:t>
            </a:r>
          </a:p>
          <a:p>
            <a:endParaRPr lang="en-US" dirty="0" smtClean="0"/>
          </a:p>
          <a:p>
            <a:endParaRPr lang="en-US" dirty="0"/>
          </a:p>
          <a:p>
            <a:r>
              <a:rPr lang="en-US" dirty="0" smtClean="0"/>
              <a:t>At </a:t>
            </a:r>
            <a:r>
              <a:rPr lang="en-US" dirty="0"/>
              <a:t>present, a major concern regarding data centers is their extremely high energy consumption and carbon dioxide emissions. However, because of the over-provisioning of resources, the utilization of existing data centers is, in fact, remarkably low, leading to considerable energy waste. Therefore, over the past few years, many research efforts have been devoted to increasing efficiency for the construction of green data centers. The goal of these efforts is to efficiently utilize available resources and to reduce energy consumption and thermal cooling costs.</a:t>
            </a:r>
            <a:endParaRPr lang="fr-FR" dirty="0"/>
          </a:p>
        </p:txBody>
      </p:sp>
      <p:sp>
        <p:nvSpPr>
          <p:cNvPr id="4" name="Espace réservé du numéro de diapositive 3"/>
          <p:cNvSpPr>
            <a:spLocks noGrp="1"/>
          </p:cNvSpPr>
          <p:nvPr>
            <p:ph type="sldNum" sz="quarter" idx="10"/>
          </p:nvPr>
        </p:nvSpPr>
        <p:spPr/>
        <p:txBody>
          <a:bodyPr/>
          <a:lstStyle/>
          <a:p>
            <a:fld id="{8302A721-C4E8-6C4E-A8B6-518DFA85FF7C}" type="slidenum">
              <a:rPr lang="fr-FR" smtClean="0"/>
              <a:pPr/>
              <a:t>2</a:t>
            </a:fld>
            <a:endParaRPr lang="fr-FR"/>
          </a:p>
        </p:txBody>
      </p:sp>
    </p:spTree>
    <p:extLst>
      <p:ext uri="{BB962C8B-B14F-4D97-AF65-F5344CB8AC3E}">
        <p14:creationId xmlns:p14="http://schemas.microsoft.com/office/powerpoint/2010/main" val="3686240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a:t>Data </a:t>
            </a:r>
            <a:r>
              <a:rPr lang="en-US" dirty="0" err="1"/>
              <a:t>centres</a:t>
            </a:r>
            <a:r>
              <a:rPr lang="en-US" dirty="0"/>
              <a:t> are now part of the basic infrastructure of</a:t>
            </a:r>
          </a:p>
          <a:p>
            <a:r>
              <a:rPr lang="en-US" dirty="0"/>
              <a:t>many corporations, companies and government agencies. Running and</a:t>
            </a:r>
          </a:p>
          <a:p>
            <a:r>
              <a:rPr lang="en-US" dirty="0"/>
              <a:t>operating them efficiently and effectively is necessary for the economic</a:t>
            </a:r>
          </a:p>
          <a:p>
            <a:r>
              <a:rPr lang="en-US" dirty="0"/>
              <a:t>viability and delivery of the various functions and services undertaken</a:t>
            </a:r>
          </a:p>
          <a:p>
            <a:r>
              <a:rPr lang="fr-FR" dirty="0"/>
              <a:t>by </a:t>
            </a:r>
            <a:r>
              <a:rPr lang="fr-FR" dirty="0" err="1"/>
              <a:t>these</a:t>
            </a:r>
            <a:r>
              <a:rPr lang="fr-FR"/>
              <a:t> </a:t>
            </a:r>
            <a:r>
              <a:rPr lang="fr-FR" smtClean="0"/>
              <a:t>organisations</a:t>
            </a:r>
          </a:p>
          <a:p>
            <a:r>
              <a:rPr lang="en-US" smtClean="0"/>
              <a:t>Energy </a:t>
            </a:r>
            <a:r>
              <a:rPr lang="en-US" dirty="0"/>
              <a:t>is a central component for data </a:t>
            </a:r>
            <a:r>
              <a:rPr lang="en-US" dirty="0" err="1"/>
              <a:t>centres</a:t>
            </a:r>
            <a:r>
              <a:rPr lang="en-US" dirty="0"/>
              <a:t> across the globe to deliver effective services to customers. Yet, on a global scale, </a:t>
            </a:r>
            <a:r>
              <a:rPr lang="en-US" dirty="0">
                <a:hlinkClick r:id="rId3"/>
              </a:rPr>
              <a:t>data </a:t>
            </a:r>
            <a:r>
              <a:rPr lang="en-US" dirty="0" err="1">
                <a:hlinkClick r:id="rId3"/>
              </a:rPr>
              <a:t>centre</a:t>
            </a:r>
            <a:r>
              <a:rPr lang="en-US" dirty="0">
                <a:hlinkClick r:id="rId3"/>
              </a:rPr>
              <a:t> power consumption amounts to roughly 416 terawatts, or around three percent of all electricity generated on the planet</a:t>
            </a:r>
            <a:r>
              <a:rPr lang="en-US" dirty="0"/>
              <a:t> and growing. It is clear that the industry needs to take action and accelerate their search for new ways to </a:t>
            </a:r>
            <a:r>
              <a:rPr lang="en-US" dirty="0" err="1"/>
              <a:t>minimise</a:t>
            </a:r>
            <a:r>
              <a:rPr lang="en-US" dirty="0"/>
              <a:t> carbon emissions and increase energy efficiency –this is a challenge that many </a:t>
            </a:r>
            <a:r>
              <a:rPr lang="en-US" dirty="0" err="1"/>
              <a:t>organisations</a:t>
            </a:r>
            <a:r>
              <a:rPr lang="en-US" dirty="0"/>
              <a:t> face. </a:t>
            </a:r>
          </a:p>
          <a:p>
            <a:r>
              <a:rPr lang="en-US" dirty="0"/>
              <a:t>When it comes to integrating sustainability measures into their facilities, data </a:t>
            </a:r>
            <a:r>
              <a:rPr lang="en-US" dirty="0" err="1"/>
              <a:t>centre</a:t>
            </a:r>
            <a:r>
              <a:rPr lang="en-US" dirty="0"/>
              <a:t> operators have a unique set of challenges on their hands. While data </a:t>
            </a:r>
            <a:r>
              <a:rPr lang="en-US" dirty="0" err="1"/>
              <a:t>centres</a:t>
            </a:r>
            <a:r>
              <a:rPr lang="en-US" dirty="0"/>
              <a:t> do not generate waste or products like other groups, this high energy- and water-use sector must </a:t>
            </a:r>
            <a:r>
              <a:rPr lang="en-US" dirty="0" err="1"/>
              <a:t>prioritise</a:t>
            </a:r>
            <a:r>
              <a:rPr lang="en-US" dirty="0"/>
              <a:t> their sustainability programs now as the demand for sustainability measures, clean energy and efficient facilities increases. </a:t>
            </a:r>
          </a:p>
          <a:p>
            <a:endParaRPr lang="en-US" dirty="0" smtClean="0"/>
          </a:p>
          <a:p>
            <a:endParaRPr lang="en-US" dirty="0"/>
          </a:p>
          <a:p>
            <a:r>
              <a:rPr lang="en-US" dirty="0" smtClean="0"/>
              <a:t>At </a:t>
            </a:r>
            <a:r>
              <a:rPr lang="en-US" dirty="0"/>
              <a:t>present, a major concern regarding data centers is their extremely high energy consumption and carbon dioxide emissions. However, because of the over-provisioning of resources, the utilization of existing data centers is, in fact, remarkably low, leading to considerable energy waste. Therefore, over the past few years, many research efforts have been devoted to increasing efficiency for the construction of green data centers. The goal of these efforts is to efficiently utilize available resources and to reduce energy consumption and thermal cooling costs.</a:t>
            </a:r>
            <a:endParaRPr lang="fr-FR" dirty="0"/>
          </a:p>
        </p:txBody>
      </p:sp>
      <p:sp>
        <p:nvSpPr>
          <p:cNvPr id="4" name="Espace réservé du numéro de diapositive 3"/>
          <p:cNvSpPr>
            <a:spLocks noGrp="1"/>
          </p:cNvSpPr>
          <p:nvPr>
            <p:ph type="sldNum" sz="quarter" idx="10"/>
          </p:nvPr>
        </p:nvSpPr>
        <p:spPr/>
        <p:txBody>
          <a:bodyPr/>
          <a:lstStyle/>
          <a:p>
            <a:fld id="{8302A721-C4E8-6C4E-A8B6-518DFA85FF7C}" type="slidenum">
              <a:rPr lang="fr-FR" smtClean="0"/>
              <a:pPr/>
              <a:t>3</a:t>
            </a:fld>
            <a:endParaRPr lang="fr-FR"/>
          </a:p>
        </p:txBody>
      </p:sp>
    </p:spTree>
    <p:extLst>
      <p:ext uri="{BB962C8B-B14F-4D97-AF65-F5344CB8AC3E}">
        <p14:creationId xmlns:p14="http://schemas.microsoft.com/office/powerpoint/2010/main" val="3686240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a:t>Data </a:t>
            </a:r>
            <a:r>
              <a:rPr lang="en-US" dirty="0" err="1"/>
              <a:t>centres</a:t>
            </a:r>
            <a:r>
              <a:rPr lang="en-US" dirty="0"/>
              <a:t> are now part of the basic infrastructure of</a:t>
            </a:r>
          </a:p>
          <a:p>
            <a:r>
              <a:rPr lang="en-US" dirty="0"/>
              <a:t>many corporations, companies and government agencies. Running and</a:t>
            </a:r>
          </a:p>
          <a:p>
            <a:r>
              <a:rPr lang="en-US" dirty="0"/>
              <a:t>operating them efficiently and effectively is necessary for the economic</a:t>
            </a:r>
          </a:p>
          <a:p>
            <a:r>
              <a:rPr lang="en-US" dirty="0"/>
              <a:t>viability and delivery of the various functions and services undertaken</a:t>
            </a:r>
          </a:p>
          <a:p>
            <a:r>
              <a:rPr lang="fr-FR" dirty="0"/>
              <a:t>by </a:t>
            </a:r>
            <a:r>
              <a:rPr lang="fr-FR" dirty="0" err="1"/>
              <a:t>these</a:t>
            </a:r>
            <a:r>
              <a:rPr lang="fr-FR"/>
              <a:t> </a:t>
            </a:r>
            <a:r>
              <a:rPr lang="fr-FR" smtClean="0"/>
              <a:t>organisations</a:t>
            </a:r>
          </a:p>
          <a:p>
            <a:r>
              <a:rPr lang="en-US" smtClean="0"/>
              <a:t>Energy </a:t>
            </a:r>
            <a:r>
              <a:rPr lang="en-US" dirty="0"/>
              <a:t>is a central component for data </a:t>
            </a:r>
            <a:r>
              <a:rPr lang="en-US" dirty="0" err="1"/>
              <a:t>centres</a:t>
            </a:r>
            <a:r>
              <a:rPr lang="en-US" dirty="0"/>
              <a:t> across the globe to deliver effective services to customers. Yet, on a global scale, </a:t>
            </a:r>
            <a:r>
              <a:rPr lang="en-US" dirty="0">
                <a:hlinkClick r:id="rId3"/>
              </a:rPr>
              <a:t>data </a:t>
            </a:r>
            <a:r>
              <a:rPr lang="en-US" dirty="0" err="1">
                <a:hlinkClick r:id="rId3"/>
              </a:rPr>
              <a:t>centre</a:t>
            </a:r>
            <a:r>
              <a:rPr lang="en-US" dirty="0">
                <a:hlinkClick r:id="rId3"/>
              </a:rPr>
              <a:t> power consumption amounts to roughly 416 terawatts, or around three percent of all electricity generated on the planet</a:t>
            </a:r>
            <a:r>
              <a:rPr lang="en-US" dirty="0"/>
              <a:t> and growing. It is clear that the industry needs to take action and accelerate their search for new ways to </a:t>
            </a:r>
            <a:r>
              <a:rPr lang="en-US" dirty="0" err="1"/>
              <a:t>minimise</a:t>
            </a:r>
            <a:r>
              <a:rPr lang="en-US" dirty="0"/>
              <a:t> carbon emissions and increase energy efficiency –this is a challenge that many </a:t>
            </a:r>
            <a:r>
              <a:rPr lang="en-US" dirty="0" err="1"/>
              <a:t>organisations</a:t>
            </a:r>
            <a:r>
              <a:rPr lang="en-US" dirty="0"/>
              <a:t> face. </a:t>
            </a:r>
          </a:p>
          <a:p>
            <a:r>
              <a:rPr lang="en-US" dirty="0"/>
              <a:t>When it comes to integrating sustainability measures into their facilities, data </a:t>
            </a:r>
            <a:r>
              <a:rPr lang="en-US" dirty="0" err="1"/>
              <a:t>centre</a:t>
            </a:r>
            <a:r>
              <a:rPr lang="en-US" dirty="0"/>
              <a:t> operators have a unique set of challenges on their hands. While data </a:t>
            </a:r>
            <a:r>
              <a:rPr lang="en-US" dirty="0" err="1"/>
              <a:t>centres</a:t>
            </a:r>
            <a:r>
              <a:rPr lang="en-US" dirty="0"/>
              <a:t> do not generate waste or products like other groups, this high energy- and water-use sector must </a:t>
            </a:r>
            <a:r>
              <a:rPr lang="en-US" dirty="0" err="1"/>
              <a:t>prioritise</a:t>
            </a:r>
            <a:r>
              <a:rPr lang="en-US" dirty="0"/>
              <a:t> their sustainability programs now as the demand for sustainability measures, clean energy and efficient facilities increases. </a:t>
            </a:r>
          </a:p>
          <a:p>
            <a:endParaRPr lang="en-US" dirty="0" smtClean="0"/>
          </a:p>
          <a:p>
            <a:endParaRPr lang="en-US" dirty="0"/>
          </a:p>
          <a:p>
            <a:r>
              <a:rPr lang="en-US" dirty="0" smtClean="0"/>
              <a:t>At </a:t>
            </a:r>
            <a:r>
              <a:rPr lang="en-US" dirty="0"/>
              <a:t>present, a major concern regarding data centers is their extremely high energy consumption and carbon dioxide emissions. However, because of the over-provisioning of resources, the utilization of existing data centers is, in fact, remarkably low, leading to considerable energy waste. Therefore, over the past few years, many research efforts have been devoted to increasing efficiency for the construction of green data centers. The goal of these efforts is to efficiently utilize available resources and to reduce energy consumption and thermal cooling costs.</a:t>
            </a:r>
            <a:endParaRPr lang="fr-FR" dirty="0"/>
          </a:p>
        </p:txBody>
      </p:sp>
      <p:sp>
        <p:nvSpPr>
          <p:cNvPr id="4" name="Espace réservé du numéro de diapositive 3"/>
          <p:cNvSpPr>
            <a:spLocks noGrp="1"/>
          </p:cNvSpPr>
          <p:nvPr>
            <p:ph type="sldNum" sz="quarter" idx="10"/>
          </p:nvPr>
        </p:nvSpPr>
        <p:spPr/>
        <p:txBody>
          <a:bodyPr/>
          <a:lstStyle/>
          <a:p>
            <a:fld id="{8302A721-C4E8-6C4E-A8B6-518DFA85FF7C}" type="slidenum">
              <a:rPr lang="fr-FR" smtClean="0"/>
              <a:pPr/>
              <a:t>4</a:t>
            </a:fld>
            <a:endParaRPr lang="fr-FR"/>
          </a:p>
        </p:txBody>
      </p:sp>
    </p:spTree>
    <p:extLst>
      <p:ext uri="{BB962C8B-B14F-4D97-AF65-F5344CB8AC3E}">
        <p14:creationId xmlns:p14="http://schemas.microsoft.com/office/powerpoint/2010/main" val="3686240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a:t>Data </a:t>
            </a:r>
            <a:r>
              <a:rPr lang="en-US" dirty="0" err="1"/>
              <a:t>centres</a:t>
            </a:r>
            <a:r>
              <a:rPr lang="en-US" dirty="0"/>
              <a:t> are now part of the basic infrastructure of</a:t>
            </a:r>
          </a:p>
          <a:p>
            <a:r>
              <a:rPr lang="en-US" dirty="0"/>
              <a:t>many corporations, companies and government agencies. Running and</a:t>
            </a:r>
          </a:p>
          <a:p>
            <a:r>
              <a:rPr lang="en-US" dirty="0"/>
              <a:t>operating them efficiently and effectively is necessary for the economic</a:t>
            </a:r>
          </a:p>
          <a:p>
            <a:r>
              <a:rPr lang="en-US" dirty="0"/>
              <a:t>viability and delivery of the various functions and services undertaken</a:t>
            </a:r>
          </a:p>
          <a:p>
            <a:r>
              <a:rPr lang="fr-FR" dirty="0"/>
              <a:t>by </a:t>
            </a:r>
            <a:r>
              <a:rPr lang="fr-FR" dirty="0" err="1"/>
              <a:t>these</a:t>
            </a:r>
            <a:r>
              <a:rPr lang="fr-FR"/>
              <a:t> </a:t>
            </a:r>
            <a:r>
              <a:rPr lang="fr-FR" smtClean="0"/>
              <a:t>organisations</a:t>
            </a:r>
          </a:p>
          <a:p>
            <a:r>
              <a:rPr lang="en-US" smtClean="0"/>
              <a:t>Energy </a:t>
            </a:r>
            <a:r>
              <a:rPr lang="en-US" dirty="0"/>
              <a:t>is a central component for data </a:t>
            </a:r>
            <a:r>
              <a:rPr lang="en-US" dirty="0" err="1"/>
              <a:t>centres</a:t>
            </a:r>
            <a:r>
              <a:rPr lang="en-US" dirty="0"/>
              <a:t> across the globe to deliver effective services to customers. Yet, on a global scale, </a:t>
            </a:r>
            <a:r>
              <a:rPr lang="en-US" dirty="0">
                <a:hlinkClick r:id="rId3"/>
              </a:rPr>
              <a:t>data </a:t>
            </a:r>
            <a:r>
              <a:rPr lang="en-US" dirty="0" err="1">
                <a:hlinkClick r:id="rId3"/>
              </a:rPr>
              <a:t>centre</a:t>
            </a:r>
            <a:r>
              <a:rPr lang="en-US" dirty="0">
                <a:hlinkClick r:id="rId3"/>
              </a:rPr>
              <a:t> power consumption amounts to roughly 416 terawatts, or around three percent of all electricity generated on the planet</a:t>
            </a:r>
            <a:r>
              <a:rPr lang="en-US" dirty="0"/>
              <a:t> and growing. It is clear that the industry needs to take action and accelerate their search for new ways to </a:t>
            </a:r>
            <a:r>
              <a:rPr lang="en-US" dirty="0" err="1"/>
              <a:t>minimise</a:t>
            </a:r>
            <a:r>
              <a:rPr lang="en-US" dirty="0"/>
              <a:t> carbon emissions and increase energy efficiency –this is a challenge that many </a:t>
            </a:r>
            <a:r>
              <a:rPr lang="en-US" dirty="0" err="1"/>
              <a:t>organisations</a:t>
            </a:r>
            <a:r>
              <a:rPr lang="en-US" dirty="0"/>
              <a:t> face. </a:t>
            </a:r>
          </a:p>
          <a:p>
            <a:r>
              <a:rPr lang="en-US" dirty="0"/>
              <a:t>When it comes to integrating sustainability measures into their facilities, data </a:t>
            </a:r>
            <a:r>
              <a:rPr lang="en-US" dirty="0" err="1"/>
              <a:t>centre</a:t>
            </a:r>
            <a:r>
              <a:rPr lang="en-US" dirty="0"/>
              <a:t> operators have a unique set of challenges on their hands. While data </a:t>
            </a:r>
            <a:r>
              <a:rPr lang="en-US" dirty="0" err="1"/>
              <a:t>centres</a:t>
            </a:r>
            <a:r>
              <a:rPr lang="en-US" dirty="0"/>
              <a:t> do not generate waste or products like other groups, this high energy- and water-use sector must </a:t>
            </a:r>
            <a:r>
              <a:rPr lang="en-US" dirty="0" err="1"/>
              <a:t>prioritise</a:t>
            </a:r>
            <a:r>
              <a:rPr lang="en-US" dirty="0"/>
              <a:t> their sustainability programs now as the demand for sustainability measures, clean energy and efficient facilities increases. </a:t>
            </a:r>
          </a:p>
          <a:p>
            <a:endParaRPr lang="en-US" dirty="0" smtClean="0"/>
          </a:p>
          <a:p>
            <a:endParaRPr lang="en-US" dirty="0"/>
          </a:p>
          <a:p>
            <a:r>
              <a:rPr lang="en-US" dirty="0" smtClean="0"/>
              <a:t>At </a:t>
            </a:r>
            <a:r>
              <a:rPr lang="en-US" dirty="0"/>
              <a:t>present, a major concern regarding data centers is their extremely high energy consumption and carbon dioxide emissions. However, because of the over-provisioning of resources, the utilization of existing data centers is, in fact, remarkably low, leading to considerable energy waste. Therefore, over the past few years, many research efforts have been devoted to increasing efficiency for the construction of green data centers. The goal of these efforts is to efficiently utilize available resources and to reduce energy consumption and thermal cooling costs.</a:t>
            </a:r>
            <a:endParaRPr lang="fr-FR" dirty="0"/>
          </a:p>
        </p:txBody>
      </p:sp>
      <p:sp>
        <p:nvSpPr>
          <p:cNvPr id="4" name="Espace réservé du numéro de diapositive 3"/>
          <p:cNvSpPr>
            <a:spLocks noGrp="1"/>
          </p:cNvSpPr>
          <p:nvPr>
            <p:ph type="sldNum" sz="quarter" idx="10"/>
          </p:nvPr>
        </p:nvSpPr>
        <p:spPr/>
        <p:txBody>
          <a:bodyPr/>
          <a:lstStyle/>
          <a:p>
            <a:fld id="{8302A721-C4E8-6C4E-A8B6-518DFA85FF7C}" type="slidenum">
              <a:rPr lang="fr-FR" smtClean="0"/>
              <a:pPr/>
              <a:t>5</a:t>
            </a:fld>
            <a:endParaRPr lang="fr-FR"/>
          </a:p>
        </p:txBody>
      </p:sp>
    </p:spTree>
    <p:extLst>
      <p:ext uri="{BB962C8B-B14F-4D97-AF65-F5344CB8AC3E}">
        <p14:creationId xmlns:p14="http://schemas.microsoft.com/office/powerpoint/2010/main" val="3686240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a:t>Data </a:t>
            </a:r>
            <a:r>
              <a:rPr lang="en-US" dirty="0" err="1"/>
              <a:t>centres</a:t>
            </a:r>
            <a:r>
              <a:rPr lang="en-US" dirty="0"/>
              <a:t> are now part of the basic infrastructure of</a:t>
            </a:r>
          </a:p>
          <a:p>
            <a:r>
              <a:rPr lang="en-US" dirty="0"/>
              <a:t>many corporations, companies and government agencies. Running and</a:t>
            </a:r>
          </a:p>
          <a:p>
            <a:r>
              <a:rPr lang="en-US" dirty="0"/>
              <a:t>operating them efficiently and effectively is necessary for the economic</a:t>
            </a:r>
          </a:p>
          <a:p>
            <a:r>
              <a:rPr lang="en-US" dirty="0"/>
              <a:t>viability and delivery of the various functions and services undertaken</a:t>
            </a:r>
          </a:p>
          <a:p>
            <a:r>
              <a:rPr lang="fr-FR" dirty="0"/>
              <a:t>by </a:t>
            </a:r>
            <a:r>
              <a:rPr lang="fr-FR" dirty="0" err="1"/>
              <a:t>these</a:t>
            </a:r>
            <a:r>
              <a:rPr lang="fr-FR"/>
              <a:t> </a:t>
            </a:r>
            <a:r>
              <a:rPr lang="fr-FR" smtClean="0"/>
              <a:t>organisations</a:t>
            </a:r>
          </a:p>
          <a:p>
            <a:r>
              <a:rPr lang="en-US" smtClean="0"/>
              <a:t>Energy </a:t>
            </a:r>
            <a:r>
              <a:rPr lang="en-US" dirty="0"/>
              <a:t>is a central component for data </a:t>
            </a:r>
            <a:r>
              <a:rPr lang="en-US" dirty="0" err="1"/>
              <a:t>centres</a:t>
            </a:r>
            <a:r>
              <a:rPr lang="en-US" dirty="0"/>
              <a:t> across the globe to deliver effective services to customers. Yet, on a global scale, </a:t>
            </a:r>
            <a:r>
              <a:rPr lang="en-US" dirty="0">
                <a:hlinkClick r:id="rId3"/>
              </a:rPr>
              <a:t>data </a:t>
            </a:r>
            <a:r>
              <a:rPr lang="en-US" dirty="0" err="1">
                <a:hlinkClick r:id="rId3"/>
              </a:rPr>
              <a:t>centre</a:t>
            </a:r>
            <a:r>
              <a:rPr lang="en-US" dirty="0">
                <a:hlinkClick r:id="rId3"/>
              </a:rPr>
              <a:t> power consumption amounts to roughly 416 terawatts, or around three percent of all electricity generated on the planet</a:t>
            </a:r>
            <a:r>
              <a:rPr lang="en-US" dirty="0"/>
              <a:t> and growing. It is clear that the industry needs to take action and accelerate their search for new ways to </a:t>
            </a:r>
            <a:r>
              <a:rPr lang="en-US" dirty="0" err="1"/>
              <a:t>minimise</a:t>
            </a:r>
            <a:r>
              <a:rPr lang="en-US" dirty="0"/>
              <a:t> carbon emissions and increase energy efficiency –this is a challenge that many </a:t>
            </a:r>
            <a:r>
              <a:rPr lang="en-US" dirty="0" err="1"/>
              <a:t>organisations</a:t>
            </a:r>
            <a:r>
              <a:rPr lang="en-US" dirty="0"/>
              <a:t> face. </a:t>
            </a:r>
          </a:p>
          <a:p>
            <a:r>
              <a:rPr lang="en-US" dirty="0"/>
              <a:t>When it comes to integrating sustainability measures into their facilities, data </a:t>
            </a:r>
            <a:r>
              <a:rPr lang="en-US" dirty="0" err="1"/>
              <a:t>centre</a:t>
            </a:r>
            <a:r>
              <a:rPr lang="en-US" dirty="0"/>
              <a:t> operators have a unique set of challenges on their hands. While data </a:t>
            </a:r>
            <a:r>
              <a:rPr lang="en-US" dirty="0" err="1"/>
              <a:t>centres</a:t>
            </a:r>
            <a:r>
              <a:rPr lang="en-US" dirty="0"/>
              <a:t> do not generate waste or products like other groups, this high energy- and water-use sector must </a:t>
            </a:r>
            <a:r>
              <a:rPr lang="en-US" dirty="0" err="1"/>
              <a:t>prioritise</a:t>
            </a:r>
            <a:r>
              <a:rPr lang="en-US" dirty="0"/>
              <a:t> their sustainability programs now as the demand for sustainability measures, clean energy and efficient facilities increases. </a:t>
            </a:r>
          </a:p>
          <a:p>
            <a:endParaRPr lang="en-US" dirty="0" smtClean="0"/>
          </a:p>
          <a:p>
            <a:endParaRPr lang="en-US" dirty="0"/>
          </a:p>
          <a:p>
            <a:r>
              <a:rPr lang="en-US" dirty="0" smtClean="0"/>
              <a:t>At </a:t>
            </a:r>
            <a:r>
              <a:rPr lang="en-US" dirty="0"/>
              <a:t>present, a major concern regarding data centers is their extremely high energy consumption and carbon dioxide emissions. However, because of the over-provisioning of resources, the utilization of existing data centers is, in fact, remarkably low, leading to considerable energy waste. Therefore, over the past few years, many research efforts have been devoted to increasing efficiency for the construction of green data centers. The goal of these efforts is to efficiently utilize available resources and to reduce energy consumption and thermal cooling costs.</a:t>
            </a:r>
            <a:endParaRPr lang="fr-FR" dirty="0"/>
          </a:p>
        </p:txBody>
      </p:sp>
      <p:sp>
        <p:nvSpPr>
          <p:cNvPr id="4" name="Espace réservé du numéro de diapositive 3"/>
          <p:cNvSpPr>
            <a:spLocks noGrp="1"/>
          </p:cNvSpPr>
          <p:nvPr>
            <p:ph type="sldNum" sz="quarter" idx="10"/>
          </p:nvPr>
        </p:nvSpPr>
        <p:spPr/>
        <p:txBody>
          <a:bodyPr/>
          <a:lstStyle/>
          <a:p>
            <a:fld id="{8302A721-C4E8-6C4E-A8B6-518DFA85FF7C}" type="slidenum">
              <a:rPr lang="fr-FR" smtClean="0"/>
              <a:pPr/>
              <a:t>6</a:t>
            </a:fld>
            <a:endParaRPr lang="fr-FR"/>
          </a:p>
        </p:txBody>
      </p:sp>
    </p:spTree>
    <p:extLst>
      <p:ext uri="{BB962C8B-B14F-4D97-AF65-F5344CB8AC3E}">
        <p14:creationId xmlns:p14="http://schemas.microsoft.com/office/powerpoint/2010/main" val="3686240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a:t>Data </a:t>
            </a:r>
            <a:r>
              <a:rPr lang="en-US" dirty="0" err="1"/>
              <a:t>centres</a:t>
            </a:r>
            <a:r>
              <a:rPr lang="en-US" dirty="0"/>
              <a:t> are now part of the basic infrastructure of</a:t>
            </a:r>
          </a:p>
          <a:p>
            <a:r>
              <a:rPr lang="en-US" dirty="0"/>
              <a:t>many corporations, companies and government agencies. Running and</a:t>
            </a:r>
          </a:p>
          <a:p>
            <a:r>
              <a:rPr lang="en-US" dirty="0"/>
              <a:t>operating them efficiently and effectively is necessary for the economic</a:t>
            </a:r>
          </a:p>
          <a:p>
            <a:r>
              <a:rPr lang="en-US" dirty="0"/>
              <a:t>viability and delivery of the various functions and services undertaken</a:t>
            </a:r>
          </a:p>
          <a:p>
            <a:r>
              <a:rPr lang="fr-FR" dirty="0"/>
              <a:t>by </a:t>
            </a:r>
            <a:r>
              <a:rPr lang="fr-FR" dirty="0" err="1"/>
              <a:t>these</a:t>
            </a:r>
            <a:r>
              <a:rPr lang="fr-FR"/>
              <a:t> </a:t>
            </a:r>
            <a:r>
              <a:rPr lang="fr-FR" smtClean="0"/>
              <a:t>organisations</a:t>
            </a:r>
          </a:p>
          <a:p>
            <a:r>
              <a:rPr lang="en-US" smtClean="0"/>
              <a:t>Energy </a:t>
            </a:r>
            <a:r>
              <a:rPr lang="en-US" dirty="0"/>
              <a:t>is a central component for data </a:t>
            </a:r>
            <a:r>
              <a:rPr lang="en-US" dirty="0" err="1"/>
              <a:t>centres</a:t>
            </a:r>
            <a:r>
              <a:rPr lang="en-US" dirty="0"/>
              <a:t> across the globe to deliver effective services to customers. Yet, on a global scale, </a:t>
            </a:r>
            <a:r>
              <a:rPr lang="en-US" dirty="0">
                <a:hlinkClick r:id="rId3"/>
              </a:rPr>
              <a:t>data </a:t>
            </a:r>
            <a:r>
              <a:rPr lang="en-US" dirty="0" err="1">
                <a:hlinkClick r:id="rId3"/>
              </a:rPr>
              <a:t>centre</a:t>
            </a:r>
            <a:r>
              <a:rPr lang="en-US" dirty="0">
                <a:hlinkClick r:id="rId3"/>
              </a:rPr>
              <a:t> power consumption amounts to roughly 416 terawatts, or around three percent of all electricity generated on the planet</a:t>
            </a:r>
            <a:r>
              <a:rPr lang="en-US" dirty="0"/>
              <a:t> and growing. It is clear that the industry needs to take action and accelerate their search for new ways to </a:t>
            </a:r>
            <a:r>
              <a:rPr lang="en-US" dirty="0" err="1"/>
              <a:t>minimise</a:t>
            </a:r>
            <a:r>
              <a:rPr lang="en-US" dirty="0"/>
              <a:t> carbon emissions and increase energy efficiency –this is a challenge that many </a:t>
            </a:r>
            <a:r>
              <a:rPr lang="en-US" dirty="0" err="1"/>
              <a:t>organisations</a:t>
            </a:r>
            <a:r>
              <a:rPr lang="en-US" dirty="0"/>
              <a:t> face. </a:t>
            </a:r>
          </a:p>
          <a:p>
            <a:r>
              <a:rPr lang="en-US" dirty="0"/>
              <a:t>When it comes to integrating sustainability measures into their facilities, data </a:t>
            </a:r>
            <a:r>
              <a:rPr lang="en-US" dirty="0" err="1"/>
              <a:t>centre</a:t>
            </a:r>
            <a:r>
              <a:rPr lang="en-US" dirty="0"/>
              <a:t> operators have a unique set of challenges on their hands. While data </a:t>
            </a:r>
            <a:r>
              <a:rPr lang="en-US" dirty="0" err="1"/>
              <a:t>centres</a:t>
            </a:r>
            <a:r>
              <a:rPr lang="en-US" dirty="0"/>
              <a:t> do not generate waste or products like other groups, this high energy- and water-use sector must </a:t>
            </a:r>
            <a:r>
              <a:rPr lang="en-US" dirty="0" err="1"/>
              <a:t>prioritise</a:t>
            </a:r>
            <a:r>
              <a:rPr lang="en-US" dirty="0"/>
              <a:t> their sustainability programs now as the demand for sustainability measures, clean energy and efficient facilities increases. </a:t>
            </a:r>
          </a:p>
          <a:p>
            <a:endParaRPr lang="en-US" dirty="0" smtClean="0"/>
          </a:p>
          <a:p>
            <a:endParaRPr lang="en-US" dirty="0"/>
          </a:p>
          <a:p>
            <a:r>
              <a:rPr lang="en-US" dirty="0" smtClean="0"/>
              <a:t>At </a:t>
            </a:r>
            <a:r>
              <a:rPr lang="en-US" dirty="0"/>
              <a:t>present, a major concern regarding data centers is their extremely high energy consumption and carbon dioxide emissions. However, because of the over-provisioning of resources, the utilization of existing data centers is, in fact, remarkably low, leading to considerable energy waste. Therefore, over the past few years, many research efforts have been devoted to increasing efficiency for the construction of green data centers. The goal of these efforts is to efficiently utilize available resources and to reduce energy consumption and thermal cooling costs.</a:t>
            </a:r>
            <a:endParaRPr lang="fr-FR" dirty="0"/>
          </a:p>
        </p:txBody>
      </p:sp>
      <p:sp>
        <p:nvSpPr>
          <p:cNvPr id="4" name="Espace réservé du numéro de diapositive 3"/>
          <p:cNvSpPr>
            <a:spLocks noGrp="1"/>
          </p:cNvSpPr>
          <p:nvPr>
            <p:ph type="sldNum" sz="quarter" idx="10"/>
          </p:nvPr>
        </p:nvSpPr>
        <p:spPr/>
        <p:txBody>
          <a:bodyPr/>
          <a:lstStyle/>
          <a:p>
            <a:fld id="{8302A721-C4E8-6C4E-A8B6-518DFA85FF7C}" type="slidenum">
              <a:rPr lang="fr-FR" smtClean="0"/>
              <a:pPr/>
              <a:t>7</a:t>
            </a:fld>
            <a:endParaRPr lang="fr-FR"/>
          </a:p>
        </p:txBody>
      </p:sp>
    </p:spTree>
    <p:extLst>
      <p:ext uri="{BB962C8B-B14F-4D97-AF65-F5344CB8AC3E}">
        <p14:creationId xmlns:p14="http://schemas.microsoft.com/office/powerpoint/2010/main" val="3686240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dirty="0"/>
              <a:t>Cliquez et modifiez le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Cliquez pour modifier le style des sous-titres du masque</a:t>
            </a:r>
          </a:p>
        </p:txBody>
      </p:sp>
    </p:spTree>
    <p:extLst>
      <p:ext uri="{BB962C8B-B14F-4D97-AF65-F5344CB8AC3E}">
        <p14:creationId xmlns:p14="http://schemas.microsoft.com/office/powerpoint/2010/main" val="77000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CCAC43DD-2D38-CF43-BD43-9C964CE34AB3}" type="datetimeFigureOut">
              <a:rPr lang="fr-FR" smtClean="0"/>
              <a:pPr/>
              <a:t>24/05/2020</a:t>
            </a:fld>
            <a:endParaRPr lang="fr-FR"/>
          </a:p>
        </p:txBody>
      </p:sp>
      <p:sp>
        <p:nvSpPr>
          <p:cNvPr id="5" name="Espace réservé du pied de page 4"/>
          <p:cNvSpPr>
            <a:spLocks noGrp="1"/>
          </p:cNvSpPr>
          <p:nvPr>
            <p:ph type="ftr" sz="quarter" idx="11"/>
          </p:nvPr>
        </p:nvSpPr>
        <p:spPr>
          <a:xfrm rot="16200000">
            <a:off x="-1237398" y="2873487"/>
            <a:ext cx="3120166" cy="276867"/>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68A1A0F1-4C3A-4D48-9AEF-81722CE2818E}" type="slidenum">
              <a:rPr lang="fr-FR" smtClean="0"/>
              <a:pPr/>
              <a:t>‹N°›</a:t>
            </a:fld>
            <a:endParaRPr lang="fr-FR"/>
          </a:p>
        </p:txBody>
      </p:sp>
    </p:spTree>
    <p:extLst>
      <p:ext uri="{BB962C8B-B14F-4D97-AF65-F5344CB8AC3E}">
        <p14:creationId xmlns:p14="http://schemas.microsoft.com/office/powerpoint/2010/main" val="1034885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CCAC43DD-2D38-CF43-BD43-9C964CE34AB3}" type="datetimeFigureOut">
              <a:rPr lang="fr-FR" smtClean="0"/>
              <a:pPr/>
              <a:t>24/05/2020</a:t>
            </a:fld>
            <a:endParaRPr lang="fr-FR"/>
          </a:p>
        </p:txBody>
      </p:sp>
      <p:sp>
        <p:nvSpPr>
          <p:cNvPr id="5" name="Espace réservé du pied de page 4"/>
          <p:cNvSpPr>
            <a:spLocks noGrp="1"/>
          </p:cNvSpPr>
          <p:nvPr>
            <p:ph type="ftr" sz="quarter" idx="11"/>
          </p:nvPr>
        </p:nvSpPr>
        <p:spPr>
          <a:xfrm rot="16200000">
            <a:off x="-1237398" y="2873487"/>
            <a:ext cx="3120166" cy="276867"/>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68A1A0F1-4C3A-4D48-9AEF-81722CE2818E}" type="slidenum">
              <a:rPr lang="fr-FR" smtClean="0"/>
              <a:pPr/>
              <a:t>‹N°›</a:t>
            </a:fld>
            <a:endParaRPr lang="fr-FR"/>
          </a:p>
        </p:txBody>
      </p:sp>
    </p:spTree>
    <p:extLst>
      <p:ext uri="{BB962C8B-B14F-4D97-AF65-F5344CB8AC3E}">
        <p14:creationId xmlns:p14="http://schemas.microsoft.com/office/powerpoint/2010/main" val="851919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CCAC43DD-2D38-CF43-BD43-9C964CE34AB3}" type="datetimeFigureOut">
              <a:rPr lang="fr-FR" smtClean="0"/>
              <a:pPr/>
              <a:t>24/05/2020</a:t>
            </a:fld>
            <a:endParaRPr lang="fr-FR"/>
          </a:p>
        </p:txBody>
      </p:sp>
      <p:sp>
        <p:nvSpPr>
          <p:cNvPr id="5" name="Espace réservé du pied de page 4"/>
          <p:cNvSpPr>
            <a:spLocks noGrp="1"/>
          </p:cNvSpPr>
          <p:nvPr>
            <p:ph type="ftr" sz="quarter" idx="11"/>
          </p:nvPr>
        </p:nvSpPr>
        <p:spPr>
          <a:xfrm rot="16200000">
            <a:off x="-1237398" y="2873487"/>
            <a:ext cx="3120166" cy="276867"/>
          </a:xfrm>
          <a:prstGeom prst="rect">
            <a:avLst/>
          </a:prstGeom>
        </p:spPr>
        <p:txBody>
          <a:bodyPr/>
          <a:lstStyle/>
          <a:p>
            <a:endParaRPr lang="fr-FR"/>
          </a:p>
        </p:txBody>
      </p:sp>
    </p:spTree>
    <p:extLst>
      <p:ext uri="{BB962C8B-B14F-4D97-AF65-F5344CB8AC3E}">
        <p14:creationId xmlns:p14="http://schemas.microsoft.com/office/powerpoint/2010/main" val="1746970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Cliquez et modifiez le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CCAC43DD-2D38-CF43-BD43-9C964CE34AB3}" type="datetimeFigureOut">
              <a:rPr lang="fr-FR" smtClean="0"/>
              <a:pPr/>
              <a:t>24/05/2020</a:t>
            </a:fld>
            <a:endParaRPr lang="fr-FR"/>
          </a:p>
        </p:txBody>
      </p:sp>
      <p:sp>
        <p:nvSpPr>
          <p:cNvPr id="5" name="Espace réservé du pied de page 4"/>
          <p:cNvSpPr>
            <a:spLocks noGrp="1"/>
          </p:cNvSpPr>
          <p:nvPr>
            <p:ph type="ftr" sz="quarter" idx="11"/>
          </p:nvPr>
        </p:nvSpPr>
        <p:spPr>
          <a:xfrm rot="16200000">
            <a:off x="-1237398" y="2873487"/>
            <a:ext cx="3120166" cy="276867"/>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68A1A0F1-4C3A-4D48-9AEF-81722CE2818E}" type="slidenum">
              <a:rPr lang="fr-FR" smtClean="0"/>
              <a:pPr/>
              <a:t>‹N°›</a:t>
            </a:fld>
            <a:endParaRPr lang="fr-FR"/>
          </a:p>
        </p:txBody>
      </p:sp>
    </p:spTree>
    <p:extLst>
      <p:ext uri="{BB962C8B-B14F-4D97-AF65-F5344CB8AC3E}">
        <p14:creationId xmlns:p14="http://schemas.microsoft.com/office/powerpoint/2010/main" val="937628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a:xfrm>
            <a:off x="838200" y="6356350"/>
            <a:ext cx="2743200" cy="365125"/>
          </a:xfrm>
          <a:prstGeom prst="rect">
            <a:avLst/>
          </a:prstGeom>
        </p:spPr>
        <p:txBody>
          <a:bodyPr/>
          <a:lstStyle/>
          <a:p>
            <a:fld id="{CCAC43DD-2D38-CF43-BD43-9C964CE34AB3}" type="datetimeFigureOut">
              <a:rPr lang="fr-FR" smtClean="0"/>
              <a:pPr/>
              <a:t>24/05/2020</a:t>
            </a:fld>
            <a:endParaRPr lang="fr-FR"/>
          </a:p>
        </p:txBody>
      </p:sp>
      <p:sp>
        <p:nvSpPr>
          <p:cNvPr id="6" name="Espace réservé du pied de page 5"/>
          <p:cNvSpPr>
            <a:spLocks noGrp="1"/>
          </p:cNvSpPr>
          <p:nvPr>
            <p:ph type="ftr" sz="quarter" idx="11"/>
          </p:nvPr>
        </p:nvSpPr>
        <p:spPr>
          <a:xfrm rot="16200000">
            <a:off x="-1237398" y="2873487"/>
            <a:ext cx="3120166" cy="276867"/>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8610600" y="6356350"/>
            <a:ext cx="2743200" cy="365125"/>
          </a:xfrm>
          <a:prstGeom prst="rect">
            <a:avLst/>
          </a:prstGeom>
        </p:spPr>
        <p:txBody>
          <a:bodyPr/>
          <a:lstStyle/>
          <a:p>
            <a:fld id="{68A1A0F1-4C3A-4D48-9AEF-81722CE2818E}" type="slidenum">
              <a:rPr lang="fr-FR" smtClean="0"/>
              <a:pPr/>
              <a:t>‹N°›</a:t>
            </a:fld>
            <a:endParaRPr lang="fr-FR"/>
          </a:p>
        </p:txBody>
      </p:sp>
    </p:spTree>
    <p:extLst>
      <p:ext uri="{BB962C8B-B14F-4D97-AF65-F5344CB8AC3E}">
        <p14:creationId xmlns:p14="http://schemas.microsoft.com/office/powerpoint/2010/main" val="493466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Cliquez et modifiez le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a:xfrm>
            <a:off x="838200" y="6356350"/>
            <a:ext cx="2743200" cy="365125"/>
          </a:xfrm>
          <a:prstGeom prst="rect">
            <a:avLst/>
          </a:prstGeom>
        </p:spPr>
        <p:txBody>
          <a:bodyPr/>
          <a:lstStyle/>
          <a:p>
            <a:fld id="{CCAC43DD-2D38-CF43-BD43-9C964CE34AB3}" type="datetimeFigureOut">
              <a:rPr lang="fr-FR" smtClean="0"/>
              <a:pPr/>
              <a:t>24/05/2020</a:t>
            </a:fld>
            <a:endParaRPr lang="fr-FR"/>
          </a:p>
        </p:txBody>
      </p:sp>
      <p:sp>
        <p:nvSpPr>
          <p:cNvPr id="8" name="Espace réservé du pied de page 7"/>
          <p:cNvSpPr>
            <a:spLocks noGrp="1"/>
          </p:cNvSpPr>
          <p:nvPr>
            <p:ph type="ftr" sz="quarter" idx="11"/>
          </p:nvPr>
        </p:nvSpPr>
        <p:spPr>
          <a:xfrm rot="16200000">
            <a:off x="-1237398" y="2873487"/>
            <a:ext cx="3120166" cy="276867"/>
          </a:xfrm>
          <a:prstGeom prst="rect">
            <a:avLst/>
          </a:prstGeom>
        </p:spPr>
        <p:txBody>
          <a:bodyPr/>
          <a:lstStyle/>
          <a:p>
            <a:endParaRPr lang="fr-FR"/>
          </a:p>
        </p:txBody>
      </p:sp>
      <p:sp>
        <p:nvSpPr>
          <p:cNvPr id="9" name="Espace réservé du numéro de diapositive 8"/>
          <p:cNvSpPr>
            <a:spLocks noGrp="1"/>
          </p:cNvSpPr>
          <p:nvPr>
            <p:ph type="sldNum" sz="quarter" idx="12"/>
          </p:nvPr>
        </p:nvSpPr>
        <p:spPr>
          <a:xfrm>
            <a:off x="8610600" y="6356350"/>
            <a:ext cx="2743200" cy="365125"/>
          </a:xfrm>
          <a:prstGeom prst="rect">
            <a:avLst/>
          </a:prstGeom>
        </p:spPr>
        <p:txBody>
          <a:bodyPr/>
          <a:lstStyle/>
          <a:p>
            <a:fld id="{68A1A0F1-4C3A-4D48-9AEF-81722CE2818E}" type="slidenum">
              <a:rPr lang="fr-FR" smtClean="0"/>
              <a:pPr/>
              <a:t>‹N°›</a:t>
            </a:fld>
            <a:endParaRPr lang="fr-FR"/>
          </a:p>
        </p:txBody>
      </p:sp>
    </p:spTree>
    <p:extLst>
      <p:ext uri="{BB962C8B-B14F-4D97-AF65-F5344CB8AC3E}">
        <p14:creationId xmlns:p14="http://schemas.microsoft.com/office/powerpoint/2010/main" val="115083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a:xfrm>
            <a:off x="838200" y="6356350"/>
            <a:ext cx="2743200" cy="365125"/>
          </a:xfrm>
          <a:prstGeom prst="rect">
            <a:avLst/>
          </a:prstGeom>
        </p:spPr>
        <p:txBody>
          <a:bodyPr/>
          <a:lstStyle/>
          <a:p>
            <a:fld id="{CCAC43DD-2D38-CF43-BD43-9C964CE34AB3}" type="datetimeFigureOut">
              <a:rPr lang="fr-FR" smtClean="0"/>
              <a:pPr/>
              <a:t>24/05/2020</a:t>
            </a:fld>
            <a:endParaRPr lang="fr-FR"/>
          </a:p>
        </p:txBody>
      </p:sp>
      <p:sp>
        <p:nvSpPr>
          <p:cNvPr id="4" name="Espace réservé du pied de page 3"/>
          <p:cNvSpPr>
            <a:spLocks noGrp="1"/>
          </p:cNvSpPr>
          <p:nvPr>
            <p:ph type="ftr" sz="quarter" idx="11"/>
          </p:nvPr>
        </p:nvSpPr>
        <p:spPr>
          <a:xfrm rot="16200000">
            <a:off x="-1237398" y="2873487"/>
            <a:ext cx="3120166" cy="276867"/>
          </a:xfrm>
          <a:prstGeom prst="rect">
            <a:avLst/>
          </a:prstGeom>
        </p:spPr>
        <p:txBody>
          <a:bodyPr/>
          <a:lstStyle/>
          <a:p>
            <a:endParaRPr lang="fr-FR"/>
          </a:p>
        </p:txBody>
      </p:sp>
      <p:sp>
        <p:nvSpPr>
          <p:cNvPr id="5" name="Espace réservé du numéro de diapositive 4"/>
          <p:cNvSpPr>
            <a:spLocks noGrp="1"/>
          </p:cNvSpPr>
          <p:nvPr>
            <p:ph type="sldNum" sz="quarter" idx="12"/>
          </p:nvPr>
        </p:nvSpPr>
        <p:spPr>
          <a:xfrm>
            <a:off x="8610600" y="6356350"/>
            <a:ext cx="2743200" cy="365125"/>
          </a:xfrm>
          <a:prstGeom prst="rect">
            <a:avLst/>
          </a:prstGeom>
        </p:spPr>
        <p:txBody>
          <a:bodyPr/>
          <a:lstStyle/>
          <a:p>
            <a:fld id="{68A1A0F1-4C3A-4D48-9AEF-81722CE2818E}" type="slidenum">
              <a:rPr lang="fr-FR" smtClean="0"/>
              <a:pPr/>
              <a:t>‹N°›</a:t>
            </a:fld>
            <a:endParaRPr lang="fr-FR"/>
          </a:p>
        </p:txBody>
      </p:sp>
    </p:spTree>
    <p:extLst>
      <p:ext uri="{BB962C8B-B14F-4D97-AF65-F5344CB8AC3E}">
        <p14:creationId xmlns:p14="http://schemas.microsoft.com/office/powerpoint/2010/main" val="1465723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838200" y="6356350"/>
            <a:ext cx="2743200" cy="365125"/>
          </a:xfrm>
          <a:prstGeom prst="rect">
            <a:avLst/>
          </a:prstGeom>
        </p:spPr>
        <p:txBody>
          <a:bodyPr/>
          <a:lstStyle/>
          <a:p>
            <a:fld id="{CCAC43DD-2D38-CF43-BD43-9C964CE34AB3}" type="datetimeFigureOut">
              <a:rPr lang="fr-FR" smtClean="0"/>
              <a:pPr/>
              <a:t>24/05/2020</a:t>
            </a:fld>
            <a:endParaRPr lang="fr-FR"/>
          </a:p>
        </p:txBody>
      </p:sp>
      <p:sp>
        <p:nvSpPr>
          <p:cNvPr id="4" name="Espace réservé du numéro de diapositive 3"/>
          <p:cNvSpPr>
            <a:spLocks noGrp="1"/>
          </p:cNvSpPr>
          <p:nvPr>
            <p:ph type="sldNum" sz="quarter" idx="12"/>
          </p:nvPr>
        </p:nvSpPr>
        <p:spPr>
          <a:xfrm>
            <a:off x="8610600" y="6356350"/>
            <a:ext cx="2743200" cy="365125"/>
          </a:xfrm>
          <a:prstGeom prst="rect">
            <a:avLst/>
          </a:prstGeom>
        </p:spPr>
        <p:txBody>
          <a:bodyPr/>
          <a:lstStyle/>
          <a:p>
            <a:fld id="{68A1A0F1-4C3A-4D48-9AEF-81722CE2818E}" type="slidenum">
              <a:rPr lang="fr-FR" smtClean="0"/>
              <a:pPr/>
              <a:t>‹N°›</a:t>
            </a:fld>
            <a:endParaRPr lang="fr-FR"/>
          </a:p>
        </p:txBody>
      </p:sp>
    </p:spTree>
    <p:extLst>
      <p:ext uri="{BB962C8B-B14F-4D97-AF65-F5344CB8AC3E}">
        <p14:creationId xmlns:p14="http://schemas.microsoft.com/office/powerpoint/2010/main" val="637126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Cliquez et modifiez le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a:xfrm>
            <a:off x="838200" y="6356350"/>
            <a:ext cx="2743200" cy="365125"/>
          </a:xfrm>
          <a:prstGeom prst="rect">
            <a:avLst/>
          </a:prstGeom>
        </p:spPr>
        <p:txBody>
          <a:bodyPr/>
          <a:lstStyle/>
          <a:p>
            <a:fld id="{CCAC43DD-2D38-CF43-BD43-9C964CE34AB3}" type="datetimeFigureOut">
              <a:rPr lang="fr-FR" smtClean="0"/>
              <a:pPr/>
              <a:t>24/05/2020</a:t>
            </a:fld>
            <a:endParaRPr lang="fr-FR"/>
          </a:p>
        </p:txBody>
      </p:sp>
      <p:sp>
        <p:nvSpPr>
          <p:cNvPr id="6" name="Espace réservé du pied de page 5"/>
          <p:cNvSpPr>
            <a:spLocks noGrp="1"/>
          </p:cNvSpPr>
          <p:nvPr>
            <p:ph type="ftr" sz="quarter" idx="11"/>
          </p:nvPr>
        </p:nvSpPr>
        <p:spPr>
          <a:xfrm rot="16200000">
            <a:off x="-1237398" y="2873487"/>
            <a:ext cx="3120166" cy="276867"/>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8610600" y="6356350"/>
            <a:ext cx="2743200" cy="365125"/>
          </a:xfrm>
          <a:prstGeom prst="rect">
            <a:avLst/>
          </a:prstGeom>
        </p:spPr>
        <p:txBody>
          <a:bodyPr/>
          <a:lstStyle/>
          <a:p>
            <a:fld id="{68A1A0F1-4C3A-4D48-9AEF-81722CE2818E}" type="slidenum">
              <a:rPr lang="fr-FR" smtClean="0"/>
              <a:pPr/>
              <a:t>‹N°›</a:t>
            </a:fld>
            <a:endParaRPr lang="fr-FR"/>
          </a:p>
        </p:txBody>
      </p:sp>
    </p:spTree>
    <p:extLst>
      <p:ext uri="{BB962C8B-B14F-4D97-AF65-F5344CB8AC3E}">
        <p14:creationId xmlns:p14="http://schemas.microsoft.com/office/powerpoint/2010/main" val="829134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Cliquez et modifiez le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a:xfrm>
            <a:off x="838200" y="6356350"/>
            <a:ext cx="2743200" cy="365125"/>
          </a:xfrm>
          <a:prstGeom prst="rect">
            <a:avLst/>
          </a:prstGeom>
        </p:spPr>
        <p:txBody>
          <a:bodyPr/>
          <a:lstStyle/>
          <a:p>
            <a:fld id="{CCAC43DD-2D38-CF43-BD43-9C964CE34AB3}" type="datetimeFigureOut">
              <a:rPr lang="fr-FR" smtClean="0"/>
              <a:pPr/>
              <a:t>24/05/2020</a:t>
            </a:fld>
            <a:endParaRPr lang="fr-FR"/>
          </a:p>
        </p:txBody>
      </p:sp>
      <p:sp>
        <p:nvSpPr>
          <p:cNvPr id="6" name="Espace réservé du pied de page 5"/>
          <p:cNvSpPr>
            <a:spLocks noGrp="1"/>
          </p:cNvSpPr>
          <p:nvPr>
            <p:ph type="ftr" sz="quarter" idx="11"/>
          </p:nvPr>
        </p:nvSpPr>
        <p:spPr>
          <a:xfrm rot="16200000">
            <a:off x="-1237398" y="2873487"/>
            <a:ext cx="3120166" cy="276867"/>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8610600" y="6356350"/>
            <a:ext cx="2743200" cy="365125"/>
          </a:xfrm>
          <a:prstGeom prst="rect">
            <a:avLst/>
          </a:prstGeom>
        </p:spPr>
        <p:txBody>
          <a:bodyPr/>
          <a:lstStyle/>
          <a:p>
            <a:fld id="{68A1A0F1-4C3A-4D48-9AEF-81722CE2818E}" type="slidenum">
              <a:rPr lang="fr-FR" smtClean="0"/>
              <a:pPr/>
              <a:t>‹N°›</a:t>
            </a:fld>
            <a:endParaRPr lang="fr-FR"/>
          </a:p>
        </p:txBody>
      </p:sp>
    </p:spTree>
    <p:extLst>
      <p:ext uri="{BB962C8B-B14F-4D97-AF65-F5344CB8AC3E}">
        <p14:creationId xmlns:p14="http://schemas.microsoft.com/office/powerpoint/2010/main" val="235803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dirty="0"/>
              <a:t>Cliquez et modifiez le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2" name="CustomShape 2"/>
          <p:cNvSpPr/>
          <p:nvPr userDrawn="1"/>
        </p:nvSpPr>
        <p:spPr>
          <a:xfrm rot="16200000">
            <a:off x="-1917802" y="3234636"/>
            <a:ext cx="4934354" cy="57765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fr-FR" sz="1200" b="0" strike="noStrike" spc="-1" dirty="0" smtClean="0">
                <a:solidFill>
                  <a:srgbClr val="000000"/>
                </a:solidFill>
                <a:latin typeface="Gill Sans MT"/>
                <a:ea typeface="DejaVu Sans"/>
              </a:rPr>
              <a:t>ABSHORE </a:t>
            </a:r>
            <a:r>
              <a:rPr lang="fr-FR" sz="1200" b="0" strike="noStrike" spc="-1" dirty="0">
                <a:solidFill>
                  <a:srgbClr val="000000"/>
                </a:solidFill>
                <a:latin typeface="Gill Sans MT"/>
                <a:ea typeface="DejaVu Sans"/>
              </a:rPr>
              <a:t>©  2 0 2 0  </a:t>
            </a:r>
            <a:endParaRPr lang="fr-FR" sz="1200" b="0" strike="noStrike" spc="-1" dirty="0">
              <a:latin typeface="Arial"/>
            </a:endParaRPr>
          </a:p>
        </p:txBody>
      </p:sp>
      <p:pic>
        <p:nvPicPr>
          <p:cNvPr id="4" name="Image 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6422438"/>
            <a:ext cx="1433303" cy="435562"/>
          </a:xfrm>
          <a:prstGeom prst="rect">
            <a:avLst/>
          </a:prstGeom>
        </p:spPr>
      </p:pic>
      <p:pic>
        <p:nvPicPr>
          <p:cNvPr id="9" name="Image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rot="5400000">
            <a:off x="5880100" y="-5880100"/>
            <a:ext cx="431802" cy="12192002"/>
          </a:xfrm>
          <a:prstGeom prst="rect">
            <a:avLst/>
          </a:prstGeom>
        </p:spPr>
      </p:pic>
      <p:pic>
        <p:nvPicPr>
          <p:cNvPr id="6" name="Image 5"/>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1340997" y="5990638"/>
            <a:ext cx="821358" cy="821358"/>
          </a:xfrm>
          <a:prstGeom prst="rect">
            <a:avLst/>
          </a:prstGeom>
        </p:spPr>
      </p:pic>
    </p:spTree>
    <p:extLst>
      <p:ext uri="{BB962C8B-B14F-4D97-AF65-F5344CB8AC3E}">
        <p14:creationId xmlns:p14="http://schemas.microsoft.com/office/powerpoint/2010/main" val="1463390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1800" kern="1200" cap="all" spc="100"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1500" kern="1200" spc="9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14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14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400" kern="1200" baseline="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400"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8.jp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8" Type="http://schemas.openxmlformats.org/officeDocument/2006/relationships/image" Target="../media/image15.jpg"/><Relationship Id="rId3" Type="http://schemas.openxmlformats.org/officeDocument/2006/relationships/image" Target="../media/image10.png"/><Relationship Id="rId7" Type="http://schemas.openxmlformats.org/officeDocument/2006/relationships/image" Target="../media/image14.jp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3.png"/><Relationship Id="rId11" Type="http://schemas.openxmlformats.org/officeDocument/2006/relationships/image" Target="../media/image18.jpg"/><Relationship Id="rId5" Type="http://schemas.openxmlformats.org/officeDocument/2006/relationships/image" Target="../media/image12.jpg"/><Relationship Id="rId10" Type="http://schemas.openxmlformats.org/officeDocument/2006/relationships/image" Target="../media/image17.jpg"/><Relationship Id="rId4" Type="http://schemas.openxmlformats.org/officeDocument/2006/relationships/image" Target="../media/image11.jpg"/><Relationship Id="rId9" Type="http://schemas.openxmlformats.org/officeDocument/2006/relationships/image" Target="../media/image16.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CustomShape 1"/>
          <p:cNvSpPr/>
          <p:nvPr/>
        </p:nvSpPr>
        <p:spPr>
          <a:xfrm>
            <a:off x="1104900" y="113859"/>
            <a:ext cx="10439399" cy="2648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70000"/>
              </a:lnSpc>
            </a:pPr>
            <a:endParaRPr lang="fr-FR" sz="4400" b="1" dirty="0" smtClean="0"/>
          </a:p>
          <a:p>
            <a:pPr algn="ctr">
              <a:lnSpc>
                <a:spcPct val="70000"/>
              </a:lnSpc>
            </a:pPr>
            <a:endParaRPr lang="fr-FR" sz="4400" b="1" dirty="0"/>
          </a:p>
          <a:p>
            <a:pPr algn="ctr">
              <a:lnSpc>
                <a:spcPct val="70000"/>
              </a:lnSpc>
            </a:pPr>
            <a:endParaRPr lang="fr-FR" sz="4400" b="1" dirty="0" smtClean="0"/>
          </a:p>
          <a:p>
            <a:pPr algn="ctr">
              <a:lnSpc>
                <a:spcPct val="70000"/>
              </a:lnSpc>
            </a:pPr>
            <a:endParaRPr lang="fr-FR" sz="4400" b="1" dirty="0"/>
          </a:p>
          <a:p>
            <a:pPr algn="ctr">
              <a:lnSpc>
                <a:spcPct val="70000"/>
              </a:lnSpc>
            </a:pPr>
            <a:r>
              <a:rPr lang="fr-FR" sz="4400" b="1" dirty="0" err="1" smtClean="0"/>
              <a:t>Women</a:t>
            </a:r>
            <a:r>
              <a:rPr lang="fr-FR" sz="4400" b="1" dirty="0" smtClean="0"/>
              <a:t> </a:t>
            </a:r>
            <a:r>
              <a:rPr lang="fr-FR" sz="4400" b="1" dirty="0" err="1"/>
              <a:t>Engineers</a:t>
            </a:r>
            <a:r>
              <a:rPr lang="fr-FR" sz="4400" b="1" dirty="0"/>
              <a:t> and Entrepreneurs:</a:t>
            </a:r>
            <a:br>
              <a:rPr lang="fr-FR" sz="4400" b="1" dirty="0"/>
            </a:br>
            <a:r>
              <a:rPr lang="fr-FR" sz="4400" b="1" dirty="0"/>
              <a:t>Challenges and </a:t>
            </a:r>
            <a:r>
              <a:rPr lang="fr-FR" sz="4400" b="1" dirty="0" err="1"/>
              <a:t>Opportunities</a:t>
            </a:r>
            <a:r>
              <a:rPr lang="fr-FR" sz="4400" b="1" dirty="0"/>
              <a:t> </a:t>
            </a:r>
            <a:r>
              <a:rPr lang="fr-FR" sz="4400" b="1" dirty="0" err="1"/>
              <a:t>while</a:t>
            </a:r>
            <a:r>
              <a:rPr lang="fr-FR" sz="4400" b="1" dirty="0"/>
              <a:t> </a:t>
            </a:r>
            <a:r>
              <a:rPr lang="fr-FR" sz="4400" b="1" dirty="0" err="1"/>
              <a:t>facing</a:t>
            </a:r>
            <a:r>
              <a:rPr lang="fr-FR" sz="4400" b="1" dirty="0"/>
              <a:t> </a:t>
            </a:r>
            <a:r>
              <a:rPr lang="fr-FR" sz="4400" b="1" dirty="0" err="1"/>
              <a:t>Lockdown</a:t>
            </a:r>
            <a:endParaRPr lang="fr-FR" sz="4400" cap="all" spc="571" dirty="0">
              <a:solidFill>
                <a:srgbClr val="000000"/>
              </a:solidFill>
              <a:latin typeface="Champagne &amp; Limousines"/>
              <a:ea typeface="Champagne &amp; Limousines"/>
            </a:endParaRPr>
          </a:p>
        </p:txBody>
      </p:sp>
      <p:sp>
        <p:nvSpPr>
          <p:cNvPr id="139" name="Line 4"/>
          <p:cNvSpPr/>
          <p:nvPr/>
        </p:nvSpPr>
        <p:spPr>
          <a:xfrm>
            <a:off x="3875760" y="2906640"/>
            <a:ext cx="3998880" cy="360"/>
          </a:xfrm>
          <a:prstGeom prst="line">
            <a:avLst/>
          </a:prstGeom>
          <a:ln>
            <a:solidFill>
              <a:srgbClr val="5597D3"/>
            </a:solidFill>
            <a:round/>
          </a:ln>
        </p:spPr>
        <p:style>
          <a:lnRef idx="1">
            <a:schemeClr val="accent1"/>
          </a:lnRef>
          <a:fillRef idx="0">
            <a:schemeClr val="accent1"/>
          </a:fillRef>
          <a:effectRef idx="0">
            <a:schemeClr val="accent1"/>
          </a:effectRef>
          <a:fontRef idx="minor"/>
        </p:style>
      </p:sp>
      <p:sp>
        <p:nvSpPr>
          <p:cNvPr id="140" name="CustomShape 5"/>
          <p:cNvSpPr/>
          <p:nvPr/>
        </p:nvSpPr>
        <p:spPr>
          <a:xfrm>
            <a:off x="1864167" y="3326299"/>
            <a:ext cx="8951400" cy="141971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r>
              <a:rPr lang="fr-FR" sz="3600" b="1" dirty="0"/>
              <a:t> </a:t>
            </a:r>
            <a:r>
              <a:rPr lang="en-US" sz="3600" b="1" dirty="0" smtClean="0"/>
              <a:t>MANAGING TEAM REMOTELY</a:t>
            </a:r>
          </a:p>
          <a:p>
            <a:pPr algn="ctr"/>
            <a:endParaRPr lang="en-US" sz="3600" b="1" dirty="0" smtClean="0"/>
          </a:p>
        </p:txBody>
      </p:sp>
      <p:sp>
        <p:nvSpPr>
          <p:cNvPr id="8" name="CustomShape 3"/>
          <p:cNvSpPr/>
          <p:nvPr/>
        </p:nvSpPr>
        <p:spPr>
          <a:xfrm>
            <a:off x="3543300" y="4940920"/>
            <a:ext cx="5765800" cy="92980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fr-FR" sz="2400" b="1" spc="571" dirty="0" smtClean="0">
                <a:latin typeface="+mj-lt"/>
                <a:ea typeface="DejaVu Sans"/>
              </a:rPr>
              <a:t>Asma BRINI</a:t>
            </a:r>
          </a:p>
          <a:p>
            <a:pPr algn="ctr">
              <a:lnSpc>
                <a:spcPct val="100000"/>
              </a:lnSpc>
            </a:pPr>
            <a:r>
              <a:rPr lang="fr-FR" sz="2400" b="1" spc="571" dirty="0" smtClean="0">
                <a:latin typeface="+mj-lt"/>
                <a:ea typeface="DejaVu Sans"/>
              </a:rPr>
              <a:t>CEO FOUNDER ABSHORE</a:t>
            </a:r>
            <a:endParaRPr lang="fr-FR" sz="2400" b="1" spc="571" dirty="0">
              <a:latin typeface="+mj-lt"/>
              <a:ea typeface="DejaVu Sans"/>
            </a:endParaRPr>
          </a:p>
          <a:p>
            <a:pPr algn="ctr">
              <a:lnSpc>
                <a:spcPct val="100000"/>
              </a:lnSpc>
            </a:pPr>
            <a:endParaRPr lang="fr-FR" sz="2400" spc="571" dirty="0">
              <a:latin typeface="+mj-lt"/>
              <a:ea typeface="DejaVu Sans"/>
            </a:endParaRPr>
          </a:p>
          <a:p>
            <a:pPr algn="ctr">
              <a:lnSpc>
                <a:spcPct val="100000"/>
              </a:lnSpc>
            </a:pPr>
            <a:endParaRPr lang="fr-FR" sz="2400" spc="571" dirty="0">
              <a:latin typeface="+mj-lt"/>
              <a:ea typeface="DejaVu Sans"/>
            </a:endParaRPr>
          </a:p>
          <a:p>
            <a:pPr algn="ctr">
              <a:lnSpc>
                <a:spcPct val="100000"/>
              </a:lnSpc>
            </a:pPr>
            <a:endParaRPr lang="fr-FR" sz="2400" spc="571" dirty="0">
              <a:latin typeface="+mj-lt"/>
              <a:ea typeface="DejaVu Sans"/>
            </a:endParaRPr>
          </a:p>
          <a:p>
            <a:pPr algn="ctr">
              <a:lnSpc>
                <a:spcPct val="100000"/>
              </a:lnSpc>
            </a:pPr>
            <a:endParaRPr lang="fr-FR" sz="2400" spc="571" dirty="0">
              <a:latin typeface="+mj-lt"/>
              <a:ea typeface="DejaVu Sans"/>
            </a:endParaRPr>
          </a:p>
          <a:p>
            <a:pPr algn="ctr">
              <a:lnSpc>
                <a:spcPct val="100000"/>
              </a:lnSpc>
            </a:pPr>
            <a:endParaRPr lang="fr-FR" sz="2400" spc="571" dirty="0">
              <a:latin typeface="+mj-lt"/>
              <a:ea typeface="DejaVu Sans"/>
            </a:endParaRPr>
          </a:p>
          <a:p>
            <a:pPr algn="ctr"/>
            <a:endParaRPr lang="fr-FR" sz="2400" spc="571" dirty="0">
              <a:latin typeface="+mj-lt"/>
              <a:ea typeface="DejaVu Sans"/>
            </a:endParaRPr>
          </a:p>
          <a:p>
            <a:pPr>
              <a:lnSpc>
                <a:spcPct val="100000"/>
              </a:lnSpc>
            </a:pPr>
            <a:endParaRPr lang="fr-FR" sz="2400" spc="571" dirty="0">
              <a:latin typeface="+mj-lt"/>
              <a:ea typeface="DejaVu Sans"/>
            </a:endParaRPr>
          </a:p>
          <a:p>
            <a:pPr>
              <a:lnSpc>
                <a:spcPct val="100000"/>
              </a:lnSpc>
            </a:pPr>
            <a:endParaRPr lang="fr-FR" sz="2400" spc="571" dirty="0">
              <a:latin typeface="+mj-lt"/>
              <a:ea typeface="DejaVu Sans"/>
            </a:endParaRPr>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514350"/>
            <a:ext cx="1028700" cy="1028700"/>
          </a:xfrm>
          <a:prstGeom prst="rect">
            <a:avLst/>
          </a:prstGeom>
        </p:spPr>
      </p:pic>
      <p:sp>
        <p:nvSpPr>
          <p:cNvPr id="3" name="Rectangle 2"/>
          <p:cNvSpPr/>
          <p:nvPr/>
        </p:nvSpPr>
        <p:spPr>
          <a:xfrm>
            <a:off x="9471678" y="6279634"/>
            <a:ext cx="1657185" cy="400110"/>
          </a:xfrm>
          <a:prstGeom prst="rect">
            <a:avLst/>
          </a:prstGeom>
        </p:spPr>
        <p:txBody>
          <a:bodyPr wrap="none">
            <a:spAutoFit/>
          </a:bodyPr>
          <a:lstStyle/>
          <a:p>
            <a:pPr algn="r"/>
            <a:r>
              <a:rPr lang="en-US" sz="2000" b="1" dirty="0"/>
              <a:t>26 May 2020</a:t>
            </a:r>
            <a:endParaRPr lang="fr-FR" sz="2000" b="1" dirty="0"/>
          </a:p>
        </p:txBody>
      </p:sp>
    </p:spTree>
    <p:extLst>
      <p:ext uri="{BB962C8B-B14F-4D97-AF65-F5344CB8AC3E}">
        <p14:creationId xmlns:p14="http://schemas.microsoft.com/office/powerpoint/2010/main" val="12275355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837028" y="851457"/>
            <a:ext cx="10515600" cy="2769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1800" kern="1200" cap="all" spc="100" baseline="0">
                <a:solidFill>
                  <a:schemeClr val="tx1"/>
                </a:solidFill>
                <a:latin typeface="+mj-lt"/>
                <a:ea typeface="+mj-ea"/>
                <a:cs typeface="+mj-cs"/>
              </a:defRPr>
            </a:lvl1pPr>
          </a:lstStyle>
          <a:p>
            <a:r>
              <a:rPr lang="fr-FR" sz="1600" dirty="0" smtClean="0"/>
              <a:t>I.   </a:t>
            </a:r>
            <a:r>
              <a:rPr lang="fr-FR" sz="1600" dirty="0" err="1" smtClean="0"/>
              <a:t>Awarness</a:t>
            </a:r>
            <a:r>
              <a:rPr lang="fr-FR" sz="1600" dirty="0" smtClean="0"/>
              <a:t> &amp; anticipation</a:t>
            </a:r>
            <a:endParaRPr lang="fr-FR" sz="1600" dirty="0"/>
          </a:p>
        </p:txBody>
      </p:sp>
      <p:sp>
        <p:nvSpPr>
          <p:cNvPr id="2" name="Rectangle 1"/>
          <p:cNvSpPr/>
          <p:nvPr/>
        </p:nvSpPr>
        <p:spPr>
          <a:xfrm>
            <a:off x="972341" y="1295957"/>
            <a:ext cx="1395254" cy="461665"/>
          </a:xfrm>
          <a:prstGeom prst="rect">
            <a:avLst/>
          </a:prstGeom>
        </p:spPr>
        <p:txBody>
          <a:bodyPr wrap="none">
            <a:spAutoFit/>
          </a:bodyPr>
          <a:lstStyle/>
          <a:p>
            <a:r>
              <a:rPr lang="fr-FR" sz="2400" dirty="0" err="1" smtClean="0">
                <a:solidFill>
                  <a:srgbClr val="0070C0"/>
                </a:solidFill>
              </a:rPr>
              <a:t>Awarness</a:t>
            </a:r>
            <a:endParaRPr lang="fr-FR" sz="2400" dirty="0">
              <a:solidFill>
                <a:srgbClr val="0070C0"/>
              </a:solidFill>
            </a:endParaRPr>
          </a:p>
        </p:txBody>
      </p:sp>
      <p:sp>
        <p:nvSpPr>
          <p:cNvPr id="5" name="Rectangle 4"/>
          <p:cNvSpPr/>
          <p:nvPr/>
        </p:nvSpPr>
        <p:spPr>
          <a:xfrm>
            <a:off x="972341" y="1800642"/>
            <a:ext cx="10470359" cy="1938992"/>
          </a:xfrm>
          <a:prstGeom prst="rect">
            <a:avLst/>
          </a:prstGeom>
        </p:spPr>
        <p:txBody>
          <a:bodyPr wrap="square">
            <a:spAutoFit/>
          </a:bodyPr>
          <a:lstStyle/>
          <a:p>
            <a:pPr marL="342900" indent="-342900">
              <a:buFont typeface="Wingdings" pitchFamily="2" charset="2"/>
              <a:buChar char="q"/>
            </a:pPr>
            <a:endParaRPr lang="en-US" sz="2400" dirty="0"/>
          </a:p>
          <a:p>
            <a:pPr marL="342900" indent="-342900">
              <a:buFont typeface="Wingdings" pitchFamily="2" charset="2"/>
              <a:buChar char="q"/>
            </a:pPr>
            <a:endParaRPr lang="en-US" sz="2400" dirty="0" smtClean="0"/>
          </a:p>
          <a:p>
            <a:pPr marL="342900" indent="-342900">
              <a:buFont typeface="Wingdings" pitchFamily="2" charset="2"/>
              <a:buChar char="q"/>
            </a:pPr>
            <a:endParaRPr lang="en-US" sz="2400" dirty="0"/>
          </a:p>
          <a:p>
            <a:pPr marL="342900" indent="-342900">
              <a:buFont typeface="Wingdings" pitchFamily="2" charset="2"/>
              <a:buChar char="q"/>
            </a:pPr>
            <a:endParaRPr lang="en-US" sz="2400" dirty="0" smtClean="0"/>
          </a:p>
          <a:p>
            <a:pPr marL="342900" indent="-342900">
              <a:buFont typeface="Wingdings" pitchFamily="2" charset="2"/>
              <a:buChar char="q"/>
            </a:pPr>
            <a:endParaRPr lang="en-US" sz="2400" dirty="0"/>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975" y="2308642"/>
            <a:ext cx="4948853" cy="2771358"/>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13688" y="2308642"/>
            <a:ext cx="3734399" cy="2771358"/>
          </a:xfrm>
          <a:prstGeom prst="rect">
            <a:avLst/>
          </a:prstGeom>
        </p:spPr>
      </p:pic>
    </p:spTree>
    <p:extLst>
      <p:ext uri="{BB962C8B-B14F-4D97-AF65-F5344CB8AC3E}">
        <p14:creationId xmlns:p14="http://schemas.microsoft.com/office/powerpoint/2010/main" val="1836969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837028" y="851457"/>
            <a:ext cx="10515600" cy="2769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1800" kern="1200" cap="all" spc="100" baseline="0">
                <a:solidFill>
                  <a:schemeClr val="tx1"/>
                </a:solidFill>
                <a:latin typeface="+mj-lt"/>
                <a:ea typeface="+mj-ea"/>
                <a:cs typeface="+mj-cs"/>
              </a:defRPr>
            </a:lvl1pPr>
          </a:lstStyle>
          <a:p>
            <a:r>
              <a:rPr lang="fr-FR" sz="1600" dirty="0" smtClean="0"/>
              <a:t>Ii.   audit</a:t>
            </a:r>
            <a:endParaRPr lang="fr-FR" sz="1600" dirty="0"/>
          </a:p>
        </p:txBody>
      </p:sp>
      <p:sp>
        <p:nvSpPr>
          <p:cNvPr id="3" name="Flèche droite 2"/>
          <p:cNvSpPr/>
          <p:nvPr/>
        </p:nvSpPr>
        <p:spPr>
          <a:xfrm>
            <a:off x="495300" y="1866900"/>
            <a:ext cx="10857328" cy="12192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1411" y="2975249"/>
            <a:ext cx="1297569" cy="726639"/>
          </a:xfrm>
          <a:prstGeom prst="rect">
            <a:avLst/>
          </a:prstGeom>
        </p:spPr>
      </p:pic>
      <p:sp>
        <p:nvSpPr>
          <p:cNvPr id="9" name="ZoneTexte 8"/>
          <p:cNvSpPr txBox="1"/>
          <p:nvPr/>
        </p:nvSpPr>
        <p:spPr>
          <a:xfrm>
            <a:off x="1315018" y="1899166"/>
            <a:ext cx="1473200" cy="400110"/>
          </a:xfrm>
          <a:prstGeom prst="rect">
            <a:avLst/>
          </a:prstGeom>
          <a:noFill/>
        </p:spPr>
        <p:txBody>
          <a:bodyPr wrap="square" rtlCol="0">
            <a:spAutoFit/>
          </a:bodyPr>
          <a:lstStyle/>
          <a:p>
            <a:r>
              <a:rPr lang="fr-FR" sz="2000" b="1" dirty="0" smtClean="0"/>
              <a:t> </a:t>
            </a:r>
            <a:r>
              <a:rPr lang="fr-FR" sz="2000" b="1" dirty="0" err="1" smtClean="0"/>
              <a:t>Dec</a:t>
            </a:r>
            <a:r>
              <a:rPr lang="fr-FR" sz="2000" b="1" dirty="0" smtClean="0"/>
              <a:t>. 2019</a:t>
            </a:r>
            <a:endParaRPr lang="fr-FR" sz="2000" b="1" dirty="0"/>
          </a:p>
        </p:txBody>
      </p:sp>
      <p:sp>
        <p:nvSpPr>
          <p:cNvPr id="10" name="ZoneTexte 9"/>
          <p:cNvSpPr txBox="1"/>
          <p:nvPr/>
        </p:nvSpPr>
        <p:spPr>
          <a:xfrm>
            <a:off x="6094828" y="1899166"/>
            <a:ext cx="1473200" cy="400110"/>
          </a:xfrm>
          <a:prstGeom prst="rect">
            <a:avLst/>
          </a:prstGeom>
          <a:noFill/>
        </p:spPr>
        <p:txBody>
          <a:bodyPr wrap="square" rtlCol="0">
            <a:spAutoFit/>
          </a:bodyPr>
          <a:lstStyle/>
          <a:p>
            <a:r>
              <a:rPr lang="fr-FR" sz="2000" b="1" dirty="0" err="1" smtClean="0"/>
              <a:t>Feb</a:t>
            </a:r>
            <a:r>
              <a:rPr lang="fr-FR" sz="2000" b="1" dirty="0" smtClean="0"/>
              <a:t>. 2020</a:t>
            </a:r>
            <a:endParaRPr lang="fr-FR" sz="2000" b="1" dirty="0"/>
          </a:p>
        </p:txBody>
      </p:sp>
      <p:sp>
        <p:nvSpPr>
          <p:cNvPr id="12" name="ZoneTexte 11"/>
          <p:cNvSpPr txBox="1"/>
          <p:nvPr/>
        </p:nvSpPr>
        <p:spPr>
          <a:xfrm>
            <a:off x="5923964" y="2765859"/>
            <a:ext cx="2540119" cy="923330"/>
          </a:xfrm>
          <a:prstGeom prst="rect">
            <a:avLst/>
          </a:prstGeom>
          <a:noFill/>
        </p:spPr>
        <p:txBody>
          <a:bodyPr wrap="none" rtlCol="0">
            <a:spAutoFit/>
          </a:bodyPr>
          <a:lstStyle/>
          <a:p>
            <a:r>
              <a:rPr lang="fr-FR" dirty="0" smtClean="0"/>
              <a:t>HR </a:t>
            </a:r>
            <a:r>
              <a:rPr lang="fr-FR" dirty="0" err="1" smtClean="0"/>
              <a:t>process</a:t>
            </a:r>
            <a:r>
              <a:rPr lang="fr-FR" dirty="0" smtClean="0"/>
              <a:t>  60%</a:t>
            </a:r>
          </a:p>
          <a:p>
            <a:r>
              <a:rPr lang="fr-FR" dirty="0" smtClean="0"/>
              <a:t>Sales </a:t>
            </a:r>
            <a:r>
              <a:rPr lang="fr-FR" dirty="0" err="1" smtClean="0"/>
              <a:t>process</a:t>
            </a:r>
            <a:r>
              <a:rPr lang="fr-FR" dirty="0" smtClean="0"/>
              <a:t> 70%</a:t>
            </a:r>
          </a:p>
          <a:p>
            <a:r>
              <a:rPr lang="fr-FR" dirty="0" err="1" smtClean="0"/>
              <a:t>Operational</a:t>
            </a:r>
            <a:r>
              <a:rPr lang="fr-FR" dirty="0" smtClean="0"/>
              <a:t> </a:t>
            </a:r>
            <a:r>
              <a:rPr lang="fr-FR" dirty="0" err="1" smtClean="0"/>
              <a:t>process</a:t>
            </a:r>
            <a:r>
              <a:rPr lang="fr-FR" dirty="0" smtClean="0"/>
              <a:t> 50%</a:t>
            </a:r>
            <a:endParaRPr lang="fr-FR" dirty="0"/>
          </a:p>
        </p:txBody>
      </p:sp>
      <p:sp>
        <p:nvSpPr>
          <p:cNvPr id="13" name="ZoneTexte 12"/>
          <p:cNvSpPr txBox="1"/>
          <p:nvPr/>
        </p:nvSpPr>
        <p:spPr>
          <a:xfrm>
            <a:off x="2164875" y="2829360"/>
            <a:ext cx="2737325" cy="923330"/>
          </a:xfrm>
          <a:prstGeom prst="rect">
            <a:avLst/>
          </a:prstGeom>
          <a:noFill/>
        </p:spPr>
        <p:txBody>
          <a:bodyPr wrap="square" rtlCol="0">
            <a:spAutoFit/>
          </a:bodyPr>
          <a:lstStyle/>
          <a:p>
            <a:r>
              <a:rPr lang="fr-FR" dirty="0" smtClean="0"/>
              <a:t>HR </a:t>
            </a:r>
            <a:r>
              <a:rPr lang="fr-FR" dirty="0" err="1" smtClean="0"/>
              <a:t>process</a:t>
            </a:r>
            <a:r>
              <a:rPr lang="fr-FR" dirty="0" smtClean="0"/>
              <a:t> 50%</a:t>
            </a:r>
          </a:p>
          <a:p>
            <a:r>
              <a:rPr lang="fr-FR" dirty="0" smtClean="0"/>
              <a:t>Sales </a:t>
            </a:r>
            <a:r>
              <a:rPr lang="fr-FR" dirty="0" err="1" smtClean="0"/>
              <a:t>process</a:t>
            </a:r>
            <a:r>
              <a:rPr lang="fr-FR" dirty="0" smtClean="0"/>
              <a:t> 50%</a:t>
            </a:r>
          </a:p>
          <a:p>
            <a:r>
              <a:rPr lang="fr-FR" dirty="0" err="1" smtClean="0"/>
              <a:t>Operational</a:t>
            </a:r>
            <a:r>
              <a:rPr lang="fr-FR" dirty="0" smtClean="0"/>
              <a:t> </a:t>
            </a:r>
            <a:r>
              <a:rPr lang="fr-FR" dirty="0" err="1" smtClean="0"/>
              <a:t>process</a:t>
            </a:r>
            <a:r>
              <a:rPr lang="fr-FR" dirty="0" smtClean="0"/>
              <a:t> 10%</a:t>
            </a:r>
            <a:endParaRPr lang="fr-FR" dirty="0"/>
          </a:p>
        </p:txBody>
      </p:sp>
      <p:pic>
        <p:nvPicPr>
          <p:cNvPr id="15" name="Imag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1411" y="3962400"/>
            <a:ext cx="1491796" cy="838200"/>
          </a:xfrm>
          <a:prstGeom prst="rect">
            <a:avLst/>
          </a:prstGeom>
        </p:spPr>
      </p:pic>
      <p:sp>
        <p:nvSpPr>
          <p:cNvPr id="16" name="ZoneTexte 15"/>
          <p:cNvSpPr txBox="1"/>
          <p:nvPr/>
        </p:nvSpPr>
        <p:spPr>
          <a:xfrm>
            <a:off x="2329975" y="3908860"/>
            <a:ext cx="2737325" cy="646331"/>
          </a:xfrm>
          <a:prstGeom prst="rect">
            <a:avLst/>
          </a:prstGeom>
          <a:noFill/>
        </p:spPr>
        <p:txBody>
          <a:bodyPr wrap="square" rtlCol="0">
            <a:spAutoFit/>
          </a:bodyPr>
          <a:lstStyle/>
          <a:p>
            <a:r>
              <a:rPr lang="fr-FR" dirty="0" err="1" smtClean="0"/>
              <a:t>Committees</a:t>
            </a:r>
            <a:r>
              <a:rPr lang="fr-FR" dirty="0" smtClean="0"/>
              <a:t> : </a:t>
            </a:r>
            <a:r>
              <a:rPr lang="fr-FR" dirty="0" err="1" smtClean="0"/>
              <a:t>daily</a:t>
            </a:r>
            <a:r>
              <a:rPr lang="fr-FR" dirty="0" smtClean="0"/>
              <a:t>, </a:t>
            </a:r>
            <a:r>
              <a:rPr lang="fr-FR" dirty="0" err="1" smtClean="0"/>
              <a:t>weekly</a:t>
            </a:r>
            <a:r>
              <a:rPr lang="fr-FR" dirty="0" smtClean="0"/>
              <a:t>, </a:t>
            </a:r>
            <a:r>
              <a:rPr lang="fr-FR" dirty="0" err="1" smtClean="0"/>
              <a:t>monthly</a:t>
            </a:r>
            <a:endParaRPr lang="fr-FR" dirty="0" smtClean="0"/>
          </a:p>
        </p:txBody>
      </p:sp>
      <p:sp>
        <p:nvSpPr>
          <p:cNvPr id="21" name="ZoneTexte 20"/>
          <p:cNvSpPr txBox="1"/>
          <p:nvPr/>
        </p:nvSpPr>
        <p:spPr>
          <a:xfrm>
            <a:off x="6003100" y="3781335"/>
            <a:ext cx="4741099" cy="1200329"/>
          </a:xfrm>
          <a:prstGeom prst="rect">
            <a:avLst/>
          </a:prstGeom>
          <a:noFill/>
        </p:spPr>
        <p:txBody>
          <a:bodyPr wrap="square" rtlCol="0">
            <a:spAutoFit/>
          </a:bodyPr>
          <a:lstStyle/>
          <a:p>
            <a:r>
              <a:rPr lang="fr-FR" dirty="0" err="1" smtClean="0"/>
              <a:t>Concerns</a:t>
            </a:r>
            <a:r>
              <a:rPr lang="fr-FR" dirty="0" smtClean="0"/>
              <a:t> by the </a:t>
            </a:r>
            <a:r>
              <a:rPr lang="fr-FR" dirty="0" err="1" smtClean="0"/>
              <a:t>evolution</a:t>
            </a:r>
            <a:r>
              <a:rPr lang="fr-FR" dirty="0" smtClean="0"/>
              <a:t> of the corona virus</a:t>
            </a:r>
          </a:p>
          <a:p>
            <a:r>
              <a:rPr lang="fr-FR" dirty="0" err="1" smtClean="0"/>
              <a:t>Webinars</a:t>
            </a:r>
            <a:r>
              <a:rPr lang="fr-FR" dirty="0" smtClean="0"/>
              <a:t> and Information </a:t>
            </a:r>
            <a:r>
              <a:rPr lang="fr-FR" dirty="0" err="1" smtClean="0"/>
              <a:t>following</a:t>
            </a:r>
            <a:r>
              <a:rPr lang="fr-FR" dirty="0" smtClean="0"/>
              <a:t> OMS recommandations</a:t>
            </a:r>
          </a:p>
          <a:p>
            <a:r>
              <a:rPr lang="fr-FR" dirty="0" err="1" smtClean="0"/>
              <a:t>Health</a:t>
            </a:r>
            <a:r>
              <a:rPr lang="fr-FR" dirty="0" smtClean="0"/>
              <a:t> </a:t>
            </a:r>
            <a:r>
              <a:rPr lang="fr-FR" dirty="0" err="1" smtClean="0"/>
              <a:t>risk</a:t>
            </a:r>
            <a:r>
              <a:rPr lang="fr-FR" dirty="0" smtClean="0"/>
              <a:t> of </a:t>
            </a:r>
            <a:r>
              <a:rPr lang="fr-FR" dirty="0" err="1" smtClean="0"/>
              <a:t>our</a:t>
            </a:r>
            <a:r>
              <a:rPr lang="fr-FR" dirty="0" smtClean="0"/>
              <a:t> staff </a:t>
            </a:r>
            <a:r>
              <a:rPr lang="fr-FR" dirty="0" err="1" smtClean="0"/>
              <a:t>members</a:t>
            </a:r>
            <a:r>
              <a:rPr lang="fr-FR" dirty="0" smtClean="0"/>
              <a:t> and teams</a:t>
            </a:r>
          </a:p>
        </p:txBody>
      </p:sp>
      <p:sp>
        <p:nvSpPr>
          <p:cNvPr id="22" name="Rectangle 21"/>
          <p:cNvSpPr/>
          <p:nvPr/>
        </p:nvSpPr>
        <p:spPr>
          <a:xfrm>
            <a:off x="1141828" y="5361801"/>
            <a:ext cx="8941972" cy="830997"/>
          </a:xfrm>
          <a:prstGeom prst="rect">
            <a:avLst/>
          </a:prstGeom>
        </p:spPr>
        <p:txBody>
          <a:bodyPr wrap="square">
            <a:spAutoFit/>
          </a:bodyPr>
          <a:lstStyle/>
          <a:p>
            <a:pPr marL="342900" indent="-342900">
              <a:buFont typeface="Wingdings" pitchFamily="2" charset="2"/>
              <a:buChar char="q"/>
            </a:pPr>
            <a:r>
              <a:rPr lang="en-US" sz="2400" dirty="0" smtClean="0">
                <a:sym typeface="Wingdings" pitchFamily="2" charset="2"/>
              </a:rPr>
              <a:t>Emergency </a:t>
            </a:r>
            <a:r>
              <a:rPr lang="en-US" sz="2400" dirty="0">
                <a:sym typeface="Wingdings" pitchFamily="2" charset="2"/>
              </a:rPr>
              <a:t>committee meeting  </a:t>
            </a:r>
            <a:r>
              <a:rPr lang="en-US" sz="2400" dirty="0" smtClean="0">
                <a:sym typeface="Wingdings" pitchFamily="2" charset="2"/>
              </a:rPr>
              <a:t>Go on remote work</a:t>
            </a:r>
            <a:endParaRPr lang="en-US" sz="2400" dirty="0">
              <a:sym typeface="Wingdings" pitchFamily="2" charset="2"/>
            </a:endParaRPr>
          </a:p>
          <a:p>
            <a:pPr marL="342900" indent="-342900">
              <a:buFont typeface="Wingdings" pitchFamily="2" charset="2"/>
              <a:buChar char="q"/>
            </a:pPr>
            <a:r>
              <a:rPr lang="en-US" sz="2400" dirty="0" smtClean="0">
                <a:sym typeface="Wingdings" pitchFamily="2" charset="2"/>
              </a:rPr>
              <a:t>5 </a:t>
            </a:r>
            <a:r>
              <a:rPr lang="en-US" sz="2400" dirty="0">
                <a:sym typeface="Wingdings" pitchFamily="2" charset="2"/>
              </a:rPr>
              <a:t>days after President Macron have announced the Lockdown</a:t>
            </a:r>
          </a:p>
        </p:txBody>
      </p:sp>
    </p:spTree>
    <p:extLst>
      <p:ext uri="{BB962C8B-B14F-4D97-AF65-F5344CB8AC3E}">
        <p14:creationId xmlns:p14="http://schemas.microsoft.com/office/powerpoint/2010/main" val="1071870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837028" y="851457"/>
            <a:ext cx="10515600" cy="2769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1800" kern="1200" cap="all" spc="100" baseline="0">
                <a:solidFill>
                  <a:schemeClr val="tx1"/>
                </a:solidFill>
                <a:latin typeface="+mj-lt"/>
                <a:ea typeface="+mj-ea"/>
                <a:cs typeface="+mj-cs"/>
              </a:defRPr>
            </a:lvl1pPr>
          </a:lstStyle>
          <a:p>
            <a:r>
              <a:rPr lang="fr-FR" sz="1600" dirty="0" err="1" smtClean="0"/>
              <a:t>IIi</a:t>
            </a:r>
            <a:r>
              <a:rPr lang="fr-FR" sz="1600" dirty="0" smtClean="0"/>
              <a:t>.   </a:t>
            </a:r>
            <a:r>
              <a:rPr lang="fr-FR" sz="1600" dirty="0" err="1" smtClean="0"/>
              <a:t>results</a:t>
            </a:r>
            <a:endParaRPr lang="fr-FR" sz="1600" dirty="0"/>
          </a:p>
        </p:txBody>
      </p:sp>
      <p:sp>
        <p:nvSpPr>
          <p:cNvPr id="3" name="Flèche droite 2"/>
          <p:cNvSpPr/>
          <p:nvPr/>
        </p:nvSpPr>
        <p:spPr>
          <a:xfrm>
            <a:off x="495300" y="1397000"/>
            <a:ext cx="10857328" cy="12192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Image 7"/>
          <p:cNvPicPr>
            <a:picLocks noChangeAspect="1"/>
          </p:cNvPicPr>
          <p:nvPr/>
        </p:nvPicPr>
        <p:blipFill>
          <a:blip r:embed="rId3">
            <a:duotone>
              <a:prstClr val="black"/>
              <a:schemeClr val="accent6">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33000"/>
                    </a14:imgEffect>
                  </a14:imgLayer>
                </a14:imgProps>
              </a:ext>
              <a:ext uri="{28A0092B-C50C-407E-A947-70E740481C1C}">
                <a14:useLocalDpi xmlns:a14="http://schemas.microsoft.com/office/drawing/2010/main" val="0"/>
              </a:ext>
            </a:extLst>
          </a:blip>
          <a:stretch>
            <a:fillRect/>
          </a:stretch>
        </p:blipFill>
        <p:spPr>
          <a:xfrm>
            <a:off x="801411" y="2505349"/>
            <a:ext cx="1491796" cy="835406"/>
          </a:xfrm>
          <a:prstGeom prst="rect">
            <a:avLst/>
          </a:prstGeom>
          <a:effectLst>
            <a:outerShdw blurRad="50800" dist="50800" dir="5400000" algn="ctr" rotWithShape="0">
              <a:srgbClr val="92D050"/>
            </a:outerShdw>
          </a:effectLst>
        </p:spPr>
      </p:pic>
      <p:sp>
        <p:nvSpPr>
          <p:cNvPr id="9" name="ZoneTexte 8"/>
          <p:cNvSpPr txBox="1"/>
          <p:nvPr/>
        </p:nvSpPr>
        <p:spPr>
          <a:xfrm>
            <a:off x="1315018" y="1429266"/>
            <a:ext cx="1473200" cy="400110"/>
          </a:xfrm>
          <a:prstGeom prst="rect">
            <a:avLst/>
          </a:prstGeom>
          <a:noFill/>
        </p:spPr>
        <p:txBody>
          <a:bodyPr wrap="square" rtlCol="0">
            <a:spAutoFit/>
          </a:bodyPr>
          <a:lstStyle/>
          <a:p>
            <a:r>
              <a:rPr lang="fr-FR" sz="2000" b="1" dirty="0" smtClean="0"/>
              <a:t> </a:t>
            </a:r>
            <a:r>
              <a:rPr lang="fr-FR" sz="2000" b="1" dirty="0" err="1" smtClean="0"/>
              <a:t>Dec</a:t>
            </a:r>
            <a:r>
              <a:rPr lang="fr-FR" sz="2000" b="1" dirty="0" smtClean="0"/>
              <a:t>. 2019</a:t>
            </a:r>
            <a:endParaRPr lang="fr-FR" sz="2000" b="1" dirty="0"/>
          </a:p>
        </p:txBody>
      </p:sp>
      <p:sp>
        <p:nvSpPr>
          <p:cNvPr id="10" name="ZoneTexte 9"/>
          <p:cNvSpPr txBox="1"/>
          <p:nvPr/>
        </p:nvSpPr>
        <p:spPr>
          <a:xfrm>
            <a:off x="6094828" y="1429266"/>
            <a:ext cx="1473200" cy="400110"/>
          </a:xfrm>
          <a:prstGeom prst="rect">
            <a:avLst/>
          </a:prstGeom>
          <a:noFill/>
        </p:spPr>
        <p:txBody>
          <a:bodyPr wrap="square" rtlCol="0">
            <a:spAutoFit/>
          </a:bodyPr>
          <a:lstStyle/>
          <a:p>
            <a:r>
              <a:rPr lang="fr-FR" sz="2000" b="1" dirty="0" err="1" smtClean="0"/>
              <a:t>Feb</a:t>
            </a:r>
            <a:r>
              <a:rPr lang="fr-FR" sz="2000" b="1" dirty="0" smtClean="0"/>
              <a:t>. 2020</a:t>
            </a:r>
            <a:endParaRPr lang="fr-FR" sz="2000" b="1" dirty="0"/>
          </a:p>
        </p:txBody>
      </p:sp>
      <p:sp>
        <p:nvSpPr>
          <p:cNvPr id="11" name="ZoneTexte 10"/>
          <p:cNvSpPr txBox="1"/>
          <p:nvPr/>
        </p:nvSpPr>
        <p:spPr>
          <a:xfrm>
            <a:off x="8723728" y="1442542"/>
            <a:ext cx="1473200" cy="400110"/>
          </a:xfrm>
          <a:prstGeom prst="rect">
            <a:avLst/>
          </a:prstGeom>
          <a:noFill/>
        </p:spPr>
        <p:txBody>
          <a:bodyPr wrap="square" rtlCol="0">
            <a:spAutoFit/>
          </a:bodyPr>
          <a:lstStyle/>
          <a:p>
            <a:r>
              <a:rPr lang="fr-FR" sz="2000" b="1" dirty="0" smtClean="0"/>
              <a:t>May 2020</a:t>
            </a:r>
            <a:endParaRPr lang="fr-FR" sz="2000" b="1" dirty="0"/>
          </a:p>
        </p:txBody>
      </p:sp>
      <p:sp>
        <p:nvSpPr>
          <p:cNvPr id="12" name="ZoneTexte 11"/>
          <p:cNvSpPr txBox="1"/>
          <p:nvPr/>
        </p:nvSpPr>
        <p:spPr>
          <a:xfrm>
            <a:off x="5923964" y="2295959"/>
            <a:ext cx="2540119" cy="923330"/>
          </a:xfrm>
          <a:prstGeom prst="rect">
            <a:avLst/>
          </a:prstGeom>
          <a:noFill/>
        </p:spPr>
        <p:txBody>
          <a:bodyPr wrap="none" rtlCol="0">
            <a:spAutoFit/>
          </a:bodyPr>
          <a:lstStyle/>
          <a:p>
            <a:r>
              <a:rPr lang="fr-FR" dirty="0" smtClean="0"/>
              <a:t>HR </a:t>
            </a:r>
            <a:r>
              <a:rPr lang="fr-FR" dirty="0" err="1" smtClean="0"/>
              <a:t>process</a:t>
            </a:r>
            <a:r>
              <a:rPr lang="fr-FR" dirty="0" smtClean="0"/>
              <a:t>  60%</a:t>
            </a:r>
          </a:p>
          <a:p>
            <a:r>
              <a:rPr lang="fr-FR" dirty="0" smtClean="0"/>
              <a:t>Sales </a:t>
            </a:r>
            <a:r>
              <a:rPr lang="fr-FR" dirty="0" err="1" smtClean="0"/>
              <a:t>process</a:t>
            </a:r>
            <a:r>
              <a:rPr lang="fr-FR" dirty="0" smtClean="0"/>
              <a:t> 70%</a:t>
            </a:r>
          </a:p>
          <a:p>
            <a:r>
              <a:rPr lang="fr-FR" dirty="0" err="1" smtClean="0"/>
              <a:t>Operational</a:t>
            </a:r>
            <a:r>
              <a:rPr lang="fr-FR" dirty="0" smtClean="0"/>
              <a:t> </a:t>
            </a:r>
            <a:r>
              <a:rPr lang="fr-FR" dirty="0" err="1" smtClean="0"/>
              <a:t>process</a:t>
            </a:r>
            <a:r>
              <a:rPr lang="fr-FR" dirty="0" smtClean="0"/>
              <a:t> 50%</a:t>
            </a:r>
            <a:endParaRPr lang="fr-FR" dirty="0"/>
          </a:p>
        </p:txBody>
      </p:sp>
      <p:sp>
        <p:nvSpPr>
          <p:cNvPr id="13" name="ZoneTexte 12"/>
          <p:cNvSpPr txBox="1"/>
          <p:nvPr/>
        </p:nvSpPr>
        <p:spPr>
          <a:xfrm>
            <a:off x="2418875" y="2359460"/>
            <a:ext cx="2737325" cy="923330"/>
          </a:xfrm>
          <a:prstGeom prst="rect">
            <a:avLst/>
          </a:prstGeom>
          <a:noFill/>
        </p:spPr>
        <p:txBody>
          <a:bodyPr wrap="square" rtlCol="0">
            <a:spAutoFit/>
          </a:bodyPr>
          <a:lstStyle/>
          <a:p>
            <a:r>
              <a:rPr lang="fr-FR" dirty="0" smtClean="0"/>
              <a:t>HR </a:t>
            </a:r>
            <a:r>
              <a:rPr lang="fr-FR" dirty="0" err="1" smtClean="0"/>
              <a:t>process</a:t>
            </a:r>
            <a:r>
              <a:rPr lang="fr-FR" dirty="0" smtClean="0"/>
              <a:t> 50%</a:t>
            </a:r>
          </a:p>
          <a:p>
            <a:r>
              <a:rPr lang="fr-FR" dirty="0" smtClean="0"/>
              <a:t>Sales </a:t>
            </a:r>
            <a:r>
              <a:rPr lang="fr-FR" dirty="0" err="1" smtClean="0"/>
              <a:t>process</a:t>
            </a:r>
            <a:r>
              <a:rPr lang="fr-FR" dirty="0" smtClean="0"/>
              <a:t> 50%</a:t>
            </a:r>
          </a:p>
          <a:p>
            <a:r>
              <a:rPr lang="fr-FR" dirty="0" err="1" smtClean="0"/>
              <a:t>Operational</a:t>
            </a:r>
            <a:r>
              <a:rPr lang="fr-FR" dirty="0" smtClean="0"/>
              <a:t> </a:t>
            </a:r>
            <a:r>
              <a:rPr lang="fr-FR" dirty="0" err="1" smtClean="0"/>
              <a:t>process</a:t>
            </a:r>
            <a:r>
              <a:rPr lang="fr-FR" dirty="0" smtClean="0"/>
              <a:t> 10%</a:t>
            </a:r>
            <a:endParaRPr lang="fr-FR" dirty="0"/>
          </a:p>
        </p:txBody>
      </p:sp>
      <p:sp>
        <p:nvSpPr>
          <p:cNvPr id="14" name="ZoneTexte 13"/>
          <p:cNvSpPr txBox="1"/>
          <p:nvPr/>
        </p:nvSpPr>
        <p:spPr>
          <a:xfrm>
            <a:off x="8464083" y="2295959"/>
            <a:ext cx="2540119" cy="923330"/>
          </a:xfrm>
          <a:prstGeom prst="rect">
            <a:avLst/>
          </a:prstGeom>
          <a:noFill/>
        </p:spPr>
        <p:txBody>
          <a:bodyPr wrap="none" rtlCol="0">
            <a:spAutoFit/>
          </a:bodyPr>
          <a:lstStyle/>
          <a:p>
            <a:r>
              <a:rPr lang="fr-FR" dirty="0" smtClean="0"/>
              <a:t>HR </a:t>
            </a:r>
            <a:r>
              <a:rPr lang="fr-FR" dirty="0" err="1" smtClean="0"/>
              <a:t>process</a:t>
            </a:r>
            <a:r>
              <a:rPr lang="fr-FR" dirty="0" smtClean="0"/>
              <a:t>  90%</a:t>
            </a:r>
          </a:p>
          <a:p>
            <a:r>
              <a:rPr lang="fr-FR" dirty="0" smtClean="0"/>
              <a:t>Sales </a:t>
            </a:r>
            <a:r>
              <a:rPr lang="fr-FR" dirty="0" err="1" smtClean="0"/>
              <a:t>process</a:t>
            </a:r>
            <a:r>
              <a:rPr lang="fr-FR" dirty="0" smtClean="0"/>
              <a:t>  90%</a:t>
            </a:r>
          </a:p>
          <a:p>
            <a:r>
              <a:rPr lang="fr-FR" dirty="0" err="1" smtClean="0"/>
              <a:t>Operational</a:t>
            </a:r>
            <a:r>
              <a:rPr lang="fr-FR" dirty="0" smtClean="0"/>
              <a:t> </a:t>
            </a:r>
            <a:r>
              <a:rPr lang="fr-FR" dirty="0" err="1" smtClean="0"/>
              <a:t>process</a:t>
            </a:r>
            <a:r>
              <a:rPr lang="fr-FR" dirty="0" smtClean="0"/>
              <a:t> 90%</a:t>
            </a:r>
            <a:endParaRPr lang="fr-FR" dirty="0"/>
          </a:p>
        </p:txBody>
      </p:sp>
      <p:pic>
        <p:nvPicPr>
          <p:cNvPr id="15" name="Imag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1411" y="3492500"/>
            <a:ext cx="1491796" cy="838200"/>
          </a:xfrm>
          <a:prstGeom prst="rect">
            <a:avLst/>
          </a:prstGeom>
        </p:spPr>
      </p:pic>
      <p:sp>
        <p:nvSpPr>
          <p:cNvPr id="16" name="ZoneTexte 15"/>
          <p:cNvSpPr txBox="1"/>
          <p:nvPr/>
        </p:nvSpPr>
        <p:spPr>
          <a:xfrm>
            <a:off x="2329975" y="3438960"/>
            <a:ext cx="2737325" cy="646331"/>
          </a:xfrm>
          <a:prstGeom prst="rect">
            <a:avLst/>
          </a:prstGeom>
          <a:noFill/>
        </p:spPr>
        <p:txBody>
          <a:bodyPr wrap="square" rtlCol="0">
            <a:spAutoFit/>
          </a:bodyPr>
          <a:lstStyle/>
          <a:p>
            <a:r>
              <a:rPr lang="fr-FR" dirty="0" err="1" smtClean="0"/>
              <a:t>Committees</a:t>
            </a:r>
            <a:r>
              <a:rPr lang="fr-FR" dirty="0" smtClean="0"/>
              <a:t> : </a:t>
            </a:r>
            <a:r>
              <a:rPr lang="fr-FR" dirty="0" err="1" smtClean="0"/>
              <a:t>daily</a:t>
            </a:r>
            <a:r>
              <a:rPr lang="fr-FR" dirty="0" smtClean="0"/>
              <a:t>, </a:t>
            </a:r>
            <a:r>
              <a:rPr lang="fr-FR" dirty="0" err="1" smtClean="0"/>
              <a:t>weekly</a:t>
            </a:r>
            <a:r>
              <a:rPr lang="fr-FR" dirty="0" smtClean="0"/>
              <a:t>, </a:t>
            </a:r>
            <a:r>
              <a:rPr lang="fr-FR" dirty="0" err="1" smtClean="0"/>
              <a:t>monthly</a:t>
            </a:r>
            <a:endParaRPr lang="fr-FR" dirty="0" smtClean="0"/>
          </a:p>
        </p:txBody>
      </p:sp>
      <p:sp>
        <p:nvSpPr>
          <p:cNvPr id="17" name="ZoneTexte 16"/>
          <p:cNvSpPr txBox="1"/>
          <p:nvPr/>
        </p:nvSpPr>
        <p:spPr>
          <a:xfrm>
            <a:off x="5689600" y="3352800"/>
            <a:ext cx="4919602" cy="923330"/>
          </a:xfrm>
          <a:prstGeom prst="rect">
            <a:avLst/>
          </a:prstGeom>
          <a:noFill/>
        </p:spPr>
        <p:txBody>
          <a:bodyPr wrap="square" rtlCol="0">
            <a:spAutoFit/>
          </a:bodyPr>
          <a:lstStyle/>
          <a:p>
            <a:pPr algn="r"/>
            <a:r>
              <a:rPr lang="fr-FR" dirty="0" err="1" smtClean="0"/>
              <a:t>Some</a:t>
            </a:r>
            <a:r>
              <a:rPr lang="fr-FR" dirty="0" smtClean="0"/>
              <a:t> </a:t>
            </a:r>
            <a:r>
              <a:rPr lang="fr-FR" dirty="0" err="1" smtClean="0"/>
              <a:t>shortened</a:t>
            </a:r>
            <a:r>
              <a:rPr lang="fr-FR" dirty="0" smtClean="0"/>
              <a:t> </a:t>
            </a:r>
            <a:r>
              <a:rPr lang="fr-FR" dirty="0" err="1" smtClean="0"/>
              <a:t>daily</a:t>
            </a:r>
            <a:r>
              <a:rPr lang="fr-FR" dirty="0" smtClean="0"/>
              <a:t> </a:t>
            </a:r>
            <a:r>
              <a:rPr lang="fr-FR" dirty="0" err="1" smtClean="0"/>
              <a:t>scrum</a:t>
            </a:r>
            <a:endParaRPr lang="fr-FR" dirty="0" smtClean="0"/>
          </a:p>
          <a:p>
            <a:pPr algn="r"/>
            <a:r>
              <a:rPr lang="fr-FR" dirty="0" err="1" smtClean="0"/>
              <a:t>Others</a:t>
            </a:r>
            <a:r>
              <a:rPr lang="fr-FR" dirty="0" smtClean="0"/>
              <a:t> </a:t>
            </a:r>
            <a:r>
              <a:rPr lang="fr-FR" dirty="0" err="1" smtClean="0"/>
              <a:t>added</a:t>
            </a:r>
            <a:r>
              <a:rPr lang="fr-FR" dirty="0" smtClean="0"/>
              <a:t> emergency,  </a:t>
            </a:r>
            <a:r>
              <a:rPr lang="fr-FR" dirty="0" err="1" smtClean="0"/>
              <a:t>whole</a:t>
            </a:r>
            <a:r>
              <a:rPr lang="fr-FR" dirty="0" smtClean="0"/>
              <a:t> </a:t>
            </a:r>
            <a:r>
              <a:rPr lang="fr-FR" dirty="0" err="1" smtClean="0"/>
              <a:t>enteprise</a:t>
            </a:r>
            <a:endParaRPr lang="fr-FR" dirty="0" smtClean="0"/>
          </a:p>
          <a:p>
            <a:pPr algn="r"/>
            <a:r>
              <a:rPr lang="fr-FR" dirty="0" err="1" smtClean="0"/>
              <a:t>Others</a:t>
            </a:r>
            <a:r>
              <a:rPr lang="fr-FR" dirty="0" smtClean="0"/>
              <a:t> </a:t>
            </a:r>
            <a:r>
              <a:rPr lang="fr-FR" dirty="0" err="1" smtClean="0"/>
              <a:t>kept</a:t>
            </a:r>
            <a:r>
              <a:rPr lang="fr-FR" dirty="0" smtClean="0"/>
              <a:t> </a:t>
            </a:r>
            <a:r>
              <a:rPr lang="fr-FR" dirty="0" err="1" smtClean="0"/>
              <a:t>unchanged</a:t>
            </a:r>
            <a:r>
              <a:rPr lang="fr-FR" dirty="0" smtClean="0"/>
              <a:t> </a:t>
            </a:r>
            <a:r>
              <a:rPr lang="fr-FR" dirty="0" err="1" smtClean="0"/>
              <a:t>steering</a:t>
            </a:r>
            <a:r>
              <a:rPr lang="fr-FR" dirty="0" smtClean="0"/>
              <a:t> </a:t>
            </a:r>
            <a:r>
              <a:rPr lang="fr-FR" dirty="0" err="1" smtClean="0"/>
              <a:t>comittee</a:t>
            </a:r>
            <a:r>
              <a:rPr lang="fr-FR" dirty="0" smtClean="0"/>
              <a:t> </a:t>
            </a:r>
          </a:p>
        </p:txBody>
      </p:sp>
      <p:sp>
        <p:nvSpPr>
          <p:cNvPr id="18" name="ZoneTexte 17"/>
          <p:cNvSpPr txBox="1"/>
          <p:nvPr/>
        </p:nvSpPr>
        <p:spPr>
          <a:xfrm>
            <a:off x="647700" y="4862562"/>
            <a:ext cx="10820400" cy="1569660"/>
          </a:xfrm>
          <a:prstGeom prst="rect">
            <a:avLst/>
          </a:prstGeom>
          <a:noFill/>
        </p:spPr>
        <p:txBody>
          <a:bodyPr wrap="square" rtlCol="0">
            <a:spAutoFit/>
          </a:bodyPr>
          <a:lstStyle/>
          <a:p>
            <a:pPr marL="342900" indent="-342900" algn="just">
              <a:buFont typeface="Wingdings" pitchFamily="2" charset="2"/>
              <a:buChar char="ü"/>
            </a:pPr>
            <a:r>
              <a:rPr lang="fr-FR" sz="2400" dirty="0" err="1" smtClean="0"/>
              <a:t>Reorganisation</a:t>
            </a:r>
            <a:r>
              <a:rPr lang="fr-FR" sz="2400" dirty="0" smtClean="0"/>
              <a:t> : 15% more </a:t>
            </a:r>
            <a:r>
              <a:rPr lang="fr-FR" sz="2400" dirty="0" err="1" smtClean="0"/>
              <a:t>resources</a:t>
            </a:r>
            <a:r>
              <a:rPr lang="fr-FR" sz="2400" dirty="0" smtClean="0"/>
              <a:t> for the </a:t>
            </a:r>
            <a:r>
              <a:rPr lang="fr-FR" sz="2400" dirty="0" err="1" smtClean="0"/>
              <a:t>task</a:t>
            </a:r>
            <a:r>
              <a:rPr lang="fr-FR" sz="2400" dirty="0" smtClean="0"/>
              <a:t> force</a:t>
            </a:r>
            <a:r>
              <a:rPr lang="fr-FR" sz="2400" dirty="0" smtClean="0">
                <a:sym typeface="Wingdings" pitchFamily="2" charset="2"/>
              </a:rPr>
              <a:t> </a:t>
            </a:r>
            <a:r>
              <a:rPr lang="fr-FR" sz="2400" dirty="0" smtClean="0"/>
              <a:t>More </a:t>
            </a:r>
            <a:r>
              <a:rPr lang="fr-FR" sz="2400" dirty="0" err="1" smtClean="0"/>
              <a:t>than</a:t>
            </a:r>
            <a:r>
              <a:rPr lang="fr-FR" sz="2400" dirty="0" smtClean="0"/>
              <a:t> 20% of </a:t>
            </a:r>
            <a:r>
              <a:rPr lang="fr-FR" sz="2400" dirty="0" err="1" smtClean="0"/>
              <a:t>efficiency</a:t>
            </a:r>
            <a:r>
              <a:rPr lang="fr-FR" sz="2400" dirty="0" smtClean="0"/>
              <a:t> in </a:t>
            </a:r>
            <a:r>
              <a:rPr lang="fr-FR" sz="2400" dirty="0" err="1" smtClean="0"/>
              <a:t>terms</a:t>
            </a:r>
            <a:r>
              <a:rPr lang="fr-FR" sz="2400" dirty="0" smtClean="0"/>
              <a:t> of </a:t>
            </a:r>
            <a:r>
              <a:rPr lang="fr-FR" sz="2400" dirty="0" err="1" smtClean="0"/>
              <a:t>productivity</a:t>
            </a:r>
            <a:r>
              <a:rPr lang="fr-FR" sz="2400" dirty="0" smtClean="0"/>
              <a:t> and objectives </a:t>
            </a:r>
            <a:r>
              <a:rPr lang="fr-FR" sz="2400" dirty="0" err="1" smtClean="0"/>
              <a:t>achievment</a:t>
            </a:r>
            <a:endParaRPr lang="fr-FR" sz="2400" dirty="0" smtClean="0"/>
          </a:p>
          <a:p>
            <a:pPr marL="342900" indent="-342900" algn="just">
              <a:buFont typeface="Wingdings" pitchFamily="2" charset="2"/>
              <a:buChar char="ü"/>
            </a:pPr>
            <a:r>
              <a:rPr lang="fr-FR" sz="2400" dirty="0" smtClean="0"/>
              <a:t>Business </a:t>
            </a:r>
            <a:r>
              <a:rPr lang="fr-FR" sz="2400" dirty="0" err="1" smtClean="0"/>
              <a:t>continuity</a:t>
            </a:r>
            <a:r>
              <a:rPr lang="fr-FR" sz="2400" dirty="0" smtClean="0"/>
              <a:t> plan, new </a:t>
            </a:r>
            <a:r>
              <a:rPr lang="fr-FR" sz="2400" dirty="0" err="1" smtClean="0"/>
              <a:t>process</a:t>
            </a:r>
            <a:r>
              <a:rPr lang="fr-FR" sz="2400" dirty="0" smtClean="0"/>
              <a:t> </a:t>
            </a:r>
            <a:r>
              <a:rPr lang="fr-FR" sz="2400" dirty="0" err="1" smtClean="0"/>
              <a:t>streamline</a:t>
            </a:r>
            <a:endParaRPr lang="fr-FR" sz="2400" dirty="0" smtClean="0"/>
          </a:p>
          <a:p>
            <a:pPr marL="342900" indent="-342900" algn="just">
              <a:buFont typeface="Wingdings" pitchFamily="2" charset="2"/>
              <a:buChar char="ü"/>
            </a:pPr>
            <a:r>
              <a:rPr lang="fr-FR" sz="2400" dirty="0" smtClean="0"/>
              <a:t>Project teams and Clients: </a:t>
            </a:r>
            <a:r>
              <a:rPr lang="fr-FR" sz="2400" dirty="0" err="1" smtClean="0"/>
              <a:t>secure</a:t>
            </a:r>
            <a:r>
              <a:rPr lang="fr-FR" sz="2400" dirty="0" smtClean="0"/>
              <a:t>, focus more on objectives</a:t>
            </a:r>
            <a:endParaRPr lang="fr-FR" sz="2400" dirty="0"/>
          </a:p>
        </p:txBody>
      </p:sp>
      <p:cxnSp>
        <p:nvCxnSpPr>
          <p:cNvPr id="20" name="Connecteur droit avec flèche 19"/>
          <p:cNvCxnSpPr/>
          <p:nvPr/>
        </p:nvCxnSpPr>
        <p:spPr>
          <a:xfrm>
            <a:off x="8997364" y="4330700"/>
            <a:ext cx="0" cy="546100"/>
          </a:xfrm>
          <a:prstGeom prst="straightConnector1">
            <a:avLst/>
          </a:prstGeom>
          <a:ln w="60325" cmpd="sng">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099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837028" y="851457"/>
            <a:ext cx="10515600" cy="2769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1800" kern="1200" cap="all" spc="100" baseline="0">
                <a:solidFill>
                  <a:schemeClr val="tx1"/>
                </a:solidFill>
                <a:latin typeface="+mj-lt"/>
                <a:ea typeface="+mj-ea"/>
                <a:cs typeface="+mj-cs"/>
              </a:defRPr>
            </a:lvl1pPr>
          </a:lstStyle>
          <a:p>
            <a:r>
              <a:rPr lang="fr-FR" sz="1600" dirty="0" smtClean="0"/>
              <a:t>III.    </a:t>
            </a:r>
            <a:r>
              <a:rPr lang="fr-FR" sz="1600" dirty="0" err="1" smtClean="0"/>
              <a:t>results</a:t>
            </a:r>
            <a:endParaRPr lang="fr-FR" sz="1600" dirty="0"/>
          </a:p>
        </p:txBody>
      </p:sp>
      <p:sp>
        <p:nvSpPr>
          <p:cNvPr id="2" name="Rectangle 1"/>
          <p:cNvSpPr/>
          <p:nvPr/>
        </p:nvSpPr>
        <p:spPr>
          <a:xfrm>
            <a:off x="972341" y="1295957"/>
            <a:ext cx="5142946" cy="461665"/>
          </a:xfrm>
          <a:prstGeom prst="rect">
            <a:avLst/>
          </a:prstGeom>
        </p:spPr>
        <p:txBody>
          <a:bodyPr wrap="none">
            <a:spAutoFit/>
          </a:bodyPr>
          <a:lstStyle/>
          <a:p>
            <a:r>
              <a:rPr lang="fr-FR" sz="2400" dirty="0" smtClean="0">
                <a:solidFill>
                  <a:srgbClr val="0070C0"/>
                </a:solidFill>
              </a:rPr>
              <a:t>Organisation, Tools and Communication</a:t>
            </a:r>
            <a:endParaRPr lang="fr-FR" sz="2400" dirty="0">
              <a:solidFill>
                <a:srgbClr val="0070C0"/>
              </a:solidFill>
            </a:endParaRPr>
          </a:p>
        </p:txBody>
      </p:sp>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3225" y="1800782"/>
            <a:ext cx="1504950" cy="1352550"/>
          </a:xfrm>
          <a:prstGeom prst="rect">
            <a:avLst/>
          </a:prstGeom>
        </p:spPr>
      </p:pic>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06748" y="2162946"/>
            <a:ext cx="2019300" cy="1009650"/>
          </a:xfrm>
          <a:prstGeom prst="rect">
            <a:avLst/>
          </a:prstGeom>
        </p:spPr>
      </p:pic>
      <p:pic>
        <p:nvPicPr>
          <p:cNvPr id="7" name="Imag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79798" y="3944290"/>
            <a:ext cx="1746250" cy="1162050"/>
          </a:xfrm>
          <a:prstGeom prst="rect">
            <a:avLst/>
          </a:prstGeom>
        </p:spPr>
      </p:pic>
      <p:pic>
        <p:nvPicPr>
          <p:cNvPr id="8" name="Imag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75601" y="5386796"/>
            <a:ext cx="1450200" cy="791886"/>
          </a:xfrm>
          <a:prstGeom prst="rect">
            <a:avLst/>
          </a:prstGeom>
        </p:spPr>
      </p:pic>
      <p:pic>
        <p:nvPicPr>
          <p:cNvPr id="9" name="Imag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963944" y="4357437"/>
            <a:ext cx="1454330" cy="814425"/>
          </a:xfrm>
          <a:prstGeom prst="rect">
            <a:avLst/>
          </a:prstGeom>
        </p:spPr>
      </p:pic>
      <p:pic>
        <p:nvPicPr>
          <p:cNvPr id="10" name="Imag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76653" y="4179850"/>
            <a:ext cx="1169600" cy="1169600"/>
          </a:xfrm>
          <a:prstGeom prst="rect">
            <a:avLst/>
          </a:prstGeom>
        </p:spPr>
      </p:pic>
      <p:pic>
        <p:nvPicPr>
          <p:cNvPr id="11" name="Image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822500" y="3224950"/>
            <a:ext cx="1573393" cy="881100"/>
          </a:xfrm>
          <a:prstGeom prst="rect">
            <a:avLst/>
          </a:prstGeom>
        </p:spPr>
      </p:pic>
      <p:pic>
        <p:nvPicPr>
          <p:cNvPr id="12" name="Image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578794" y="3195600"/>
            <a:ext cx="898364" cy="910450"/>
          </a:xfrm>
          <a:prstGeom prst="rect">
            <a:avLst/>
          </a:prstGeom>
        </p:spPr>
      </p:pic>
      <p:pic>
        <p:nvPicPr>
          <p:cNvPr id="13" name="Image 1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787853" y="3686784"/>
            <a:ext cx="1609772" cy="838531"/>
          </a:xfrm>
          <a:prstGeom prst="rect">
            <a:avLst/>
          </a:prstGeom>
        </p:spPr>
      </p:pic>
      <p:sp>
        <p:nvSpPr>
          <p:cNvPr id="14" name="ZoneTexte 13"/>
          <p:cNvSpPr txBox="1"/>
          <p:nvPr/>
        </p:nvSpPr>
        <p:spPr>
          <a:xfrm>
            <a:off x="4742989" y="3882872"/>
            <a:ext cx="425116" cy="584775"/>
          </a:xfrm>
          <a:prstGeom prst="rect">
            <a:avLst/>
          </a:prstGeom>
          <a:noFill/>
        </p:spPr>
        <p:txBody>
          <a:bodyPr wrap="none" rtlCol="0">
            <a:spAutoFit/>
          </a:bodyPr>
          <a:lstStyle/>
          <a:p>
            <a:r>
              <a:rPr lang="fr-FR" sz="3200" dirty="0" smtClean="0"/>
              <a:t>+</a:t>
            </a:r>
            <a:endParaRPr lang="fr-FR" sz="3200" dirty="0"/>
          </a:p>
        </p:txBody>
      </p:sp>
      <p:sp>
        <p:nvSpPr>
          <p:cNvPr id="15" name="ZoneTexte 14"/>
          <p:cNvSpPr txBox="1"/>
          <p:nvPr/>
        </p:nvSpPr>
        <p:spPr>
          <a:xfrm>
            <a:off x="7006748" y="3502118"/>
            <a:ext cx="3291863" cy="369332"/>
          </a:xfrm>
          <a:prstGeom prst="rect">
            <a:avLst/>
          </a:prstGeom>
          <a:noFill/>
        </p:spPr>
        <p:txBody>
          <a:bodyPr wrap="none" rtlCol="0">
            <a:spAutoFit/>
          </a:bodyPr>
          <a:lstStyle/>
          <a:p>
            <a:r>
              <a:rPr lang="fr-FR" dirty="0" smtClean="0"/>
              <a:t>Fridays meeting </a:t>
            </a:r>
            <a:r>
              <a:rPr lang="fr-FR" dirty="0" err="1" smtClean="0"/>
              <a:t>whole</a:t>
            </a:r>
            <a:r>
              <a:rPr lang="fr-FR" dirty="0" smtClean="0"/>
              <a:t> entreprise</a:t>
            </a:r>
            <a:endParaRPr lang="fr-FR" dirty="0"/>
          </a:p>
        </p:txBody>
      </p:sp>
    </p:spTree>
    <p:extLst>
      <p:ext uri="{BB962C8B-B14F-4D97-AF65-F5344CB8AC3E}">
        <p14:creationId xmlns:p14="http://schemas.microsoft.com/office/powerpoint/2010/main" val="2240063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837028" y="851457"/>
            <a:ext cx="10515600" cy="2769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1800" kern="1200" cap="all" spc="100" baseline="0">
                <a:solidFill>
                  <a:schemeClr val="tx1"/>
                </a:solidFill>
                <a:latin typeface="+mj-lt"/>
                <a:ea typeface="+mj-ea"/>
                <a:cs typeface="+mj-cs"/>
              </a:defRPr>
            </a:lvl1pPr>
          </a:lstStyle>
          <a:p>
            <a:r>
              <a:rPr lang="fr-FR" sz="1600" dirty="0" smtClean="0"/>
              <a:t>Iv.    </a:t>
            </a:r>
            <a:r>
              <a:rPr lang="fr-FR" sz="1600" dirty="0" err="1" smtClean="0"/>
              <a:t>Transforming</a:t>
            </a:r>
            <a:r>
              <a:rPr lang="fr-FR" sz="1600" dirty="0" smtClean="0"/>
              <a:t> the challenges </a:t>
            </a:r>
            <a:r>
              <a:rPr lang="fr-FR" sz="1600" dirty="0" err="1" smtClean="0"/>
              <a:t>INto</a:t>
            </a:r>
            <a:r>
              <a:rPr lang="fr-FR" sz="1600" dirty="0" smtClean="0"/>
              <a:t> </a:t>
            </a:r>
            <a:r>
              <a:rPr lang="fr-FR" sz="1600" dirty="0" err="1" smtClean="0"/>
              <a:t>opportunities</a:t>
            </a:r>
            <a:endParaRPr lang="fr-FR" sz="1600" dirty="0"/>
          </a:p>
        </p:txBody>
      </p:sp>
      <p:sp>
        <p:nvSpPr>
          <p:cNvPr id="5" name="Rectangle 4"/>
          <p:cNvSpPr/>
          <p:nvPr/>
        </p:nvSpPr>
        <p:spPr>
          <a:xfrm>
            <a:off x="972341" y="1927642"/>
            <a:ext cx="10470359" cy="1938992"/>
          </a:xfrm>
          <a:prstGeom prst="rect">
            <a:avLst/>
          </a:prstGeom>
        </p:spPr>
        <p:txBody>
          <a:bodyPr wrap="square">
            <a:spAutoFit/>
          </a:bodyPr>
          <a:lstStyle/>
          <a:p>
            <a:pPr marL="342900" indent="-342900">
              <a:buFont typeface="Wingdings" pitchFamily="2" charset="2"/>
              <a:buChar char="q"/>
            </a:pPr>
            <a:r>
              <a:rPr lang="en-US" sz="2400" dirty="0" smtClean="0">
                <a:sym typeface="Wingdings" pitchFamily="2" charset="2"/>
              </a:rPr>
              <a:t>Do we still need offices ?</a:t>
            </a:r>
          </a:p>
          <a:p>
            <a:pPr marL="342900" indent="-342900">
              <a:buFont typeface="Wingdings" pitchFamily="2" charset="2"/>
              <a:buChar char="q"/>
            </a:pPr>
            <a:endParaRPr lang="en-US" sz="2400" dirty="0" smtClean="0">
              <a:sym typeface="Wingdings" pitchFamily="2" charset="2"/>
            </a:endParaRPr>
          </a:p>
          <a:p>
            <a:pPr marL="342900" indent="-342900">
              <a:buFont typeface="Wingdings" pitchFamily="2" charset="2"/>
              <a:buChar char="q"/>
            </a:pPr>
            <a:r>
              <a:rPr lang="en-US" sz="2400" dirty="0" smtClean="0">
                <a:sym typeface="Wingdings" pitchFamily="2" charset="2"/>
              </a:rPr>
              <a:t>How to source and retain employees world wide ?</a:t>
            </a:r>
          </a:p>
          <a:p>
            <a:pPr marL="342900" indent="-342900">
              <a:buFont typeface="Wingdings" pitchFamily="2" charset="2"/>
              <a:buChar char="q"/>
            </a:pPr>
            <a:endParaRPr lang="en-US" sz="2400" dirty="0" smtClean="0">
              <a:sym typeface="Wingdings" pitchFamily="2" charset="2"/>
            </a:endParaRPr>
          </a:p>
          <a:p>
            <a:pPr marL="342900" indent="-342900">
              <a:buFont typeface="Wingdings" pitchFamily="2" charset="2"/>
              <a:buChar char="q"/>
            </a:pPr>
            <a:r>
              <a:rPr lang="en-US" sz="2400" dirty="0" smtClean="0">
                <a:sym typeface="Wingdings" pitchFamily="2" charset="2"/>
              </a:rPr>
              <a:t>How making this new order of things an opportunity for business ?</a:t>
            </a:r>
          </a:p>
        </p:txBody>
      </p:sp>
      <p:sp>
        <p:nvSpPr>
          <p:cNvPr id="6" name="Rectangle 5"/>
          <p:cNvSpPr/>
          <p:nvPr/>
        </p:nvSpPr>
        <p:spPr>
          <a:xfrm>
            <a:off x="1004561" y="1338977"/>
            <a:ext cx="2093843" cy="461665"/>
          </a:xfrm>
          <a:prstGeom prst="rect">
            <a:avLst/>
          </a:prstGeom>
        </p:spPr>
        <p:txBody>
          <a:bodyPr wrap="none">
            <a:spAutoFit/>
          </a:bodyPr>
          <a:lstStyle/>
          <a:p>
            <a:r>
              <a:rPr lang="fr-FR" sz="2400" dirty="0" smtClean="0">
                <a:solidFill>
                  <a:srgbClr val="0070C0"/>
                </a:solidFill>
              </a:rPr>
              <a:t>The Challenges</a:t>
            </a:r>
            <a:endParaRPr lang="fr-FR" sz="2400" dirty="0">
              <a:solidFill>
                <a:srgbClr val="0070C0"/>
              </a:solidFill>
            </a:endParaRPr>
          </a:p>
        </p:txBody>
      </p:sp>
    </p:spTree>
    <p:extLst>
      <p:ext uri="{BB962C8B-B14F-4D97-AF65-F5344CB8AC3E}">
        <p14:creationId xmlns:p14="http://schemas.microsoft.com/office/powerpoint/2010/main" val="26818605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12041" y="3477042"/>
            <a:ext cx="10470359" cy="1107996"/>
          </a:xfrm>
          <a:prstGeom prst="rect">
            <a:avLst/>
          </a:prstGeom>
        </p:spPr>
        <p:txBody>
          <a:bodyPr wrap="square">
            <a:spAutoFit/>
          </a:bodyPr>
          <a:lstStyle/>
          <a:p>
            <a:pPr algn="ctr"/>
            <a:r>
              <a:rPr lang="en-US" sz="6600" dirty="0" smtClean="0">
                <a:sym typeface="Wingdings" pitchFamily="2" charset="2"/>
              </a:rPr>
              <a:t>THANK YOU</a:t>
            </a:r>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514350"/>
            <a:ext cx="1435100" cy="1435100"/>
          </a:xfrm>
          <a:prstGeom prst="rect">
            <a:avLst/>
          </a:prstGeom>
        </p:spPr>
      </p:pic>
    </p:spTree>
    <p:extLst>
      <p:ext uri="{BB962C8B-B14F-4D97-AF65-F5344CB8AC3E}">
        <p14:creationId xmlns:p14="http://schemas.microsoft.com/office/powerpoint/2010/main" val="3924587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Gill Sans M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13735</TotalTime>
  <Words>1983</Words>
  <Application>Microsoft Office PowerPoint</Application>
  <PresentationFormat>Personnalisé</PresentationFormat>
  <Paragraphs>134</Paragraphs>
  <Slides>7</Slides>
  <Notes>7</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 S H O R E</dc:title>
  <dc:creator>Utilisateur de Microsoft Office</dc:creator>
  <cp:lastModifiedBy>asma.brini@abshore.com</cp:lastModifiedBy>
  <cp:revision>1054</cp:revision>
  <cp:lastPrinted>2019-09-10T08:20:41Z</cp:lastPrinted>
  <dcterms:created xsi:type="dcterms:W3CDTF">2019-08-28T17:08:03Z</dcterms:created>
  <dcterms:modified xsi:type="dcterms:W3CDTF">2020-05-24T21:49:28Z</dcterms:modified>
</cp:coreProperties>
</file>