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10"/>
  </p:notesMasterIdLst>
  <p:sldIdLst>
    <p:sldId id="849" r:id="rId2"/>
    <p:sldId id="852" r:id="rId3"/>
    <p:sldId id="274" r:id="rId4"/>
    <p:sldId id="270" r:id="rId5"/>
    <p:sldId id="275" r:id="rId6"/>
    <p:sldId id="276" r:id="rId7"/>
    <p:sldId id="277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7C895-7645-433A-A7E5-85858BEB3CC5}" v="5" dt="2020-06-23T16:20:21.30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3"/>
  </p:normalViewPr>
  <p:slideViewPr>
    <p:cSldViewPr snapToGrid="0" snapToObjects="1">
      <p:cViewPr varScale="1">
        <p:scale>
          <a:sx n="110" d="100"/>
          <a:sy n="110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D31E-109B-594B-ABAB-14A1B56BCF2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7EAE-239C-6D41-B463-36FB02ED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0CC7-6439-442C-A668-ED9677CE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FB680-60E9-48C0-83ED-7F6503A9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516F-CADE-4302-A9F4-67A1E650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5AC7-F3A0-4E92-95CD-34920B32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9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4D3BB-735D-4AF2-8B5B-3A38AE0C6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68E4-8AA6-457F-8924-CB2C3A49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3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81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1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l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50C32C-DB71-4D38-B0F1-5845413C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C4091-A7ED-4675-A581-3D5A085B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7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l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72957-D430-4ADF-9267-1748F40C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04AD-8CE8-45A4-B0F0-38609CB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8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FF888-4592-4DFF-9B5B-A4FCEDAD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F55A-CA0A-49A3-B92E-7D6B065BE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A5C0-BDC0-414E-B65B-1FC1D259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359C04-E75B-45DA-9CC2-A84FB5F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E50F0B-CB7F-4966-801D-3FE2CBDF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21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751D-E6F0-4EC5-A3F9-F708EB83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8C58F-BC2F-4424-8AF8-C682F96FB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F8EE3-945C-49C7-931D-CC8FDD914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010749-1BA7-481A-ACB8-03E602CA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832BB-112C-42EF-A092-968C7FDC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EC30-AA46-4AF6-9F35-AA885081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755BE-F9DA-4D12-BCB4-E45AC631D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E58F19-3070-473A-B53D-30C0B855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5C266B-1CEB-437B-AB23-C3146188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0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5FE7A-4373-4D06-B107-787036F65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8924D-8E0E-48BC-B8EF-B1D795A57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26EE23-99D6-4866-A5A2-FDD42873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04F854D-EC6C-4AEF-B6A5-279D62C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0CC7-6439-442C-A668-ED9677CEF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FB680-60E9-48C0-83ED-7F6503A93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D94926-C48F-4142-83F9-AE5735E7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7FBBC4-6FC5-4D45-BDC3-EFDD32E9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0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243D-A234-4006-B426-8125C53C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5028-51CB-4F03-835E-FD94846F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E0D9699-0066-40BE-B82C-AAE0397D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B25FBF-7A97-45C7-AC28-E102F9DE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7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EC186E-90D2-40A9-9E78-DEED86DF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BE60D-4092-45CC-9F0A-17D9BEF8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91EDC4-209D-4F5D-A964-F576C95F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3E02AA-043D-44A5-88A7-1DB85B5B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8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07F-6DD0-43E7-AB52-0E3438CE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12291"/>
            <a:ext cx="10515600" cy="2052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7DA9F-4C10-4437-A3DB-645394F69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E45119-BBF2-4958-AA52-CE78A4C5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3EC5DD-95A2-4491-8B09-4A3B94B8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2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75F0-63E0-47B1-92D8-9301E947E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5E9BA-0968-4051-87F3-BC74272EF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0E7FB1-0AAF-4F0E-AF6B-B845FCB48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6226517-502C-4D7D-BA87-76B2F38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CC57B3-226F-4EE6-AAFD-9D46F5A2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9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7F427-8602-464B-B30B-F1B8725E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22B50-8406-4EF4-B7DC-4B07807B1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039F5-643D-404F-A546-5403765A4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9B7DE2-2778-4F6E-A1FF-3BC7E517D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D5D907-8426-469D-B439-AA4896EF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A35B8-43C9-4A70-B8C3-B5E908F0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398ED2-8CB9-4F6A-9F90-9AF1F48F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4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9E90-77D5-4C91-8C9A-E8BEBAAD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9215258-842E-4048-9AC7-C82E3871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A9DB54B1-8815-43CA-9B63-2C9E601FF040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2156C2-F997-4B7A-AA91-73198BC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3799" y="6356350"/>
            <a:ext cx="1980000" cy="365125"/>
          </a:xfrm>
          <a:prstGeom prst="rect">
            <a:avLst/>
          </a:prstGeom>
        </p:spPr>
        <p:txBody>
          <a:bodyPr/>
          <a:lstStyle/>
          <a:p>
            <a:fld id="{8155C372-747E-4ABB-B611-1603DD701B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D5C75-5BAD-4746-BDBE-98082BB4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3AB5C-81BD-4392-BC34-EB38DA130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6A902-EA1E-4A41-A57F-E1B9A306D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9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B54B1-8815-43CA-9B63-2C9E601FF040}" type="datetimeFigureOut">
              <a:rPr lang="en-GB" smtClean="0"/>
              <a:pPr/>
              <a:t>07/07/2020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9F752-E466-4B1F-B2CE-6BDD79AA7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3800" y="6356350"/>
            <a:ext cx="19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55C372-747E-4ABB-B611-1603DD701B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85" r:id="rId4"/>
    <p:sldLayoutId id="2147483675" r:id="rId5"/>
    <p:sldLayoutId id="2147483690" r:id="rId6"/>
    <p:sldLayoutId id="2147483676" r:id="rId7"/>
    <p:sldLayoutId id="2147483677" r:id="rId8"/>
    <p:sldLayoutId id="2147483678" r:id="rId9"/>
    <p:sldLayoutId id="2147483679" r:id="rId10"/>
    <p:sldLayoutId id="2147483686" r:id="rId11"/>
    <p:sldLayoutId id="2147483687" r:id="rId12"/>
    <p:sldLayoutId id="2147483689" r:id="rId13"/>
    <p:sldLayoutId id="2147483691" r:id="rId14"/>
    <p:sldLayoutId id="2147483688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37CB-04DE-408E-9BD3-0980A6D7F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5015"/>
            <a:ext cx="9144000" cy="2204311"/>
          </a:xfrm>
        </p:spPr>
        <p:txBody>
          <a:bodyPr>
            <a:normAutofit/>
          </a:bodyPr>
          <a:lstStyle/>
          <a:p>
            <a:r>
              <a:rPr lang="en-GB" sz="4800" dirty="0"/>
              <a:t>Overview of ITU-T Study Group 15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567EF-C003-4E5D-B89C-E167A5B7A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73380"/>
            <a:ext cx="9144000" cy="1924594"/>
          </a:xfrm>
        </p:spPr>
        <p:txBody>
          <a:bodyPr>
            <a:normAutofit/>
          </a:bodyPr>
          <a:lstStyle/>
          <a:p>
            <a:r>
              <a:rPr lang="en-GB" sz="3200" dirty="0"/>
              <a:t>Networks, Technologies and Infrastructures for Transport, Access and Home</a:t>
            </a:r>
          </a:p>
          <a:p>
            <a:pPr>
              <a:lnSpc>
                <a:spcPct val="150000"/>
              </a:lnSpc>
            </a:pPr>
            <a:r>
              <a:rPr lang="en-GB" sz="3200" dirty="0"/>
              <a:t>Hiroshi OTA (ITU/TSB)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8244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CF35EF-B52A-4205-9A77-E68530AF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and telecommunication</a:t>
            </a:r>
            <a:endParaRPr lang="en-C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94945-2C59-4244-A724-3AE53479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Broadband Internet has been an essential infrastructure of the society for recent decades.</a:t>
            </a:r>
          </a:p>
          <a:p>
            <a:r>
              <a:rPr lang="en-GB" dirty="0"/>
              <a:t>Due to the COVID-19 pandemic, which requires drastic reduction of physical contact between people, broadband connectivity became more important. </a:t>
            </a:r>
          </a:p>
          <a:p>
            <a:r>
              <a:rPr lang="en-GB" dirty="0"/>
              <a:t>More and more physical activities, such as conferences, seminars, education or even consulting with a doctor, are replaced by virtual activities using telecommunication.</a:t>
            </a:r>
          </a:p>
          <a:p>
            <a:r>
              <a:rPr lang="en-GB" dirty="0"/>
              <a:t>ITU-T SG15 develops international standards (Recommendations) on telecommunication network infrastructure to support broadband Internet.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3492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2165448" y="757740"/>
            <a:ext cx="7861103" cy="542450"/>
          </a:xfrm>
          <a:prstGeom prst="rect">
            <a:avLst/>
          </a:prstGeom>
          <a:noFill/>
        </p:spPr>
        <p:txBody>
          <a:bodyPr wrap="square" lIns="34283" tIns="17142" rIns="34283" bIns="17142" rtlCol="0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  <a:latin typeface="Lato Regular"/>
                <a:cs typeface="Lato Regular"/>
              </a:rPr>
              <a:t>Study Group 15 (SG15) mandate</a:t>
            </a:r>
            <a:endParaRPr lang="id-ID" sz="33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3418" y="1381881"/>
            <a:ext cx="9721515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GB" altLang="ja-JP" sz="2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SG15 is responsible for the development of </a:t>
            </a:r>
            <a:r>
              <a:rPr lang="en-GB" altLang="ja-JP" sz="28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standards</a:t>
            </a:r>
            <a:r>
              <a:rPr lang="en-GB" altLang="ja-JP" sz="2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on</a:t>
            </a:r>
            <a:r>
              <a:rPr lang="en-GB" altLang="ja-JP" sz="1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: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8327" y="2065623"/>
            <a:ext cx="3466229" cy="11449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home network and power utility network infrastructures</a:t>
            </a:r>
            <a:endParaRPr lang="en-GB" altLang="ja-JP" sz="2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83418" y="2197198"/>
            <a:ext cx="2616209" cy="79406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GB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optical transport network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661925" y="2738009"/>
            <a:ext cx="2182464" cy="44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equipment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244741" y="2197198"/>
            <a:ext cx="2974206" cy="44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GB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access network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3419" y="3085873"/>
            <a:ext cx="2625754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systems</a:t>
            </a:r>
            <a:endParaRPr lang="en-US" sz="2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18947" y="3362866"/>
            <a:ext cx="4417996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optical </a:t>
            </a:r>
            <a:r>
              <a:rPr lang="en-US" altLang="ja-JP" sz="2400" b="1" dirty="0" err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fibres</a:t>
            </a: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 and cables and their related installation</a:t>
            </a:r>
            <a:endParaRPr lang="en-US" sz="2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1925" y="3346377"/>
            <a:ext cx="2192010" cy="44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maintenance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64531" y="3891963"/>
            <a:ext cx="2192010" cy="44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4531" y="4532181"/>
            <a:ext cx="2192010" cy="44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test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3419" y="3725619"/>
            <a:ext cx="2625755" cy="149579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instrumentation </a:t>
            </a:r>
            <a:b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and measurement techniques</a:t>
            </a:r>
            <a:endParaRPr lang="en-GB" altLang="ja-JP" sz="2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18947" y="4527255"/>
            <a:ext cx="4058507" cy="44319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lvl="1" algn="ctr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control plane technologies </a:t>
            </a:r>
            <a:endParaRPr lang="en-GB" altLang="ja-JP" sz="24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3113" y="5398747"/>
            <a:ext cx="9362123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5000"/>
              </a:lnSpc>
              <a:spcBef>
                <a:spcPts val="375"/>
              </a:spcBef>
              <a:buSzPct val="75000"/>
              <a:defRPr/>
            </a:pPr>
            <a:r>
              <a:rPr lang="en-US" altLang="ja-JP" sz="2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to enable the evolution toward intelligent transport networks, including the support of smart-grid applications. </a:t>
            </a:r>
          </a:p>
        </p:txBody>
      </p:sp>
    </p:spTree>
    <p:extLst>
      <p:ext uri="{BB962C8B-B14F-4D97-AF65-F5344CB8AC3E}">
        <p14:creationId xmlns:p14="http://schemas.microsoft.com/office/powerpoint/2010/main" val="11977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Regular"/>
              </a:rPr>
              <a:t>SG15 Working Parties (WPs)</a:t>
            </a:r>
            <a:endParaRPr lang="en-AU" dirty="0">
              <a:latin typeface="Lato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C28435-91DF-4523-BB41-762B64B6C1BC}" type="slidenum">
              <a:rPr lang="ja-JP" altLang="en-US" smtClean="0"/>
              <a:pPr/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2777" y="2091426"/>
            <a:ext cx="10206446" cy="2675148"/>
          </a:xfrm>
        </p:spPr>
        <p:txBody>
          <a:bodyPr>
            <a:normAutofit/>
          </a:bodyPr>
          <a:lstStyle/>
          <a:p>
            <a:r>
              <a:rPr lang="en-GB" b="1" dirty="0">
                <a:latin typeface="Lato Regular"/>
              </a:rPr>
              <a:t>WP1/15</a:t>
            </a:r>
            <a:r>
              <a:rPr lang="en-GB" dirty="0">
                <a:latin typeface="Lato Regular"/>
              </a:rPr>
              <a:t>: Transport aspects of access, home and smart grid networks</a:t>
            </a:r>
            <a:endParaRPr lang="en-US" dirty="0">
              <a:latin typeface="Lato Regular"/>
            </a:endParaRPr>
          </a:p>
          <a:p>
            <a:r>
              <a:rPr lang="en-GB" b="1" dirty="0">
                <a:latin typeface="Lato Regular"/>
              </a:rPr>
              <a:t>WP2/15</a:t>
            </a:r>
            <a:r>
              <a:rPr lang="en-GB" dirty="0">
                <a:latin typeface="Lato Regular"/>
              </a:rPr>
              <a:t>: Optical technologies and physical infrastructures</a:t>
            </a:r>
            <a:endParaRPr lang="en-US" dirty="0">
              <a:latin typeface="Lato Regular"/>
            </a:endParaRPr>
          </a:p>
          <a:p>
            <a:r>
              <a:rPr lang="en-GB" b="1" dirty="0">
                <a:latin typeface="Lato Regular"/>
              </a:rPr>
              <a:t>WP3/15</a:t>
            </a:r>
            <a:r>
              <a:rPr lang="en-GB" dirty="0">
                <a:latin typeface="Lato Regular"/>
              </a:rPr>
              <a:t>: Transport network characteristics</a:t>
            </a:r>
            <a:endParaRPr lang="en-US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202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043" y="529773"/>
            <a:ext cx="4766932" cy="542450"/>
          </a:xfrm>
          <a:prstGeom prst="rect">
            <a:avLst/>
          </a:prstGeom>
          <a:noFill/>
        </p:spPr>
        <p:txBody>
          <a:bodyPr wrap="none" lIns="34283" tIns="17142" rIns="34283" bIns="17142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Lato Regular"/>
                <a:cs typeface="Lato Regular"/>
              </a:rPr>
              <a:t>WP1 – Broadband Access</a:t>
            </a:r>
            <a:endParaRPr lang="id-ID" sz="33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6408032" y="1731945"/>
            <a:ext cx="3834246" cy="77068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Next generation of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converged fiber access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going to higher speeds </a:t>
            </a: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3322658" y="1311532"/>
            <a:ext cx="2736267" cy="58780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Broadband access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up to 2 </a:t>
            </a:r>
            <a:r>
              <a:rPr lang="en-US" sz="1500" b="1" dirty="0" err="1">
                <a:solidFill>
                  <a:schemeClr val="bg1"/>
                </a:solidFill>
                <a:latin typeface="Lato Regular"/>
              </a:rPr>
              <a:t>Gbps</a:t>
            </a:r>
            <a:endParaRPr lang="en-US" sz="15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3024673" y="2963388"/>
            <a:ext cx="3266574" cy="1033328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G.fast dynamic time assignment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(DTA) – downstream/upstream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bit-rates responsive to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customer traffic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3004141" y="4211812"/>
            <a:ext cx="3287106" cy="661085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7669995" y="4841617"/>
            <a:ext cx="2572282" cy="107937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G.hn and G.hn2 home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networking over indoor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phone, power, and coax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wires &gt;2 Gbps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14" y="2594407"/>
            <a:ext cx="1092136" cy="896376"/>
          </a:xfrm>
          <a:prstGeom prst="rect">
            <a:avLst/>
          </a:prstGeom>
        </p:spPr>
      </p:pic>
      <p:sp>
        <p:nvSpPr>
          <p:cNvPr id="28" name="Freeform 118"/>
          <p:cNvSpPr>
            <a:spLocks noChangeArrowheads="1"/>
          </p:cNvSpPr>
          <p:nvPr/>
        </p:nvSpPr>
        <p:spPr bwMode="auto">
          <a:xfrm>
            <a:off x="8065479" y="2704672"/>
            <a:ext cx="2176799" cy="771374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Visible Light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Communication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for home networking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04" y="3772409"/>
            <a:ext cx="1050278" cy="878804"/>
          </a:xfrm>
          <a:prstGeom prst="rect">
            <a:avLst/>
          </a:prstGeom>
        </p:spPr>
      </p:pic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8065477" y="3772409"/>
            <a:ext cx="2176799" cy="878804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Powerline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communication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(PLC)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604" y="1142349"/>
            <a:ext cx="581010" cy="5613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429" y="1342078"/>
            <a:ext cx="1443335" cy="3995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9095" y="3179627"/>
            <a:ext cx="713486" cy="4108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9083" y="4527738"/>
            <a:ext cx="1169606" cy="240222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574" y="4207162"/>
            <a:ext cx="865285" cy="6153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8031" y="5140255"/>
            <a:ext cx="1126592" cy="468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6114" y="4207164"/>
            <a:ext cx="2711000" cy="3231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Continue collaboration with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0" name="Freeform 118"/>
          <p:cNvSpPr>
            <a:spLocks noChangeArrowheads="1"/>
          </p:cNvSpPr>
          <p:nvPr/>
        </p:nvSpPr>
        <p:spPr bwMode="auto">
          <a:xfrm>
            <a:off x="3324256" y="2110778"/>
            <a:ext cx="2736267" cy="58780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Next generation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G.fast targeting 5-10 </a:t>
            </a:r>
            <a:r>
              <a:rPr lang="en-US" sz="1500" b="1" dirty="0" err="1">
                <a:solidFill>
                  <a:schemeClr val="bg1"/>
                </a:solidFill>
                <a:latin typeface="Lato Regular"/>
              </a:rPr>
              <a:t>Gbps</a:t>
            </a:r>
            <a:endParaRPr lang="en-US" sz="15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725" y="2116872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G.</a:t>
            </a:r>
            <a:r>
              <a:rPr lang="en-US" sz="3200" b="1" dirty="0" err="1">
                <a:solidFill>
                  <a:srgbClr val="FF0000"/>
                </a:solidFill>
              </a:rPr>
              <a:t>mg</a:t>
            </a:r>
            <a:r>
              <a:rPr lang="en-US" sz="3200" b="1" dirty="0" err="1">
                <a:solidFill>
                  <a:schemeClr val="bg1"/>
                </a:solidFill>
              </a:rPr>
              <a:t>fast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0" name="Freeform 118"/>
          <p:cNvSpPr>
            <a:spLocks noChangeArrowheads="1"/>
          </p:cNvSpPr>
          <p:nvPr/>
        </p:nvSpPr>
        <p:spPr bwMode="auto">
          <a:xfrm>
            <a:off x="3004141" y="5086925"/>
            <a:ext cx="3287106" cy="58780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Radio over fiber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for mobile </a:t>
            </a:r>
            <a:r>
              <a:rPr lang="en-US" sz="1500" b="1" dirty="0" err="1">
                <a:solidFill>
                  <a:schemeClr val="bg1"/>
                </a:solidFill>
                <a:latin typeface="Lato Regular"/>
              </a:rPr>
              <a:t>fronthaul</a:t>
            </a:r>
            <a:endParaRPr lang="en-US" sz="15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3536" y="5095473"/>
            <a:ext cx="1188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G.</a:t>
            </a:r>
            <a:r>
              <a:rPr lang="en-US" sz="3200" b="1" dirty="0" err="1">
                <a:solidFill>
                  <a:srgbClr val="00B050"/>
                </a:solidFill>
              </a:rPr>
              <a:t>RoF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9" name="TextBox 37"/>
          <p:cNvSpPr txBox="1"/>
          <p:nvPr/>
        </p:nvSpPr>
        <p:spPr>
          <a:xfrm>
            <a:off x="7426320" y="1065069"/>
            <a:ext cx="2279117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NG-PON2</a:t>
            </a:r>
          </a:p>
        </p:txBody>
      </p:sp>
    </p:spTree>
    <p:extLst>
      <p:ext uri="{BB962C8B-B14F-4D97-AF65-F5344CB8AC3E}">
        <p14:creationId xmlns:p14="http://schemas.microsoft.com/office/powerpoint/2010/main" val="42398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501" y="541704"/>
            <a:ext cx="5236997" cy="542450"/>
          </a:xfrm>
          <a:prstGeom prst="rect">
            <a:avLst/>
          </a:prstGeom>
          <a:noFill/>
        </p:spPr>
        <p:txBody>
          <a:bodyPr wrap="none" lIns="34283" tIns="17142" rIns="34283" bIns="17142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Lato Regular"/>
                <a:cs typeface="Lato Regular"/>
              </a:rPr>
              <a:t>WP2 – Optical Technologies</a:t>
            </a:r>
            <a:endParaRPr lang="id-ID" sz="33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3503917" y="2463880"/>
            <a:ext cx="2507607" cy="126138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Optical Fibre Technologies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and Cables for easy and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environmentally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friendly outside plants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7537443" y="1452271"/>
            <a:ext cx="2866495" cy="779473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Disaster relief and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emergency communication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1820261" y="4872282"/>
            <a:ext cx="2936067" cy="90013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100G and future higher-rate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coherent multi-vendor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interoperable interfaces</a:t>
            </a: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6361864" y="4370245"/>
            <a:ext cx="4042075" cy="75667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Short-reach (OTN client) 200G and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400G interfaces reusing components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developed for Ethernet applications</a:t>
            </a:r>
          </a:p>
        </p:txBody>
      </p:sp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6361862" y="2463879"/>
            <a:ext cx="4042077" cy="1106445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Multichannel bi-directional DWDM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applications targeted at  lower cost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optical solutions for applications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including mobile fronthaul and backhaul</a:t>
            </a:r>
          </a:p>
          <a:p>
            <a:pPr algn="ctr"/>
            <a:endParaRPr lang="en-US" sz="1500" b="1" dirty="0">
              <a:solidFill>
                <a:schemeClr val="bg1"/>
              </a:solidFill>
              <a:latin typeface="Lato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31" y="1229244"/>
            <a:ext cx="1730890" cy="106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43" y="1437434"/>
            <a:ext cx="1436838" cy="961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584" y="4115605"/>
            <a:ext cx="1602960" cy="756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098" y="4849004"/>
            <a:ext cx="906762" cy="882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8784" y="3987337"/>
            <a:ext cx="938077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ato Regular"/>
              </a:rPr>
              <a:t>200G</a:t>
            </a:r>
          </a:p>
          <a:p>
            <a:r>
              <a:rPr lang="de-DE" sz="2400" b="1" dirty="0">
                <a:solidFill>
                  <a:schemeClr val="tx2"/>
                </a:solidFill>
                <a:latin typeface="Lato Regular"/>
              </a:rPr>
              <a:t>400G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673600" y="6176434"/>
            <a:ext cx="2844800" cy="365125"/>
          </a:xfrm>
        </p:spPr>
        <p:txBody>
          <a:bodyPr/>
          <a:lstStyle/>
          <a:p>
            <a:fld id="{283C63E4-F9BE-C24A-B4FF-309EB18BA5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87" y="2201805"/>
            <a:ext cx="1986635" cy="82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23" y="3094571"/>
            <a:ext cx="2026099" cy="74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3503917" y="1482213"/>
            <a:ext cx="2459591" cy="71959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Optical Network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Infrastructure </a:t>
            </a:r>
          </a:p>
        </p:txBody>
      </p:sp>
      <p:sp>
        <p:nvSpPr>
          <p:cNvPr id="17" name="Freeform 118">
            <a:extLst>
              <a:ext uri="{FF2B5EF4-FFF2-40B4-BE49-F238E27FC236}">
                <a16:creationId xmlns:a16="http://schemas.microsoft.com/office/drawing/2014/main" id="{18BA6EEC-4656-4014-8F1D-7F0552A72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863" y="5196847"/>
            <a:ext cx="4042076" cy="57554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GB" sz="1500" b="1" dirty="0">
                <a:solidFill>
                  <a:schemeClr val="bg1"/>
                </a:solidFill>
                <a:latin typeface="Lato Regular"/>
              </a:rPr>
              <a:t>25 Gbit/s optical interface for mobile </a:t>
            </a:r>
            <a:br>
              <a:rPr lang="en-GB" sz="1500" b="1" dirty="0">
                <a:solidFill>
                  <a:schemeClr val="bg1"/>
                </a:solidFill>
                <a:latin typeface="Lato Regular"/>
              </a:rPr>
            </a:br>
            <a:r>
              <a:rPr lang="en-GB" sz="1500" b="1" dirty="0">
                <a:solidFill>
                  <a:schemeClr val="bg1"/>
                </a:solidFill>
                <a:latin typeface="Lato Regular"/>
              </a:rPr>
              <a:t>optimized transport</a:t>
            </a:r>
            <a:endParaRPr lang="en-US" sz="1500" b="1" dirty="0">
              <a:solidFill>
                <a:schemeClr val="bg1"/>
              </a:solidFill>
              <a:latin typeface="Lato Regular"/>
            </a:endParaRPr>
          </a:p>
        </p:txBody>
      </p:sp>
      <p:sp>
        <p:nvSpPr>
          <p:cNvPr id="19" name="Freeform 118">
            <a:extLst>
              <a:ext uri="{FF2B5EF4-FFF2-40B4-BE49-F238E27FC236}">
                <a16:creationId xmlns:a16="http://schemas.microsoft.com/office/drawing/2014/main" id="{673A8EC4-88DB-4C44-85D5-02A5FDABE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864" y="3635325"/>
            <a:ext cx="4042075" cy="657384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Optical cable installation with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minimal existing infrastructure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E70911-2994-49BA-B36B-4BB12F70A0FC}"/>
              </a:ext>
            </a:extLst>
          </p:cNvPr>
          <p:cNvSpPr/>
          <p:nvPr/>
        </p:nvSpPr>
        <p:spPr>
          <a:xfrm>
            <a:off x="5963508" y="3600994"/>
            <a:ext cx="4913498" cy="72238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13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6987" y="492230"/>
            <a:ext cx="6463422" cy="542450"/>
          </a:xfrm>
          <a:prstGeom prst="rect">
            <a:avLst/>
          </a:prstGeom>
          <a:noFill/>
        </p:spPr>
        <p:txBody>
          <a:bodyPr wrap="none" lIns="34283" tIns="17142" rIns="34283" bIns="17142" rtlCol="0">
            <a:spAutoFit/>
          </a:bodyPr>
          <a:lstStyle/>
          <a:p>
            <a:pPr algn="ctr"/>
            <a:r>
              <a:rPr lang="en-US" sz="3300" dirty="0">
                <a:solidFill>
                  <a:schemeClr val="bg1"/>
                </a:solidFill>
                <a:latin typeface="Lato Regular"/>
                <a:cs typeface="Lato Regular"/>
              </a:rPr>
              <a:t>WP3 – Optical Transport Networks</a:t>
            </a:r>
            <a:endParaRPr lang="id-ID" sz="3300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22" name="Freeform 118"/>
          <p:cNvSpPr>
            <a:spLocks noChangeArrowheads="1"/>
          </p:cNvSpPr>
          <p:nvPr/>
        </p:nvSpPr>
        <p:spPr bwMode="auto">
          <a:xfrm>
            <a:off x="3270778" y="1441452"/>
            <a:ext cx="3060552" cy="703892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Transport and synchronization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supporting 5G mobile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fronthaul and backhaul</a:t>
            </a:r>
          </a:p>
        </p:txBody>
      </p:sp>
      <p:sp>
        <p:nvSpPr>
          <p:cNvPr id="23" name="Freeform 118"/>
          <p:cNvSpPr>
            <a:spLocks noChangeArrowheads="1"/>
          </p:cNvSpPr>
          <p:nvPr/>
        </p:nvSpPr>
        <p:spPr bwMode="auto">
          <a:xfrm>
            <a:off x="7641100" y="1604962"/>
            <a:ext cx="2716089" cy="784277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Synchronization of packet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networks and future OTN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networks, e.g., beyond 100G</a:t>
            </a:r>
          </a:p>
        </p:txBody>
      </p:sp>
      <p:sp>
        <p:nvSpPr>
          <p:cNvPr id="24" name="Freeform 118"/>
          <p:cNvSpPr>
            <a:spLocks noChangeArrowheads="1"/>
          </p:cNvSpPr>
          <p:nvPr/>
        </p:nvSpPr>
        <p:spPr bwMode="auto">
          <a:xfrm>
            <a:off x="3270777" y="3096222"/>
            <a:ext cx="3060552" cy="54245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Architecture and other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Transport SDN Aspects</a:t>
            </a:r>
          </a:p>
        </p:txBody>
      </p:sp>
      <p:sp>
        <p:nvSpPr>
          <p:cNvPr id="25" name="Freeform 118"/>
          <p:cNvSpPr>
            <a:spLocks noChangeArrowheads="1"/>
          </p:cNvSpPr>
          <p:nvPr/>
        </p:nvSpPr>
        <p:spPr bwMode="auto">
          <a:xfrm>
            <a:off x="7844153" y="2568967"/>
            <a:ext cx="2513037" cy="74806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Network survivability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(protection and restoration)</a:t>
            </a:r>
          </a:p>
        </p:txBody>
      </p:sp>
      <p:sp>
        <p:nvSpPr>
          <p:cNvPr id="31" name="Freeform 118"/>
          <p:cNvSpPr>
            <a:spLocks noChangeArrowheads="1"/>
          </p:cNvSpPr>
          <p:nvPr/>
        </p:nvSpPr>
        <p:spPr bwMode="auto">
          <a:xfrm>
            <a:off x="3270777" y="3842886"/>
            <a:ext cx="3060552" cy="814748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New “B100G” OTN interfaces,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including the use of coherent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G.698.2 interfaces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648" y="1432947"/>
            <a:ext cx="922281" cy="695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859" y="4927116"/>
            <a:ext cx="1186557" cy="749150"/>
          </a:xfrm>
          <a:prstGeom prst="rect">
            <a:avLst/>
          </a:prstGeom>
        </p:spPr>
      </p:pic>
      <p:sp>
        <p:nvSpPr>
          <p:cNvPr id="20" name="Freeform 118"/>
          <p:cNvSpPr>
            <a:spLocks noChangeArrowheads="1"/>
          </p:cNvSpPr>
          <p:nvPr/>
        </p:nvSpPr>
        <p:spPr bwMode="auto">
          <a:xfrm>
            <a:off x="3270777" y="4861846"/>
            <a:ext cx="3078507" cy="879689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Equipment &amp; management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specifications for OTN,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Ethernet and MPLS-TP</a:t>
            </a:r>
          </a:p>
        </p:txBody>
      </p:sp>
      <p:sp>
        <p:nvSpPr>
          <p:cNvPr id="21" name="Freeform 118"/>
          <p:cNvSpPr>
            <a:spLocks noChangeArrowheads="1"/>
          </p:cNvSpPr>
          <p:nvPr/>
        </p:nvSpPr>
        <p:spPr bwMode="auto">
          <a:xfrm>
            <a:off x="7764046" y="3588115"/>
            <a:ext cx="2593142" cy="74806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Management aspects of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control and transport planes</a:t>
            </a:r>
          </a:p>
        </p:txBody>
      </p:sp>
      <p:sp>
        <p:nvSpPr>
          <p:cNvPr id="26" name="Freeform 118"/>
          <p:cNvSpPr>
            <a:spLocks noChangeArrowheads="1"/>
          </p:cNvSpPr>
          <p:nvPr/>
        </p:nvSpPr>
        <p:spPr bwMode="auto">
          <a:xfrm>
            <a:off x="7844152" y="4515905"/>
            <a:ext cx="2513036" cy="1160361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Core Information model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enhancement for </a:t>
            </a:r>
          </a:p>
          <a:p>
            <a:pPr algn="ctr"/>
            <a:r>
              <a:rPr lang="en-US" sz="1500" b="1" dirty="0">
                <a:solidFill>
                  <a:schemeClr val="bg1"/>
                </a:solidFill>
                <a:latin typeface="Lato Regular"/>
              </a:rPr>
              <a:t>management of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synchronization 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and optical media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990" y="4327357"/>
            <a:ext cx="950252" cy="428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686" y="3871985"/>
            <a:ext cx="1457528" cy="4143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1183" y="3016850"/>
            <a:ext cx="1066233" cy="6840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6773" y="1600854"/>
            <a:ext cx="902369" cy="7883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046" y="4605830"/>
            <a:ext cx="1247000" cy="8869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4126" y="3502771"/>
            <a:ext cx="1042910" cy="8716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9151" y="2584414"/>
            <a:ext cx="1302788" cy="7231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7" name="Freeform 118">
            <a:extLst>
              <a:ext uri="{FF2B5EF4-FFF2-40B4-BE49-F238E27FC236}">
                <a16:creationId xmlns:a16="http://schemas.microsoft.com/office/drawing/2014/main" id="{BE88F4A0-2F31-4C11-9DF0-25C4D7B00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777" y="2349558"/>
            <a:ext cx="3060552" cy="542450"/>
          </a:xfrm>
          <a:custGeom>
            <a:avLst/>
            <a:gdLst>
              <a:gd name="T0" fmla="*/ 0 w 1615"/>
              <a:gd name="T1" fmla="*/ 0 h 311"/>
              <a:gd name="T2" fmla="*/ 1614 w 1615"/>
              <a:gd name="T3" fmla="*/ 0 h 311"/>
              <a:gd name="T4" fmla="*/ 1614 w 1615"/>
              <a:gd name="T5" fmla="*/ 310 h 311"/>
              <a:gd name="T6" fmla="*/ 0 w 1615"/>
              <a:gd name="T7" fmla="*/ 310 h 311"/>
              <a:gd name="T8" fmla="*/ 0 w 1615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5" h="311">
                <a:moveTo>
                  <a:pt x="0" y="0"/>
                </a:moveTo>
                <a:lnTo>
                  <a:pt x="1614" y="0"/>
                </a:lnTo>
                <a:lnTo>
                  <a:pt x="1614" y="310"/>
                </a:lnTo>
                <a:lnTo>
                  <a:pt x="0" y="310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lIns="45695" tIns="22847" rIns="45695" bIns="22847" anchor="ctr"/>
          <a:lstStyle/>
          <a:p>
            <a:pPr algn="ctr"/>
            <a:r>
              <a:rPr lang="en-US" sz="1500" b="1" dirty="0" err="1">
                <a:solidFill>
                  <a:schemeClr val="bg1"/>
                </a:solidFill>
                <a:latin typeface="Lato Regular"/>
              </a:rPr>
              <a:t>G.mtn</a:t>
            </a:r>
            <a:r>
              <a:rPr lang="en-US" sz="1500" b="1" dirty="0">
                <a:solidFill>
                  <a:schemeClr val="bg1"/>
                </a:solidFill>
                <a:latin typeface="Lato Regular"/>
              </a:rPr>
              <a:t> (metro transport network)</a:t>
            </a:r>
            <a:br>
              <a:rPr lang="en-US" sz="1500" b="1" dirty="0">
                <a:solidFill>
                  <a:schemeClr val="bg1"/>
                </a:solidFill>
                <a:latin typeface="Lato Regular"/>
              </a:rPr>
            </a:br>
            <a:r>
              <a:rPr lang="en-US" sz="1500" b="1" dirty="0">
                <a:solidFill>
                  <a:schemeClr val="bg1"/>
                </a:solidFill>
                <a:latin typeface="Lato Regular"/>
              </a:rPr>
              <a:t>for 5G optimized transport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51249C-F8F0-4E3C-9965-A1C4167DBD8C}"/>
              </a:ext>
            </a:extLst>
          </p:cNvPr>
          <p:cNvSpPr/>
          <p:nvPr/>
        </p:nvSpPr>
        <p:spPr>
          <a:xfrm>
            <a:off x="1605373" y="2237233"/>
            <a:ext cx="15905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MTN</a:t>
            </a:r>
          </a:p>
        </p:txBody>
      </p:sp>
    </p:spTree>
    <p:extLst>
      <p:ext uri="{BB962C8B-B14F-4D97-AF65-F5344CB8AC3E}">
        <p14:creationId xmlns:p14="http://schemas.microsoft.com/office/powerpoint/2010/main" val="15938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87EA64D-46F1-4A82-B88B-B7775FB861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1874838"/>
            <a:ext cx="10515600" cy="4351337"/>
          </a:xfrm>
        </p:spPr>
        <p:txBody>
          <a:bodyPr>
            <a:normAutofit/>
          </a:bodyPr>
          <a:lstStyle/>
          <a:p>
            <a:r>
              <a:rPr lang="en-US" sz="2800" dirty="0"/>
              <a:t>Past meetings since 2017</a:t>
            </a:r>
          </a:p>
          <a:p>
            <a:pPr lvl="1"/>
            <a:r>
              <a:rPr lang="en-US" sz="2400" dirty="0"/>
              <a:t>Geneva, 19 – 30 June 2017</a:t>
            </a:r>
          </a:p>
          <a:p>
            <a:pPr lvl="1"/>
            <a:r>
              <a:rPr lang="en-US" sz="2400" dirty="0"/>
              <a:t>Geneva, 29 January – 9 February 2018</a:t>
            </a:r>
          </a:p>
          <a:p>
            <a:pPr lvl="1"/>
            <a:r>
              <a:rPr lang="en-US" sz="2400" dirty="0"/>
              <a:t>Geneva, 8-19 October 2018</a:t>
            </a:r>
          </a:p>
          <a:p>
            <a:pPr lvl="1"/>
            <a:r>
              <a:rPr lang="en-US" sz="2400" dirty="0"/>
              <a:t>Geneva, 1 – 12 July 2019</a:t>
            </a:r>
          </a:p>
          <a:p>
            <a:pPr lvl="1"/>
            <a:r>
              <a:rPr lang="en-US" sz="2400" dirty="0"/>
              <a:t>Geneva, 27 January – 7 February 2020</a:t>
            </a:r>
          </a:p>
          <a:p>
            <a:r>
              <a:rPr lang="en-US" sz="2800" dirty="0"/>
              <a:t>Future SG15 meeting</a:t>
            </a:r>
          </a:p>
          <a:p>
            <a:pPr lvl="1"/>
            <a:r>
              <a:rPr lang="en-US" sz="2400" dirty="0"/>
              <a:t>Virtual, 7-18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3469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SIS Forum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Lato</vt:lpstr>
      <vt:lpstr>Lato Black</vt:lpstr>
      <vt:lpstr>Lato Regular</vt:lpstr>
      <vt:lpstr>Arial</vt:lpstr>
      <vt:lpstr>Calibri</vt:lpstr>
      <vt:lpstr>Calibri Light</vt:lpstr>
      <vt:lpstr>WSIS Forum 2020</vt:lpstr>
      <vt:lpstr>Overview of ITU-T Study Group 15</vt:lpstr>
      <vt:lpstr>COVID-19 and telecommunication</vt:lpstr>
      <vt:lpstr>PowerPoint Presentation</vt:lpstr>
      <vt:lpstr>SG15 Working Parties (WPs)</vt:lpstr>
      <vt:lpstr>PowerPoint Presentation</vt:lpstr>
      <vt:lpstr>PowerPoint Presentation</vt:lpstr>
      <vt:lpstr>PowerPoint Presentation</vt:lpstr>
      <vt:lpstr>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2020-06-23T16:20:21Z</dcterms:created>
  <dcterms:modified xsi:type="dcterms:W3CDTF">2020-07-07T08:53:36Z</dcterms:modified>
</cp:coreProperties>
</file>