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469" r:id="rId3"/>
    <p:sldId id="446" r:id="rId4"/>
    <p:sldId id="442" r:id="rId5"/>
    <p:sldId id="517" r:id="rId6"/>
    <p:sldId id="455" r:id="rId7"/>
    <p:sldId id="456" r:id="rId8"/>
    <p:sldId id="4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3"/>
    <p:restoredTop sz="72264"/>
  </p:normalViewPr>
  <p:slideViewPr>
    <p:cSldViewPr snapToGrid="0" snapToObjects="1">
      <p:cViewPr varScale="1">
        <p:scale>
          <a:sx n="53" d="100"/>
          <a:sy n="53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7FF1-9333-CB42-986B-180624A59F6A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43FD1-491A-6143-88B0-8731F6987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9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Market power evaluation with zero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stems from a variety of factors</a:t>
            </a:r>
          </a:p>
          <a:p>
            <a:pPr lvl="1"/>
            <a:r>
              <a:rPr lang="en-US" dirty="0"/>
              <a:t>Strategic decisions</a:t>
            </a:r>
          </a:p>
          <a:p>
            <a:pPr lvl="1"/>
            <a:r>
              <a:rPr lang="en-US" dirty="0"/>
              <a:t>High quality</a:t>
            </a:r>
          </a:p>
          <a:p>
            <a:pPr lvl="1"/>
            <a:r>
              <a:rPr lang="en-US" dirty="0"/>
              <a:t>First-mover advantage</a:t>
            </a:r>
          </a:p>
          <a:p>
            <a:pPr lvl="1"/>
            <a:r>
              <a:rPr lang="en-US" dirty="0"/>
              <a:t>Network externalities</a:t>
            </a:r>
          </a:p>
          <a:p>
            <a:endParaRPr lang="en-GB" baseline="0" dirty="0"/>
          </a:p>
          <a:p>
            <a:r>
              <a:rPr lang="en-GB" baseline="0" dirty="0"/>
              <a:t>Mkt power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Investment (unexpected)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Network externalities</a:t>
            </a:r>
          </a:p>
          <a:p>
            <a:pPr marL="171450" indent="-171450">
              <a:buFontTx/>
              <a:buChar char="-"/>
            </a:pPr>
            <a:r>
              <a:rPr lang="en-GB" dirty="0"/>
              <a:t>Winner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US" dirty="0"/>
              <a:t>Network externalities are unique to high tech industries</a:t>
            </a:r>
          </a:p>
          <a:p>
            <a:r>
              <a:rPr lang="en-US" dirty="0"/>
              <a:t>Network externalities arise when value increases, the more users there are</a:t>
            </a:r>
          </a:p>
          <a:p>
            <a:r>
              <a:rPr lang="en-US" dirty="0"/>
              <a:t>Direct network externalities</a:t>
            </a:r>
          </a:p>
          <a:p>
            <a:pPr lvl="1"/>
            <a:r>
              <a:rPr lang="en-US" dirty="0"/>
              <a:t>when benefits arise from number of users</a:t>
            </a:r>
          </a:p>
          <a:p>
            <a:pPr lvl="1"/>
            <a:r>
              <a:rPr lang="en-US" dirty="0"/>
              <a:t>AT&amp;T, Skype, WhatsApp</a:t>
            </a:r>
          </a:p>
          <a:p>
            <a:r>
              <a:rPr lang="en-US" dirty="0"/>
              <a:t>Indirect network externalities</a:t>
            </a:r>
          </a:p>
          <a:p>
            <a:pPr lvl="1"/>
            <a:r>
              <a:rPr lang="en-US" dirty="0"/>
              <a:t>when number of users leads to more compatible services</a:t>
            </a:r>
          </a:p>
          <a:p>
            <a:pPr lvl="1"/>
            <a:r>
              <a:rPr lang="en-US" dirty="0"/>
              <a:t>Microsoft OS with software and hardware; Apple App store with the number of apps</a:t>
            </a:r>
          </a:p>
          <a:p>
            <a:pPr marL="171450" indent="-171450">
              <a:buFontTx/>
              <a:buChar char="-"/>
            </a:pPr>
            <a:r>
              <a:rPr lang="en-GB" dirty="0"/>
              <a:t> takes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network effects</a:t>
            </a:r>
          </a:p>
          <a:p>
            <a:pPr lvl="1"/>
            <a:r>
              <a:rPr lang="en-GB" dirty="0"/>
              <a:t>Direct communications between users</a:t>
            </a:r>
          </a:p>
          <a:p>
            <a:pPr lvl="1"/>
            <a:r>
              <a:rPr lang="en-GB" dirty="0"/>
              <a:t>Telephone network, Skype, etc.</a:t>
            </a:r>
          </a:p>
          <a:p>
            <a:r>
              <a:rPr lang="en-GB" dirty="0"/>
              <a:t>Indirect network effects</a:t>
            </a:r>
          </a:p>
          <a:p>
            <a:pPr lvl="1"/>
            <a:r>
              <a:rPr lang="en-GB" dirty="0"/>
              <a:t>Need complementary products</a:t>
            </a:r>
          </a:p>
          <a:p>
            <a:pPr lvl="1"/>
            <a:r>
              <a:rPr lang="en-GB" dirty="0"/>
              <a:t>The more users, the more products</a:t>
            </a:r>
          </a:p>
          <a:p>
            <a:pPr lvl="1"/>
            <a:r>
              <a:rPr lang="en-GB" dirty="0"/>
              <a:t>Computer with peripherals, app store with apps</a:t>
            </a:r>
          </a:p>
          <a:p>
            <a:r>
              <a:rPr lang="en-GB" dirty="0"/>
              <a:t>Two-sided markets</a:t>
            </a:r>
          </a:p>
          <a:p>
            <a:pPr lvl="1"/>
            <a:r>
              <a:rPr lang="en-GB" dirty="0"/>
              <a:t>Increase in one side benefits the other side</a:t>
            </a:r>
          </a:p>
          <a:p>
            <a:pPr lvl="1"/>
            <a:r>
              <a:rPr lang="en-GB" dirty="0"/>
              <a:t>Credit cards: More users, more vendors</a:t>
            </a:r>
          </a:p>
          <a:p>
            <a:pPr lvl="1"/>
            <a:r>
              <a:rPr lang="en-GB" dirty="0"/>
              <a:t>Gaming: More players, more games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56E2-7B14-7A4B-AAA7-C20223199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ED1FA-749D-0C47-B9FE-D43E9DB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D120F6-826C-BC46-8A17-E59D8D9FC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5FF81-A674-E348-A8B0-5CA4F9DB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8B64D-A004-524E-9838-431ECC1F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46BCB-58FC-934B-80A6-55AF9462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C8C55-8B28-C043-8DDC-BA96BB8D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E0B6FD-4CED-D548-8ED8-8C92D76C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790466-F006-E54B-AE39-7EE4F441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181DF-384C-9942-B395-085B65CC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C936F-7C36-F44D-8100-BC9A6F63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3E6838-049B-A141-883C-6B6BE7FEA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DE83FC-D06F-DC47-8EBB-AC6C93DD4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26DE1E-69D9-B942-A297-E0DEC949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40AAB1-DF91-FA4E-9B1B-63BB27BE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82855-F290-ED4A-9553-6E83EF99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5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AB2BE-2925-1B49-B118-3B091F07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7C03B-FACA-D54A-800D-9336892A1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059EB-FA0F-D844-9F03-CE8ED8EC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216D2B-53AA-D746-82E3-2E58E890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7BE83E-EA40-FE48-90F0-D71DD63B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8588B-609C-B24A-8B5A-B6A8952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319A27-F668-464C-9DC9-8E7721C4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B4B76-AE63-5047-AA5D-A8B53E7E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C81C0-558E-1348-9E7A-021ED46F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0851C1-8C9C-B64D-BEE5-C3DE6C63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8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CB719-22BF-2B43-BF91-88759FF6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308432-486A-9B4D-A54C-34A27ABC6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B5EC8B-B460-C84F-9398-349475534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52DED-0AB4-F945-962E-DE707073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398FCE-D0C7-BA47-B1ED-72683FA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5231A-A43A-9C4A-B14A-7C0D8778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3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22911-72F4-9747-9B90-0E6FEC58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C944E-FA88-E447-AAAE-18209C8A7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C7E184-6653-9D40-8107-30AC2A5B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CF5DF8-2039-484C-9E12-659224CFB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28B214-8E28-8245-A101-A8638EE1D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4D78EA-8C2A-5E43-ABD6-3B027142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7DD554-74F3-F744-93EB-FB1C2101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F36A06-5E06-1F4D-BD9C-300994F4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E1692-7761-B042-84C4-C8AD9994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5018CE-EA07-3842-BFA7-39AEF147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575120-7126-0C42-A57A-1D02B036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F09CF5-DA1D-4D4E-93E7-5075F7ED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2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6382F4-C7C8-5C46-8559-68F24BB8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9850D8-5443-F14C-AB5C-B4D11885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06B24B-A96B-7349-8611-B6163F29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6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AC48A-0CA2-944C-B59D-741C2589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2DFE1-963D-F549-A916-E7C41EA69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2174E-FC89-114A-BA9E-8745B15B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3B4C4-758E-A147-8FFB-C5E3D9C9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80FE41-5FCF-2946-9DFB-EEB27770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6607-FB2E-C64C-9600-DEF935CF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79C38-0B94-D34A-B1DA-3EEC720C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53EA20-19B0-2A49-8D51-19585CC92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6A89E5-47E5-314C-A975-D8CE0256F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FDB3D3-8CD4-7447-94EE-BC990366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21D7F6-611B-C443-A880-165551E1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3175D7-9132-5141-A24F-04B90F85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8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E61286-4189-DF44-8433-7AD11B12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41592-0E34-154D-8DA5-EAB11662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018A6-4605-874B-837E-854A06A93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9F4A-54E4-7248-A2D2-1FA457AC2DB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1C441-994C-3347-A7BF-5CDCF4F0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F5373-042D-BE40-8BC8-1B912C5F3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3E37-9E99-B944-93F9-9E8B9B75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9991D-4CE5-134B-A1BD-89DB01734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Competition in Internet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AFA137-7B14-AC4C-979E-886C875D2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WSIS Forum 19 March 2018</a:t>
            </a:r>
          </a:p>
          <a:p>
            <a:r>
              <a:rPr lang="en-GB" dirty="0"/>
              <a:t>Michael Kende</a:t>
            </a:r>
          </a:p>
        </p:txBody>
      </p:sp>
    </p:spTree>
    <p:extLst>
      <p:ext uri="{BB962C8B-B14F-4D97-AF65-F5344CB8AC3E}">
        <p14:creationId xmlns:p14="http://schemas.microsoft.com/office/powerpoint/2010/main" val="64507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service companies among the largest in the world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E91ADAC-0CEF-364E-914B-7EC53B041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5446"/>
              </p:ext>
            </p:extLst>
          </p:nvPr>
        </p:nvGraphicFramePr>
        <p:xfrm>
          <a:off x="3384550" y="1877902"/>
          <a:ext cx="5422900" cy="4079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xmlns="" val="147235517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xmlns="" val="137646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Rank (end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Company (year)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25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Apple</a:t>
                      </a:r>
                      <a:r>
                        <a:rPr lang="en-GB" dirty="0"/>
                        <a:t> (1976)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0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Alphabet</a:t>
                      </a:r>
                      <a:r>
                        <a:rPr lang="en-GB" dirty="0"/>
                        <a:t> (1998)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67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Microsoft</a:t>
                      </a:r>
                      <a:r>
                        <a:rPr lang="en-GB" dirty="0"/>
                        <a:t> (1975)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968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Amazon.com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(1994)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88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Facebook</a:t>
                      </a:r>
                      <a:r>
                        <a:rPr lang="en-GB" dirty="0"/>
                        <a:t> (2004)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49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Tencent</a:t>
                      </a:r>
                      <a:r>
                        <a:rPr lang="en-GB" dirty="0"/>
                        <a:t> (1998)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46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Berkshire Hathaway (1839)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58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Alibaba</a:t>
                      </a:r>
                      <a:r>
                        <a:rPr lang="en-GB" dirty="0"/>
                        <a:t> (1999)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68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Johnson &amp; Johnson (1886)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31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JP Morgan Chase (1799)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12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9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can facilitate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Internet can lower entry barriers</a:t>
            </a:r>
          </a:p>
          <a:p>
            <a:pPr lvl="1"/>
            <a:r>
              <a:rPr lang="en-GB" dirty="0"/>
              <a:t>Cost of website lower than traditional entry costs</a:t>
            </a:r>
          </a:p>
          <a:p>
            <a:pPr lvl="1"/>
            <a:r>
              <a:rPr lang="en-GB" dirty="0"/>
              <a:t>Amazon started with very low costs</a:t>
            </a:r>
          </a:p>
          <a:p>
            <a:r>
              <a:rPr lang="en-GB" dirty="0"/>
              <a:t>Switching costs for users are low</a:t>
            </a:r>
          </a:p>
          <a:p>
            <a:pPr lvl="1"/>
            <a:r>
              <a:rPr lang="en-GB" dirty="0"/>
              <a:t>Google CEO: ‘Competition is one click away’</a:t>
            </a:r>
          </a:p>
          <a:p>
            <a:pPr lvl="1"/>
            <a:r>
              <a:rPr lang="en-GB" dirty="0"/>
              <a:t>As easy to move away from Google as it was to move to Google</a:t>
            </a:r>
          </a:p>
          <a:p>
            <a:r>
              <a:rPr lang="en-GB" dirty="0"/>
              <a:t>But </a:t>
            </a:r>
            <a:r>
              <a:rPr lang="is-I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78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High-tech market power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In general, technology markets tend toward high market share</a:t>
            </a:r>
          </a:p>
          <a:p>
            <a:pPr lvl="1"/>
            <a:r>
              <a:rPr lang="en-US" sz="2000" dirty="0"/>
              <a:t>AT&amp;T in local telephony</a:t>
            </a:r>
          </a:p>
          <a:p>
            <a:pPr lvl="1"/>
            <a:r>
              <a:rPr lang="en-US" sz="2000" dirty="0"/>
              <a:t>IBM in mainframe computers</a:t>
            </a:r>
          </a:p>
          <a:p>
            <a:pPr lvl="1"/>
            <a:r>
              <a:rPr lang="en-US" sz="2000" dirty="0"/>
              <a:t>Microsoft in personal computer OS</a:t>
            </a:r>
          </a:p>
          <a:p>
            <a:r>
              <a:rPr lang="en-US" sz="2400" dirty="0"/>
              <a:t>This stems from a variety of factors</a:t>
            </a:r>
          </a:p>
          <a:p>
            <a:pPr lvl="1"/>
            <a:r>
              <a:rPr lang="en-US" sz="2000" dirty="0"/>
              <a:t>Strategic decisions</a:t>
            </a:r>
          </a:p>
          <a:p>
            <a:pPr lvl="1"/>
            <a:r>
              <a:rPr lang="en-US" sz="2000" dirty="0"/>
              <a:t>Quality of services</a:t>
            </a:r>
          </a:p>
          <a:p>
            <a:pPr lvl="1"/>
            <a:r>
              <a:rPr lang="en-US" sz="2000" dirty="0"/>
              <a:t>First-mover advantage</a:t>
            </a:r>
          </a:p>
          <a:p>
            <a:pPr lvl="1"/>
            <a:r>
              <a:rPr lang="en-US" sz="2000" dirty="0"/>
              <a:t>Network effects</a:t>
            </a:r>
          </a:p>
          <a:p>
            <a:pPr lvl="1"/>
            <a:r>
              <a:rPr lang="en-US" sz="2000" dirty="0"/>
              <a:t>Economies of scale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First, entry costs are higher than expected</a:t>
            </a:r>
          </a:p>
          <a:p>
            <a:pPr lvl="1"/>
            <a:r>
              <a:rPr lang="en-US" sz="2000" dirty="0"/>
              <a:t>Website quality is an important signal, and websites can be expensive</a:t>
            </a:r>
          </a:p>
          <a:p>
            <a:pPr lvl="1"/>
            <a:r>
              <a:rPr lang="en-US" sz="2000" dirty="0"/>
              <a:t>Download time matters, and this can lead to significant investments in distribution</a:t>
            </a:r>
          </a:p>
          <a:p>
            <a:pPr lvl="1"/>
            <a:r>
              <a:rPr lang="en-US" sz="2000" dirty="0"/>
              <a:t>Other costs can include research, development, physical distribution, etc.</a:t>
            </a:r>
          </a:p>
          <a:p>
            <a:r>
              <a:rPr lang="en-US" sz="2400" dirty="0"/>
              <a:t>Switching costs have an impact	</a:t>
            </a:r>
          </a:p>
          <a:p>
            <a:pPr lvl="1"/>
            <a:r>
              <a:rPr lang="en-US" sz="2000" dirty="0"/>
              <a:t>Recommendations based on preferences</a:t>
            </a:r>
          </a:p>
          <a:p>
            <a:pPr lvl="1"/>
            <a:r>
              <a:rPr lang="en-US" sz="2000" dirty="0"/>
              <a:t>Suite of services</a:t>
            </a:r>
          </a:p>
        </p:txBody>
      </p:sp>
    </p:spTree>
    <p:extLst>
      <p:ext uri="{BB962C8B-B14F-4D97-AF65-F5344CB8AC3E}">
        <p14:creationId xmlns:p14="http://schemas.microsoft.com/office/powerpoint/2010/main" val="133803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effects or externalities</a:t>
            </a:r>
          </a:p>
          <a:p>
            <a:pPr lvl="1"/>
            <a:r>
              <a:rPr lang="en-GB" dirty="0"/>
              <a:t>More users the better</a:t>
            </a:r>
          </a:p>
          <a:p>
            <a:pPr lvl="1"/>
            <a:r>
              <a:rPr lang="en-GB" dirty="0"/>
              <a:t>Externalities because increased benefits </a:t>
            </a:r>
          </a:p>
          <a:p>
            <a:pPr lvl="1"/>
            <a:endParaRPr lang="en-GB" dirty="0"/>
          </a:p>
          <a:p>
            <a:r>
              <a:rPr lang="en-GB" dirty="0"/>
              <a:t>Different types</a:t>
            </a:r>
          </a:p>
          <a:p>
            <a:pPr lvl="1"/>
            <a:r>
              <a:rPr lang="en-GB" dirty="0"/>
              <a:t>Direct (communications)</a:t>
            </a:r>
          </a:p>
          <a:p>
            <a:pPr lvl="1"/>
            <a:r>
              <a:rPr lang="en-GB" dirty="0"/>
              <a:t>Indirect (software, applications)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941" y="1845734"/>
            <a:ext cx="4249271" cy="43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EAEFAC1-C225-8D41-A651-CB92D4944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15902"/>
            <a:ext cx="5181600" cy="297078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BC7A7B6-91A3-6348-93CA-EDAFF1EC8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Manufacturing</a:t>
            </a:r>
          </a:p>
          <a:p>
            <a:pPr lvl="1"/>
            <a:r>
              <a:rPr lang="en-GB" dirty="0"/>
              <a:t>High fixed cost</a:t>
            </a:r>
          </a:p>
          <a:p>
            <a:pPr lvl="1"/>
            <a:r>
              <a:rPr lang="en-GB" dirty="0"/>
              <a:t>Significant marginal cost</a:t>
            </a:r>
          </a:p>
          <a:p>
            <a:r>
              <a:rPr lang="en-GB" dirty="0"/>
              <a:t>Capacity constraints</a:t>
            </a:r>
          </a:p>
          <a:p>
            <a:pPr lvl="1"/>
            <a:r>
              <a:rPr lang="en-GB" dirty="0"/>
              <a:t>Slow down production</a:t>
            </a:r>
          </a:p>
          <a:p>
            <a:pPr lvl="1"/>
            <a:r>
              <a:rPr lang="en-GB" dirty="0"/>
              <a:t>Leave room for competitors</a:t>
            </a:r>
          </a:p>
        </p:txBody>
      </p:sp>
    </p:spTree>
    <p:extLst>
      <p:ext uri="{BB962C8B-B14F-4D97-AF65-F5344CB8AC3E}">
        <p14:creationId xmlns:p14="http://schemas.microsoft.com/office/powerpoint/2010/main" val="3914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‘winner takes all’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game Puzzle &amp; Dragons quickly grew to be the top game</a:t>
            </a:r>
          </a:p>
          <a:p>
            <a:pPr lvl="1"/>
            <a:r>
              <a:rPr lang="en-US" dirty="0"/>
              <a:t>Popularity started with some TV ads</a:t>
            </a:r>
          </a:p>
          <a:p>
            <a:pPr lvl="1"/>
            <a:r>
              <a:rPr lang="en-US" dirty="0"/>
              <a:t>Became the first game ever to pass $1billion in revenues</a:t>
            </a:r>
          </a:p>
          <a:p>
            <a:r>
              <a:rPr lang="en-US" dirty="0"/>
              <a:t>There were few constraints on growth</a:t>
            </a:r>
          </a:p>
          <a:p>
            <a:pPr lvl="1"/>
            <a:r>
              <a:rPr lang="en-US" dirty="0"/>
              <a:t>Apps distributed by Apple and Google</a:t>
            </a:r>
          </a:p>
          <a:p>
            <a:pPr lvl="1"/>
            <a:r>
              <a:rPr lang="en-US" dirty="0"/>
              <a:t>No increased production costs</a:t>
            </a:r>
          </a:p>
          <a:p>
            <a:pPr lvl="1"/>
            <a:r>
              <a:rPr lang="en-US" dirty="0"/>
              <a:t>Parent company had just over 300 employees, no seeming increase during growth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141467"/>
            <a:ext cx="4937125" cy="34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power assessment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anti-competitive to win a large market share</a:t>
            </a:r>
          </a:p>
          <a:p>
            <a:r>
              <a:rPr lang="en-US" dirty="0"/>
              <a:t>Judge Learned Hand stated that a company should not be penalized for ‘superior skill, foresight, and industry’</a:t>
            </a:r>
          </a:p>
          <a:p>
            <a:r>
              <a:rPr lang="en-US" dirty="0"/>
              <a:t>Indeed, with network externalities it is likely that someone will have a large market share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difficult to assess market power in these digital markets</a:t>
            </a:r>
          </a:p>
          <a:p>
            <a:pPr lvl="1"/>
            <a:r>
              <a:rPr lang="en-GB" dirty="0"/>
              <a:t>Pricing issues</a:t>
            </a:r>
          </a:p>
          <a:p>
            <a:pPr lvl="1"/>
            <a:r>
              <a:rPr lang="en-GB" dirty="0"/>
              <a:t>Dynamic markets</a:t>
            </a:r>
          </a:p>
          <a:p>
            <a:r>
              <a:rPr lang="en-GB" dirty="0"/>
              <a:t>AT&amp;T, IBM, Microsoft had issues in adjacent markets</a:t>
            </a:r>
          </a:p>
          <a:p>
            <a:r>
              <a:rPr lang="en-GB" dirty="0"/>
              <a:t>Concerns</a:t>
            </a:r>
          </a:p>
          <a:p>
            <a:pPr lvl="1"/>
            <a:r>
              <a:rPr lang="en-GB" dirty="0"/>
              <a:t>Merger review</a:t>
            </a:r>
          </a:p>
          <a:p>
            <a:pPr lvl="1"/>
            <a:r>
              <a:rPr lang="en-GB" dirty="0"/>
              <a:t>Impact of ex ante constraints</a:t>
            </a:r>
          </a:p>
          <a:p>
            <a:pPr lvl="1"/>
            <a:r>
              <a:rPr lang="en-GB" dirty="0"/>
              <a:t>Timing of ex post remedies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595</Words>
  <Application>Microsoft Office PowerPoint</Application>
  <PresentationFormat>Widescreen</PresentationFormat>
  <Paragraphs>126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Competition in Internet Services</vt:lpstr>
      <vt:lpstr>Internet service companies among the largest in the world</vt:lpstr>
      <vt:lpstr>The Internet can facilitate competition</vt:lpstr>
      <vt:lpstr>High-tech market power</vt:lpstr>
      <vt:lpstr>Network effects</vt:lpstr>
      <vt:lpstr>Economies of scale</vt:lpstr>
      <vt:lpstr>Online ‘winner takes all’</vt:lpstr>
      <vt:lpstr>Market power assessment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Kende</dc:creator>
  <cp:lastModifiedBy>Greenspan, Matthew</cp:lastModifiedBy>
  <cp:revision>9</cp:revision>
  <dcterms:created xsi:type="dcterms:W3CDTF">2018-03-16T12:56:46Z</dcterms:created>
  <dcterms:modified xsi:type="dcterms:W3CDTF">2018-03-18T07:20:02Z</dcterms:modified>
</cp:coreProperties>
</file>