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4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142" autoAdjust="0"/>
  </p:normalViewPr>
  <p:slideViewPr>
    <p:cSldViewPr>
      <p:cViewPr varScale="1">
        <p:scale>
          <a:sx n="58" d="100"/>
          <a:sy n="58" d="100"/>
        </p:scale>
        <p:origin x="64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A77A7-011D-4C72-94F9-BDA162CE84D2}" type="datetimeFigureOut">
              <a:rPr lang="en-GB" smtClean="0"/>
              <a:t>19/03/2018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99E37-521F-48B6-9846-A9CE9AFB5C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50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E5279-E1AE-46D8-BC43-2401FE788CA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359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99E37-521F-48B6-9846-A9CE9AFB5C0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806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585DC-2C2C-49C8-8CF4-AB66D24C1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12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31AA0E7-57BC-4E68-A44D-4A570519E7B1}" type="datetime1">
              <a:rPr lang="en-GB" smtClean="0"/>
              <a:t>19/03/2018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4CCD-F471-41A3-9F05-A6CAD131D029}" type="datetime1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1775-A4C0-4175-98A8-756711CFA0A1}" type="datetime1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03981-285C-4C79-B468-DFCEDE75E9AD}" type="datetime1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45008B1-06A1-438C-BB08-04F36860F152}" type="datetime1">
              <a:rPr lang="en-GB" smtClean="0"/>
              <a:t>19/03/2018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8264-FC99-4EF7-A385-655AFC98834E}" type="datetime1">
              <a:rPr lang="en-GB" smtClean="0"/>
              <a:t>19/03/2018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7F967-4C86-424A-9B92-5900F7E6FCFD}" type="datetime1">
              <a:rPr lang="en-GB" smtClean="0"/>
              <a:t>19/03/2018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3C71-A7E5-4F0A-9463-9842936E1AB6}" type="datetime1">
              <a:rPr lang="en-GB" smtClean="0"/>
              <a:t>19/03/2018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A489-9CBC-44A2-9B9E-E64942A40262}" type="datetime1">
              <a:rPr lang="en-GB" smtClean="0"/>
              <a:t>19/03/2018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AA96-722B-46C6-90F4-CAB8A3422F6F}" type="datetime1">
              <a:rPr lang="en-GB" smtClean="0"/>
              <a:t>19/03/2018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0A73-7821-4A60-8FA0-7FC7413A0F33}" type="datetime1">
              <a:rPr lang="en-GB" smtClean="0"/>
              <a:t>19/03/2018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114B8C-1EA9-4D92-8F3F-3A963C96E27C}" type="datetime1">
              <a:rPr lang="en-GB" smtClean="0"/>
              <a:t>19/03/2018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03373C-72D6-429B-87E7-E7CA28C5E729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fat.govt.nz/en/trade/free-trade-agreements/free-trade-agreements-concluded-but-not-in-force/cptpp/comprehensive-and-progressive-agreement-for-trans-pacific-partnership-tex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str.gov/about-us/policy-offices/press-office/press-releases/2017/november/ustr-releases-updated-nafta" TargetMode="External"/><Relationship Id="rId4" Type="http://schemas.openxmlformats.org/officeDocument/2006/relationships/hyperlink" Target="http://bilaterals.org/?rcep-draft-e-commerce-chapte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ilaterals.org/?tisa-draft-annex-on-electronic-32465" TargetMode="External"/><Relationship Id="rId7" Type="http://schemas.openxmlformats.org/officeDocument/2006/relationships/hyperlink" Target="https://www.wto.org/english/thewto_e/whatis_e/tif_e/org6_e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ade.ec.europa.eu/doclib/press/index.cfm?id=1395" TargetMode="External"/><Relationship Id="rId5" Type="http://schemas.openxmlformats.org/officeDocument/2006/relationships/hyperlink" Target="http://ec.europa.eu/trade/policy/countries-and-regions/negotiations-and-agreements/#_being-negotiated" TargetMode="External"/><Relationship Id="rId4" Type="http://schemas.openxmlformats.org/officeDocument/2006/relationships/hyperlink" Target="http://bilaterals.org/?-mega-regional-ftas-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to.org/english/docs_e/legal_e/26-gats_01_e.htm#articleXI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wn.my/briefings_MC11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Free flow of 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Sanya</a:t>
            </a:r>
            <a:r>
              <a:rPr lang="en-GB" dirty="0" smtClean="0"/>
              <a:t> Reid Smith</a:t>
            </a:r>
          </a:p>
          <a:p>
            <a:r>
              <a:rPr lang="en-GB" dirty="0" smtClean="0"/>
              <a:t>19 March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373C-72D6-429B-87E7-E7CA28C5E72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80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46646"/>
            <a:ext cx="8291264" cy="490066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Some of the trade agreements where ecommerce provisions/ proposals occur </a:t>
            </a:r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8424" y="6237312"/>
            <a:ext cx="609600" cy="521208"/>
          </a:xfrm>
          <a:prstGeom prst="rect">
            <a:avLst/>
          </a:prstGeom>
        </p:spPr>
        <p:txBody>
          <a:bodyPr/>
          <a:lstStyle/>
          <a:p>
            <a:fld id="{4AC51F6E-D6AB-47A4-B4E5-C671025C0B98}" type="slidenum">
              <a:rPr lang="en-GB" smtClean="0"/>
              <a:t>2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Comprehensive and Progressive Agreement for Trans-Pacific Partnership (CPTPP): Australia, Brunei Darussalam, Canada, Chile, Japan, Malaysia, Mexico, New Zealand, Peru, Singapore, and Viet Nam.</a:t>
            </a:r>
          </a:p>
          <a:p>
            <a:pPr lvl="1"/>
            <a:r>
              <a:rPr lang="en-GB" dirty="0" smtClean="0"/>
              <a:t>Text: </a:t>
            </a:r>
            <a:r>
              <a:rPr lang="en-GB" dirty="0" smtClean="0">
                <a:hlinkClick r:id="rId3"/>
              </a:rPr>
              <a:t>https://www.mfat.govt.nz/en/trade/free-trade-agreements/free-trade-agreements-concluded-but-not-in-force/cptpp/comprehensive-and-progressive-agreement-for-trans-pacific-partnership-text/</a:t>
            </a:r>
            <a:r>
              <a:rPr lang="en-GB" dirty="0" smtClean="0"/>
              <a:t> </a:t>
            </a:r>
          </a:p>
          <a:p>
            <a:r>
              <a:rPr lang="en-GB" dirty="0" smtClean="0"/>
              <a:t>Regional Comprehensive Economic Partnership (RCEP): 10 members of ASEAN—Brunei-Darussalam, Cambodia, Indonesia, Laos, Malaysia, Myanmar, the Philippines, Singapore, Thailand and Viet Nam + 6 countries with which ASEAN has free trade agreements—Australia, China, India, Japan, Korea, and New Zealand.</a:t>
            </a:r>
          </a:p>
          <a:p>
            <a:pPr lvl="1"/>
            <a:r>
              <a:rPr lang="en-GB" dirty="0" smtClean="0"/>
              <a:t>Leaked terms of reference for the ecommerce chapter: </a:t>
            </a:r>
            <a:r>
              <a:rPr lang="en-GB" dirty="0" smtClean="0">
                <a:hlinkClick r:id="rId4"/>
              </a:rPr>
              <a:t>http://bilaterals.org/?rcep-draft-e-commerce-chapter</a:t>
            </a:r>
            <a:endParaRPr lang="en-GB" dirty="0" smtClean="0"/>
          </a:p>
          <a:p>
            <a:r>
              <a:rPr lang="en-GB" dirty="0" smtClean="0"/>
              <a:t>NAFTA renegotiation: Canada, Mexico, USA</a:t>
            </a:r>
          </a:p>
          <a:p>
            <a:pPr lvl="1"/>
            <a:r>
              <a:rPr lang="en-GB" dirty="0" smtClean="0"/>
              <a:t>USTR’s revised objectives: </a:t>
            </a:r>
            <a:r>
              <a:rPr lang="en-GB" dirty="0" smtClean="0">
                <a:hlinkClick r:id="rId5"/>
              </a:rPr>
              <a:t>https://ustr.gov/about-us/policy-offices/press-office/press-releases/2017/november/ustr-releases-updated-nafta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2211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792088"/>
          </a:xfrm>
        </p:spPr>
        <p:txBody>
          <a:bodyPr>
            <a:noAutofit/>
          </a:bodyPr>
          <a:lstStyle/>
          <a:p>
            <a:r>
              <a:rPr lang="en-GB" sz="2600" b="1" dirty="0" smtClean="0"/>
              <a:t>Some of the trade agreements where ecommerce provisions/ proposals occur, continued</a:t>
            </a:r>
            <a:endParaRPr lang="en-GB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373C-72D6-429B-87E7-E7CA28C5E729}" type="slidenum">
              <a:rPr lang="en-GB" smtClean="0"/>
              <a:t>3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568952" cy="5616624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Trade In Services Agreement (TISA)?</a:t>
            </a:r>
          </a:p>
          <a:p>
            <a:pPr lvl="1"/>
            <a:r>
              <a:rPr lang="en-GB" dirty="0" smtClean="0"/>
              <a:t>Countries negotiating TISA: Australia, Canada, Chile, Colombia, Costa Rica, EU, Hong Kong, Iceland, Israel, Japan, Korea, Liechtenstein, Mauritius, Mexico, New Zealand, Norway, Pakistan, Panama, Peru, Switzerland, Taiwan, Turkey and USA.</a:t>
            </a:r>
          </a:p>
          <a:p>
            <a:pPr lvl="1"/>
            <a:r>
              <a:rPr lang="en-GB" dirty="0" smtClean="0"/>
              <a:t>Latest leaked ecommerce text: </a:t>
            </a:r>
            <a:r>
              <a:rPr lang="en-GB" dirty="0" smtClean="0">
                <a:hlinkClick r:id="rId3"/>
              </a:rPr>
              <a:t>http://bilaterals.org/?tisa-draft-annex-on-electronic-32465</a:t>
            </a:r>
            <a:r>
              <a:rPr lang="en-GB" dirty="0" smtClean="0"/>
              <a:t> from </a:t>
            </a:r>
            <a:r>
              <a:rPr lang="en-GB" dirty="0" smtClean="0">
                <a:hlinkClick r:id="rId4"/>
              </a:rPr>
              <a:t>http://bilaterals.org/?-mega-regional-ftas-</a:t>
            </a:r>
            <a:r>
              <a:rPr lang="en-GB" dirty="0" smtClean="0"/>
              <a:t>. </a:t>
            </a:r>
          </a:p>
          <a:p>
            <a:r>
              <a:rPr lang="en-GB" dirty="0" smtClean="0"/>
              <a:t>EUFTAs?</a:t>
            </a:r>
          </a:p>
          <a:p>
            <a:pPr lvl="1"/>
            <a:r>
              <a:rPr lang="en-GB" dirty="0" smtClean="0"/>
              <a:t>Countries EU is negotiating with: </a:t>
            </a:r>
            <a:r>
              <a:rPr lang="en-GB" dirty="0" smtClean="0">
                <a:hlinkClick r:id="rId5"/>
              </a:rPr>
              <a:t>http://ec.europa.eu/trade/policy/countries-and-regions/negotiations-and-agreements/#_being-negotiated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EU proposals: </a:t>
            </a:r>
            <a:r>
              <a:rPr lang="en-GB" dirty="0" smtClean="0">
                <a:hlinkClick r:id="rId6"/>
              </a:rPr>
              <a:t>http://trade.ec.europa.eu/doclib/press/index.cfm?id=1395</a:t>
            </a:r>
            <a:r>
              <a:rPr lang="en-GB" dirty="0" smtClean="0"/>
              <a:t> </a:t>
            </a:r>
          </a:p>
          <a:p>
            <a:r>
              <a:rPr lang="en-GB" dirty="0" smtClean="0"/>
              <a:t>World Trade Organization (WTO): </a:t>
            </a:r>
          </a:p>
          <a:p>
            <a:pPr lvl="1"/>
            <a:r>
              <a:rPr lang="en-GB" dirty="0" smtClean="0"/>
              <a:t>164 countries in WTO </a:t>
            </a:r>
            <a:r>
              <a:rPr lang="en-GB" dirty="0" smtClean="0">
                <a:hlinkClick r:id="rId7"/>
              </a:rPr>
              <a:t>https://www.wto.org/english/thewto_e/whatis_e/tif_e/org6_e.htm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50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562074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WTO’s privacy exception</a:t>
            </a:r>
            <a:endParaRPr lang="en-GB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430960" cy="340782"/>
          </a:xfrm>
        </p:spPr>
        <p:txBody>
          <a:bodyPr/>
          <a:lstStyle/>
          <a:p>
            <a:fld id="{1B03373C-72D6-429B-87E7-E7CA28C5E729}" type="slidenum">
              <a:rPr lang="en-GB" smtClean="0"/>
              <a:t>4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568952" cy="5976664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GATS: ‘Article XIV: General Exceptions </a:t>
            </a:r>
          </a:p>
          <a:p>
            <a:r>
              <a:rPr lang="en-GB" dirty="0" smtClean="0"/>
              <a:t>Subject to the requirement that such measures are not applied in a manner which would constitute a means of arbitrary or unjustifiable discrimination between countries where like conditions prevail, or a disguised restriction on trade in services, nothing in this Agreement shall be construed to prevent the adoption or enforcement by any Member of measures:</a:t>
            </a:r>
          </a:p>
          <a:p>
            <a:r>
              <a:rPr lang="en-GB" dirty="0" smtClean="0"/>
              <a:t>. . . (c)  necessary to secure compliance with laws or regulations which are not inconsistent with the provisions of this Agreement including those relating to:</a:t>
            </a:r>
          </a:p>
          <a:p>
            <a:pPr lvl="1"/>
            <a:r>
              <a:rPr lang="en-GB" dirty="0" smtClean="0"/>
              <a:t>. . .(ii)   the protection of the </a:t>
            </a:r>
            <a:r>
              <a:rPr lang="en-GB" b="1" dirty="0" smtClean="0"/>
              <a:t>privacy</a:t>
            </a:r>
            <a:r>
              <a:rPr lang="en-GB" dirty="0" smtClean="0"/>
              <a:t> of individuals in relation to the processing and dissemination of personal data and the protection of confidentiality of individual records and accounts;’</a:t>
            </a:r>
          </a:p>
          <a:p>
            <a:pPr marL="0" indent="0">
              <a:buNone/>
            </a:pPr>
            <a:r>
              <a:rPr lang="en-GB" sz="2600" dirty="0" smtClean="0">
                <a:hlinkClick r:id="rId2"/>
              </a:rPr>
              <a:t>https://www.wto.org/english/docs_e/legal_e/26-gats_01_e.htm#articleXIV</a:t>
            </a:r>
            <a:r>
              <a:rPr lang="en-GB" sz="2600" dirty="0" smtClean="0"/>
              <a:t> 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690010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Some analyses: </a:t>
            </a:r>
            <a:r>
              <a:rPr lang="en-GB" sz="2400" dirty="0" smtClean="0">
                <a:hlinkClick r:id="rId3"/>
              </a:rPr>
              <a:t>http://www.twn.my/briefings_MC11.htm</a:t>
            </a:r>
            <a:r>
              <a:rPr lang="en-GB" sz="2400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82E39CEE-0BE6-4FE4-88F5-9ECA64F0AEBB}" type="slidenum">
              <a:rPr lang="en-GB" smtClean="0"/>
              <a:t>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717032"/>
            <a:ext cx="8229600" cy="2409131"/>
          </a:xfrm>
        </p:spPr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sanya@twnetwork.org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4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352</Words>
  <Application>Microsoft Office PowerPoint</Application>
  <PresentationFormat>On-screen Show (4:3)</PresentationFormat>
  <Paragraphs>36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Gill Sans MT</vt:lpstr>
      <vt:lpstr>Bookman Old Style</vt:lpstr>
      <vt:lpstr>Calibri</vt:lpstr>
      <vt:lpstr>Wingdings</vt:lpstr>
      <vt:lpstr>Wingdings 3</vt:lpstr>
      <vt:lpstr>Origin</vt:lpstr>
      <vt:lpstr>Free flow of data</vt:lpstr>
      <vt:lpstr>Some of the trade agreements where ecommerce provisions/ proposals occur </vt:lpstr>
      <vt:lpstr>Some of the trade agreements where ecommerce provisions/ proposals occur, continued</vt:lpstr>
      <vt:lpstr>WTO’s privacy exception</vt:lpstr>
      <vt:lpstr>     Some analyses: http://www.twn.my/briefings_MC11.htm     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2018-03-19T11:15:12Z</dcterms:created>
  <dcterms:modified xsi:type="dcterms:W3CDTF">2018-03-19T13:15:36Z</dcterms:modified>
</cp:coreProperties>
</file>