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704" r:id="rId2"/>
  </p:sldMasterIdLst>
  <p:notesMasterIdLst>
    <p:notesMasterId r:id="rId14"/>
  </p:notesMasterIdLst>
  <p:handoutMasterIdLst>
    <p:handoutMasterId r:id="rId15"/>
  </p:handoutMasterIdLst>
  <p:sldIdLst>
    <p:sldId id="592" r:id="rId3"/>
    <p:sldId id="731" r:id="rId4"/>
    <p:sldId id="732" r:id="rId5"/>
    <p:sldId id="733" r:id="rId6"/>
    <p:sldId id="735" r:id="rId7"/>
    <p:sldId id="736" r:id="rId8"/>
    <p:sldId id="737" r:id="rId9"/>
    <p:sldId id="738" r:id="rId10"/>
    <p:sldId id="734" r:id="rId11"/>
    <p:sldId id="739" r:id="rId12"/>
    <p:sldId id="711" r:id="rId13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C1C3F7C-7B01-40E3-ADB1-C6049B090DCB}">
          <p14:sldIdLst>
            <p14:sldId id="592"/>
            <p14:sldId id="731"/>
            <p14:sldId id="732"/>
            <p14:sldId id="733"/>
            <p14:sldId id="735"/>
            <p14:sldId id="736"/>
            <p14:sldId id="737"/>
            <p14:sldId id="738"/>
            <p14:sldId id="734"/>
            <p14:sldId id="739"/>
            <p14:sldId id="7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2A141"/>
    <a:srgbClr val="00CC00"/>
    <a:srgbClr val="5EB320"/>
    <a:srgbClr val="8DBD2C"/>
    <a:srgbClr val="A4DDA8"/>
    <a:srgbClr val="DED6AE"/>
    <a:srgbClr val="E7E0EC"/>
    <a:srgbClr val="B6B729"/>
    <a:srgbClr val="277543"/>
    <a:srgbClr val="83B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18" autoAdjust="0"/>
    <p:restoredTop sz="90536" autoAdjust="0"/>
  </p:normalViewPr>
  <p:slideViewPr>
    <p:cSldViewPr>
      <p:cViewPr varScale="1">
        <p:scale>
          <a:sx n="83" d="100"/>
          <a:sy n="83" d="100"/>
        </p:scale>
        <p:origin x="70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2"/>
    </p:cViewPr>
  </p:sorterViewPr>
  <p:notesViewPr>
    <p:cSldViewPr>
      <p:cViewPr varScale="1">
        <p:scale>
          <a:sx n="76" d="100"/>
          <a:sy n="76" d="100"/>
        </p:scale>
        <p:origin x="218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25F59B-02AE-4852-B42B-C78A83CEA52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7BF3484-A87E-4232-AC61-D089B85917F5}">
      <dgm:prSet phldrT="[Text]"/>
      <dgm:spPr/>
      <dgm:t>
        <a:bodyPr/>
        <a:lstStyle/>
        <a:p>
          <a:r>
            <a:rPr lang="hr-HR" dirty="0"/>
            <a:t>Exploring company’s vision, mission, strategy and business plans</a:t>
          </a:r>
          <a:endParaRPr lang="en-US" dirty="0"/>
        </a:p>
      </dgm:t>
    </dgm:pt>
    <dgm:pt modelId="{37D20B9C-7909-4235-9BDB-0DABF1BDB162}" type="parTrans" cxnId="{ED28EB86-1217-4715-B00B-C5AE8461D45B}">
      <dgm:prSet/>
      <dgm:spPr/>
      <dgm:t>
        <a:bodyPr/>
        <a:lstStyle/>
        <a:p>
          <a:endParaRPr lang="en-US"/>
        </a:p>
      </dgm:t>
    </dgm:pt>
    <dgm:pt modelId="{7962729A-249B-459F-B44D-B427E85B732F}" type="sibTrans" cxnId="{ED28EB86-1217-4715-B00B-C5AE8461D45B}">
      <dgm:prSet/>
      <dgm:spPr/>
      <dgm:t>
        <a:bodyPr/>
        <a:lstStyle/>
        <a:p>
          <a:endParaRPr lang="en-US"/>
        </a:p>
      </dgm:t>
    </dgm:pt>
    <dgm:pt modelId="{1D8371F4-3826-4435-8409-D31808A569D6}">
      <dgm:prSet phldrT="[Text]"/>
      <dgm:spPr/>
      <dgm:t>
        <a:bodyPr/>
        <a:lstStyle/>
        <a:p>
          <a:r>
            <a:rPr lang="hr-HR" dirty="0"/>
            <a:t>Recognizing opportunities where information security can contribute</a:t>
          </a:r>
          <a:endParaRPr lang="en-US" dirty="0"/>
        </a:p>
      </dgm:t>
    </dgm:pt>
    <dgm:pt modelId="{8656393A-D7CA-4C9B-9440-438AEFB92EB6}" type="parTrans" cxnId="{2E786925-8110-4CDB-99ED-FA0B01A76CF4}">
      <dgm:prSet/>
      <dgm:spPr/>
      <dgm:t>
        <a:bodyPr/>
        <a:lstStyle/>
        <a:p>
          <a:endParaRPr lang="en-US"/>
        </a:p>
      </dgm:t>
    </dgm:pt>
    <dgm:pt modelId="{ECC7E261-0C4F-415A-AFBE-3BF7D4B20CA3}" type="sibTrans" cxnId="{2E786925-8110-4CDB-99ED-FA0B01A76CF4}">
      <dgm:prSet/>
      <dgm:spPr/>
      <dgm:t>
        <a:bodyPr/>
        <a:lstStyle/>
        <a:p>
          <a:endParaRPr lang="en-US"/>
        </a:p>
      </dgm:t>
    </dgm:pt>
    <dgm:pt modelId="{40DE8064-DB77-49B7-96D2-B732FA7D2C57}">
      <dgm:prSet phldrT="[Text]"/>
      <dgm:spPr/>
      <dgm:t>
        <a:bodyPr/>
        <a:lstStyle/>
        <a:p>
          <a:r>
            <a:rPr lang="hr-HR" dirty="0"/>
            <a:t>Set appropriate objectives, develop the plans and provide resources</a:t>
          </a:r>
          <a:endParaRPr lang="en-US" dirty="0"/>
        </a:p>
      </dgm:t>
    </dgm:pt>
    <dgm:pt modelId="{73F24727-B8B1-4A62-8587-0EEB4C0BFB1F}" type="parTrans" cxnId="{4317805E-F979-4832-98D0-B5747A7FACD3}">
      <dgm:prSet/>
      <dgm:spPr/>
      <dgm:t>
        <a:bodyPr/>
        <a:lstStyle/>
        <a:p>
          <a:endParaRPr lang="en-US"/>
        </a:p>
      </dgm:t>
    </dgm:pt>
    <dgm:pt modelId="{841CBF99-F0AD-438E-B54D-EFFE50502C46}" type="sibTrans" cxnId="{4317805E-F979-4832-98D0-B5747A7FACD3}">
      <dgm:prSet/>
      <dgm:spPr/>
      <dgm:t>
        <a:bodyPr/>
        <a:lstStyle/>
        <a:p>
          <a:endParaRPr lang="en-US"/>
        </a:p>
      </dgm:t>
    </dgm:pt>
    <dgm:pt modelId="{47A20CE8-3128-4054-83C3-69F7E93C88ED}" type="pres">
      <dgm:prSet presAssocID="{B325F59B-02AE-4852-B42B-C78A83CEA52D}" presName="CompostProcess" presStyleCnt="0">
        <dgm:presLayoutVars>
          <dgm:dir/>
          <dgm:resizeHandles val="exact"/>
        </dgm:presLayoutVars>
      </dgm:prSet>
      <dgm:spPr/>
    </dgm:pt>
    <dgm:pt modelId="{73E9C841-CA6B-4A03-92D3-42F99145493E}" type="pres">
      <dgm:prSet presAssocID="{B325F59B-02AE-4852-B42B-C78A83CEA52D}" presName="arrow" presStyleLbl="bgShp" presStyleIdx="0" presStyleCnt="1"/>
      <dgm:spPr/>
    </dgm:pt>
    <dgm:pt modelId="{3AC86563-FFBF-42C1-90BF-0B38B0AE7F9D}" type="pres">
      <dgm:prSet presAssocID="{B325F59B-02AE-4852-B42B-C78A83CEA52D}" presName="linearProcess" presStyleCnt="0"/>
      <dgm:spPr/>
    </dgm:pt>
    <dgm:pt modelId="{71C44988-2D8C-4120-89F3-D4292A5C31E3}" type="pres">
      <dgm:prSet presAssocID="{47BF3484-A87E-4232-AC61-D089B85917F5}" presName="textNode" presStyleLbl="node1" presStyleIdx="0" presStyleCnt="3">
        <dgm:presLayoutVars>
          <dgm:bulletEnabled val="1"/>
        </dgm:presLayoutVars>
      </dgm:prSet>
      <dgm:spPr/>
    </dgm:pt>
    <dgm:pt modelId="{BF7FC7CD-8DA8-428B-A5E2-5B96DE2E3498}" type="pres">
      <dgm:prSet presAssocID="{7962729A-249B-459F-B44D-B427E85B732F}" presName="sibTrans" presStyleCnt="0"/>
      <dgm:spPr/>
    </dgm:pt>
    <dgm:pt modelId="{87C75CDD-B442-4299-A700-5A20B4CB9E16}" type="pres">
      <dgm:prSet presAssocID="{1D8371F4-3826-4435-8409-D31808A569D6}" presName="textNode" presStyleLbl="node1" presStyleIdx="1" presStyleCnt="3">
        <dgm:presLayoutVars>
          <dgm:bulletEnabled val="1"/>
        </dgm:presLayoutVars>
      </dgm:prSet>
      <dgm:spPr/>
    </dgm:pt>
    <dgm:pt modelId="{AA24A703-3401-413D-96ED-156EE89DECBB}" type="pres">
      <dgm:prSet presAssocID="{ECC7E261-0C4F-415A-AFBE-3BF7D4B20CA3}" presName="sibTrans" presStyleCnt="0"/>
      <dgm:spPr/>
    </dgm:pt>
    <dgm:pt modelId="{C1EFE42E-5CCE-4A4E-9CFE-6B097CA86A2D}" type="pres">
      <dgm:prSet presAssocID="{40DE8064-DB77-49B7-96D2-B732FA7D2C57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ED28EB86-1217-4715-B00B-C5AE8461D45B}" srcId="{B325F59B-02AE-4852-B42B-C78A83CEA52D}" destId="{47BF3484-A87E-4232-AC61-D089B85917F5}" srcOrd="0" destOrd="0" parTransId="{37D20B9C-7909-4235-9BDB-0DABF1BDB162}" sibTransId="{7962729A-249B-459F-B44D-B427E85B732F}"/>
    <dgm:cxn modelId="{4317805E-F979-4832-98D0-B5747A7FACD3}" srcId="{B325F59B-02AE-4852-B42B-C78A83CEA52D}" destId="{40DE8064-DB77-49B7-96D2-B732FA7D2C57}" srcOrd="2" destOrd="0" parTransId="{73F24727-B8B1-4A62-8587-0EEB4C0BFB1F}" sibTransId="{841CBF99-F0AD-438E-B54D-EFFE50502C46}"/>
    <dgm:cxn modelId="{5D31923C-34CF-4713-BC3E-EDC6A68CF9CD}" type="presOf" srcId="{1D8371F4-3826-4435-8409-D31808A569D6}" destId="{87C75CDD-B442-4299-A700-5A20B4CB9E16}" srcOrd="0" destOrd="0" presId="urn:microsoft.com/office/officeart/2005/8/layout/hProcess9"/>
    <dgm:cxn modelId="{2E786925-8110-4CDB-99ED-FA0B01A76CF4}" srcId="{B325F59B-02AE-4852-B42B-C78A83CEA52D}" destId="{1D8371F4-3826-4435-8409-D31808A569D6}" srcOrd="1" destOrd="0" parTransId="{8656393A-D7CA-4C9B-9440-438AEFB92EB6}" sibTransId="{ECC7E261-0C4F-415A-AFBE-3BF7D4B20CA3}"/>
    <dgm:cxn modelId="{81CBA028-366A-4491-807C-2ABC1A975F95}" type="presOf" srcId="{40DE8064-DB77-49B7-96D2-B732FA7D2C57}" destId="{C1EFE42E-5CCE-4A4E-9CFE-6B097CA86A2D}" srcOrd="0" destOrd="0" presId="urn:microsoft.com/office/officeart/2005/8/layout/hProcess9"/>
    <dgm:cxn modelId="{266144C5-1B59-471C-8193-AEFDCC5125C8}" type="presOf" srcId="{B325F59B-02AE-4852-B42B-C78A83CEA52D}" destId="{47A20CE8-3128-4054-83C3-69F7E93C88ED}" srcOrd="0" destOrd="0" presId="urn:microsoft.com/office/officeart/2005/8/layout/hProcess9"/>
    <dgm:cxn modelId="{CB1DF8A5-5596-4129-8CDF-714ED817250C}" type="presOf" srcId="{47BF3484-A87E-4232-AC61-D089B85917F5}" destId="{71C44988-2D8C-4120-89F3-D4292A5C31E3}" srcOrd="0" destOrd="0" presId="urn:microsoft.com/office/officeart/2005/8/layout/hProcess9"/>
    <dgm:cxn modelId="{69DC6D1A-B1C8-4086-921F-F2512B1109A2}" type="presParOf" srcId="{47A20CE8-3128-4054-83C3-69F7E93C88ED}" destId="{73E9C841-CA6B-4A03-92D3-42F99145493E}" srcOrd="0" destOrd="0" presId="urn:microsoft.com/office/officeart/2005/8/layout/hProcess9"/>
    <dgm:cxn modelId="{07DB49A0-10C9-4D9F-9AF9-77CEECA258E0}" type="presParOf" srcId="{47A20CE8-3128-4054-83C3-69F7E93C88ED}" destId="{3AC86563-FFBF-42C1-90BF-0B38B0AE7F9D}" srcOrd="1" destOrd="0" presId="urn:microsoft.com/office/officeart/2005/8/layout/hProcess9"/>
    <dgm:cxn modelId="{F7C2EEFA-4AB3-4E36-9AAA-8BABD79260F3}" type="presParOf" srcId="{3AC86563-FFBF-42C1-90BF-0B38B0AE7F9D}" destId="{71C44988-2D8C-4120-89F3-D4292A5C31E3}" srcOrd="0" destOrd="0" presId="urn:microsoft.com/office/officeart/2005/8/layout/hProcess9"/>
    <dgm:cxn modelId="{6DC62507-924E-412F-875C-286FFA55D858}" type="presParOf" srcId="{3AC86563-FFBF-42C1-90BF-0B38B0AE7F9D}" destId="{BF7FC7CD-8DA8-428B-A5E2-5B96DE2E3498}" srcOrd="1" destOrd="0" presId="urn:microsoft.com/office/officeart/2005/8/layout/hProcess9"/>
    <dgm:cxn modelId="{561D6554-8038-4F69-8716-5D260DEB80F5}" type="presParOf" srcId="{3AC86563-FFBF-42C1-90BF-0B38B0AE7F9D}" destId="{87C75CDD-B442-4299-A700-5A20B4CB9E16}" srcOrd="2" destOrd="0" presId="urn:microsoft.com/office/officeart/2005/8/layout/hProcess9"/>
    <dgm:cxn modelId="{15FFA4E1-5701-452D-8C90-ABFAD1E14648}" type="presParOf" srcId="{3AC86563-FFBF-42C1-90BF-0B38B0AE7F9D}" destId="{AA24A703-3401-413D-96ED-156EE89DECBB}" srcOrd="3" destOrd="0" presId="urn:microsoft.com/office/officeart/2005/8/layout/hProcess9"/>
    <dgm:cxn modelId="{4010E241-0EAA-4BE2-A8D2-5982095014BC}" type="presParOf" srcId="{3AC86563-FFBF-42C1-90BF-0B38B0AE7F9D}" destId="{C1EFE42E-5CCE-4A4E-9CFE-6B097CA86A2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62930E-790A-4205-8B9F-8778839D3C34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8DFE73-0987-4B98-A105-6785325E9FA0}">
      <dgm:prSet phldrT="[Text]"/>
      <dgm:spPr/>
      <dgm:t>
        <a:bodyPr/>
        <a:lstStyle/>
        <a:p>
          <a:r>
            <a:rPr lang="hr-HR" dirty="0"/>
            <a:t>Creativity</a:t>
          </a:r>
        </a:p>
        <a:p>
          <a:r>
            <a:rPr lang="hr-HR" dirty="0"/>
            <a:t>Trust among employees</a:t>
          </a:r>
        </a:p>
        <a:p>
          <a:r>
            <a:rPr lang="hr-HR" dirty="0"/>
            <a:t>Ease of doing business</a:t>
          </a:r>
        </a:p>
        <a:p>
          <a:r>
            <a:rPr lang="hr-HR" dirty="0"/>
            <a:t>Insourcing</a:t>
          </a:r>
        </a:p>
        <a:p>
          <a:r>
            <a:rPr lang="hr-HR" dirty="0"/>
            <a:t>Reputation</a:t>
          </a:r>
          <a:endParaRPr lang="en-US" dirty="0"/>
        </a:p>
      </dgm:t>
    </dgm:pt>
    <dgm:pt modelId="{8F76EB27-2306-4AEE-9130-85C4B17C05E8}" type="parTrans" cxnId="{9A08390E-BC50-4FC6-9711-9F84F8DCADB5}">
      <dgm:prSet/>
      <dgm:spPr/>
      <dgm:t>
        <a:bodyPr/>
        <a:lstStyle/>
        <a:p>
          <a:endParaRPr lang="en-US"/>
        </a:p>
      </dgm:t>
    </dgm:pt>
    <dgm:pt modelId="{D7DBFB6A-7FEF-4FD2-ADFB-52427D6CA2FA}" type="sibTrans" cxnId="{9A08390E-BC50-4FC6-9711-9F84F8DCADB5}">
      <dgm:prSet/>
      <dgm:spPr/>
      <dgm:t>
        <a:bodyPr/>
        <a:lstStyle/>
        <a:p>
          <a:endParaRPr lang="en-US"/>
        </a:p>
      </dgm:t>
    </dgm:pt>
    <dgm:pt modelId="{A9C486F8-5CA0-4AC0-9DC0-8E33261AAF2C}">
      <dgm:prSet phldrT="[Text]" custT="1"/>
      <dgm:spPr/>
      <dgm:t>
        <a:bodyPr/>
        <a:lstStyle/>
        <a:p>
          <a:r>
            <a:rPr lang="hr-HR" sz="2400" dirty="0"/>
            <a:t>Security controls</a:t>
          </a:r>
        </a:p>
        <a:p>
          <a:r>
            <a:rPr lang="hr-HR" sz="2400" dirty="0"/>
            <a:t>Top-down control</a:t>
          </a:r>
        </a:p>
        <a:p>
          <a:r>
            <a:rPr lang="hr-HR" sz="2400" dirty="0"/>
            <a:t>Exposure to threats</a:t>
          </a:r>
        </a:p>
        <a:p>
          <a:r>
            <a:rPr lang="hr-HR" sz="2400" dirty="0"/>
            <a:t>Outsourcing</a:t>
          </a:r>
        </a:p>
        <a:p>
          <a:r>
            <a:rPr lang="hr-HR" sz="2400" dirty="0"/>
            <a:t>Bottom-line profits</a:t>
          </a:r>
          <a:endParaRPr lang="en-US" sz="2000" dirty="0"/>
        </a:p>
      </dgm:t>
    </dgm:pt>
    <dgm:pt modelId="{CAF977B8-0B04-4498-8149-991D14C40449}" type="parTrans" cxnId="{0D10AE75-0A28-4B90-9CD3-5229956691EF}">
      <dgm:prSet/>
      <dgm:spPr/>
      <dgm:t>
        <a:bodyPr/>
        <a:lstStyle/>
        <a:p>
          <a:endParaRPr lang="en-US"/>
        </a:p>
      </dgm:t>
    </dgm:pt>
    <dgm:pt modelId="{1F51CAE1-7ADC-4C5C-A9C2-249FCDAF6FB7}" type="sibTrans" cxnId="{0D10AE75-0A28-4B90-9CD3-5229956691EF}">
      <dgm:prSet/>
      <dgm:spPr/>
      <dgm:t>
        <a:bodyPr/>
        <a:lstStyle/>
        <a:p>
          <a:endParaRPr lang="en-US"/>
        </a:p>
      </dgm:t>
    </dgm:pt>
    <dgm:pt modelId="{226886F1-99BE-4219-8D11-8EBF347F62D4}" type="pres">
      <dgm:prSet presAssocID="{0B62930E-790A-4205-8B9F-8778839D3C34}" presName="Name0" presStyleCnt="0">
        <dgm:presLayoutVars>
          <dgm:chMax val="2"/>
          <dgm:chPref val="2"/>
          <dgm:animLvl val="lvl"/>
        </dgm:presLayoutVars>
      </dgm:prSet>
      <dgm:spPr/>
    </dgm:pt>
    <dgm:pt modelId="{512E0C1F-241B-4540-9AF4-9F8E97726918}" type="pres">
      <dgm:prSet presAssocID="{0B62930E-790A-4205-8B9F-8778839D3C34}" presName="LeftText" presStyleLbl="revTx" presStyleIdx="0" presStyleCnt="0">
        <dgm:presLayoutVars>
          <dgm:bulletEnabled val="1"/>
        </dgm:presLayoutVars>
      </dgm:prSet>
      <dgm:spPr/>
    </dgm:pt>
    <dgm:pt modelId="{B33AEDAF-18BF-457E-8A56-2E35CFA6C193}" type="pres">
      <dgm:prSet presAssocID="{0B62930E-790A-4205-8B9F-8778839D3C34}" presName="LeftNode" presStyleLbl="bgImgPlace1" presStyleIdx="0" presStyleCnt="2" custScaleX="219425" custLinFactNeighborX="-53019" custLinFactNeighborY="425">
        <dgm:presLayoutVars>
          <dgm:chMax val="2"/>
          <dgm:chPref val="2"/>
        </dgm:presLayoutVars>
      </dgm:prSet>
      <dgm:spPr/>
    </dgm:pt>
    <dgm:pt modelId="{BA55CD5D-B947-49FC-B94C-1A14C41DF0B1}" type="pres">
      <dgm:prSet presAssocID="{0B62930E-790A-4205-8B9F-8778839D3C34}" presName="RightText" presStyleLbl="revTx" presStyleIdx="0" presStyleCnt="0">
        <dgm:presLayoutVars>
          <dgm:bulletEnabled val="1"/>
        </dgm:presLayoutVars>
      </dgm:prSet>
      <dgm:spPr/>
    </dgm:pt>
    <dgm:pt modelId="{C399D4D6-D129-4640-A491-000BAC3379A6}" type="pres">
      <dgm:prSet presAssocID="{0B62930E-790A-4205-8B9F-8778839D3C34}" presName="RightNode" presStyleLbl="bgImgPlace1" presStyleIdx="1" presStyleCnt="2" custScaleX="201731" custLinFactNeighborX="52271" custLinFactNeighborY="424">
        <dgm:presLayoutVars>
          <dgm:chMax val="0"/>
          <dgm:chPref val="0"/>
        </dgm:presLayoutVars>
      </dgm:prSet>
      <dgm:spPr/>
    </dgm:pt>
    <dgm:pt modelId="{2BDFDB16-7BAD-4FF7-8187-6931D10D2F90}" type="pres">
      <dgm:prSet presAssocID="{0B62930E-790A-4205-8B9F-8778839D3C34}" presName="TopArrow" presStyleLbl="node1" presStyleIdx="0" presStyleCnt="2"/>
      <dgm:spPr/>
    </dgm:pt>
    <dgm:pt modelId="{7CE70612-CD33-4153-A35B-CB748EC2126C}" type="pres">
      <dgm:prSet presAssocID="{0B62930E-790A-4205-8B9F-8778839D3C34}" presName="BottomArrow" presStyleLbl="node1" presStyleIdx="1" presStyleCnt="2"/>
      <dgm:spPr/>
    </dgm:pt>
  </dgm:ptLst>
  <dgm:cxnLst>
    <dgm:cxn modelId="{2BEA8015-AE3A-49C5-96E5-5D24A3F0B738}" type="presOf" srcId="{798DFE73-0987-4B98-A105-6785325E9FA0}" destId="{512E0C1F-241B-4540-9AF4-9F8E97726918}" srcOrd="0" destOrd="0" presId="urn:microsoft.com/office/officeart/2009/layout/ReverseList"/>
    <dgm:cxn modelId="{DB7BAFD3-E3CA-4892-B7AC-BF7EF771395B}" type="presOf" srcId="{798DFE73-0987-4B98-A105-6785325E9FA0}" destId="{B33AEDAF-18BF-457E-8A56-2E35CFA6C193}" srcOrd="1" destOrd="0" presId="urn:microsoft.com/office/officeart/2009/layout/ReverseList"/>
    <dgm:cxn modelId="{9C6680AB-BFAB-439A-A707-C71ACC9DEDB3}" type="presOf" srcId="{0B62930E-790A-4205-8B9F-8778839D3C34}" destId="{226886F1-99BE-4219-8D11-8EBF347F62D4}" srcOrd="0" destOrd="0" presId="urn:microsoft.com/office/officeart/2009/layout/ReverseList"/>
    <dgm:cxn modelId="{7CEC9D66-B9C2-4356-827A-00C920D3BC37}" type="presOf" srcId="{A9C486F8-5CA0-4AC0-9DC0-8E33261AAF2C}" destId="{C399D4D6-D129-4640-A491-000BAC3379A6}" srcOrd="1" destOrd="0" presId="urn:microsoft.com/office/officeart/2009/layout/ReverseList"/>
    <dgm:cxn modelId="{7A7DF090-9B90-4244-9D70-D70632AFF3C3}" type="presOf" srcId="{A9C486F8-5CA0-4AC0-9DC0-8E33261AAF2C}" destId="{BA55CD5D-B947-49FC-B94C-1A14C41DF0B1}" srcOrd="0" destOrd="0" presId="urn:microsoft.com/office/officeart/2009/layout/ReverseList"/>
    <dgm:cxn modelId="{9A08390E-BC50-4FC6-9711-9F84F8DCADB5}" srcId="{0B62930E-790A-4205-8B9F-8778839D3C34}" destId="{798DFE73-0987-4B98-A105-6785325E9FA0}" srcOrd="0" destOrd="0" parTransId="{8F76EB27-2306-4AEE-9130-85C4B17C05E8}" sibTransId="{D7DBFB6A-7FEF-4FD2-ADFB-52427D6CA2FA}"/>
    <dgm:cxn modelId="{0D10AE75-0A28-4B90-9CD3-5229956691EF}" srcId="{0B62930E-790A-4205-8B9F-8778839D3C34}" destId="{A9C486F8-5CA0-4AC0-9DC0-8E33261AAF2C}" srcOrd="1" destOrd="0" parTransId="{CAF977B8-0B04-4498-8149-991D14C40449}" sibTransId="{1F51CAE1-7ADC-4C5C-A9C2-249FCDAF6FB7}"/>
    <dgm:cxn modelId="{E9012C8B-CA55-4182-9226-CB74F9C44594}" type="presParOf" srcId="{226886F1-99BE-4219-8D11-8EBF347F62D4}" destId="{512E0C1F-241B-4540-9AF4-9F8E97726918}" srcOrd="0" destOrd="0" presId="urn:microsoft.com/office/officeart/2009/layout/ReverseList"/>
    <dgm:cxn modelId="{BAB313AA-CDFB-47B5-9E8C-FE8F38EF85DC}" type="presParOf" srcId="{226886F1-99BE-4219-8D11-8EBF347F62D4}" destId="{B33AEDAF-18BF-457E-8A56-2E35CFA6C193}" srcOrd="1" destOrd="0" presId="urn:microsoft.com/office/officeart/2009/layout/ReverseList"/>
    <dgm:cxn modelId="{FAB1174F-F1DF-451F-AED7-E4C41B21F57C}" type="presParOf" srcId="{226886F1-99BE-4219-8D11-8EBF347F62D4}" destId="{BA55CD5D-B947-49FC-B94C-1A14C41DF0B1}" srcOrd="2" destOrd="0" presId="urn:microsoft.com/office/officeart/2009/layout/ReverseList"/>
    <dgm:cxn modelId="{4F8B69E2-1E7E-4963-A037-B264BC053269}" type="presParOf" srcId="{226886F1-99BE-4219-8D11-8EBF347F62D4}" destId="{C399D4D6-D129-4640-A491-000BAC3379A6}" srcOrd="3" destOrd="0" presId="urn:microsoft.com/office/officeart/2009/layout/ReverseList"/>
    <dgm:cxn modelId="{8595423A-3D4F-4B0F-B6EE-900870968BEB}" type="presParOf" srcId="{226886F1-99BE-4219-8D11-8EBF347F62D4}" destId="{2BDFDB16-7BAD-4FF7-8187-6931D10D2F90}" srcOrd="4" destOrd="0" presId="urn:microsoft.com/office/officeart/2009/layout/ReverseList"/>
    <dgm:cxn modelId="{04DC7C3D-C65C-4E0D-A029-04EDCFD93CE7}" type="presParOf" srcId="{226886F1-99BE-4219-8D11-8EBF347F62D4}" destId="{7CE70612-CD33-4153-A35B-CB748EC2126C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30FB27-B38B-4D2B-94FF-B022E2AE178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BB3597-0575-445F-8D89-4670E49618E6}">
      <dgm:prSet phldrT="[Text]"/>
      <dgm:spPr/>
      <dgm:t>
        <a:bodyPr/>
        <a:lstStyle/>
        <a:p>
          <a:r>
            <a:rPr lang="hr-HR" dirty="0"/>
            <a:t>Quicker compliance with legal and contractual requirements</a:t>
          </a:r>
          <a:endParaRPr lang="en-US" dirty="0"/>
        </a:p>
      </dgm:t>
    </dgm:pt>
    <dgm:pt modelId="{42DFBD44-1642-4A18-800A-318EF7F54861}" type="parTrans" cxnId="{3B0344FA-29A5-4F0B-ADF1-0B4193C868F7}">
      <dgm:prSet/>
      <dgm:spPr/>
      <dgm:t>
        <a:bodyPr/>
        <a:lstStyle/>
        <a:p>
          <a:endParaRPr lang="en-US"/>
        </a:p>
      </dgm:t>
    </dgm:pt>
    <dgm:pt modelId="{26CFECCD-9752-4719-B874-C64094DB228B}" type="sibTrans" cxnId="{3B0344FA-29A5-4F0B-ADF1-0B4193C868F7}">
      <dgm:prSet/>
      <dgm:spPr/>
      <dgm:t>
        <a:bodyPr/>
        <a:lstStyle/>
        <a:p>
          <a:endParaRPr lang="en-US"/>
        </a:p>
      </dgm:t>
    </dgm:pt>
    <dgm:pt modelId="{6E45C7A5-9E71-426D-BB49-6A589FE2566D}">
      <dgm:prSet phldrT="[Text]"/>
      <dgm:spPr/>
      <dgm:t>
        <a:bodyPr/>
        <a:lstStyle/>
        <a:p>
          <a:r>
            <a:rPr lang="hr-HR" dirty="0"/>
            <a:t>Lower number and cost of incidents</a:t>
          </a:r>
          <a:endParaRPr lang="en-US" dirty="0"/>
        </a:p>
      </dgm:t>
    </dgm:pt>
    <dgm:pt modelId="{A01C9D85-474F-4FE5-8687-9C55DB670284}" type="parTrans" cxnId="{D3CD61BD-AD6B-4B9F-9690-36AA4AB718C7}">
      <dgm:prSet/>
      <dgm:spPr/>
      <dgm:t>
        <a:bodyPr/>
        <a:lstStyle/>
        <a:p>
          <a:endParaRPr lang="en-US"/>
        </a:p>
      </dgm:t>
    </dgm:pt>
    <dgm:pt modelId="{A826BACB-C48A-439A-A29B-08F533B991BC}" type="sibTrans" cxnId="{D3CD61BD-AD6B-4B9F-9690-36AA4AB718C7}">
      <dgm:prSet/>
      <dgm:spPr/>
      <dgm:t>
        <a:bodyPr/>
        <a:lstStyle/>
        <a:p>
          <a:endParaRPr lang="en-US"/>
        </a:p>
      </dgm:t>
    </dgm:pt>
    <dgm:pt modelId="{A14B5B44-DAB3-48AD-AB43-01F1AF0F54BC}">
      <dgm:prSet phldrT="[Text]"/>
      <dgm:spPr/>
      <dgm:t>
        <a:bodyPr/>
        <a:lstStyle/>
        <a:p>
          <a:r>
            <a:rPr lang="hr-HR" dirty="0"/>
            <a:t>Better visibility and reputation</a:t>
          </a:r>
          <a:endParaRPr lang="en-US" dirty="0"/>
        </a:p>
      </dgm:t>
    </dgm:pt>
    <dgm:pt modelId="{8F612891-196E-46D4-BF7D-D42029B5BFE1}" type="parTrans" cxnId="{17FF8A5B-3370-4639-966B-BC0501EF3FEA}">
      <dgm:prSet/>
      <dgm:spPr/>
      <dgm:t>
        <a:bodyPr/>
        <a:lstStyle/>
        <a:p>
          <a:endParaRPr lang="en-US"/>
        </a:p>
      </dgm:t>
    </dgm:pt>
    <dgm:pt modelId="{907FE1FD-3919-461F-BFF7-16ABD6465C5B}" type="sibTrans" cxnId="{17FF8A5B-3370-4639-966B-BC0501EF3FEA}">
      <dgm:prSet/>
      <dgm:spPr/>
      <dgm:t>
        <a:bodyPr/>
        <a:lstStyle/>
        <a:p>
          <a:endParaRPr lang="en-US"/>
        </a:p>
      </dgm:t>
    </dgm:pt>
    <dgm:pt modelId="{FF2D6080-4693-4D20-A7E3-6685F128D43D}">
      <dgm:prSet phldrT="[Text]"/>
      <dgm:spPr/>
      <dgm:t>
        <a:bodyPr/>
        <a:lstStyle/>
        <a:p>
          <a:r>
            <a:rPr lang="hr-HR" dirty="0"/>
            <a:t>Better internal flow of information – quicker decision making and collaboration</a:t>
          </a:r>
          <a:endParaRPr lang="en-US" dirty="0"/>
        </a:p>
      </dgm:t>
    </dgm:pt>
    <dgm:pt modelId="{FBF694A6-A1AA-4CAD-AC88-FFA1134CACFC}" type="parTrans" cxnId="{A109B4FF-EB78-431F-90D0-14568EC03B4E}">
      <dgm:prSet/>
      <dgm:spPr/>
      <dgm:t>
        <a:bodyPr/>
        <a:lstStyle/>
        <a:p>
          <a:endParaRPr lang="en-US"/>
        </a:p>
      </dgm:t>
    </dgm:pt>
    <dgm:pt modelId="{48AB11FB-C74F-4FAB-9ED7-07570804D67E}" type="sibTrans" cxnId="{A109B4FF-EB78-431F-90D0-14568EC03B4E}">
      <dgm:prSet/>
      <dgm:spPr/>
      <dgm:t>
        <a:bodyPr/>
        <a:lstStyle/>
        <a:p>
          <a:endParaRPr lang="en-US"/>
        </a:p>
      </dgm:t>
    </dgm:pt>
    <dgm:pt modelId="{B3CB58AF-91F6-4F5A-8A8A-DD5E0B8B2307}" type="pres">
      <dgm:prSet presAssocID="{3D30FB27-B38B-4D2B-94FF-B022E2AE1788}" presName="diagram" presStyleCnt="0">
        <dgm:presLayoutVars>
          <dgm:dir/>
          <dgm:resizeHandles val="exact"/>
        </dgm:presLayoutVars>
      </dgm:prSet>
      <dgm:spPr/>
    </dgm:pt>
    <dgm:pt modelId="{E87E14AE-EE07-423D-8EA8-5A43894C6701}" type="pres">
      <dgm:prSet presAssocID="{03BB3597-0575-445F-8D89-4670E49618E6}" presName="node" presStyleLbl="node1" presStyleIdx="0" presStyleCnt="4">
        <dgm:presLayoutVars>
          <dgm:bulletEnabled val="1"/>
        </dgm:presLayoutVars>
      </dgm:prSet>
      <dgm:spPr/>
    </dgm:pt>
    <dgm:pt modelId="{D3BCE5D2-15AE-4279-A37F-126736DB832C}" type="pres">
      <dgm:prSet presAssocID="{26CFECCD-9752-4719-B874-C64094DB228B}" presName="sibTrans" presStyleCnt="0"/>
      <dgm:spPr/>
    </dgm:pt>
    <dgm:pt modelId="{01B21650-DEFF-4106-94FD-F231D6B24913}" type="pres">
      <dgm:prSet presAssocID="{6E45C7A5-9E71-426D-BB49-6A589FE2566D}" presName="node" presStyleLbl="node1" presStyleIdx="1" presStyleCnt="4">
        <dgm:presLayoutVars>
          <dgm:bulletEnabled val="1"/>
        </dgm:presLayoutVars>
      </dgm:prSet>
      <dgm:spPr/>
    </dgm:pt>
    <dgm:pt modelId="{780AC1CB-02E3-47EF-8BF5-62C6B76A0D54}" type="pres">
      <dgm:prSet presAssocID="{A826BACB-C48A-439A-A29B-08F533B991BC}" presName="sibTrans" presStyleCnt="0"/>
      <dgm:spPr/>
    </dgm:pt>
    <dgm:pt modelId="{98AFE010-AD1F-4DA7-9A79-7C593A5E4AAC}" type="pres">
      <dgm:prSet presAssocID="{A14B5B44-DAB3-48AD-AB43-01F1AF0F54BC}" presName="node" presStyleLbl="node1" presStyleIdx="2" presStyleCnt="4">
        <dgm:presLayoutVars>
          <dgm:bulletEnabled val="1"/>
        </dgm:presLayoutVars>
      </dgm:prSet>
      <dgm:spPr/>
    </dgm:pt>
    <dgm:pt modelId="{F04464F1-7FAC-41F4-A052-F31EC42D238E}" type="pres">
      <dgm:prSet presAssocID="{907FE1FD-3919-461F-BFF7-16ABD6465C5B}" presName="sibTrans" presStyleCnt="0"/>
      <dgm:spPr/>
    </dgm:pt>
    <dgm:pt modelId="{D4CC5773-DDE1-48AC-8769-E075E4C9B66C}" type="pres">
      <dgm:prSet presAssocID="{FF2D6080-4693-4D20-A7E3-6685F128D43D}" presName="node" presStyleLbl="node1" presStyleIdx="3" presStyleCnt="4">
        <dgm:presLayoutVars>
          <dgm:bulletEnabled val="1"/>
        </dgm:presLayoutVars>
      </dgm:prSet>
      <dgm:spPr/>
    </dgm:pt>
  </dgm:ptLst>
  <dgm:cxnLst>
    <dgm:cxn modelId="{9668D665-7B5B-4216-80F2-C7AC76C74D65}" type="presOf" srcId="{03BB3597-0575-445F-8D89-4670E49618E6}" destId="{E87E14AE-EE07-423D-8EA8-5A43894C6701}" srcOrd="0" destOrd="0" presId="urn:microsoft.com/office/officeart/2005/8/layout/default"/>
    <dgm:cxn modelId="{A109B4FF-EB78-431F-90D0-14568EC03B4E}" srcId="{3D30FB27-B38B-4D2B-94FF-B022E2AE1788}" destId="{FF2D6080-4693-4D20-A7E3-6685F128D43D}" srcOrd="3" destOrd="0" parTransId="{FBF694A6-A1AA-4CAD-AC88-FFA1134CACFC}" sibTransId="{48AB11FB-C74F-4FAB-9ED7-07570804D67E}"/>
    <dgm:cxn modelId="{3B0344FA-29A5-4F0B-ADF1-0B4193C868F7}" srcId="{3D30FB27-B38B-4D2B-94FF-B022E2AE1788}" destId="{03BB3597-0575-445F-8D89-4670E49618E6}" srcOrd="0" destOrd="0" parTransId="{42DFBD44-1642-4A18-800A-318EF7F54861}" sibTransId="{26CFECCD-9752-4719-B874-C64094DB228B}"/>
    <dgm:cxn modelId="{8AB72EFB-95EF-47D4-B293-210DED163EBE}" type="presOf" srcId="{FF2D6080-4693-4D20-A7E3-6685F128D43D}" destId="{D4CC5773-DDE1-48AC-8769-E075E4C9B66C}" srcOrd="0" destOrd="0" presId="urn:microsoft.com/office/officeart/2005/8/layout/default"/>
    <dgm:cxn modelId="{79B08E76-39C1-4449-9562-AA485ECFB813}" type="presOf" srcId="{A14B5B44-DAB3-48AD-AB43-01F1AF0F54BC}" destId="{98AFE010-AD1F-4DA7-9A79-7C593A5E4AAC}" srcOrd="0" destOrd="0" presId="urn:microsoft.com/office/officeart/2005/8/layout/default"/>
    <dgm:cxn modelId="{E6F04CE0-6AD5-49D0-9B1A-3B4AF52FE097}" type="presOf" srcId="{6E45C7A5-9E71-426D-BB49-6A589FE2566D}" destId="{01B21650-DEFF-4106-94FD-F231D6B24913}" srcOrd="0" destOrd="0" presId="urn:microsoft.com/office/officeart/2005/8/layout/default"/>
    <dgm:cxn modelId="{17FF8A5B-3370-4639-966B-BC0501EF3FEA}" srcId="{3D30FB27-B38B-4D2B-94FF-B022E2AE1788}" destId="{A14B5B44-DAB3-48AD-AB43-01F1AF0F54BC}" srcOrd="2" destOrd="0" parTransId="{8F612891-196E-46D4-BF7D-D42029B5BFE1}" sibTransId="{907FE1FD-3919-461F-BFF7-16ABD6465C5B}"/>
    <dgm:cxn modelId="{D3CD61BD-AD6B-4B9F-9690-36AA4AB718C7}" srcId="{3D30FB27-B38B-4D2B-94FF-B022E2AE1788}" destId="{6E45C7A5-9E71-426D-BB49-6A589FE2566D}" srcOrd="1" destOrd="0" parTransId="{A01C9D85-474F-4FE5-8687-9C55DB670284}" sibTransId="{A826BACB-C48A-439A-A29B-08F533B991BC}"/>
    <dgm:cxn modelId="{361D4FCB-1B8B-48D3-93A9-7D76417CA166}" type="presOf" srcId="{3D30FB27-B38B-4D2B-94FF-B022E2AE1788}" destId="{B3CB58AF-91F6-4F5A-8A8A-DD5E0B8B2307}" srcOrd="0" destOrd="0" presId="urn:microsoft.com/office/officeart/2005/8/layout/default"/>
    <dgm:cxn modelId="{4801E25B-7CA0-4B85-8812-FEB534E7BFD4}" type="presParOf" srcId="{B3CB58AF-91F6-4F5A-8A8A-DD5E0B8B2307}" destId="{E87E14AE-EE07-423D-8EA8-5A43894C6701}" srcOrd="0" destOrd="0" presId="urn:microsoft.com/office/officeart/2005/8/layout/default"/>
    <dgm:cxn modelId="{41F3C0AB-E8BA-4EE0-A8EA-EFC7BE4D1143}" type="presParOf" srcId="{B3CB58AF-91F6-4F5A-8A8A-DD5E0B8B2307}" destId="{D3BCE5D2-15AE-4279-A37F-126736DB832C}" srcOrd="1" destOrd="0" presId="urn:microsoft.com/office/officeart/2005/8/layout/default"/>
    <dgm:cxn modelId="{C5FD559A-2D5D-4329-A976-A2B486068EC5}" type="presParOf" srcId="{B3CB58AF-91F6-4F5A-8A8A-DD5E0B8B2307}" destId="{01B21650-DEFF-4106-94FD-F231D6B24913}" srcOrd="2" destOrd="0" presId="urn:microsoft.com/office/officeart/2005/8/layout/default"/>
    <dgm:cxn modelId="{8DCA46D9-3498-4290-B306-AEEB3340DD84}" type="presParOf" srcId="{B3CB58AF-91F6-4F5A-8A8A-DD5E0B8B2307}" destId="{780AC1CB-02E3-47EF-8BF5-62C6B76A0D54}" srcOrd="3" destOrd="0" presId="urn:microsoft.com/office/officeart/2005/8/layout/default"/>
    <dgm:cxn modelId="{1A342853-DC79-4A37-8B1A-EEC4454E49D4}" type="presParOf" srcId="{B3CB58AF-91F6-4F5A-8A8A-DD5E0B8B2307}" destId="{98AFE010-AD1F-4DA7-9A79-7C593A5E4AAC}" srcOrd="4" destOrd="0" presId="urn:microsoft.com/office/officeart/2005/8/layout/default"/>
    <dgm:cxn modelId="{C4B97048-64F1-4E8F-ABE0-B26D4CA096A6}" type="presParOf" srcId="{B3CB58AF-91F6-4F5A-8A8A-DD5E0B8B2307}" destId="{F04464F1-7FAC-41F4-A052-F31EC42D238E}" srcOrd="5" destOrd="0" presId="urn:microsoft.com/office/officeart/2005/8/layout/default"/>
    <dgm:cxn modelId="{4E632876-23BA-44E8-ACB6-073C117F8E2D}" type="presParOf" srcId="{B3CB58AF-91F6-4F5A-8A8A-DD5E0B8B2307}" destId="{D4CC5773-DDE1-48AC-8769-E075E4C9B66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9C841-CA6B-4A03-92D3-42F99145493E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C44988-2D8C-4120-89F3-D4292A5C31E3}">
      <dsp:nvSpPr>
        <dsp:cNvPr id="0" name=""/>
        <dsp:cNvSpPr/>
      </dsp:nvSpPr>
      <dsp:spPr>
        <a:xfrm>
          <a:off x="278874" y="1357788"/>
          <a:ext cx="2468880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Exploring company’s vision, mission, strategy and business plans</a:t>
          </a:r>
          <a:endParaRPr lang="en-US" sz="2100" kern="1200" dirty="0"/>
        </a:p>
      </dsp:txBody>
      <dsp:txXfrm>
        <a:off x="367250" y="1446164"/>
        <a:ext cx="2292128" cy="1633633"/>
      </dsp:txXfrm>
    </dsp:sp>
    <dsp:sp modelId="{87C75CDD-B442-4299-A700-5A20B4CB9E16}">
      <dsp:nvSpPr>
        <dsp:cNvPr id="0" name=""/>
        <dsp:cNvSpPr/>
      </dsp:nvSpPr>
      <dsp:spPr>
        <a:xfrm>
          <a:off x="2880359" y="1357788"/>
          <a:ext cx="2468880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Recognizing opportunities where information security can contribute</a:t>
          </a:r>
          <a:endParaRPr lang="en-US" sz="2100" kern="1200" dirty="0"/>
        </a:p>
      </dsp:txBody>
      <dsp:txXfrm>
        <a:off x="2968735" y="1446164"/>
        <a:ext cx="2292128" cy="1633633"/>
      </dsp:txXfrm>
    </dsp:sp>
    <dsp:sp modelId="{C1EFE42E-5CCE-4A4E-9CFE-6B097CA86A2D}">
      <dsp:nvSpPr>
        <dsp:cNvPr id="0" name=""/>
        <dsp:cNvSpPr/>
      </dsp:nvSpPr>
      <dsp:spPr>
        <a:xfrm>
          <a:off x="5481845" y="1357788"/>
          <a:ext cx="2468880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Set appropriate objectives, develop the plans and provide resources</a:t>
          </a:r>
          <a:endParaRPr lang="en-US" sz="2100" kern="1200" dirty="0"/>
        </a:p>
      </dsp:txBody>
      <dsp:txXfrm>
        <a:off x="5570221" y="1446164"/>
        <a:ext cx="2292128" cy="1633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AEDAF-18BF-457E-8A56-2E35CFA6C193}">
      <dsp:nvSpPr>
        <dsp:cNvPr id="0" name=""/>
        <dsp:cNvSpPr/>
      </dsp:nvSpPr>
      <dsp:spPr>
        <a:xfrm rot="16200000">
          <a:off x="866371" y="324709"/>
          <a:ext cx="2909741" cy="3901728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52400" rIns="137160" bIns="1524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Creativity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Trust among employees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Ease of doing business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Insourcing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Reputation</a:t>
          </a:r>
          <a:endParaRPr lang="en-US" sz="2400" kern="1200" dirty="0"/>
        </a:p>
      </dsp:txBody>
      <dsp:txXfrm rot="5400000">
        <a:off x="512445" y="962770"/>
        <a:ext cx="3759661" cy="2625607"/>
      </dsp:txXfrm>
    </dsp:sp>
    <dsp:sp modelId="{C399D4D6-D129-4640-A491-000BAC3379A6}">
      <dsp:nvSpPr>
        <dsp:cNvPr id="0" name=""/>
        <dsp:cNvSpPr/>
      </dsp:nvSpPr>
      <dsp:spPr>
        <a:xfrm rot="5400000">
          <a:off x="4597500" y="481994"/>
          <a:ext cx="2909741" cy="358710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52400" rIns="91440" bIns="1524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Security controls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Top-down control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Exposure to threats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Outsourcing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Bottom-line profits</a:t>
          </a:r>
          <a:endParaRPr lang="en-US" sz="2000" kern="1200" dirty="0"/>
        </a:p>
      </dsp:txBody>
      <dsp:txXfrm rot="-5400000">
        <a:off x="4258821" y="962741"/>
        <a:ext cx="3445034" cy="2625607"/>
      </dsp:txXfrm>
    </dsp:sp>
    <dsp:sp modelId="{2BDFDB16-7BAD-4FF7-8187-6931D10D2F90}">
      <dsp:nvSpPr>
        <dsp:cNvPr id="0" name=""/>
        <dsp:cNvSpPr/>
      </dsp:nvSpPr>
      <dsp:spPr>
        <a:xfrm>
          <a:off x="3263823" y="0"/>
          <a:ext cx="1858903" cy="185881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E70612-CD33-4153-A35B-CB748EC2126C}">
      <dsp:nvSpPr>
        <dsp:cNvPr id="0" name=""/>
        <dsp:cNvSpPr/>
      </dsp:nvSpPr>
      <dsp:spPr>
        <a:xfrm rot="10800000">
          <a:off x="3263823" y="2667149"/>
          <a:ext cx="1858903" cy="185881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7E14AE-EE07-423D-8EA8-5A43894C6701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Quicker compliance with legal and contractual requirements</a:t>
          </a:r>
          <a:endParaRPr lang="en-US" sz="2800" kern="1200" dirty="0"/>
        </a:p>
      </dsp:txBody>
      <dsp:txXfrm>
        <a:off x="460905" y="1047"/>
        <a:ext cx="3479899" cy="2087939"/>
      </dsp:txXfrm>
    </dsp:sp>
    <dsp:sp modelId="{01B21650-DEFF-4106-94FD-F231D6B24913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Lower number and cost of incidents</a:t>
          </a:r>
          <a:endParaRPr lang="en-US" sz="2800" kern="1200" dirty="0"/>
        </a:p>
      </dsp:txBody>
      <dsp:txXfrm>
        <a:off x="4288794" y="1047"/>
        <a:ext cx="3479899" cy="2087939"/>
      </dsp:txXfrm>
    </dsp:sp>
    <dsp:sp modelId="{98AFE010-AD1F-4DA7-9A79-7C593A5E4AAC}">
      <dsp:nvSpPr>
        <dsp:cNvPr id="0" name=""/>
        <dsp:cNvSpPr/>
      </dsp:nvSpPr>
      <dsp:spPr>
        <a:xfrm>
          <a:off x="460905" y="2436976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Better visibility and reputation</a:t>
          </a:r>
          <a:endParaRPr lang="en-US" sz="2800" kern="1200" dirty="0"/>
        </a:p>
      </dsp:txBody>
      <dsp:txXfrm>
        <a:off x="460905" y="2436976"/>
        <a:ext cx="3479899" cy="2087939"/>
      </dsp:txXfrm>
    </dsp:sp>
    <dsp:sp modelId="{D4CC5773-DDE1-48AC-8769-E075E4C9B66C}">
      <dsp:nvSpPr>
        <dsp:cNvPr id="0" name=""/>
        <dsp:cNvSpPr/>
      </dsp:nvSpPr>
      <dsp:spPr>
        <a:xfrm>
          <a:off x="4288794" y="2436976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Better internal flow of information – quicker decision making and collaboration</a:t>
          </a:r>
          <a:endParaRPr lang="en-US" sz="2800" kern="1200" dirty="0"/>
        </a:p>
      </dsp:txBody>
      <dsp:txXfrm>
        <a:off x="4288794" y="2436976"/>
        <a:ext cx="3479899" cy="2087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42508-C1BD-4497-9343-E29FB8A8D664}" type="datetimeFigureOut">
              <a:rPr lang="en-US" smtClean="0"/>
              <a:t>Jun 11,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9984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9984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30C1F-F946-4E78-A043-FA446F0CA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98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E9F1C-99F5-4756-8E2E-71B10561CDB4}" type="datetimeFigureOut">
              <a:rPr lang="en-US" smtClean="0"/>
              <a:t>Jun 11, 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994"/>
            <a:ext cx="5438775" cy="44436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407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407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373B9-A038-40B6-9DDB-B547B4559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00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373B9-A038-40B6-9DDB-B547B4559F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37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://www.e-agriculture.org/en/wsis-follow-up" TargetMode="External"/><Relationship Id="rId18" Type="http://schemas.openxmlformats.org/officeDocument/2006/relationships/image" Target="../media/image13.png"/><Relationship Id="rId26" Type="http://schemas.openxmlformats.org/officeDocument/2006/relationships/image" Target="../media/image19.png"/><Relationship Id="rId3" Type="http://schemas.openxmlformats.org/officeDocument/2006/relationships/hyperlink" Target="http://www.itu.int/itu-wsis/" TargetMode="External"/><Relationship Id="rId21" Type="http://schemas.openxmlformats.org/officeDocument/2006/relationships/hyperlink" Target="http://www.upu.int/" TargetMode="External"/><Relationship Id="rId7" Type="http://schemas.openxmlformats.org/officeDocument/2006/relationships/hyperlink" Target="http://www.unctad.org/templates/Page.asp?intItemID=4239" TargetMode="External"/><Relationship Id="rId12" Type="http://schemas.openxmlformats.org/officeDocument/2006/relationships/image" Target="../media/image10.png"/><Relationship Id="rId17" Type="http://schemas.openxmlformats.org/officeDocument/2006/relationships/hyperlink" Target="http://www.wmo.int/" TargetMode="External"/><Relationship Id="rId25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hyperlink" Target="http://www.un.org/en/development/desa/index.shtml" TargetMode="External"/><Relationship Id="rId24" Type="http://schemas.openxmlformats.org/officeDocument/2006/relationships/image" Target="../media/image17.png"/><Relationship Id="rId5" Type="http://schemas.openxmlformats.org/officeDocument/2006/relationships/hyperlink" Target="http://portal.unesco.org/ci/en/ev.php-URL_ID=1543&amp;URL_DO=DO_TOPIC&amp;URL_SECTION=201.html" TargetMode="External"/><Relationship Id="rId15" Type="http://schemas.openxmlformats.org/officeDocument/2006/relationships/hyperlink" Target="http://www.unep.org/" TargetMode="External"/><Relationship Id="rId23" Type="http://schemas.openxmlformats.org/officeDocument/2006/relationships/image" Target="../media/image16.png"/><Relationship Id="rId10" Type="http://schemas.openxmlformats.org/officeDocument/2006/relationships/image" Target="../media/image9.png"/><Relationship Id="rId19" Type="http://schemas.openxmlformats.org/officeDocument/2006/relationships/hyperlink" Target="http://www.ilo.org/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://www.undp.org/" TargetMode="External"/><Relationship Id="rId14" Type="http://schemas.openxmlformats.org/officeDocument/2006/relationships/image" Target="../media/image11.png"/><Relationship Id="rId22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35039"/>
            <a:ext cx="7772400" cy="1470025"/>
          </a:xfrm>
        </p:spPr>
        <p:txBody>
          <a:bodyPr/>
          <a:lstStyle>
            <a:lvl1pPr>
              <a:defRPr sz="3600" baseline="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84712"/>
            <a:ext cx="6400800" cy="1752600"/>
          </a:xfrm>
        </p:spPr>
        <p:txBody>
          <a:bodyPr/>
          <a:lstStyle>
            <a:lvl1pPr marL="0" indent="0" algn="ctr">
              <a:buNone/>
              <a:defRPr sz="4400"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3720-A155-42D2-B533-4C175C65A57C}" type="datetimeFigureOut">
              <a:rPr lang="en-US" smtClean="0"/>
              <a:t>Jun 11,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7BB33-8309-43AE-9EFA-9352F79F7C3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5" descr="C:\Users\ponder\Desktop\WSIS+10\PPTX_FILES\PPTX_FILES\world_summi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94" y="95551"/>
            <a:ext cx="8531225" cy="1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 userDrawn="1"/>
        </p:nvGrpSpPr>
        <p:grpSpPr>
          <a:xfrm>
            <a:off x="9161648" y="-68174"/>
            <a:ext cx="1630524" cy="492550"/>
            <a:chOff x="971600" y="288478"/>
            <a:chExt cx="6696744" cy="2132410"/>
          </a:xfrm>
        </p:grpSpPr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71600" y="288478"/>
              <a:ext cx="2376264" cy="2132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336843" y="299107"/>
              <a:ext cx="4331501" cy="17484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90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3720-A155-42D2-B533-4C175C65A57C}" type="datetimeFigureOut">
              <a:rPr lang="en-US" smtClean="0"/>
              <a:t>Jun 11,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7BB33-8309-43AE-9EFA-9352F79F7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77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3720-A155-42D2-B533-4C175C65A57C}" type="datetimeFigureOut">
              <a:rPr lang="en-US" smtClean="0"/>
              <a:t>Jun 11,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7BB33-8309-43AE-9EFA-9352F79F7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13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pper-median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44546A"/>
                </a:solidFill>
              </a:rPr>
              <a:t>Executive Management retreat</a:t>
            </a:r>
            <a:endParaRPr lang="en-US" dirty="0">
              <a:solidFill>
                <a:srgbClr val="44546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2957A-38BF-4766-88FD-46AF2F4ED6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2"/>
          <p:cNvSpPr>
            <a:spLocks noGrp="1"/>
          </p:cNvSpPr>
          <p:nvPr>
            <p:ph idx="1"/>
          </p:nvPr>
        </p:nvSpPr>
        <p:spPr>
          <a:xfrm>
            <a:off x="612648" y="1046962"/>
            <a:ext cx="8153400" cy="547838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279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3300">
              <a:alpha val="32941"/>
            </a:srgb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>
              <a:def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43921" y="6371590"/>
            <a:ext cx="2133600" cy="365125"/>
          </a:xfrm>
        </p:spPr>
        <p:txBody>
          <a:bodyPr/>
          <a:lstStyle/>
          <a:p>
            <a:fld id="{143E3720-A155-42D2-B533-4C175C65A57C}" type="datetimeFigureOut">
              <a:rPr lang="en-US" smtClean="0"/>
              <a:t>Jun 11,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44121" y="637159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07480" y="6371590"/>
            <a:ext cx="2133600" cy="365125"/>
          </a:xfrm>
        </p:spPr>
        <p:txBody>
          <a:bodyPr/>
          <a:lstStyle/>
          <a:p>
            <a:fld id="{B477BB33-8309-43AE-9EFA-9352F79F7C3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5" descr="C:\Users\ponder\Desktop\WSIS+10\PPTX_FILES\PPTX_FILES\world_summi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94" y="95551"/>
            <a:ext cx="8531225" cy="1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222024" y="6252552"/>
            <a:ext cx="6876256" cy="5461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itu">
            <a:hlinkClick r:id="rId3" tooltip="ITU [International Telecommunication Union]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032" y="6271214"/>
            <a:ext cx="434187" cy="445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unesco">
            <a:hlinkClick r:id="rId5" tooltip="UNESCO [United Nations Educational, Scientific and Cultural Organization]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818" y="6271525"/>
            <a:ext cx="562221" cy="497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unctad">
            <a:hlinkClick r:id="rId7" tooltip="UNCTAD [United Nations Conference on Trade and Development]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726" y="6333450"/>
            <a:ext cx="339017" cy="383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undp">
            <a:hlinkClick r:id="rId9" tooltip="UNDP [United Nations Development Programme]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200" y="6333450"/>
            <a:ext cx="224411" cy="425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undesa">
            <a:hlinkClick r:id="rId11" tooltip="UN DESA [United Nations Department of Economic and Social Affairs]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232" y="6342780"/>
            <a:ext cx="381081" cy="374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fao">
            <a:hlinkClick r:id="rId13" tooltip="FAO [Food and Agriculture Organization of the United Nations]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288" y="6342781"/>
            <a:ext cx="405667" cy="374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unep">
            <a:hlinkClick r:id="rId15" tooltip="UNEP [United Nations Environment Programme]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336" y="6341394"/>
            <a:ext cx="426276" cy="417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wmo">
            <a:hlinkClick r:id="rId17" tooltip="WMO [World Meteorological Organization]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392" y="6285950"/>
            <a:ext cx="348542" cy="440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ilo">
            <a:hlinkClick r:id="rId19" tooltip="ILO [International Labour Organization]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440" y="6333450"/>
            <a:ext cx="460551" cy="383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2" descr="upu">
            <a:hlinkClick r:id="rId21" tooltip="UPU [Universal Postal Union]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784" y="6338291"/>
            <a:ext cx="478937" cy="388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5"/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704" y="6252552"/>
            <a:ext cx="684584" cy="479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368" y="6324560"/>
            <a:ext cx="871415" cy="3877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606" y="6300806"/>
            <a:ext cx="439178" cy="447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27"/>
          <p:cNvGrpSpPr/>
          <p:nvPr userDrawn="1"/>
        </p:nvGrpSpPr>
        <p:grpSpPr>
          <a:xfrm>
            <a:off x="164532" y="6252552"/>
            <a:ext cx="2031111" cy="556568"/>
            <a:chOff x="467597" y="404664"/>
            <a:chExt cx="8064843" cy="2232248"/>
          </a:xfrm>
        </p:grpSpPr>
        <p:sp>
          <p:nvSpPr>
            <p:cNvPr id="29" name="Rounded Rectangle 28"/>
            <p:cNvSpPr/>
            <p:nvPr/>
          </p:nvSpPr>
          <p:spPr>
            <a:xfrm>
              <a:off x="467597" y="404664"/>
              <a:ext cx="8064843" cy="223224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077" y="459976"/>
              <a:ext cx="7718649" cy="21403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722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3720-A155-42D2-B533-4C175C65A57C}" type="datetimeFigureOut">
              <a:rPr lang="en-US" smtClean="0"/>
              <a:t>Jun 11,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7BB33-8309-43AE-9EFA-9352F79F7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88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3720-A155-42D2-B533-4C175C65A57C}" type="datetimeFigureOut">
              <a:rPr lang="en-US" smtClean="0"/>
              <a:t>Jun 11,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7BB33-8309-43AE-9EFA-9352F79F7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29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3720-A155-42D2-B533-4C175C65A57C}" type="datetimeFigureOut">
              <a:rPr lang="en-US" smtClean="0"/>
              <a:t>Jun 11,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7BB33-8309-43AE-9EFA-9352F79F7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6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3720-A155-42D2-B533-4C175C65A57C}" type="datetimeFigureOut">
              <a:rPr lang="en-US" smtClean="0"/>
              <a:t>Jun 11,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7BB33-8309-43AE-9EFA-9352F79F7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83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3720-A155-42D2-B533-4C175C65A57C}" type="datetimeFigureOut">
              <a:rPr lang="en-US" smtClean="0"/>
              <a:t>Jun 11,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7BB33-8309-43AE-9EFA-9352F79F7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62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3720-A155-42D2-B533-4C175C65A57C}" type="datetimeFigureOut">
              <a:rPr lang="en-US" smtClean="0"/>
              <a:t>Jun 11,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7BB33-8309-43AE-9EFA-9352F79F7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82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3720-A155-42D2-B533-4C175C65A57C}" type="datetimeFigureOut">
              <a:rPr lang="en-US" smtClean="0"/>
              <a:t>Jun 11,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7BB33-8309-43AE-9EFA-9352F79F7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7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99391"/>
            <a:ext cx="9180512" cy="69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43E3720-A155-42D2-B533-4C175C65A57C}" type="datetimeFigureOut">
              <a:rPr lang="en-US" smtClean="0"/>
              <a:pPr/>
              <a:t>Jun 11,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7BB33-8309-43AE-9EFA-9352F79F7C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51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612058" cy="57388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046962"/>
            <a:ext cx="8153400" cy="547838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83365" y="6525344"/>
            <a:ext cx="5421083" cy="221109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44546A"/>
                </a:solidFill>
              </a:rPr>
              <a:t>Executive Management retreat</a:t>
            </a:r>
            <a:endParaRPr lang="en-US" dirty="0">
              <a:solidFill>
                <a:srgbClr val="44546A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810424"/>
            <a:ext cx="533400" cy="228600"/>
          </a:xfrm>
          <a:prstGeom prst="rect">
            <a:avLst/>
          </a:prstGeom>
          <a:solidFill>
            <a:srgbClr val="498BC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810424"/>
            <a:ext cx="8553450" cy="571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802486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DD2957A-38BF-4766-88FD-46AF2F4ED65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http://www.itu.int/en/150/itu150logos/150logo-Blue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13360"/>
            <a:ext cx="786292" cy="58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90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ftr="0" dt="0"/>
  <p:txStyles>
    <p:titleStyle>
      <a:lvl1pPr algn="l" rtl="0" eaLnBrk="1" latinLnBrk="0" hangingPunct="1">
        <a:lnSpc>
          <a:spcPct val="80000"/>
        </a:lnSpc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0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712968" cy="1728192"/>
          </a:xfrm>
        </p:spPr>
        <p:txBody>
          <a:bodyPr>
            <a:noAutofit/>
          </a:bodyPr>
          <a:lstStyle/>
          <a:p>
            <a:r>
              <a:rPr lang="en-US" sz="3600" dirty="0"/>
              <a:t>World Summit on the Information Society (WSIS) Implementation Process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1" y="1556792"/>
            <a:ext cx="4485518" cy="1454177"/>
          </a:xfrm>
          <a:prstGeom prst="rect">
            <a:avLst/>
          </a:prstGeom>
        </p:spPr>
      </p:pic>
      <p:pic>
        <p:nvPicPr>
          <p:cNvPr id="6" name="Picture 5" descr="ICTs for a Sustainable World #ICT4SD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046" y="1756760"/>
            <a:ext cx="4208904" cy="102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65461" y="3663696"/>
            <a:ext cx="8429101" cy="2160240"/>
          </a:xfrm>
          <a:prstGeom prst="rect">
            <a:avLst/>
          </a:prstGeom>
          <a:solidFill>
            <a:srgbClr val="22490B">
              <a:alpha val="50000"/>
            </a:srgbClr>
          </a:solidFill>
          <a:ln>
            <a:noFill/>
          </a:ln>
          <a:effectLst>
            <a:reflection endPos="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/>
              <a:t>Using information security </a:t>
            </a:r>
            <a:br>
              <a:rPr lang="hr-HR" sz="4400" b="1" dirty="0"/>
            </a:br>
            <a:r>
              <a:rPr lang="hr-HR" sz="4400" b="1" dirty="0"/>
              <a:t>to gain competitive advantage</a:t>
            </a:r>
          </a:p>
          <a:p>
            <a:pPr algn="ctr"/>
            <a:r>
              <a:rPr lang="hr-HR" sz="2400" dirty="0"/>
              <a:t>Dejan Kosutic</a:t>
            </a:r>
          </a:p>
          <a:p>
            <a:pPr algn="ctr"/>
            <a:r>
              <a:rPr lang="hr-HR" sz="2400" dirty="0"/>
              <a:t>CEO at Advisera</a:t>
            </a:r>
          </a:p>
          <a:p>
            <a:pPr algn="ctr"/>
            <a:r>
              <a:rPr lang="hr-HR" sz="2400" dirty="0"/>
              <a:t>DBA Grenoble Ecole de Management</a:t>
            </a:r>
            <a:endParaRPr lang="sr-Latn-RS" sz="2400" dirty="0"/>
          </a:p>
          <a:p>
            <a:pPr algn="ctr"/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Batang" panose="02030600000101010101" pitchFamily="18" charset="-127"/>
              <a:cs typeface="DokChampa" panose="020B0604020202020204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07096" y="7104330"/>
            <a:ext cx="8136904" cy="1851834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8520" y="6125459"/>
            <a:ext cx="9252520" cy="83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8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 advClick="0">
        <p14:glitter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sz="3600" b="1" dirty="0"/>
          </a:p>
          <a:p>
            <a:pPr marL="0" indent="0" algn="ctr">
              <a:buNone/>
            </a:pPr>
            <a:r>
              <a:rPr lang="hr-HR" sz="3600" b="1" dirty="0"/>
              <a:t>Information security and profitability / market share / shareholder value are related!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41292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477" y="1613253"/>
            <a:ext cx="8229600" cy="1143000"/>
          </a:xfrm>
        </p:spPr>
        <p:txBody>
          <a:bodyPr>
            <a:normAutofit/>
          </a:bodyPr>
          <a:lstStyle/>
          <a:p>
            <a:r>
              <a:rPr lang="en-US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Thank You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767" y="1819767"/>
            <a:ext cx="8568952" cy="468535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www.wsis.org</a:t>
            </a:r>
          </a:p>
          <a:p>
            <a:pPr marL="0" indent="0" algn="ctr">
              <a:buNone/>
            </a:pPr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www.wsis.org/sdg</a:t>
            </a:r>
          </a:p>
          <a:p>
            <a:pPr marL="0" indent="0" algn="ctr">
              <a:buNone/>
            </a:pPr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www.wsis.org/forum</a:t>
            </a:r>
          </a:p>
          <a:p>
            <a:pPr marL="0" indent="0" algn="ctr">
              <a:buNone/>
            </a:pPr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www.wsis.org/prizes </a:t>
            </a:r>
          </a:p>
          <a:p>
            <a:pPr marL="0" indent="0" algn="ctr">
              <a:buNone/>
            </a:pPr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www.wsis.org/stocktaking</a:t>
            </a:r>
          </a:p>
          <a:p>
            <a:pPr marL="0" indent="0" algn="ctr">
              <a:buNone/>
            </a:pPr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www.wsis.org/review</a:t>
            </a:r>
          </a:p>
          <a:p>
            <a:pPr marL="0" indent="0" algn="ctr">
              <a:buNone/>
            </a:pPr>
            <a:endParaRPr lang="en-US" sz="2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0" indent="0" algn="ctr">
              <a:buNone/>
            </a:pPr>
            <a:endParaRPr lang="en-US" sz="2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0" indent="0" algn="ctr">
              <a:buNone/>
            </a:pPr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wsis-info@itu.int</a:t>
            </a:r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</a:p>
        </p:txBody>
      </p:sp>
      <p:pic>
        <p:nvPicPr>
          <p:cNvPr id="44" name="Picture 2" descr="https://www.itu.int/net4/wsis/forum/2017/Content/img/logos/wsisforum2017_alt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199" y="258016"/>
            <a:ext cx="4566307" cy="126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45"/>
          <p:cNvSpPr/>
          <p:nvPr/>
        </p:nvSpPr>
        <p:spPr>
          <a:xfrm>
            <a:off x="3491880" y="1382794"/>
            <a:ext cx="5037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4395788" algn="l"/>
              </a:tabLst>
            </a:pPr>
            <a:r>
              <a:rPr lang="en-US" b="1" dirty="0">
                <a:ln/>
                <a:solidFill>
                  <a:srgbClr val="FFFF00"/>
                </a:solidFill>
                <a:latin typeface="Segoe UI" panose="020B0502040204020203" pitchFamily="34" charset="0"/>
              </a:rPr>
              <a:t>Information Society for SDGs 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40" y="4424574"/>
            <a:ext cx="8242126" cy="103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Picture 46" descr="ICTs for a Sustainable World #ICT4SD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432" y="5544190"/>
            <a:ext cx="1664752" cy="40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64" y="5452490"/>
            <a:ext cx="1706835" cy="5533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8520" y="6119648"/>
            <a:ext cx="9252520" cy="8319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51"/>
          <a:stretch/>
        </p:blipFill>
        <p:spPr>
          <a:xfrm>
            <a:off x="611560" y="468987"/>
            <a:ext cx="975583" cy="88981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7319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hr-HR" dirty="0"/>
              <a:t>Agenda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5574799"/>
            <a:ext cx="1856420" cy="454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51"/>
          <a:stretch/>
        </p:blipFill>
        <p:spPr>
          <a:xfrm>
            <a:off x="457200" y="5474387"/>
            <a:ext cx="718640" cy="655458"/>
          </a:xfrm>
          <a:prstGeom prst="rect">
            <a:avLst/>
          </a:prstGeom>
          <a:effectLst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main problem with information security</a:t>
            </a:r>
          </a:p>
          <a:p>
            <a:r>
              <a:rPr lang="en-US" dirty="0"/>
              <a:t>Getting the top management interested</a:t>
            </a:r>
          </a:p>
          <a:p>
            <a:r>
              <a:rPr lang="en-US" dirty="0"/>
              <a:t>Aligning information security with company strategy</a:t>
            </a:r>
          </a:p>
          <a:p>
            <a:r>
              <a:rPr lang="en-US" dirty="0"/>
              <a:t>Strategic fit of information security in a company</a:t>
            </a:r>
          </a:p>
          <a:p>
            <a:r>
              <a:rPr lang="en-US" dirty="0"/>
              <a:t>Making information security successful</a:t>
            </a:r>
          </a:p>
          <a:p>
            <a:r>
              <a:rPr lang="en-US" dirty="0"/>
              <a:t>Main benefits that are achieved</a:t>
            </a:r>
          </a:p>
          <a:p>
            <a:r>
              <a:rPr lang="en-US" dirty="0"/>
              <a:t>Influence on competitive advantage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340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The main problem with information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Traditional perception of top management:</a:t>
            </a:r>
          </a:p>
          <a:p>
            <a:r>
              <a:rPr lang="hr-HR" dirty="0"/>
              <a:t>How to decrease costs of implementation</a:t>
            </a:r>
          </a:p>
          <a:p>
            <a:r>
              <a:rPr lang="hr-HR" dirty="0"/>
              <a:t>Achieve compliance, but nothing more</a:t>
            </a:r>
          </a:p>
          <a:p>
            <a:r>
              <a:rPr lang="hr-HR" dirty="0"/>
              <a:t>Trying to fit cybersecurity into existing business plans</a:t>
            </a:r>
          </a:p>
          <a:p>
            <a:r>
              <a:rPr lang="hr-HR" dirty="0"/>
              <a:t>Measurement is focused on KPIs of processes and safeguards only</a:t>
            </a:r>
          </a:p>
        </p:txBody>
      </p:sp>
    </p:spTree>
    <p:extLst>
      <p:ext uri="{BB962C8B-B14F-4D97-AF65-F5344CB8AC3E}">
        <p14:creationId xmlns:p14="http://schemas.microsoft.com/office/powerpoint/2010/main" val="2725287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Getting the top management interested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dirty="0"/>
              <a:t>Present the business opportunities of information security:</a:t>
            </a:r>
          </a:p>
          <a:p>
            <a:r>
              <a:rPr lang="hr-HR" dirty="0"/>
              <a:t>Lower operating costs</a:t>
            </a:r>
          </a:p>
          <a:p>
            <a:r>
              <a:rPr lang="hr-HR" dirty="0"/>
              <a:t>Ease the compliance process</a:t>
            </a:r>
          </a:p>
          <a:p>
            <a:r>
              <a:rPr lang="hr-HR" dirty="0"/>
              <a:t>Increasing revenue / market share</a:t>
            </a:r>
          </a:p>
          <a:p>
            <a:r>
              <a:rPr lang="hr-HR" dirty="0"/>
              <a:t>Influence the business plans by opening new opportunities</a:t>
            </a:r>
          </a:p>
          <a:p>
            <a:r>
              <a:rPr lang="hr-HR" dirty="0"/>
              <a:t>Measurement of company success – revenue, profit, shareholder value</a:t>
            </a:r>
          </a:p>
          <a:p>
            <a:r>
              <a:rPr lang="hr-HR" dirty="0"/>
              <a:t>Contribute to the competitive advantage of a company</a:t>
            </a:r>
          </a:p>
        </p:txBody>
      </p:sp>
    </p:spTree>
    <p:extLst>
      <p:ext uri="{BB962C8B-B14F-4D97-AF65-F5344CB8AC3E}">
        <p14:creationId xmlns:p14="http://schemas.microsoft.com/office/powerpoint/2010/main" val="3813848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Aligning information security with company strategy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251898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8454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Strategic fit of information security in a company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455220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9969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Making information security successful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dirty="0"/>
              <a:t>The implementation should include the following elements:</a:t>
            </a:r>
          </a:p>
          <a:p>
            <a:r>
              <a:rPr lang="hr-HR" dirty="0"/>
              <a:t>Based on risk assessment</a:t>
            </a:r>
          </a:p>
          <a:p>
            <a:r>
              <a:rPr lang="hr-HR" dirty="0"/>
              <a:t>Integrated technical and organizational security</a:t>
            </a:r>
          </a:p>
          <a:p>
            <a:r>
              <a:rPr lang="hr-HR" dirty="0"/>
              <a:t>Security awareness &amp; training</a:t>
            </a:r>
          </a:p>
          <a:p>
            <a:r>
              <a:rPr lang="hr-HR" dirty="0"/>
              <a:t>Balance between security controls and innovation, open access and knowledge sharing</a:t>
            </a:r>
          </a:p>
          <a:p>
            <a:r>
              <a:rPr lang="hr-HR" dirty="0"/>
              <a:t>Effective communication and reporting between all interested parties</a:t>
            </a:r>
          </a:p>
          <a:p>
            <a:r>
              <a:rPr lang="hr-HR" dirty="0"/>
              <a:t>Embedding security activities in operational day-to-day activities</a:t>
            </a:r>
          </a:p>
        </p:txBody>
      </p:sp>
    </p:spTree>
    <p:extLst>
      <p:ext uri="{BB962C8B-B14F-4D97-AF65-F5344CB8AC3E}">
        <p14:creationId xmlns:p14="http://schemas.microsoft.com/office/powerpoint/2010/main" val="2703255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Main benefits that are achieved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438665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4057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Influence on competitive advantage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Achieved information security benefits will enable:</a:t>
            </a:r>
          </a:p>
          <a:p>
            <a:r>
              <a:rPr lang="hr-HR" dirty="0"/>
              <a:t>Marketing differentiation</a:t>
            </a:r>
          </a:p>
          <a:p>
            <a:r>
              <a:rPr lang="hr-HR" dirty="0"/>
              <a:t>Lower cost</a:t>
            </a:r>
          </a:p>
          <a:p>
            <a:r>
              <a:rPr lang="hr-HR" dirty="0"/>
              <a:t>New product development differentiation</a:t>
            </a:r>
          </a:p>
        </p:txBody>
      </p:sp>
    </p:spTree>
    <p:extLst>
      <p:ext uri="{BB962C8B-B14F-4D97-AF65-F5344CB8AC3E}">
        <p14:creationId xmlns:p14="http://schemas.microsoft.com/office/powerpoint/2010/main" val="181185759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pper-median">
  <a:themeElements>
    <a:clrScheme name="ITU-15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498BC9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340</Words>
  <Application>Microsoft Office PowerPoint</Application>
  <PresentationFormat>On-screen Show (4:3)</PresentationFormat>
  <Paragraphs>76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Batang</vt:lpstr>
      <vt:lpstr>Arial</vt:lpstr>
      <vt:lpstr>Calibri</vt:lpstr>
      <vt:lpstr>Century Gothic</vt:lpstr>
      <vt:lpstr>DokChampa</vt:lpstr>
      <vt:lpstr>Segoe UI</vt:lpstr>
      <vt:lpstr>Wingdings</vt:lpstr>
      <vt:lpstr>Wingdings 2</vt:lpstr>
      <vt:lpstr>Office Theme</vt:lpstr>
      <vt:lpstr>Upper-median</vt:lpstr>
      <vt:lpstr>World Summit on the Information Society (WSIS) Implementation Process </vt:lpstr>
      <vt:lpstr>Agenda</vt:lpstr>
      <vt:lpstr>The main problem with information security</vt:lpstr>
      <vt:lpstr>Getting the top management interested</vt:lpstr>
      <vt:lpstr>Aligning information security with company strategy</vt:lpstr>
      <vt:lpstr>Strategic fit of information security in a company</vt:lpstr>
      <vt:lpstr>Making information security successful</vt:lpstr>
      <vt:lpstr>Main benefits that are achieved</vt:lpstr>
      <vt:lpstr>Influence on competitive advantage</vt:lpstr>
      <vt:lpstr>PowerPoint Presentation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2016-02-17T16:32:48Z</dcterms:created>
  <dcterms:modified xsi:type="dcterms:W3CDTF">2017-06-11T07:26:50Z</dcterms:modified>
</cp:coreProperties>
</file>