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 id="277" r:id="rId8"/>
    <p:sldId id="303" r:id="rId9"/>
    <p:sldId id="278" r:id="rId10"/>
    <p:sldId id="279" r:id="rId11"/>
    <p:sldId id="305" r:id="rId12"/>
    <p:sldId id="304" r:id="rId13"/>
    <p:sldId id="293" r:id="rId14"/>
    <p:sldId id="306" r:id="rId15"/>
    <p:sldId id="307"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B5DBF-5293-0448-B48A-0659363A712C}" type="doc">
      <dgm:prSet loTypeId="urn:microsoft.com/office/officeart/2008/layout/HexagonCluster" loCatId="" qsTypeId="urn:microsoft.com/office/officeart/2005/8/quickstyle/simple2" qsCatId="simple" csTypeId="urn:microsoft.com/office/officeart/2005/8/colors/colorful1#1" csCatId="colorful" phldr="1"/>
      <dgm:spPr/>
      <dgm:t>
        <a:bodyPr/>
        <a:lstStyle/>
        <a:p>
          <a:endParaRPr lang="en-US"/>
        </a:p>
      </dgm:t>
    </dgm:pt>
    <dgm:pt modelId="{78FD990A-F168-1B4B-8B99-D3F909BDC215}">
      <dgm:prSet phldrT="[Text]"/>
      <dgm:spPr/>
      <dgm:t>
        <a:bodyPr/>
        <a:lstStyle/>
        <a:p>
          <a:r>
            <a:rPr lang="en-US" dirty="0"/>
            <a:t>G2C</a:t>
          </a:r>
        </a:p>
      </dgm:t>
    </dgm:pt>
    <dgm:pt modelId="{2386FD6A-62C7-4947-B8B8-C864590B8E34}" type="parTrans" cxnId="{D03D89DF-2861-3546-B2C3-0C7A350D84DA}">
      <dgm:prSet/>
      <dgm:spPr/>
      <dgm:t>
        <a:bodyPr/>
        <a:lstStyle/>
        <a:p>
          <a:endParaRPr lang="en-US"/>
        </a:p>
      </dgm:t>
    </dgm:pt>
    <dgm:pt modelId="{3518AD4B-6702-D642-B2A8-E8CCF9F4B021}" type="sibTrans" cxnId="{D03D89DF-2861-3546-B2C3-0C7A350D84DA}">
      <dgm:prSet/>
      <dgm:spPr>
        <a:blipFill>
          <a:blip xmlns:r="http://schemas.openxmlformats.org/officeDocument/2006/relationships" r:embed="rId1"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dgm:spPr>
      <dgm:t>
        <a:bodyPr/>
        <a:lstStyle/>
        <a:p>
          <a:endParaRPr lang="en-US"/>
        </a:p>
      </dgm:t>
    </dgm:pt>
    <dgm:pt modelId="{B97C4C54-C153-1B49-9866-CEBED83396AF}">
      <dgm:prSet phldrT="[Text]"/>
      <dgm:spPr/>
      <dgm:t>
        <a:bodyPr/>
        <a:lstStyle/>
        <a:p>
          <a:r>
            <a:rPr lang="en-US" dirty="0"/>
            <a:t>G2B</a:t>
          </a:r>
        </a:p>
      </dgm:t>
    </dgm:pt>
    <dgm:pt modelId="{A76E9394-E6B7-2845-AE67-00953C3D4F87}" type="parTrans" cxnId="{7F9C7D38-8203-6448-8CF7-B0CC4D975D96}">
      <dgm:prSet/>
      <dgm:spPr/>
      <dgm:t>
        <a:bodyPr/>
        <a:lstStyle/>
        <a:p>
          <a:endParaRPr lang="en-US"/>
        </a:p>
      </dgm:t>
    </dgm:pt>
    <dgm:pt modelId="{DE2E32F0-8694-1F45-8167-B9B66A625CD6}" type="sibTrans" cxnId="{7F9C7D38-8203-6448-8CF7-B0CC4D975D96}">
      <dgm:prSet/>
      <dgm:spPr>
        <a:blipFill rotWithShape="0">
          <a:blip xmlns:r="http://schemas.openxmlformats.org/officeDocument/2006/relationships" r:embed="rId2">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rcRect/>
          <a:stretch>
            <a:fillRect/>
          </a:stretch>
        </a:blipFill>
      </dgm:spPr>
      <dgm:t>
        <a:bodyPr/>
        <a:lstStyle/>
        <a:p>
          <a:endParaRPr lang="en-US"/>
        </a:p>
      </dgm:t>
    </dgm:pt>
    <dgm:pt modelId="{950CB4C7-7764-E744-810A-67DE82212580}">
      <dgm:prSet phldrT="[Text]"/>
      <dgm:spPr/>
      <dgm:t>
        <a:bodyPr/>
        <a:lstStyle/>
        <a:p>
          <a:r>
            <a:rPr lang="en-US" dirty="0"/>
            <a:t>G2G</a:t>
          </a:r>
        </a:p>
      </dgm:t>
    </dgm:pt>
    <dgm:pt modelId="{D37389B3-9EE1-EA40-B152-1D8B2769B293}" type="parTrans" cxnId="{1300016B-C5AF-1242-AF9C-AFD5562FFB7F}">
      <dgm:prSet/>
      <dgm:spPr/>
      <dgm:t>
        <a:bodyPr/>
        <a:lstStyle/>
        <a:p>
          <a:endParaRPr lang="en-US"/>
        </a:p>
      </dgm:t>
    </dgm:pt>
    <dgm:pt modelId="{2F21E9DD-BDE2-DC42-B312-E891FFC53F95}" type="sibTrans" cxnId="{1300016B-C5AF-1242-AF9C-AFD5562FFB7F}">
      <dgm:prSet/>
      <dgm:spPr>
        <a:blipFill rotWithShape="1">
          <a:blip xmlns:r="http://schemas.openxmlformats.org/officeDocument/2006/relationships" r:embed="rId3">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rcRect/>
          <a:stretch>
            <a:fillRect/>
          </a:stretch>
        </a:blipFill>
      </dgm:spPr>
      <dgm:t>
        <a:bodyPr/>
        <a:lstStyle/>
        <a:p>
          <a:endParaRPr lang="en-US"/>
        </a:p>
      </dgm:t>
    </dgm:pt>
    <dgm:pt modelId="{0342E25F-914A-7C4F-A33D-C765F0502579}" type="pres">
      <dgm:prSet presAssocID="{C9CB5DBF-5293-0448-B48A-0659363A712C}" presName="Name0" presStyleCnt="0">
        <dgm:presLayoutVars>
          <dgm:chMax val="21"/>
          <dgm:chPref val="21"/>
        </dgm:presLayoutVars>
      </dgm:prSet>
      <dgm:spPr/>
    </dgm:pt>
    <dgm:pt modelId="{B63690EF-C6FB-9545-9E36-3C85CDB67420}" type="pres">
      <dgm:prSet presAssocID="{78FD990A-F168-1B4B-8B99-D3F909BDC215}" presName="text1" presStyleCnt="0"/>
      <dgm:spPr/>
    </dgm:pt>
    <dgm:pt modelId="{BDE46A8B-84D6-8740-A99E-39DDCA0D79E7}" type="pres">
      <dgm:prSet presAssocID="{78FD990A-F168-1B4B-8B99-D3F909BDC215}" presName="textRepeatNode" presStyleLbl="alignNode1" presStyleIdx="0" presStyleCnt="3">
        <dgm:presLayoutVars>
          <dgm:chMax val="0"/>
          <dgm:chPref val="0"/>
          <dgm:bulletEnabled val="1"/>
        </dgm:presLayoutVars>
      </dgm:prSet>
      <dgm:spPr/>
    </dgm:pt>
    <dgm:pt modelId="{FEF5CFAA-11B5-6841-85AB-34BB0DC4FD45}" type="pres">
      <dgm:prSet presAssocID="{78FD990A-F168-1B4B-8B99-D3F909BDC215}" presName="textaccent1" presStyleCnt="0"/>
      <dgm:spPr/>
    </dgm:pt>
    <dgm:pt modelId="{00AC7BE5-C3BE-104D-8473-DEAEAC442333}" type="pres">
      <dgm:prSet presAssocID="{78FD990A-F168-1B4B-8B99-D3F909BDC215}" presName="accentRepeatNode" presStyleLbl="solidAlignAcc1" presStyleIdx="0" presStyleCnt="6"/>
      <dgm:spPr/>
    </dgm:pt>
    <dgm:pt modelId="{1445132E-314E-0843-B66D-A2491A93083E}" type="pres">
      <dgm:prSet presAssocID="{3518AD4B-6702-D642-B2A8-E8CCF9F4B021}" presName="image1" presStyleCnt="0"/>
      <dgm:spPr/>
    </dgm:pt>
    <dgm:pt modelId="{3E5015D8-BFD2-8941-950A-1787D3F357E3}" type="pres">
      <dgm:prSet presAssocID="{3518AD4B-6702-D642-B2A8-E8CCF9F4B021}" presName="imageRepeatNode" presStyleLbl="alignAcc1" presStyleIdx="0" presStyleCnt="3"/>
      <dgm:spPr/>
    </dgm:pt>
    <dgm:pt modelId="{B6FAC7D3-5840-1742-82C0-823B7638E5A7}" type="pres">
      <dgm:prSet presAssocID="{3518AD4B-6702-D642-B2A8-E8CCF9F4B021}" presName="imageaccent1" presStyleCnt="0"/>
      <dgm:spPr/>
    </dgm:pt>
    <dgm:pt modelId="{648CF478-64CE-F648-9CFE-39E07AD30E2C}" type="pres">
      <dgm:prSet presAssocID="{3518AD4B-6702-D642-B2A8-E8CCF9F4B021}" presName="accentRepeatNode" presStyleLbl="solidAlignAcc1" presStyleIdx="1" presStyleCnt="6"/>
      <dgm:spPr/>
    </dgm:pt>
    <dgm:pt modelId="{5B01F943-9497-8F49-B21B-445A514E0117}" type="pres">
      <dgm:prSet presAssocID="{B97C4C54-C153-1B49-9866-CEBED83396AF}" presName="text2" presStyleCnt="0"/>
      <dgm:spPr/>
    </dgm:pt>
    <dgm:pt modelId="{A7806CFF-6B03-7142-A5BE-95F6262D3456}" type="pres">
      <dgm:prSet presAssocID="{B97C4C54-C153-1B49-9866-CEBED83396AF}" presName="textRepeatNode" presStyleLbl="alignNode1" presStyleIdx="1" presStyleCnt="3">
        <dgm:presLayoutVars>
          <dgm:chMax val="0"/>
          <dgm:chPref val="0"/>
          <dgm:bulletEnabled val="1"/>
        </dgm:presLayoutVars>
      </dgm:prSet>
      <dgm:spPr/>
    </dgm:pt>
    <dgm:pt modelId="{31D37E61-233C-4D47-91E7-7FDF43E4F665}" type="pres">
      <dgm:prSet presAssocID="{B97C4C54-C153-1B49-9866-CEBED83396AF}" presName="textaccent2" presStyleCnt="0"/>
      <dgm:spPr/>
    </dgm:pt>
    <dgm:pt modelId="{B254A10D-5133-934A-A598-09CE3ECD94CF}" type="pres">
      <dgm:prSet presAssocID="{B97C4C54-C153-1B49-9866-CEBED83396AF}" presName="accentRepeatNode" presStyleLbl="solidAlignAcc1" presStyleIdx="2" presStyleCnt="6"/>
      <dgm:spPr/>
    </dgm:pt>
    <dgm:pt modelId="{F5CA7FA6-7E7B-934C-B59D-379B34B794A3}" type="pres">
      <dgm:prSet presAssocID="{DE2E32F0-8694-1F45-8167-B9B66A625CD6}" presName="image2" presStyleCnt="0"/>
      <dgm:spPr/>
    </dgm:pt>
    <dgm:pt modelId="{1A3E79E3-8E64-9B41-9271-FE50267B955B}" type="pres">
      <dgm:prSet presAssocID="{DE2E32F0-8694-1F45-8167-B9B66A625CD6}" presName="imageRepeatNode" presStyleLbl="alignAcc1" presStyleIdx="1" presStyleCnt="3"/>
      <dgm:spPr/>
    </dgm:pt>
    <dgm:pt modelId="{BDDE0D32-889C-6443-AD42-0CE691B1C91D}" type="pres">
      <dgm:prSet presAssocID="{DE2E32F0-8694-1F45-8167-B9B66A625CD6}" presName="imageaccent2" presStyleCnt="0"/>
      <dgm:spPr/>
    </dgm:pt>
    <dgm:pt modelId="{8D38F23A-C3A7-084D-8134-647EBA43164A}" type="pres">
      <dgm:prSet presAssocID="{DE2E32F0-8694-1F45-8167-B9B66A625CD6}" presName="accentRepeatNode" presStyleLbl="solidAlignAcc1" presStyleIdx="3" presStyleCnt="6"/>
      <dgm:spPr/>
    </dgm:pt>
    <dgm:pt modelId="{070A059B-E5FC-2840-8BE1-AC95463FE051}" type="pres">
      <dgm:prSet presAssocID="{950CB4C7-7764-E744-810A-67DE82212580}" presName="text3" presStyleCnt="0"/>
      <dgm:spPr/>
    </dgm:pt>
    <dgm:pt modelId="{50840382-F510-FA4A-8409-DA9FCEED11CC}" type="pres">
      <dgm:prSet presAssocID="{950CB4C7-7764-E744-810A-67DE82212580}" presName="textRepeatNode" presStyleLbl="alignNode1" presStyleIdx="2" presStyleCnt="3">
        <dgm:presLayoutVars>
          <dgm:chMax val="0"/>
          <dgm:chPref val="0"/>
          <dgm:bulletEnabled val="1"/>
        </dgm:presLayoutVars>
      </dgm:prSet>
      <dgm:spPr/>
    </dgm:pt>
    <dgm:pt modelId="{A37EA86E-6E05-A743-BF4C-C6F58B4B7573}" type="pres">
      <dgm:prSet presAssocID="{950CB4C7-7764-E744-810A-67DE82212580}" presName="textaccent3" presStyleCnt="0"/>
      <dgm:spPr/>
    </dgm:pt>
    <dgm:pt modelId="{A8B57198-97C9-5D4A-B596-06B09D369E8B}" type="pres">
      <dgm:prSet presAssocID="{950CB4C7-7764-E744-810A-67DE82212580}" presName="accentRepeatNode" presStyleLbl="solidAlignAcc1" presStyleIdx="4" presStyleCnt="6"/>
      <dgm:spPr/>
    </dgm:pt>
    <dgm:pt modelId="{8965FD19-162D-0B49-939C-0CF06E054B7D}" type="pres">
      <dgm:prSet presAssocID="{2F21E9DD-BDE2-DC42-B312-E891FFC53F95}" presName="image3" presStyleCnt="0"/>
      <dgm:spPr/>
    </dgm:pt>
    <dgm:pt modelId="{231EFFFD-220C-BB43-84C0-EB4E7BFDFED7}" type="pres">
      <dgm:prSet presAssocID="{2F21E9DD-BDE2-DC42-B312-E891FFC53F95}" presName="imageRepeatNode" presStyleLbl="alignAcc1" presStyleIdx="2" presStyleCnt="3"/>
      <dgm:spPr/>
    </dgm:pt>
    <dgm:pt modelId="{C161A807-D6DA-2247-8F74-4259F7F0CFAE}" type="pres">
      <dgm:prSet presAssocID="{2F21E9DD-BDE2-DC42-B312-E891FFC53F95}" presName="imageaccent3" presStyleCnt="0"/>
      <dgm:spPr/>
    </dgm:pt>
    <dgm:pt modelId="{EF24B6EB-C890-5340-9B3C-5428BFC838A0}" type="pres">
      <dgm:prSet presAssocID="{2F21E9DD-BDE2-DC42-B312-E891FFC53F95}" presName="accentRepeatNode" presStyleLbl="solidAlignAcc1" presStyleIdx="5" presStyleCnt="6"/>
      <dgm:spPr/>
    </dgm:pt>
  </dgm:ptLst>
  <dgm:cxnLst>
    <dgm:cxn modelId="{968AB20E-468E-45BD-AF17-2ED600634FDB}" type="presOf" srcId="{C9CB5DBF-5293-0448-B48A-0659363A712C}" destId="{0342E25F-914A-7C4F-A33D-C765F0502579}" srcOrd="0" destOrd="0" presId="urn:microsoft.com/office/officeart/2008/layout/HexagonCluster"/>
    <dgm:cxn modelId="{3113AF36-7A48-45F0-AE2B-BB4DF8AA0E82}" type="presOf" srcId="{DE2E32F0-8694-1F45-8167-B9B66A625CD6}" destId="{1A3E79E3-8E64-9B41-9271-FE50267B955B}" srcOrd="0" destOrd="0" presId="urn:microsoft.com/office/officeart/2008/layout/HexagonCluster"/>
    <dgm:cxn modelId="{7F9C7D38-8203-6448-8CF7-B0CC4D975D96}" srcId="{C9CB5DBF-5293-0448-B48A-0659363A712C}" destId="{B97C4C54-C153-1B49-9866-CEBED83396AF}" srcOrd="1" destOrd="0" parTransId="{A76E9394-E6B7-2845-AE67-00953C3D4F87}" sibTransId="{DE2E32F0-8694-1F45-8167-B9B66A625CD6}"/>
    <dgm:cxn modelId="{F210933A-0B05-4001-ABD0-026440DDF7A7}" type="presOf" srcId="{3518AD4B-6702-D642-B2A8-E8CCF9F4B021}" destId="{3E5015D8-BFD2-8941-950A-1787D3F357E3}" srcOrd="0" destOrd="0" presId="urn:microsoft.com/office/officeart/2008/layout/HexagonCluster"/>
    <dgm:cxn modelId="{1300016B-C5AF-1242-AF9C-AFD5562FFB7F}" srcId="{C9CB5DBF-5293-0448-B48A-0659363A712C}" destId="{950CB4C7-7764-E744-810A-67DE82212580}" srcOrd="2" destOrd="0" parTransId="{D37389B3-9EE1-EA40-B152-1D8B2769B293}" sibTransId="{2F21E9DD-BDE2-DC42-B312-E891FFC53F95}"/>
    <dgm:cxn modelId="{CB4E0F4F-0AF6-45CE-B358-672170461B4B}" type="presOf" srcId="{B97C4C54-C153-1B49-9866-CEBED83396AF}" destId="{A7806CFF-6B03-7142-A5BE-95F6262D3456}" srcOrd="0" destOrd="0" presId="urn:microsoft.com/office/officeart/2008/layout/HexagonCluster"/>
    <dgm:cxn modelId="{29F97F71-53A7-4A05-AA53-E65B83D99663}" type="presOf" srcId="{950CB4C7-7764-E744-810A-67DE82212580}" destId="{50840382-F510-FA4A-8409-DA9FCEED11CC}" srcOrd="0" destOrd="0" presId="urn:microsoft.com/office/officeart/2008/layout/HexagonCluster"/>
    <dgm:cxn modelId="{58B271CA-1F9E-4758-8BD6-A1E7B174F648}" type="presOf" srcId="{78FD990A-F168-1B4B-8B99-D3F909BDC215}" destId="{BDE46A8B-84D6-8740-A99E-39DDCA0D79E7}" srcOrd="0" destOrd="0" presId="urn:microsoft.com/office/officeart/2008/layout/HexagonCluster"/>
    <dgm:cxn modelId="{D03D89DF-2861-3546-B2C3-0C7A350D84DA}" srcId="{C9CB5DBF-5293-0448-B48A-0659363A712C}" destId="{78FD990A-F168-1B4B-8B99-D3F909BDC215}" srcOrd="0" destOrd="0" parTransId="{2386FD6A-62C7-4947-B8B8-C864590B8E34}" sibTransId="{3518AD4B-6702-D642-B2A8-E8CCF9F4B021}"/>
    <dgm:cxn modelId="{C96258FA-A225-4B98-95E9-6E5F92A53A48}" type="presOf" srcId="{2F21E9DD-BDE2-DC42-B312-E891FFC53F95}" destId="{231EFFFD-220C-BB43-84C0-EB4E7BFDFED7}" srcOrd="0" destOrd="0" presId="urn:microsoft.com/office/officeart/2008/layout/HexagonCluster"/>
    <dgm:cxn modelId="{8138442D-8097-4E78-948B-366ABB0B2AA4}" type="presParOf" srcId="{0342E25F-914A-7C4F-A33D-C765F0502579}" destId="{B63690EF-C6FB-9545-9E36-3C85CDB67420}" srcOrd="0" destOrd="0" presId="urn:microsoft.com/office/officeart/2008/layout/HexagonCluster"/>
    <dgm:cxn modelId="{1E920AB5-C138-442C-884B-6C26B019E565}" type="presParOf" srcId="{B63690EF-C6FB-9545-9E36-3C85CDB67420}" destId="{BDE46A8B-84D6-8740-A99E-39DDCA0D79E7}" srcOrd="0" destOrd="0" presId="urn:microsoft.com/office/officeart/2008/layout/HexagonCluster"/>
    <dgm:cxn modelId="{9F6BD597-D09E-460C-9ADB-2AFD4E6333F8}" type="presParOf" srcId="{0342E25F-914A-7C4F-A33D-C765F0502579}" destId="{FEF5CFAA-11B5-6841-85AB-34BB0DC4FD45}" srcOrd="1" destOrd="0" presId="urn:microsoft.com/office/officeart/2008/layout/HexagonCluster"/>
    <dgm:cxn modelId="{1C1AF1F0-3B90-4620-8BEF-35A62E1D7210}" type="presParOf" srcId="{FEF5CFAA-11B5-6841-85AB-34BB0DC4FD45}" destId="{00AC7BE5-C3BE-104D-8473-DEAEAC442333}" srcOrd="0" destOrd="0" presId="urn:microsoft.com/office/officeart/2008/layout/HexagonCluster"/>
    <dgm:cxn modelId="{9D02253F-01D8-4DAB-8D52-168BE1037C55}" type="presParOf" srcId="{0342E25F-914A-7C4F-A33D-C765F0502579}" destId="{1445132E-314E-0843-B66D-A2491A93083E}" srcOrd="2" destOrd="0" presId="urn:microsoft.com/office/officeart/2008/layout/HexagonCluster"/>
    <dgm:cxn modelId="{3181C5F4-4CA1-4609-94D4-B387F666C345}" type="presParOf" srcId="{1445132E-314E-0843-B66D-A2491A93083E}" destId="{3E5015D8-BFD2-8941-950A-1787D3F357E3}" srcOrd="0" destOrd="0" presId="urn:microsoft.com/office/officeart/2008/layout/HexagonCluster"/>
    <dgm:cxn modelId="{3998A356-4E81-447B-943A-9F54BC4E2E9F}" type="presParOf" srcId="{0342E25F-914A-7C4F-A33D-C765F0502579}" destId="{B6FAC7D3-5840-1742-82C0-823B7638E5A7}" srcOrd="3" destOrd="0" presId="urn:microsoft.com/office/officeart/2008/layout/HexagonCluster"/>
    <dgm:cxn modelId="{8AA3FEEF-F7E4-474C-A101-5880C9749ABF}" type="presParOf" srcId="{B6FAC7D3-5840-1742-82C0-823B7638E5A7}" destId="{648CF478-64CE-F648-9CFE-39E07AD30E2C}" srcOrd="0" destOrd="0" presId="urn:microsoft.com/office/officeart/2008/layout/HexagonCluster"/>
    <dgm:cxn modelId="{72B55094-0E40-4D6A-9504-8D6D9E904AF3}" type="presParOf" srcId="{0342E25F-914A-7C4F-A33D-C765F0502579}" destId="{5B01F943-9497-8F49-B21B-445A514E0117}" srcOrd="4" destOrd="0" presId="urn:microsoft.com/office/officeart/2008/layout/HexagonCluster"/>
    <dgm:cxn modelId="{A0B2677B-B92B-4B82-9A94-D06BAFB4E58C}" type="presParOf" srcId="{5B01F943-9497-8F49-B21B-445A514E0117}" destId="{A7806CFF-6B03-7142-A5BE-95F6262D3456}" srcOrd="0" destOrd="0" presId="urn:microsoft.com/office/officeart/2008/layout/HexagonCluster"/>
    <dgm:cxn modelId="{26ABCD27-DA99-4C22-98BB-48C816EF067E}" type="presParOf" srcId="{0342E25F-914A-7C4F-A33D-C765F0502579}" destId="{31D37E61-233C-4D47-91E7-7FDF43E4F665}" srcOrd="5" destOrd="0" presId="urn:microsoft.com/office/officeart/2008/layout/HexagonCluster"/>
    <dgm:cxn modelId="{B8DC9BA8-999A-4246-8A53-B2B6F2C6376E}" type="presParOf" srcId="{31D37E61-233C-4D47-91E7-7FDF43E4F665}" destId="{B254A10D-5133-934A-A598-09CE3ECD94CF}" srcOrd="0" destOrd="0" presId="urn:microsoft.com/office/officeart/2008/layout/HexagonCluster"/>
    <dgm:cxn modelId="{ECB117B7-CA93-4EF2-86C1-770AD9C871AE}" type="presParOf" srcId="{0342E25F-914A-7C4F-A33D-C765F0502579}" destId="{F5CA7FA6-7E7B-934C-B59D-379B34B794A3}" srcOrd="6" destOrd="0" presId="urn:microsoft.com/office/officeart/2008/layout/HexagonCluster"/>
    <dgm:cxn modelId="{57EA04E5-0BB5-4300-9432-E03343291CC8}" type="presParOf" srcId="{F5CA7FA6-7E7B-934C-B59D-379B34B794A3}" destId="{1A3E79E3-8E64-9B41-9271-FE50267B955B}" srcOrd="0" destOrd="0" presId="urn:microsoft.com/office/officeart/2008/layout/HexagonCluster"/>
    <dgm:cxn modelId="{75FAA222-588F-43ED-B4B2-A33E09C5213D}" type="presParOf" srcId="{0342E25F-914A-7C4F-A33D-C765F0502579}" destId="{BDDE0D32-889C-6443-AD42-0CE691B1C91D}" srcOrd="7" destOrd="0" presId="urn:microsoft.com/office/officeart/2008/layout/HexagonCluster"/>
    <dgm:cxn modelId="{7EAB3E9C-A869-4F7D-84A2-8D9321458893}" type="presParOf" srcId="{BDDE0D32-889C-6443-AD42-0CE691B1C91D}" destId="{8D38F23A-C3A7-084D-8134-647EBA43164A}" srcOrd="0" destOrd="0" presId="urn:microsoft.com/office/officeart/2008/layout/HexagonCluster"/>
    <dgm:cxn modelId="{33698917-6326-4578-A43D-FFAF7A49EB6C}" type="presParOf" srcId="{0342E25F-914A-7C4F-A33D-C765F0502579}" destId="{070A059B-E5FC-2840-8BE1-AC95463FE051}" srcOrd="8" destOrd="0" presId="urn:microsoft.com/office/officeart/2008/layout/HexagonCluster"/>
    <dgm:cxn modelId="{01B03B66-F2DB-40EE-A98C-CE4853C2A01F}" type="presParOf" srcId="{070A059B-E5FC-2840-8BE1-AC95463FE051}" destId="{50840382-F510-FA4A-8409-DA9FCEED11CC}" srcOrd="0" destOrd="0" presId="urn:microsoft.com/office/officeart/2008/layout/HexagonCluster"/>
    <dgm:cxn modelId="{33144400-F374-4454-A07A-F298B9749752}" type="presParOf" srcId="{0342E25F-914A-7C4F-A33D-C765F0502579}" destId="{A37EA86E-6E05-A743-BF4C-C6F58B4B7573}" srcOrd="9" destOrd="0" presId="urn:microsoft.com/office/officeart/2008/layout/HexagonCluster"/>
    <dgm:cxn modelId="{6E519DAC-96F5-462A-B515-7228B1145212}" type="presParOf" srcId="{A37EA86E-6E05-A743-BF4C-C6F58B4B7573}" destId="{A8B57198-97C9-5D4A-B596-06B09D369E8B}" srcOrd="0" destOrd="0" presId="urn:microsoft.com/office/officeart/2008/layout/HexagonCluster"/>
    <dgm:cxn modelId="{25C785FD-6EF9-47E5-9590-9D378DDE56E4}" type="presParOf" srcId="{0342E25F-914A-7C4F-A33D-C765F0502579}" destId="{8965FD19-162D-0B49-939C-0CF06E054B7D}" srcOrd="10" destOrd="0" presId="urn:microsoft.com/office/officeart/2008/layout/HexagonCluster"/>
    <dgm:cxn modelId="{1EE039CD-0B49-4EF2-8FE9-CC57EB0015C0}" type="presParOf" srcId="{8965FD19-162D-0B49-939C-0CF06E054B7D}" destId="{231EFFFD-220C-BB43-84C0-EB4E7BFDFED7}" srcOrd="0" destOrd="0" presId="urn:microsoft.com/office/officeart/2008/layout/HexagonCluster"/>
    <dgm:cxn modelId="{7BB3049A-0969-4065-80E3-B006445219E7}" type="presParOf" srcId="{0342E25F-914A-7C4F-A33D-C765F0502579}" destId="{C161A807-D6DA-2247-8F74-4259F7F0CFAE}" srcOrd="11" destOrd="0" presId="urn:microsoft.com/office/officeart/2008/layout/HexagonCluster"/>
    <dgm:cxn modelId="{1D1F543D-FF34-449B-AD9B-D53022774D4B}" type="presParOf" srcId="{C161A807-D6DA-2247-8F74-4259F7F0CFAE}" destId="{EF24B6EB-C890-5340-9B3C-5428BFC838A0}" srcOrd="0" destOrd="0" presId="urn:microsoft.com/office/officeart/2008/layout/HexagonCluster"/>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46A8B-84D6-8740-A99E-39DDCA0D79E7}">
      <dsp:nvSpPr>
        <dsp:cNvPr id="0" name=""/>
        <dsp:cNvSpPr/>
      </dsp:nvSpPr>
      <dsp:spPr>
        <a:xfrm>
          <a:off x="732129" y="1824542"/>
          <a:ext cx="856488" cy="738442"/>
        </a:xfrm>
        <a:prstGeom prst="hexagon">
          <a:avLst>
            <a:gd name="adj" fmla="val 25000"/>
            <a:gd name="vf" fmla="val 115470"/>
          </a:avLst>
        </a:prstGeom>
        <a:solidFill>
          <a:schemeClr val="accent2">
            <a:hueOff val="0"/>
            <a:satOff val="0"/>
            <a:lumOff val="0"/>
            <a:alphaOff val="0"/>
          </a:schemeClr>
        </a:solidFill>
        <a:ln w="55000" cap="flat" cmpd="thickThin"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G2C</a:t>
          </a:r>
        </a:p>
      </dsp:txBody>
      <dsp:txXfrm>
        <a:off x="865040" y="1939134"/>
        <a:ext cx="590666" cy="509258"/>
      </dsp:txXfrm>
    </dsp:sp>
    <dsp:sp modelId="{00AC7BE5-C3BE-104D-8473-DEAEAC442333}">
      <dsp:nvSpPr>
        <dsp:cNvPr id="0" name=""/>
        <dsp:cNvSpPr/>
      </dsp:nvSpPr>
      <dsp:spPr>
        <a:xfrm>
          <a:off x="754379" y="2150549"/>
          <a:ext cx="100279" cy="86427"/>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5015D8-BFD2-8941-950A-1787D3F357E3}">
      <dsp:nvSpPr>
        <dsp:cNvPr id="0" name=""/>
        <dsp:cNvSpPr/>
      </dsp:nvSpPr>
      <dsp:spPr>
        <a:xfrm>
          <a:off x="0" y="1427910"/>
          <a:ext cx="856488" cy="738442"/>
        </a:xfrm>
        <a:prstGeom prst="hexagon">
          <a:avLst>
            <a:gd name="adj" fmla="val 25000"/>
            <a:gd name="vf" fmla="val 115470"/>
          </a:avLst>
        </a:prstGeom>
        <a:blipFill>
          <a:blip xmlns:r="http://schemas.openxmlformats.org/officeDocument/2006/relationships" r:embed="rId1" cstate="print">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extLst>
              <a:ext uri="{28A0092B-C50C-407E-A947-70E740481C1C}">
                <a14:useLocalDpi xmlns:a14="http://schemas.microsoft.com/office/drawing/2010/main"/>
              </a:ext>
            </a:extLst>
          </a:blip>
          <a:srcRect/>
          <a:stretch>
            <a:fillRect/>
          </a:stretch>
        </a:blip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8CF478-64CE-F648-9CFE-39E07AD30E2C}">
      <dsp:nvSpPr>
        <dsp:cNvPr id="0" name=""/>
        <dsp:cNvSpPr/>
      </dsp:nvSpPr>
      <dsp:spPr>
        <a:xfrm>
          <a:off x="583082" y="2068804"/>
          <a:ext cx="100279" cy="86427"/>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806CFF-6B03-7142-A5BE-95F6262D3456}">
      <dsp:nvSpPr>
        <dsp:cNvPr id="0" name=""/>
        <dsp:cNvSpPr/>
      </dsp:nvSpPr>
      <dsp:spPr>
        <a:xfrm>
          <a:off x="1461820" y="1419131"/>
          <a:ext cx="856488" cy="738442"/>
        </a:xfrm>
        <a:prstGeom prst="hexagon">
          <a:avLst>
            <a:gd name="adj" fmla="val 25000"/>
            <a:gd name="vf" fmla="val 115470"/>
          </a:avLst>
        </a:prstGeom>
        <a:solidFill>
          <a:schemeClr val="accent3">
            <a:hueOff val="0"/>
            <a:satOff val="0"/>
            <a:lumOff val="0"/>
            <a:alphaOff val="0"/>
          </a:schemeClr>
        </a:solidFill>
        <a:ln w="55000" cap="flat" cmpd="thickThin" algn="ctr">
          <a:solidFill>
            <a:schemeClr val="accent3">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G2B</a:t>
          </a:r>
        </a:p>
      </dsp:txBody>
      <dsp:txXfrm>
        <a:off x="1594731" y="1533723"/>
        <a:ext cx="590666" cy="509258"/>
      </dsp:txXfrm>
    </dsp:sp>
    <dsp:sp modelId="{B254A10D-5133-934A-A598-09CE3ECD94CF}">
      <dsp:nvSpPr>
        <dsp:cNvPr id="0" name=""/>
        <dsp:cNvSpPr/>
      </dsp:nvSpPr>
      <dsp:spPr>
        <a:xfrm>
          <a:off x="2047341" y="2059244"/>
          <a:ext cx="100279" cy="86427"/>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3E79E3-8E64-9B41-9271-FE50267B955B}">
      <dsp:nvSpPr>
        <dsp:cNvPr id="0" name=""/>
        <dsp:cNvSpPr/>
      </dsp:nvSpPr>
      <dsp:spPr>
        <a:xfrm>
          <a:off x="2191512" y="1824542"/>
          <a:ext cx="856488" cy="738442"/>
        </a:xfrm>
        <a:prstGeom prst="hexagon">
          <a:avLst>
            <a:gd name="adj" fmla="val 25000"/>
            <a:gd name="vf" fmla="val 115470"/>
          </a:avLst>
        </a:prstGeom>
        <a:blipFill rotWithShape="0">
          <a:blip xmlns:r="http://schemas.openxmlformats.org/officeDocument/2006/relationships" r:embed="rId2">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rcRect/>
          <a:stretch>
            <a:fillRect/>
          </a:stretch>
        </a:blip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38F23A-C3A7-084D-8134-647EBA43164A}">
      <dsp:nvSpPr>
        <dsp:cNvPr id="0" name=""/>
        <dsp:cNvSpPr/>
      </dsp:nvSpPr>
      <dsp:spPr>
        <a:xfrm>
          <a:off x="2213762" y="2150549"/>
          <a:ext cx="100279" cy="86427"/>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840382-F510-FA4A-8409-DA9FCEED11CC}">
      <dsp:nvSpPr>
        <dsp:cNvPr id="0" name=""/>
        <dsp:cNvSpPr/>
      </dsp:nvSpPr>
      <dsp:spPr>
        <a:xfrm>
          <a:off x="732129" y="1015475"/>
          <a:ext cx="856488" cy="738442"/>
        </a:xfrm>
        <a:prstGeom prst="hexagon">
          <a:avLst>
            <a:gd name="adj" fmla="val 25000"/>
            <a:gd name="vf" fmla="val 115470"/>
          </a:avLst>
        </a:prstGeom>
        <a:solidFill>
          <a:schemeClr val="accent4">
            <a:hueOff val="0"/>
            <a:satOff val="0"/>
            <a:lumOff val="0"/>
            <a:alphaOff val="0"/>
          </a:schemeClr>
        </a:solidFill>
        <a:ln w="55000" cap="flat" cmpd="thickThin" algn="ctr">
          <a:solidFill>
            <a:schemeClr val="accent4">
              <a:hueOff val="0"/>
              <a:satOff val="0"/>
              <a:lumOff val="0"/>
              <a:alphaOff val="0"/>
            </a:schemeClr>
          </a:solidFill>
          <a:prstDash val="solid"/>
        </a:ln>
        <a:effectLst>
          <a:outerShdw blurRad="50800" dist="381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0" tIns="27940" rIns="0" bIns="27940" numCol="1" spcCol="1270" anchor="ctr" anchorCtr="0">
          <a:noAutofit/>
        </a:bodyPr>
        <a:lstStyle/>
        <a:p>
          <a:pPr marL="0" lvl="0" indent="0" algn="ctr" defTabSz="977900">
            <a:lnSpc>
              <a:spcPct val="90000"/>
            </a:lnSpc>
            <a:spcBef>
              <a:spcPct val="0"/>
            </a:spcBef>
            <a:spcAft>
              <a:spcPct val="35000"/>
            </a:spcAft>
            <a:buNone/>
          </a:pPr>
          <a:r>
            <a:rPr lang="en-US" sz="2200" kern="1200" dirty="0"/>
            <a:t>G2G</a:t>
          </a:r>
        </a:p>
      </dsp:txBody>
      <dsp:txXfrm>
        <a:off x="865040" y="1130067"/>
        <a:ext cx="590666" cy="509258"/>
      </dsp:txXfrm>
    </dsp:sp>
    <dsp:sp modelId="{A8B57198-97C9-5D4A-B596-06B09D369E8B}">
      <dsp:nvSpPr>
        <dsp:cNvPr id="0" name=""/>
        <dsp:cNvSpPr/>
      </dsp:nvSpPr>
      <dsp:spPr>
        <a:xfrm>
          <a:off x="1312773" y="1031473"/>
          <a:ext cx="100279" cy="86427"/>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EFFFD-220C-BB43-84C0-EB4E7BFDFED7}">
      <dsp:nvSpPr>
        <dsp:cNvPr id="0" name=""/>
        <dsp:cNvSpPr/>
      </dsp:nvSpPr>
      <dsp:spPr>
        <a:xfrm>
          <a:off x="1461820" y="612015"/>
          <a:ext cx="856488" cy="738442"/>
        </a:xfrm>
        <a:prstGeom prst="hexagon">
          <a:avLst>
            <a:gd name="adj" fmla="val 25000"/>
            <a:gd name="vf" fmla="val 115470"/>
          </a:avLst>
        </a:prstGeom>
        <a:blipFill rotWithShape="1">
          <a:blip xmlns:r="http://schemas.openxmlformats.org/officeDocument/2006/relationships" r:embed="rId3">
            <a:duotone>
              <a:schemeClr val="lt1">
                <a:alpha val="90000"/>
                <a:hueOff val="0"/>
                <a:satOff val="0"/>
                <a:lumOff val="0"/>
                <a:alphaOff val="0"/>
                <a:shade val="20000"/>
                <a:satMod val="200000"/>
              </a:schemeClr>
              <a:schemeClr val="lt1">
                <a:alpha val="90000"/>
                <a:hueOff val="0"/>
                <a:satOff val="0"/>
                <a:lumOff val="0"/>
                <a:alphaOff val="0"/>
                <a:tint val="12000"/>
                <a:satMod val="190000"/>
              </a:schemeClr>
            </a:duotone>
          </a:blip>
          <a:srcRect/>
          <a:stretch>
            <a:fillRect/>
          </a:stretch>
        </a:blip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24B6EB-C890-5340-9B3C-5428BFC838A0}">
      <dsp:nvSpPr>
        <dsp:cNvPr id="0" name=""/>
        <dsp:cNvSpPr/>
      </dsp:nvSpPr>
      <dsp:spPr>
        <a:xfrm>
          <a:off x="1487119" y="936266"/>
          <a:ext cx="100279" cy="86427"/>
        </a:xfrm>
        <a:prstGeom prst="hexagon">
          <a:avLst>
            <a:gd name="adj" fmla="val 25000"/>
            <a:gd name="vf" fmla="val 115470"/>
          </a:avLst>
        </a:prstGeom>
        <a:solidFill>
          <a:schemeClr val="lt1">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11BCF47-DCA0-4B10-8A8B-849B7B1B923B}" type="datetimeFigureOut">
              <a:rPr lang="en-US" smtClean="0"/>
              <a:t>6/14/2017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E4BE659-1813-4137-A072-58BC7942BF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BCF47-DCA0-4B10-8A8B-849B7B1B923B}"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BE659-1813-4137-A072-58BC7942BF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BCF47-DCA0-4B10-8A8B-849B7B1B923B}"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BE659-1813-4137-A072-58BC7942BF7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1BCF47-DCA0-4B10-8A8B-849B7B1B923B}"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BE659-1813-4137-A072-58BC7942BF7F}" type="slidenum">
              <a:rPr lang="en-US" smtClean="0"/>
              <a:t>‹#›</a:t>
            </a:fld>
            <a:endParaRPr lang="en-US"/>
          </a:p>
        </p:txBody>
      </p:sp>
    </p:spTree>
    <p:extLst>
      <p:ext uri="{BB962C8B-B14F-4D97-AF65-F5344CB8AC3E}">
        <p14:creationId xmlns:p14="http://schemas.microsoft.com/office/powerpoint/2010/main" val="212355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1BCF47-DCA0-4B10-8A8B-849B7B1B923B}"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BE659-1813-4137-A072-58BC7942BF7F}"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11BCF47-DCA0-4B10-8A8B-849B7B1B923B}"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BE659-1813-4137-A072-58BC7942BF7F}"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11BCF47-DCA0-4B10-8A8B-849B7B1B923B}"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BE659-1813-4137-A072-58BC7942BF7F}"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11BCF47-DCA0-4B10-8A8B-849B7B1B923B}" type="datetimeFigureOut">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BE659-1813-4137-A072-58BC7942BF7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1BCF47-DCA0-4B10-8A8B-849B7B1B923B}"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BE659-1813-4137-A072-58BC7942BF7F}"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BCF47-DCA0-4B10-8A8B-849B7B1B923B}" type="datetimeFigureOut">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BE659-1813-4137-A072-58BC7942BF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11BCF47-DCA0-4B10-8A8B-849B7B1B923B}"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BE659-1813-4137-A072-58BC7942BF7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11BCF47-DCA0-4B10-8A8B-849B7B1B923B}" type="datetimeFigureOut">
              <a:rPr lang="en-US" smtClean="0"/>
              <a:t>6/14/2017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4BE659-1813-4137-A072-58BC7942BF7F}"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11BCF47-DCA0-4B10-8A8B-849B7B1B923B}" type="datetimeFigureOut">
              <a:rPr lang="en-US" smtClean="0"/>
              <a:t>6/14/2017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4BE659-1813-4137-A072-58BC7942BF7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vmu.or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133600"/>
            <a:ext cx="7772400" cy="1470025"/>
          </a:xfrm>
        </p:spPr>
        <p:txBody>
          <a:bodyPr>
            <a:normAutofit fontScale="90000"/>
          </a:bodyPr>
          <a:lstStyle/>
          <a:p>
            <a:r>
              <a:rPr lang="en-US" dirty="0">
                <a:solidFill>
                  <a:schemeClr val="tx2">
                    <a:lumMod val="75000"/>
                  </a:schemeClr>
                </a:solidFill>
                <a:effectLst>
                  <a:outerShdw blurRad="38100" dist="38100" dir="2700000" algn="tl">
                    <a:srgbClr val="000000">
                      <a:alpha val="43137"/>
                    </a:srgbClr>
                  </a:outerShdw>
                </a:effectLst>
              </a:rPr>
              <a:t>World Summit on the Information Society</a:t>
            </a:r>
            <a:endParaRPr lang="en-US" dirty="0">
              <a:solidFill>
                <a:schemeClr val="tx2">
                  <a:lumMod val="75000"/>
                </a:schemeClr>
              </a:solidFill>
            </a:endParaRPr>
          </a:p>
        </p:txBody>
      </p:sp>
      <p:sp>
        <p:nvSpPr>
          <p:cNvPr id="5" name="Subtitle 4"/>
          <p:cNvSpPr>
            <a:spLocks noGrp="1"/>
          </p:cNvSpPr>
          <p:nvPr>
            <p:ph type="subTitle" idx="1"/>
          </p:nvPr>
        </p:nvSpPr>
        <p:spPr>
          <a:xfrm>
            <a:off x="2133600" y="3733800"/>
            <a:ext cx="6400800" cy="2971800"/>
          </a:xfrm>
        </p:spPr>
        <p:txBody>
          <a:bodyPr/>
          <a:lstStyle/>
          <a:p>
            <a:pPr algn="r"/>
            <a:r>
              <a:rPr lang="en-US" dirty="0">
                <a:solidFill>
                  <a:schemeClr val="tx2">
                    <a:lumMod val="75000"/>
                  </a:schemeClr>
                </a:solidFill>
              </a:rPr>
              <a:t>Vik Bhoyroo</a:t>
            </a:r>
          </a:p>
          <a:p>
            <a:pPr algn="r"/>
            <a:r>
              <a:rPr lang="en-US" dirty="0">
                <a:solidFill>
                  <a:schemeClr val="tx2">
                    <a:lumMod val="75000"/>
                  </a:schemeClr>
                </a:solidFill>
              </a:rPr>
              <a:t>Ag. Executive Director</a:t>
            </a:r>
          </a:p>
          <a:p>
            <a:pPr algn="r"/>
            <a:r>
              <a:rPr lang="en-US" dirty="0">
                <a:solidFill>
                  <a:schemeClr val="tx2">
                    <a:lumMod val="75000"/>
                  </a:schemeClr>
                </a:solidFill>
              </a:rPr>
              <a:t>National Computer Board, Mauritius</a:t>
            </a:r>
          </a:p>
          <a:p>
            <a:pPr algn="r"/>
            <a:endParaRPr lang="en-US" dirty="0">
              <a:solidFill>
                <a:schemeClr val="tx2">
                  <a:lumMod val="75000"/>
                </a:schemeClr>
              </a:solidFill>
            </a:endParaRPr>
          </a:p>
          <a:p>
            <a:pPr algn="r"/>
            <a:endParaRPr lang="en-US" dirty="0">
              <a:solidFill>
                <a:schemeClr val="tx2">
                  <a:lumMod val="75000"/>
                </a:schemeClr>
              </a:solidFill>
            </a:endParaRPr>
          </a:p>
          <a:p>
            <a:pPr algn="r"/>
            <a:r>
              <a:rPr lang="en-US" dirty="0">
                <a:solidFill>
                  <a:schemeClr val="tx1"/>
                </a:solidFill>
              </a:rPr>
              <a:t>15 June 2017 Geneva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298"/>
            <a:ext cx="6195398" cy="17145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304799"/>
            <a:ext cx="3284484" cy="1524001"/>
          </a:xfrm>
          <a:prstGeom prst="rect">
            <a:avLst/>
          </a:prstGeom>
        </p:spPr>
      </p:pic>
    </p:spTree>
    <p:extLst>
      <p:ext uri="{BB962C8B-B14F-4D97-AF65-F5344CB8AC3E}">
        <p14:creationId xmlns:p14="http://schemas.microsoft.com/office/powerpoint/2010/main" val="2731638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228600"/>
            <a:ext cx="7543800" cy="990600"/>
          </a:xfrm>
        </p:spPr>
        <p:txBody>
          <a:bodyPr>
            <a:noAutofit/>
          </a:bodyPr>
          <a:lstStyle/>
          <a:p>
            <a:r>
              <a:rPr lang="en-US" sz="3700" dirty="0">
                <a:solidFill>
                  <a:schemeClr val="accent5">
                    <a:lumMod val="50000"/>
                  </a:schemeClr>
                </a:solidFill>
                <a:latin typeface="Optima" pitchFamily="34" charset="0"/>
              </a:rPr>
              <a:t>Smart Government Services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257" y="1395873"/>
            <a:ext cx="8888343" cy="3380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854" y="4819471"/>
            <a:ext cx="9130145" cy="1200329"/>
          </a:xfrm>
          <a:prstGeom prst="rect">
            <a:avLst/>
          </a:prstGeom>
        </p:spPr>
        <p:txBody>
          <a:bodyPr wrap="square">
            <a:spAutoFit/>
          </a:bodyPr>
          <a:lstStyle/>
          <a:p>
            <a:pPr algn="just"/>
            <a:r>
              <a:rPr lang="en-US" dirty="0"/>
              <a:t>Mauritius has improved significantly in e-Government as evidenced by the latest UN e-Government Survey 2016 </a:t>
            </a:r>
            <a:r>
              <a:rPr lang="en-GB" dirty="0"/>
              <a:t>which ranks Mauritius as </a:t>
            </a:r>
            <a:r>
              <a:rPr lang="en-GB" b="1" dirty="0"/>
              <a:t>58th</a:t>
            </a:r>
            <a:r>
              <a:rPr lang="en-GB" dirty="0"/>
              <a:t> in the world in </a:t>
            </a:r>
            <a:r>
              <a:rPr lang="en-GB" b="1" dirty="0"/>
              <a:t>e-Government Development Index</a:t>
            </a:r>
            <a:r>
              <a:rPr lang="en-GB" dirty="0"/>
              <a:t>, </a:t>
            </a:r>
            <a:r>
              <a:rPr lang="en-GB" b="1" dirty="0"/>
              <a:t>46th</a:t>
            </a:r>
            <a:r>
              <a:rPr lang="en-GB" dirty="0"/>
              <a:t> in the </a:t>
            </a:r>
            <a:r>
              <a:rPr lang="en-GB" b="1" dirty="0"/>
              <a:t>Online Service Index </a:t>
            </a:r>
            <a:r>
              <a:rPr lang="en-GB" dirty="0"/>
              <a:t>and </a:t>
            </a:r>
            <a:r>
              <a:rPr lang="en-GB" b="1" dirty="0"/>
              <a:t>50th</a:t>
            </a:r>
            <a:r>
              <a:rPr lang="en-GB" dirty="0"/>
              <a:t> in the </a:t>
            </a:r>
            <a:r>
              <a:rPr lang="en-GB" b="1" dirty="0"/>
              <a:t>e-Participation Index</a:t>
            </a:r>
            <a:r>
              <a:rPr lang="en-GB" dirty="0"/>
              <a:t>. </a:t>
            </a:r>
            <a:endParaRPr lang="en-US" dirty="0"/>
          </a:p>
        </p:txBody>
      </p:sp>
    </p:spTree>
    <p:extLst>
      <p:ext uri="{BB962C8B-B14F-4D97-AF65-F5344CB8AC3E}">
        <p14:creationId xmlns:p14="http://schemas.microsoft.com/office/powerpoint/2010/main" val="42521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533400"/>
            <a:ext cx="7543800" cy="1143000"/>
          </a:xfrm>
        </p:spPr>
        <p:txBody>
          <a:bodyPr>
            <a:noAutofit/>
          </a:bodyPr>
          <a:lstStyle/>
          <a:p>
            <a:pPr lvl="1" algn="l" rtl="0">
              <a:spcBef>
                <a:spcPct val="0"/>
              </a:spcBef>
            </a:pPr>
            <a:r>
              <a:rPr lang="en-US" sz="3700" b="1" dirty="0">
                <a:solidFill>
                  <a:schemeClr val="accent5">
                    <a:lumMod val="50000"/>
                  </a:schemeClr>
                </a:solidFill>
                <a:effectLst>
                  <a:outerShdw blurRad="38100" dist="38100" dir="2700000" algn="tl">
                    <a:srgbClr val="000000">
                      <a:alpha val="43137"/>
                    </a:srgbClr>
                  </a:outerShdw>
                </a:effectLst>
                <a:latin typeface="Optima" pitchFamily="34" charset="0"/>
              </a:rPr>
              <a:t>Benefits of E-Government</a:t>
            </a:r>
            <a:endParaRPr lang="en-US" sz="3700" dirty="0">
              <a:solidFill>
                <a:schemeClr val="accent5">
                  <a:lumMod val="50000"/>
                </a:schemeClr>
              </a:solidFill>
              <a:latin typeface="Optima" pitchFamily="34" charset="0"/>
            </a:endParaRPr>
          </a:p>
        </p:txBody>
      </p:sp>
      <p:sp>
        <p:nvSpPr>
          <p:cNvPr id="3" name="Rectangle 2"/>
          <p:cNvSpPr/>
          <p:nvPr/>
        </p:nvSpPr>
        <p:spPr>
          <a:xfrm>
            <a:off x="152400" y="1676400"/>
            <a:ext cx="5562600" cy="3693319"/>
          </a:xfrm>
          <a:prstGeom prst="rect">
            <a:avLst/>
          </a:prstGeom>
        </p:spPr>
        <p:txBody>
          <a:bodyPr wrap="square">
            <a:spAutoFit/>
          </a:bodyPr>
          <a:lstStyle/>
          <a:p>
            <a:r>
              <a:rPr lang="en-US" sz="2200" dirty="0"/>
              <a:t>e-Government brings about better delivery of Government services to citizens and contribute to their empowerment (G2C), improved interactions with business (G2B), efficient relations with other Government agencies (G2G), enhanced performance of  employees (G2E)</a:t>
            </a:r>
          </a:p>
          <a:p>
            <a:endParaRPr lang="en-US" sz="2200" dirty="0"/>
          </a:p>
          <a:p>
            <a:r>
              <a:rPr lang="en-US" sz="3600" b="1" dirty="0">
                <a:solidFill>
                  <a:schemeClr val="bg2">
                    <a:lumMod val="50000"/>
                  </a:schemeClr>
                </a:solidFill>
              </a:rPr>
              <a:t>www.govmu.org</a:t>
            </a:r>
          </a:p>
        </p:txBody>
      </p:sp>
      <p:graphicFrame>
        <p:nvGraphicFramePr>
          <p:cNvPr id="7" name="Diagram 6"/>
          <p:cNvGraphicFramePr/>
          <p:nvPr>
            <p:extLst>
              <p:ext uri="{D42A27DB-BD31-4B8C-83A1-F6EECF244321}">
                <p14:modId xmlns:p14="http://schemas.microsoft.com/office/powerpoint/2010/main" val="2287806471"/>
              </p:ext>
            </p:extLst>
          </p:nvPr>
        </p:nvGraphicFramePr>
        <p:xfrm>
          <a:off x="5867400" y="1827837"/>
          <a:ext cx="3048000" cy="317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4386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533400"/>
            <a:ext cx="7543800" cy="1143000"/>
          </a:xfrm>
        </p:spPr>
        <p:txBody>
          <a:bodyPr>
            <a:noAutofit/>
          </a:bodyPr>
          <a:lstStyle/>
          <a:p>
            <a:pPr lvl="1" algn="l" rtl="0">
              <a:spcBef>
                <a:spcPct val="0"/>
              </a:spcBef>
            </a:pPr>
            <a:r>
              <a:rPr lang="en-US" sz="3700" b="1" dirty="0">
                <a:solidFill>
                  <a:schemeClr val="accent5">
                    <a:lumMod val="50000"/>
                  </a:schemeClr>
                </a:solidFill>
                <a:effectLst>
                  <a:outerShdw blurRad="38100" dist="38100" dir="2700000" algn="tl">
                    <a:srgbClr val="000000">
                      <a:alpha val="43137"/>
                    </a:srgbClr>
                  </a:outerShdw>
                </a:effectLst>
                <a:latin typeface="Optima" pitchFamily="34" charset="0"/>
              </a:rPr>
              <a:t>Electronic Delivery of Services </a:t>
            </a:r>
            <a:br>
              <a:rPr lang="en-US" sz="3700" b="1" dirty="0">
                <a:solidFill>
                  <a:schemeClr val="accent5">
                    <a:lumMod val="50000"/>
                  </a:schemeClr>
                </a:solidFill>
                <a:effectLst>
                  <a:outerShdw blurRad="38100" dist="38100" dir="2700000" algn="tl">
                    <a:srgbClr val="000000">
                      <a:alpha val="43137"/>
                    </a:srgbClr>
                  </a:outerShdw>
                </a:effectLst>
                <a:latin typeface="Optima" pitchFamily="34" charset="0"/>
              </a:rPr>
            </a:br>
            <a:r>
              <a:rPr lang="en-US" sz="3700" b="1" dirty="0">
                <a:solidFill>
                  <a:schemeClr val="accent5">
                    <a:lumMod val="50000"/>
                  </a:schemeClr>
                </a:solidFill>
                <a:effectLst>
                  <a:outerShdw blurRad="38100" dist="38100" dir="2700000" algn="tl">
                    <a:srgbClr val="000000">
                      <a:alpha val="43137"/>
                    </a:srgbClr>
                  </a:outerShdw>
                </a:effectLst>
                <a:latin typeface="Optima" pitchFamily="34" charset="0"/>
              </a:rPr>
              <a:t>(e-Services)</a:t>
            </a:r>
            <a:br>
              <a:rPr lang="en-US" sz="4000" b="1" dirty="0">
                <a:latin typeface="Calibri"/>
                <a:ea typeface="MS PGothic" panose="020B0600070205080204" pitchFamily="34" charset="-128"/>
                <a:cs typeface="Calibri"/>
              </a:rPr>
            </a:br>
            <a:endParaRPr lang="en-US" sz="3700" dirty="0">
              <a:solidFill>
                <a:schemeClr val="accent5">
                  <a:lumMod val="50000"/>
                </a:schemeClr>
              </a:solidFill>
              <a:latin typeface="Optima" pitchFamily="34" charset="0"/>
            </a:endParaRPr>
          </a:p>
        </p:txBody>
      </p:sp>
      <p:sp>
        <p:nvSpPr>
          <p:cNvPr id="6" name="Rectangle 5"/>
          <p:cNvSpPr/>
          <p:nvPr/>
        </p:nvSpPr>
        <p:spPr>
          <a:xfrm>
            <a:off x="914400" y="1828800"/>
            <a:ext cx="7620000" cy="3139321"/>
          </a:xfrm>
          <a:prstGeom prst="rect">
            <a:avLst/>
          </a:prstGeom>
        </p:spPr>
        <p:txBody>
          <a:bodyPr wrap="square">
            <a:spAutoFit/>
          </a:bodyPr>
          <a:lstStyle/>
          <a:p>
            <a:pPr marL="0" lvl="1" indent="0" algn="just">
              <a:buClr>
                <a:srgbClr val="FF0000"/>
              </a:buClr>
              <a:buSzPct val="110000"/>
              <a:buNone/>
            </a:pPr>
            <a:r>
              <a:rPr lang="en-US" sz="2200" b="1" dirty="0"/>
              <a:t>50 new e-Services </a:t>
            </a:r>
            <a:r>
              <a:rPr lang="en-US" sz="2200" dirty="0"/>
              <a:t>in addition to the </a:t>
            </a:r>
            <a:r>
              <a:rPr lang="en-US" sz="2200" b="1" dirty="0"/>
              <a:t>existing 65 e-Services</a:t>
            </a:r>
            <a:r>
              <a:rPr lang="en-US" sz="2200" dirty="0"/>
              <a:t> on the Government portal are being implemented by the Ministry of Technology, Communication and Innovation for increased convenience of citizens through 24x7 accessibility to </a:t>
            </a:r>
            <a:r>
              <a:rPr lang="en-US" sz="2200" dirty="0" err="1"/>
              <a:t>prioritised</a:t>
            </a:r>
            <a:r>
              <a:rPr lang="en-US" sz="2200" dirty="0"/>
              <a:t> services and reduction in the provision of counter services and yielding savings.</a:t>
            </a:r>
          </a:p>
          <a:p>
            <a:pPr marL="0" lvl="1" indent="0" algn="just">
              <a:buClr>
                <a:srgbClr val="FF0000"/>
              </a:buClr>
              <a:buSzPct val="110000"/>
              <a:buNone/>
            </a:pPr>
            <a:endParaRPr lang="en-US" sz="2200" dirty="0"/>
          </a:p>
          <a:p>
            <a:pPr marL="0" lvl="1" indent="0" algn="just">
              <a:buClr>
                <a:srgbClr val="FF0000"/>
              </a:buClr>
              <a:buSzPct val="110000"/>
              <a:buNone/>
            </a:pPr>
            <a:r>
              <a:rPr lang="en-US" sz="2200" u="sng" dirty="0"/>
              <a:t>www.govmu.org</a:t>
            </a:r>
          </a:p>
        </p:txBody>
      </p:sp>
    </p:spTree>
    <p:extLst>
      <p:ext uri="{BB962C8B-B14F-4D97-AF65-F5344CB8AC3E}">
        <p14:creationId xmlns:p14="http://schemas.microsoft.com/office/powerpoint/2010/main" val="7161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228600"/>
            <a:ext cx="7543800" cy="990600"/>
          </a:xfrm>
        </p:spPr>
        <p:txBody>
          <a:bodyPr>
            <a:noAutofit/>
          </a:bodyPr>
          <a:lstStyle/>
          <a:p>
            <a:r>
              <a:rPr lang="en-US" sz="3700" dirty="0">
                <a:solidFill>
                  <a:schemeClr val="accent5">
                    <a:lumMod val="50000"/>
                  </a:schemeClr>
                </a:solidFill>
                <a:latin typeface="Optima" pitchFamily="34" charset="0"/>
              </a:rPr>
              <a:t>e-Payment and m-Payment Services</a:t>
            </a:r>
          </a:p>
        </p:txBody>
      </p:sp>
      <p:sp>
        <p:nvSpPr>
          <p:cNvPr id="3" name="Rectangle 2"/>
          <p:cNvSpPr/>
          <p:nvPr/>
        </p:nvSpPr>
        <p:spPr>
          <a:xfrm>
            <a:off x="838200" y="2973050"/>
            <a:ext cx="7315200" cy="1446550"/>
          </a:xfrm>
          <a:prstGeom prst="rect">
            <a:avLst/>
          </a:prstGeom>
        </p:spPr>
        <p:txBody>
          <a:bodyPr wrap="square">
            <a:spAutoFit/>
          </a:bodyPr>
          <a:lstStyle/>
          <a:p>
            <a:pPr algn="just"/>
            <a:r>
              <a:rPr lang="en-US" sz="2200" dirty="0"/>
              <a:t>The system aims to support payment by credit/debit cards and mobile payment using Orange Money platform with a view to reducing time spent to make payments to Government.</a:t>
            </a:r>
          </a:p>
        </p:txBody>
      </p:sp>
      <p:pic>
        <p:nvPicPr>
          <p:cNvPr id="7" name="Picture 6" descr="epaymen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1510" y="1066800"/>
            <a:ext cx="1471890" cy="1471891"/>
          </a:xfrm>
          <a:prstGeom prst="rect">
            <a:avLst/>
          </a:prstGeom>
        </p:spPr>
      </p:pic>
    </p:spTree>
    <p:extLst>
      <p:ext uri="{BB962C8B-B14F-4D97-AF65-F5344CB8AC3E}">
        <p14:creationId xmlns:p14="http://schemas.microsoft.com/office/powerpoint/2010/main" val="3771225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228600"/>
            <a:ext cx="7543800" cy="990600"/>
          </a:xfrm>
        </p:spPr>
        <p:txBody>
          <a:bodyPr>
            <a:noAutofit/>
          </a:bodyPr>
          <a:lstStyle/>
          <a:p>
            <a:r>
              <a:rPr lang="en-US" sz="3700" dirty="0">
                <a:solidFill>
                  <a:schemeClr val="accent5">
                    <a:lumMod val="50000"/>
                  </a:schemeClr>
                </a:solidFill>
                <a:latin typeface="Optima" pitchFamily="34" charset="0"/>
              </a:rPr>
              <a:t>WIFI Mauritius Project</a:t>
            </a:r>
          </a:p>
        </p:txBody>
      </p:sp>
      <p:sp>
        <p:nvSpPr>
          <p:cNvPr id="3" name="Rectangle 2"/>
          <p:cNvSpPr/>
          <p:nvPr/>
        </p:nvSpPr>
        <p:spPr>
          <a:xfrm>
            <a:off x="381000" y="1373862"/>
            <a:ext cx="8763000" cy="4493538"/>
          </a:xfrm>
          <a:prstGeom prst="rect">
            <a:avLst/>
          </a:prstGeom>
        </p:spPr>
        <p:txBody>
          <a:bodyPr wrap="square">
            <a:spAutoFit/>
          </a:bodyPr>
          <a:lstStyle/>
          <a:p>
            <a:pPr algn="just">
              <a:lnSpc>
                <a:spcPct val="150000"/>
              </a:lnSpc>
              <a:spcBef>
                <a:spcPct val="0"/>
              </a:spcBef>
              <a:defRPr/>
            </a:pPr>
            <a:r>
              <a:rPr lang="en-US" altLang="en-US" sz="2200" b="1" dirty="0">
                <a:effectLst>
                  <a:outerShdw blurRad="38100" dist="38100" dir="2700000" algn="tl">
                    <a:srgbClr val="000000">
                      <a:alpha val="43137"/>
                    </a:srgbClr>
                  </a:outerShdw>
                </a:effectLst>
              </a:rPr>
              <a:t>Aims &amp; Objectives:</a:t>
            </a:r>
          </a:p>
          <a:p>
            <a:pPr marL="342900" indent="-342900" algn="just">
              <a:spcBef>
                <a:spcPct val="0"/>
              </a:spcBef>
              <a:buFont typeface="Wingdings" pitchFamily="2" charset="2"/>
              <a:buChar char="§"/>
              <a:defRPr/>
            </a:pPr>
            <a:endParaRPr lang="en-US" altLang="en-US" sz="2200" dirty="0"/>
          </a:p>
          <a:p>
            <a:pPr marL="342900" indent="-342900">
              <a:lnSpc>
                <a:spcPct val="150000"/>
              </a:lnSpc>
              <a:spcBef>
                <a:spcPct val="0"/>
              </a:spcBef>
              <a:buFont typeface="Wingdings" pitchFamily="2" charset="2"/>
              <a:buChar char="§"/>
              <a:defRPr/>
            </a:pPr>
            <a:r>
              <a:rPr lang="en-US" altLang="en-US" sz="2200" dirty="0"/>
              <a:t>Promoting connected communities and providing universal access to Internet to every citizen of Mauritius</a:t>
            </a:r>
          </a:p>
          <a:p>
            <a:pPr marL="342900" indent="-342900">
              <a:lnSpc>
                <a:spcPct val="150000"/>
              </a:lnSpc>
              <a:spcBef>
                <a:spcPct val="0"/>
              </a:spcBef>
              <a:buFont typeface="Wingdings" pitchFamily="2" charset="2"/>
              <a:buChar char="§"/>
              <a:defRPr/>
            </a:pPr>
            <a:r>
              <a:rPr lang="en-US" altLang="en-US" sz="2200" dirty="0"/>
              <a:t>To revolutionize the way Mauritians communicate, interact and transact with each other. </a:t>
            </a:r>
          </a:p>
          <a:p>
            <a:pPr marL="342900" indent="-342900">
              <a:lnSpc>
                <a:spcPct val="150000"/>
              </a:lnSpc>
              <a:spcBef>
                <a:spcPct val="0"/>
              </a:spcBef>
              <a:buFont typeface="Wingdings" pitchFamily="2" charset="2"/>
              <a:buChar char="§"/>
              <a:defRPr/>
            </a:pPr>
            <a:r>
              <a:rPr lang="en-US" altLang="en-US" sz="2200" dirty="0"/>
              <a:t>To act as key building blocks in Mauritius’ Digital Empowerment and help to create a digitally empowered nation, transcending social and economic barriers.</a:t>
            </a:r>
            <a:endParaRPr lang="en-GB" altLang="en-US" sz="2200" dirty="0"/>
          </a:p>
        </p:txBody>
      </p:sp>
    </p:spTree>
    <p:extLst>
      <p:ext uri="{BB962C8B-B14F-4D97-AF65-F5344CB8AC3E}">
        <p14:creationId xmlns:p14="http://schemas.microsoft.com/office/powerpoint/2010/main" val="1251228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381000"/>
            <a:ext cx="4114800" cy="990600"/>
          </a:xfrm>
        </p:spPr>
        <p:txBody>
          <a:bodyPr>
            <a:noAutofit/>
          </a:bodyPr>
          <a:lstStyle/>
          <a:p>
            <a:r>
              <a:rPr lang="en-US" sz="3700" dirty="0">
                <a:solidFill>
                  <a:schemeClr val="accent5">
                    <a:lumMod val="50000"/>
                  </a:schemeClr>
                </a:solidFill>
                <a:latin typeface="Optima" pitchFamily="34" charset="0"/>
              </a:rPr>
              <a:t>WIFI Mauritius Project</a:t>
            </a:r>
          </a:p>
        </p:txBody>
      </p:sp>
      <p:sp>
        <p:nvSpPr>
          <p:cNvPr id="3" name="Rectangle 2"/>
          <p:cNvSpPr/>
          <p:nvPr/>
        </p:nvSpPr>
        <p:spPr>
          <a:xfrm>
            <a:off x="381000" y="1889879"/>
            <a:ext cx="2971800" cy="3139321"/>
          </a:xfrm>
          <a:prstGeom prst="rect">
            <a:avLst/>
          </a:prstGeom>
        </p:spPr>
        <p:txBody>
          <a:bodyPr wrap="square">
            <a:spAutoFit/>
          </a:bodyPr>
          <a:lstStyle/>
          <a:p>
            <a:pPr algn="just">
              <a:lnSpc>
                <a:spcPct val="150000"/>
              </a:lnSpc>
            </a:pPr>
            <a:r>
              <a:rPr lang="en-US" sz="2200" dirty="0"/>
              <a:t>Promoting connected communities through 600 WIFI Hotspots and 270 Computer Clubs</a:t>
            </a:r>
            <a:endParaRPr lang="en-US" altLang="en-US" sz="2200" b="1" dirty="0">
              <a:effectLst>
                <a:outerShdw blurRad="38100" dist="38100" dir="2700000" algn="tl">
                  <a:srgbClr val="000000">
                    <a:alpha val="43137"/>
                  </a:srgbClr>
                </a:outerShdw>
              </a:effectLst>
            </a:endParaRPr>
          </a:p>
        </p:txBody>
      </p:sp>
      <p:pic>
        <p:nvPicPr>
          <p:cNvPr id="6" name="Picture 38" descr="C:\Users\farrah\Downloads\Braodband\computer club.png"/>
          <p:cNvPicPr>
            <a:picLocks noChangeAspect="1" noChangeArrowheads="1"/>
          </p:cNvPicPr>
          <p:nvPr/>
        </p:nvPicPr>
        <p:blipFill>
          <a:blip r:embed="rId3"/>
          <a:srcRect/>
          <a:stretch>
            <a:fillRect/>
          </a:stretch>
        </p:blipFill>
        <p:spPr bwMode="auto">
          <a:xfrm>
            <a:off x="2800350" y="0"/>
            <a:ext cx="649605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2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farrah\Downloads\Braodband\181310023259futureinter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1343025" y="4876800"/>
            <a:ext cx="64389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alibri" pitchFamily="34"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libri" pitchFamily="34"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libri" pitchFamily="34"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alibri" pitchFamily="34"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alibri" pitchFamily="34"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libri" pitchFamily="34" charset="0"/>
              </a:defRPr>
            </a:lvl9pPr>
          </a:lstStyle>
          <a:p>
            <a:pPr algn="ctr" eaLnBrk="1" hangingPunct="1">
              <a:spcBef>
                <a:spcPct val="0"/>
              </a:spcBef>
              <a:buClrTx/>
              <a:buSzTx/>
              <a:buFontTx/>
              <a:buNone/>
              <a:defRPr/>
            </a:pPr>
            <a:r>
              <a:rPr lang="en-GB" altLang="en-US" sz="3600" b="1" dirty="0">
                <a:solidFill>
                  <a:schemeClr val="accent1">
                    <a:lumMod val="75000"/>
                  </a:schemeClr>
                </a:solidFill>
                <a:latin typeface="Cambria" pitchFamily="18" charset="0"/>
              </a:rPr>
              <a:t>Thank You for </a:t>
            </a:r>
          </a:p>
          <a:p>
            <a:pPr algn="ctr" eaLnBrk="1" hangingPunct="1">
              <a:spcBef>
                <a:spcPct val="0"/>
              </a:spcBef>
              <a:buClrTx/>
              <a:buSzTx/>
              <a:buFontTx/>
              <a:buNone/>
              <a:defRPr/>
            </a:pPr>
            <a:r>
              <a:rPr lang="en-GB" altLang="en-US" sz="3600" b="1" dirty="0">
                <a:solidFill>
                  <a:schemeClr val="accent1">
                    <a:lumMod val="75000"/>
                  </a:schemeClr>
                </a:solidFill>
                <a:latin typeface="Cambria" pitchFamily="18" charset="0"/>
              </a:rPr>
              <a:t>Your Attention</a:t>
            </a:r>
          </a:p>
          <a:p>
            <a:pPr algn="ctr" eaLnBrk="1" hangingPunct="1">
              <a:spcBef>
                <a:spcPct val="0"/>
              </a:spcBef>
              <a:buClrTx/>
              <a:buSzTx/>
              <a:buFontTx/>
              <a:buNone/>
              <a:defRPr/>
            </a:pPr>
            <a:r>
              <a:rPr lang="en-GB" altLang="en-US" sz="3600" b="1" u="sng" dirty="0">
                <a:latin typeface="Cambria" pitchFamily="18" charset="0"/>
              </a:rPr>
              <a:t>vbhoyroo@ncb.mu</a:t>
            </a:r>
          </a:p>
          <a:p>
            <a:pPr eaLnBrk="1" hangingPunct="1">
              <a:spcBef>
                <a:spcPct val="0"/>
              </a:spcBef>
              <a:buClrTx/>
              <a:buSzTx/>
              <a:buFontTx/>
              <a:buNone/>
              <a:defRPr/>
            </a:pPr>
            <a:endParaRPr lang="en-GB" altLang="en-US" sz="1400" dirty="0">
              <a:solidFill>
                <a:srgbClr val="0070C0"/>
              </a:solidFill>
              <a:latin typeface="Arial" charset="0"/>
            </a:endParaRPr>
          </a:p>
          <a:p>
            <a:pPr eaLnBrk="1" hangingPunct="1">
              <a:spcBef>
                <a:spcPct val="0"/>
              </a:spcBef>
              <a:buClrTx/>
              <a:buSzTx/>
              <a:buFontTx/>
              <a:buNone/>
              <a:defRPr/>
            </a:pPr>
            <a:endParaRPr lang="en-GB" altLang="en-US" sz="1400" dirty="0">
              <a:solidFill>
                <a:srgbClr val="0070C0"/>
              </a:solidFill>
              <a:latin typeface="Arial" charset="0"/>
            </a:endParaRPr>
          </a:p>
        </p:txBody>
      </p:sp>
    </p:spTree>
    <p:extLst>
      <p:ext uri="{BB962C8B-B14F-4D97-AF65-F5344CB8AC3E}">
        <p14:creationId xmlns:p14="http://schemas.microsoft.com/office/powerpoint/2010/main" val="391097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905000" y="228600"/>
            <a:ext cx="8229600" cy="1143000"/>
          </a:xfrm>
        </p:spPr>
        <p:txBody>
          <a:bodyPr/>
          <a:lstStyle/>
          <a:p>
            <a:r>
              <a:rPr lang="en-US" dirty="0">
                <a:solidFill>
                  <a:schemeClr val="accent5">
                    <a:lumMod val="50000"/>
                  </a:schemeClr>
                </a:solidFill>
                <a:latin typeface="Optima" pitchFamily="34" charset="0"/>
              </a:rPr>
              <a:t>Agenda</a:t>
            </a:r>
          </a:p>
        </p:txBody>
      </p:sp>
      <p:sp>
        <p:nvSpPr>
          <p:cNvPr id="6" name="TextBox 5"/>
          <p:cNvSpPr txBox="1"/>
          <p:nvPr/>
        </p:nvSpPr>
        <p:spPr>
          <a:xfrm>
            <a:off x="609600" y="1295400"/>
            <a:ext cx="7696200" cy="3139321"/>
          </a:xfrm>
          <a:prstGeom prst="rect">
            <a:avLst/>
          </a:prstGeom>
          <a:noFill/>
        </p:spPr>
        <p:txBody>
          <a:bodyPr wrap="square" rtlCol="0">
            <a:spAutoFit/>
          </a:bodyPr>
          <a:lstStyle/>
          <a:p>
            <a:pPr marL="285750" indent="-285750">
              <a:buFont typeface="Wingdings" pitchFamily="2" charset="2"/>
              <a:buChar char="§"/>
            </a:pPr>
            <a:r>
              <a:rPr lang="en-US" sz="2200" dirty="0"/>
              <a:t>Mauritius – An Overview</a:t>
            </a:r>
          </a:p>
          <a:p>
            <a:pPr marL="285750" indent="-285750">
              <a:buFont typeface="Wingdings" pitchFamily="2" charset="2"/>
              <a:buChar char="§"/>
            </a:pPr>
            <a:r>
              <a:rPr lang="en-US" sz="2200" dirty="0"/>
              <a:t>Key Indicators – 2016</a:t>
            </a:r>
          </a:p>
          <a:p>
            <a:pPr marL="285750" indent="-285750">
              <a:buFont typeface="Wingdings" pitchFamily="2" charset="2"/>
              <a:buChar char="§"/>
            </a:pPr>
            <a:r>
              <a:rPr lang="en-GB" sz="2200" dirty="0"/>
              <a:t>International Benchmarks</a:t>
            </a:r>
          </a:p>
          <a:p>
            <a:pPr marL="285750" indent="-285750">
              <a:buFont typeface="Wingdings" pitchFamily="2" charset="2"/>
              <a:buChar char="§"/>
            </a:pPr>
            <a:r>
              <a:rPr lang="en-GB" sz="2200" dirty="0"/>
              <a:t>Policy/Strategy developed over last five years</a:t>
            </a:r>
          </a:p>
          <a:p>
            <a:pPr marL="285750" indent="-285750">
              <a:buFont typeface="Wingdings" pitchFamily="2" charset="2"/>
              <a:buChar char="§"/>
            </a:pPr>
            <a:r>
              <a:rPr lang="en-GB" sz="2200" dirty="0"/>
              <a:t>Smart Government Services</a:t>
            </a:r>
          </a:p>
          <a:p>
            <a:pPr marL="285750" indent="-285750">
              <a:buFont typeface="Wingdings" pitchFamily="2" charset="2"/>
              <a:buChar char="§"/>
            </a:pPr>
            <a:r>
              <a:rPr lang="en-GB" sz="2200" dirty="0"/>
              <a:t>E-Government</a:t>
            </a:r>
          </a:p>
          <a:p>
            <a:pPr marL="742950" lvl="1" indent="-285750">
              <a:buFont typeface="Wingdings" pitchFamily="2" charset="2"/>
              <a:buChar char="§"/>
            </a:pPr>
            <a:r>
              <a:rPr lang="en-GB" sz="2200" dirty="0"/>
              <a:t>Web Portal</a:t>
            </a:r>
          </a:p>
          <a:p>
            <a:pPr marL="742950" lvl="1" indent="-285750">
              <a:buFont typeface="Wingdings" pitchFamily="2" charset="2"/>
              <a:buChar char="§"/>
            </a:pPr>
            <a:r>
              <a:rPr lang="en-GB" sz="2200" dirty="0"/>
              <a:t>E-Services / E-Payment</a:t>
            </a:r>
          </a:p>
          <a:p>
            <a:pPr marL="285750" indent="-285750">
              <a:buFont typeface="Wingdings" pitchFamily="2" charset="2"/>
              <a:buChar char="§"/>
            </a:pPr>
            <a:r>
              <a:rPr lang="en-US" sz="2200" dirty="0"/>
              <a:t>WIFI Mauritius Project</a:t>
            </a:r>
          </a:p>
        </p:txBody>
      </p:sp>
    </p:spTree>
    <p:extLst>
      <p:ext uri="{BB962C8B-B14F-4D97-AF65-F5344CB8AC3E}">
        <p14:creationId xmlns:p14="http://schemas.microsoft.com/office/powerpoint/2010/main" val="2182621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905000" y="228600"/>
            <a:ext cx="7239000" cy="1143000"/>
          </a:xfrm>
        </p:spPr>
        <p:txBody>
          <a:bodyPr/>
          <a:lstStyle/>
          <a:p>
            <a:r>
              <a:rPr lang="en-US" dirty="0">
                <a:solidFill>
                  <a:schemeClr val="accent5">
                    <a:lumMod val="50000"/>
                  </a:schemeClr>
                </a:solidFill>
                <a:latin typeface="Optima" pitchFamily="34" charset="0"/>
              </a:rPr>
              <a:t>Mauritius – An Overview</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1271"/>
            <a:ext cx="3810000" cy="395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28600" y="1600200"/>
            <a:ext cx="4572000" cy="4154984"/>
          </a:xfrm>
          <a:prstGeom prst="rect">
            <a:avLst/>
          </a:prstGeom>
        </p:spPr>
        <p:txBody>
          <a:bodyPr>
            <a:spAutoFit/>
          </a:bodyPr>
          <a:lstStyle/>
          <a:p>
            <a:pPr marL="457200" lvl="0" indent="-457200">
              <a:buFont typeface="Wingdings" pitchFamily="2" charset="2"/>
              <a:buChar char="§"/>
            </a:pPr>
            <a:r>
              <a:rPr lang="en-US" sz="2200" dirty="0"/>
              <a:t>Mauritius – an island state in the south west of the Indian Ocean</a:t>
            </a:r>
          </a:p>
          <a:p>
            <a:pPr marL="457200" lvl="0" indent="-457200">
              <a:buFont typeface="Wingdings" pitchFamily="2" charset="2"/>
              <a:buChar char="§"/>
            </a:pPr>
            <a:r>
              <a:rPr lang="en-GB" sz="2200" dirty="0"/>
              <a:t>Language: English and French</a:t>
            </a:r>
            <a:endParaRPr lang="en-US" sz="2200" dirty="0"/>
          </a:p>
          <a:p>
            <a:pPr marL="457200" lvl="0" indent="-457200">
              <a:buFont typeface="Wingdings" pitchFamily="2" charset="2"/>
              <a:buChar char="§"/>
            </a:pPr>
            <a:r>
              <a:rPr lang="en-GB" sz="2200" dirty="0"/>
              <a:t>Population 1.3 M</a:t>
            </a:r>
            <a:endParaRPr lang="en-US" sz="2200" dirty="0"/>
          </a:p>
          <a:p>
            <a:pPr marL="914400" lvl="1" indent="-457200">
              <a:buFont typeface="Wingdings" pitchFamily="2" charset="2"/>
              <a:buChar char="§"/>
            </a:pPr>
            <a:r>
              <a:rPr lang="en-GB" sz="2200" dirty="0"/>
              <a:t>Labour Force 0.6 M (597,500)</a:t>
            </a:r>
            <a:endParaRPr lang="en-US" sz="2200" dirty="0"/>
          </a:p>
          <a:p>
            <a:pPr marL="914400" lvl="1" indent="-457200">
              <a:buFont typeface="Wingdings" pitchFamily="2" charset="2"/>
              <a:buChar char="§"/>
            </a:pPr>
            <a:r>
              <a:rPr lang="en-GB" sz="2200" dirty="0"/>
              <a:t>Working pop. 0.5 M</a:t>
            </a:r>
            <a:endParaRPr lang="en-US" sz="2200" dirty="0"/>
          </a:p>
          <a:p>
            <a:pPr marL="457200" lvl="0" indent="-457200">
              <a:buFont typeface="Wingdings" pitchFamily="2" charset="2"/>
              <a:buChar char="§"/>
            </a:pPr>
            <a:r>
              <a:rPr lang="en-GB" sz="2200" dirty="0"/>
              <a:t>GDP per Capita: USD 9540 (2014)</a:t>
            </a:r>
            <a:endParaRPr lang="en-US" sz="2200" dirty="0"/>
          </a:p>
          <a:p>
            <a:pPr marL="457200" lvl="0" indent="-457200">
              <a:buFont typeface="Wingdings" pitchFamily="2" charset="2"/>
              <a:buChar char="§"/>
            </a:pPr>
            <a:r>
              <a:rPr lang="en-GB" sz="2200" dirty="0"/>
              <a:t>GDP Growth: 3.5 % (2014)</a:t>
            </a:r>
            <a:endParaRPr lang="en-US" sz="2200" dirty="0"/>
          </a:p>
        </p:txBody>
      </p:sp>
    </p:spTree>
    <p:extLst>
      <p:ext uri="{BB962C8B-B14F-4D97-AF65-F5344CB8AC3E}">
        <p14:creationId xmlns:p14="http://schemas.microsoft.com/office/powerpoint/2010/main" val="996741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905000" y="228600"/>
            <a:ext cx="7239000" cy="1143000"/>
          </a:xfrm>
        </p:spPr>
        <p:txBody>
          <a:bodyPr>
            <a:normAutofit/>
          </a:bodyPr>
          <a:lstStyle/>
          <a:p>
            <a:r>
              <a:rPr lang="en-US" dirty="0">
                <a:solidFill>
                  <a:schemeClr val="accent5">
                    <a:lumMod val="50000"/>
                  </a:schemeClr>
                </a:solidFill>
                <a:latin typeface="Optima" pitchFamily="34" charset="0"/>
              </a:rPr>
              <a:t>Key ICT Indicators - 2016</a:t>
            </a:r>
          </a:p>
        </p:txBody>
      </p:sp>
      <p:sp>
        <p:nvSpPr>
          <p:cNvPr id="5" name="Rectangle 4"/>
          <p:cNvSpPr/>
          <p:nvPr/>
        </p:nvSpPr>
        <p:spPr>
          <a:xfrm>
            <a:off x="838200" y="1636216"/>
            <a:ext cx="7696200" cy="4154984"/>
          </a:xfrm>
          <a:prstGeom prst="rect">
            <a:avLst/>
          </a:prstGeom>
        </p:spPr>
        <p:txBody>
          <a:bodyPr wrap="square">
            <a:spAutoFit/>
          </a:bodyPr>
          <a:lstStyle/>
          <a:p>
            <a:pPr marL="342900" lvl="0" indent="-342900">
              <a:buFont typeface="Wingdings" pitchFamily="2" charset="2"/>
              <a:buChar char="§"/>
            </a:pPr>
            <a:r>
              <a:rPr lang="en-US" sz="2200" dirty="0"/>
              <a:t>ICT Contribution to GDP– 5.5 per cent (forecast of 5.7 for 2017)</a:t>
            </a:r>
          </a:p>
          <a:p>
            <a:pPr marL="342900" lvl="0" indent="-342900">
              <a:buFont typeface="Wingdings" pitchFamily="2" charset="2"/>
              <a:buChar char="§"/>
            </a:pPr>
            <a:r>
              <a:rPr lang="en-US" sz="2200" dirty="0"/>
              <a:t>ICT Growth Rate– 5.6 per cent</a:t>
            </a:r>
          </a:p>
          <a:p>
            <a:pPr marL="342900" lvl="0" indent="-342900">
              <a:buFont typeface="Wingdings" pitchFamily="2" charset="2"/>
              <a:buChar char="§"/>
            </a:pPr>
            <a:r>
              <a:rPr lang="en-US" sz="2200" dirty="0"/>
              <a:t>Export of ICT Services– </a:t>
            </a:r>
            <a:r>
              <a:rPr lang="en-US" sz="2200" dirty="0" err="1"/>
              <a:t>Rs</a:t>
            </a:r>
            <a:r>
              <a:rPr lang="en-US" sz="2200" dirty="0"/>
              <a:t> </a:t>
            </a:r>
            <a:r>
              <a:rPr lang="en-US" sz="2200" dirty="0" err="1"/>
              <a:t>bn</a:t>
            </a:r>
            <a:r>
              <a:rPr lang="en-US" sz="2200" dirty="0"/>
              <a:t> 5.4</a:t>
            </a:r>
          </a:p>
          <a:p>
            <a:pPr marL="342900" lvl="0" indent="-342900">
              <a:buFont typeface="Wingdings" pitchFamily="2" charset="2"/>
              <a:buChar char="§"/>
            </a:pPr>
            <a:r>
              <a:rPr lang="en-US" sz="2200" dirty="0"/>
              <a:t>Mobile phone subs./100 </a:t>
            </a:r>
            <a:r>
              <a:rPr lang="en-US" sz="2200" dirty="0" err="1"/>
              <a:t>inhab</a:t>
            </a:r>
            <a:r>
              <a:rPr lang="en-US" sz="2200" dirty="0"/>
              <a:t>. – 144 per cent</a:t>
            </a:r>
          </a:p>
          <a:p>
            <a:pPr marL="342900" lvl="0" indent="-342900">
              <a:buFont typeface="Wingdings" pitchFamily="2" charset="2"/>
              <a:buChar char="§"/>
            </a:pPr>
            <a:r>
              <a:rPr lang="en-US" sz="2200" dirty="0"/>
              <a:t>Internet subs/100 </a:t>
            </a:r>
            <a:r>
              <a:rPr lang="en-US" sz="2200" dirty="0" err="1"/>
              <a:t>inhab</a:t>
            </a:r>
            <a:r>
              <a:rPr lang="en-US" sz="2200" dirty="0"/>
              <a:t>. – 86.3 per cent</a:t>
            </a:r>
          </a:p>
          <a:p>
            <a:pPr marL="342900" lvl="0" indent="-342900">
              <a:buFont typeface="Wingdings" pitchFamily="2" charset="2"/>
              <a:buChar char="§"/>
            </a:pPr>
            <a:r>
              <a:rPr lang="en-US" sz="2200" dirty="0"/>
              <a:t>Broadband Internet subs/100 </a:t>
            </a:r>
            <a:r>
              <a:rPr lang="en-US" sz="2200" dirty="0" err="1"/>
              <a:t>inhab</a:t>
            </a:r>
            <a:r>
              <a:rPr lang="en-US" sz="2200" dirty="0"/>
              <a:t>. – 68.3 per cent</a:t>
            </a:r>
          </a:p>
          <a:p>
            <a:pPr marL="342900" lvl="0" indent="-342900">
              <a:buFont typeface="Wingdings" pitchFamily="2" charset="2"/>
              <a:buChar char="§"/>
            </a:pPr>
            <a:r>
              <a:rPr lang="en-US" sz="2200" dirty="0"/>
              <a:t>% of households with a computer – 57 per cent (2015)</a:t>
            </a:r>
          </a:p>
          <a:p>
            <a:pPr marL="342900" lvl="0" indent="-342900">
              <a:buFont typeface="Wingdings" pitchFamily="2" charset="2"/>
              <a:buChar char="§"/>
            </a:pPr>
            <a:r>
              <a:rPr lang="en-US" sz="2200" dirty="0"/>
              <a:t>% of households with Internet access - 60 per cent (2015)</a:t>
            </a:r>
          </a:p>
          <a:p>
            <a:pPr marL="342900" lvl="0" indent="-342900">
              <a:buFont typeface="Wingdings" pitchFamily="2" charset="2"/>
              <a:buChar char="§"/>
            </a:pPr>
            <a:r>
              <a:rPr lang="en-US" sz="2200" dirty="0"/>
              <a:t>750 ICT – BPO companies</a:t>
            </a:r>
          </a:p>
        </p:txBody>
      </p:sp>
    </p:spTree>
    <p:extLst>
      <p:ext uri="{BB962C8B-B14F-4D97-AF65-F5344CB8AC3E}">
        <p14:creationId xmlns:p14="http://schemas.microsoft.com/office/powerpoint/2010/main" val="3365740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905000" y="228600"/>
            <a:ext cx="7239000" cy="1143000"/>
          </a:xfrm>
        </p:spPr>
        <p:txBody>
          <a:bodyPr>
            <a:normAutofit/>
          </a:bodyPr>
          <a:lstStyle/>
          <a:p>
            <a:r>
              <a:rPr lang="en-GB" dirty="0">
                <a:solidFill>
                  <a:schemeClr val="accent5">
                    <a:lumMod val="50000"/>
                  </a:schemeClr>
                </a:solidFill>
                <a:latin typeface="Optima" pitchFamily="34" charset="0"/>
              </a:rPr>
              <a:t>International Benchmarks</a:t>
            </a:r>
            <a:endParaRPr lang="en-US" dirty="0">
              <a:solidFill>
                <a:schemeClr val="accent5">
                  <a:lumMod val="50000"/>
                </a:schemeClr>
              </a:solidFill>
              <a:latin typeface="Optima" pitchFamily="34" charset="0"/>
            </a:endParaRPr>
          </a:p>
        </p:txBody>
      </p:sp>
      <p:sp>
        <p:nvSpPr>
          <p:cNvPr id="3" name="Rectangle 2"/>
          <p:cNvSpPr/>
          <p:nvPr/>
        </p:nvSpPr>
        <p:spPr>
          <a:xfrm>
            <a:off x="609600" y="1676400"/>
            <a:ext cx="7924800" cy="4154984"/>
          </a:xfrm>
          <a:prstGeom prst="rect">
            <a:avLst/>
          </a:prstGeom>
        </p:spPr>
        <p:txBody>
          <a:bodyPr wrap="square">
            <a:spAutoFit/>
          </a:bodyPr>
          <a:lstStyle/>
          <a:p>
            <a:pPr marL="342900" lvl="0" indent="-342900">
              <a:buFont typeface="Wingdings" pitchFamily="2" charset="2"/>
              <a:buChar char="§"/>
            </a:pPr>
            <a:r>
              <a:rPr lang="en-US" sz="2400" dirty="0"/>
              <a:t>Networked Readiness Index (WEF) – 49th in 2016</a:t>
            </a:r>
          </a:p>
          <a:p>
            <a:pPr marL="342900" lvl="0" indent="-342900">
              <a:buFont typeface="Wingdings" pitchFamily="2" charset="2"/>
              <a:buChar char="§"/>
            </a:pPr>
            <a:r>
              <a:rPr lang="en-US" sz="2400" dirty="0"/>
              <a:t>ICT Development Index (ITU) – 73rd in 2016</a:t>
            </a:r>
          </a:p>
          <a:p>
            <a:pPr marL="342900" lvl="0" indent="-342900">
              <a:buFont typeface="Wingdings" pitchFamily="2" charset="2"/>
              <a:buChar char="§"/>
            </a:pPr>
            <a:r>
              <a:rPr lang="en-US" sz="2400" dirty="0"/>
              <a:t>E-Government Development Index (UN) – 58th in 2016</a:t>
            </a:r>
          </a:p>
          <a:p>
            <a:pPr marL="342900" lvl="0" indent="-342900">
              <a:buFont typeface="Wingdings" pitchFamily="2" charset="2"/>
              <a:buChar char="§"/>
            </a:pPr>
            <a:r>
              <a:rPr lang="en-US" sz="2400" dirty="0"/>
              <a:t>Global Innovation Index (WIPO) – 53rd in 2016</a:t>
            </a:r>
          </a:p>
          <a:p>
            <a:pPr marL="342900" lvl="0" indent="-342900">
              <a:buFont typeface="Wingdings" pitchFamily="2" charset="2"/>
              <a:buChar char="§"/>
            </a:pPr>
            <a:r>
              <a:rPr lang="en-US" sz="2400" dirty="0"/>
              <a:t>Global </a:t>
            </a:r>
            <a:r>
              <a:rPr lang="en-US" sz="2400" dirty="0" err="1"/>
              <a:t>Cybersecurity</a:t>
            </a:r>
            <a:r>
              <a:rPr lang="en-US" sz="2400" dirty="0"/>
              <a:t> Index (ITU) – 9th in 2014</a:t>
            </a:r>
          </a:p>
          <a:p>
            <a:pPr marL="342900" lvl="0" indent="-342900">
              <a:buFont typeface="Wingdings" pitchFamily="2" charset="2"/>
              <a:buChar char="§"/>
            </a:pPr>
            <a:r>
              <a:rPr lang="en-US" sz="2400" dirty="0"/>
              <a:t>Global Services Location Index (AT Kearney) – 30th in 2016</a:t>
            </a:r>
          </a:p>
          <a:p>
            <a:pPr marL="342900" lvl="0" indent="-342900">
              <a:buFont typeface="Wingdings" pitchFamily="2" charset="2"/>
              <a:buChar char="§"/>
            </a:pPr>
            <a:r>
              <a:rPr lang="en-US" sz="2400" dirty="0"/>
              <a:t>Global Competitiveness Index (WEF) – 45th in 2017</a:t>
            </a:r>
          </a:p>
          <a:p>
            <a:pPr marL="342900" lvl="0" indent="-342900">
              <a:buFont typeface="Wingdings" pitchFamily="2" charset="2"/>
              <a:buChar char="§"/>
            </a:pPr>
            <a:r>
              <a:rPr lang="en-US" sz="2400" dirty="0"/>
              <a:t>Open Data Barometer (WWWF) – 59th in 2016</a:t>
            </a:r>
          </a:p>
        </p:txBody>
      </p:sp>
    </p:spTree>
    <p:extLst>
      <p:ext uri="{BB962C8B-B14F-4D97-AF65-F5344CB8AC3E}">
        <p14:creationId xmlns:p14="http://schemas.microsoft.com/office/powerpoint/2010/main" val="179106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228600"/>
            <a:ext cx="7543800" cy="1143000"/>
          </a:xfrm>
        </p:spPr>
        <p:txBody>
          <a:bodyPr>
            <a:noAutofit/>
          </a:bodyPr>
          <a:lstStyle/>
          <a:p>
            <a:r>
              <a:rPr lang="en-GB" sz="3700" dirty="0">
                <a:solidFill>
                  <a:schemeClr val="accent5">
                    <a:lumMod val="50000"/>
                  </a:schemeClr>
                </a:solidFill>
                <a:latin typeface="Optima" pitchFamily="34" charset="0"/>
              </a:rPr>
              <a:t>Policy/Strategy developed over last five years</a:t>
            </a:r>
            <a:endParaRPr lang="en-US" sz="3700" dirty="0">
              <a:solidFill>
                <a:schemeClr val="accent5">
                  <a:lumMod val="50000"/>
                </a:schemeClr>
              </a:solidFill>
              <a:latin typeface="Optima" pitchFamily="34" charset="0"/>
            </a:endParaRPr>
          </a:p>
        </p:txBody>
      </p:sp>
      <p:sp>
        <p:nvSpPr>
          <p:cNvPr id="5" name="Rectangle 4"/>
          <p:cNvSpPr/>
          <p:nvPr/>
        </p:nvSpPr>
        <p:spPr>
          <a:xfrm>
            <a:off x="762000" y="1602462"/>
            <a:ext cx="8077200" cy="4493538"/>
          </a:xfrm>
          <a:prstGeom prst="rect">
            <a:avLst/>
          </a:prstGeom>
        </p:spPr>
        <p:txBody>
          <a:bodyPr wrap="square">
            <a:spAutoFit/>
          </a:bodyPr>
          <a:lstStyle/>
          <a:p>
            <a:pPr marL="342900" lvl="0" indent="-342900">
              <a:buFont typeface="Wingdings" pitchFamily="2" charset="2"/>
              <a:buChar char="§"/>
            </a:pPr>
            <a:r>
              <a:rPr lang="en-US" sz="2200" dirty="0"/>
              <a:t>National ICT Strategic Plan (NICTSP) 2007-2011 and 2011-2014</a:t>
            </a:r>
          </a:p>
          <a:p>
            <a:pPr marL="342900" lvl="0" indent="-342900">
              <a:buFont typeface="Wingdings" pitchFamily="2" charset="2"/>
              <a:buChar char="§"/>
            </a:pPr>
            <a:r>
              <a:rPr lang="en-US" sz="2200" dirty="0"/>
              <a:t>National Broadband Policy 2012 – 2020</a:t>
            </a:r>
          </a:p>
          <a:p>
            <a:pPr marL="342900" lvl="0" indent="-342900">
              <a:buFont typeface="Wingdings" pitchFamily="2" charset="2"/>
              <a:buChar char="§"/>
            </a:pPr>
            <a:r>
              <a:rPr lang="en-US" sz="2200" dirty="0"/>
              <a:t>Open Access Policy for Undersea Cable Landing Station in Mauritius 2010</a:t>
            </a:r>
          </a:p>
          <a:p>
            <a:pPr marL="342900" lvl="0" indent="-342900">
              <a:buFont typeface="Wingdings" pitchFamily="2" charset="2"/>
              <a:buChar char="§"/>
            </a:pPr>
            <a:r>
              <a:rPr lang="en-US" sz="2200" dirty="0"/>
              <a:t>E-Government Strategy 2013-2017 </a:t>
            </a:r>
          </a:p>
          <a:p>
            <a:pPr marL="342900" lvl="0" indent="-342900">
              <a:buFont typeface="Wingdings" pitchFamily="2" charset="2"/>
              <a:buChar char="§"/>
            </a:pPr>
            <a:r>
              <a:rPr lang="en-US" sz="2200" dirty="0"/>
              <a:t>E-Health Plan 2011-2014</a:t>
            </a:r>
          </a:p>
          <a:p>
            <a:pPr marL="342900" lvl="0" indent="-342900">
              <a:buFont typeface="Wingdings" pitchFamily="2" charset="2"/>
              <a:buChar char="§"/>
            </a:pPr>
            <a:r>
              <a:rPr lang="en-US" sz="2200" dirty="0"/>
              <a:t>National cyber security strategy and action plan (2014-2019), </a:t>
            </a:r>
          </a:p>
          <a:p>
            <a:pPr marL="342900" lvl="0" indent="-342900">
              <a:buFont typeface="Wingdings" pitchFamily="2" charset="2"/>
              <a:buChar char="§"/>
            </a:pPr>
            <a:r>
              <a:rPr lang="en-US" sz="2200" dirty="0"/>
              <a:t>National Green IT Policy and Strategy</a:t>
            </a:r>
          </a:p>
          <a:p>
            <a:pPr marL="342900" lvl="0" indent="-342900">
              <a:buFont typeface="Wingdings" pitchFamily="2" charset="2"/>
              <a:buChar char="§"/>
            </a:pPr>
            <a:r>
              <a:rPr lang="en-US" sz="2200" dirty="0"/>
              <a:t>National E-Waste management Policy and Strategy  </a:t>
            </a:r>
          </a:p>
          <a:p>
            <a:pPr marL="342900" lvl="0" indent="-342900">
              <a:buFont typeface="Wingdings" pitchFamily="2" charset="2"/>
              <a:buChar char="§"/>
            </a:pPr>
            <a:r>
              <a:rPr lang="en-US" sz="2200" dirty="0"/>
              <a:t>National Open Source Policy and Strategy and Action Plan</a:t>
            </a:r>
          </a:p>
        </p:txBody>
      </p:sp>
    </p:spTree>
    <p:extLst>
      <p:ext uri="{BB962C8B-B14F-4D97-AF65-F5344CB8AC3E}">
        <p14:creationId xmlns:p14="http://schemas.microsoft.com/office/powerpoint/2010/main" val="1731997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228600"/>
            <a:ext cx="7543800" cy="990600"/>
          </a:xfrm>
        </p:spPr>
        <p:txBody>
          <a:bodyPr>
            <a:noAutofit/>
          </a:bodyPr>
          <a:lstStyle/>
          <a:p>
            <a:r>
              <a:rPr lang="en-US" sz="3700" dirty="0">
                <a:solidFill>
                  <a:schemeClr val="accent5">
                    <a:lumMod val="50000"/>
                  </a:schemeClr>
                </a:solidFill>
                <a:latin typeface="Optima" pitchFamily="34" charset="0"/>
              </a:rPr>
              <a:t>Vision of Government</a:t>
            </a:r>
          </a:p>
        </p:txBody>
      </p:sp>
      <p:sp>
        <p:nvSpPr>
          <p:cNvPr id="5" name="Content Placeholder 2"/>
          <p:cNvSpPr txBox="1">
            <a:spLocks/>
          </p:cNvSpPr>
          <p:nvPr/>
        </p:nvSpPr>
        <p:spPr>
          <a:xfrm>
            <a:off x="533400" y="1676400"/>
            <a:ext cx="8331200" cy="39925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buClrTx/>
              <a:buFont typeface="Wingdings" pitchFamily="2" charset="2"/>
              <a:buChar char="§"/>
            </a:pPr>
            <a:r>
              <a:rPr lang="en-US" sz="2200" dirty="0"/>
              <a:t>To achieve the vision of Government in making of a Smart Mauritius and raising the country in the leagues of a high income economy, ICT will be key in delivering Smart Government services which is a primordial sub-set of a smart country.  </a:t>
            </a:r>
          </a:p>
          <a:p>
            <a:pPr marL="109728" indent="0">
              <a:buClrTx/>
              <a:buNone/>
            </a:pPr>
            <a:endParaRPr lang="en-US" sz="2200" dirty="0"/>
          </a:p>
          <a:p>
            <a:pPr>
              <a:buClrTx/>
              <a:buFont typeface="Wingdings" pitchFamily="2" charset="2"/>
              <a:buChar char="§"/>
            </a:pPr>
            <a:r>
              <a:rPr lang="en-US" sz="2200" dirty="0"/>
              <a:t>An efficient, productive and innovative public sector can be a strong driver of economic growth through its support for the private sector. </a:t>
            </a:r>
          </a:p>
          <a:p>
            <a:endParaRPr lang="en-US" dirty="0"/>
          </a:p>
        </p:txBody>
      </p:sp>
    </p:spTree>
    <p:extLst>
      <p:ext uri="{BB962C8B-B14F-4D97-AF65-F5344CB8AC3E}">
        <p14:creationId xmlns:p14="http://schemas.microsoft.com/office/powerpoint/2010/main" val="53865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533400"/>
            <a:ext cx="7543800" cy="1143000"/>
          </a:xfrm>
        </p:spPr>
        <p:txBody>
          <a:bodyPr>
            <a:noAutofit/>
          </a:bodyPr>
          <a:lstStyle/>
          <a:p>
            <a:pPr lvl="1" algn="l" rtl="0">
              <a:spcBef>
                <a:spcPct val="0"/>
              </a:spcBef>
            </a:pPr>
            <a:r>
              <a:rPr lang="en-US" sz="3700" b="1" dirty="0">
                <a:solidFill>
                  <a:schemeClr val="accent5">
                    <a:lumMod val="50000"/>
                  </a:schemeClr>
                </a:solidFill>
                <a:effectLst>
                  <a:outerShdw blurRad="38100" dist="38100" dir="2700000" algn="tl">
                    <a:srgbClr val="000000">
                      <a:alpha val="43137"/>
                    </a:srgbClr>
                  </a:outerShdw>
                </a:effectLst>
                <a:latin typeface="Optima" pitchFamily="34" charset="0"/>
              </a:rPr>
              <a:t>Empowering People</a:t>
            </a:r>
            <a:br>
              <a:rPr lang="en-US" sz="4000" b="1" dirty="0">
                <a:latin typeface="Calibri"/>
                <a:ea typeface="MS PGothic" panose="020B0600070205080204" pitchFamily="34" charset="-128"/>
                <a:cs typeface="Calibri"/>
              </a:rPr>
            </a:br>
            <a:endParaRPr lang="en-US" sz="3700" dirty="0">
              <a:solidFill>
                <a:schemeClr val="accent5">
                  <a:lumMod val="50000"/>
                </a:schemeClr>
              </a:solidFill>
              <a:latin typeface="Optima" pitchFamily="34" charset="0"/>
            </a:endParaRPr>
          </a:p>
        </p:txBody>
      </p:sp>
      <p:sp>
        <p:nvSpPr>
          <p:cNvPr id="6" name="Rectangle 5"/>
          <p:cNvSpPr/>
          <p:nvPr/>
        </p:nvSpPr>
        <p:spPr>
          <a:xfrm>
            <a:off x="1143000" y="1219200"/>
            <a:ext cx="7620000" cy="5170646"/>
          </a:xfrm>
          <a:prstGeom prst="rect">
            <a:avLst/>
          </a:prstGeom>
        </p:spPr>
        <p:txBody>
          <a:bodyPr wrap="square">
            <a:spAutoFit/>
          </a:bodyPr>
          <a:lstStyle/>
          <a:p>
            <a:pPr marL="342900" lvl="1" indent="-342900" algn="just">
              <a:buSzPct val="110000"/>
              <a:buFont typeface="Wingdings" pitchFamily="2" charset="2"/>
              <a:buChar char="§"/>
            </a:pPr>
            <a:r>
              <a:rPr lang="en-US" sz="2200" dirty="0"/>
              <a:t>To stand up against poverty, Government should empower people by providing equal access to information and knowledge sources.</a:t>
            </a:r>
          </a:p>
          <a:p>
            <a:pPr marL="342900" lvl="1" indent="-342900" algn="just">
              <a:buSzPct val="110000"/>
              <a:buFont typeface="Wingdings" pitchFamily="2" charset="2"/>
              <a:buChar char="§"/>
            </a:pPr>
            <a:r>
              <a:rPr lang="en-US" sz="2200" dirty="0"/>
              <a:t>E-Government can act as a facilitator for equal access to information, thus empowering people in all aspects of social arenas.</a:t>
            </a:r>
          </a:p>
          <a:p>
            <a:pPr marL="342900" lvl="1" indent="-342900" algn="just">
              <a:buSzPct val="110000"/>
              <a:buFont typeface="Wingdings" pitchFamily="2" charset="2"/>
              <a:buChar char="§"/>
            </a:pPr>
            <a:r>
              <a:rPr lang="en-US" sz="2200" dirty="0"/>
              <a:t>E-Government is an effective tool to bridge the knowledge gap between impoverished and upper class citizens.</a:t>
            </a:r>
          </a:p>
          <a:p>
            <a:pPr marL="342900" lvl="1" indent="-342900" algn="just">
              <a:buSzPct val="110000"/>
              <a:buFont typeface="Wingdings" pitchFamily="2" charset="2"/>
              <a:buChar char="§"/>
            </a:pPr>
            <a:r>
              <a:rPr lang="en-US" sz="2200" dirty="0"/>
              <a:t>The E-</a:t>
            </a:r>
            <a:r>
              <a:rPr lang="en-US" sz="2200" dirty="0" err="1"/>
              <a:t>Gov</a:t>
            </a:r>
            <a:r>
              <a:rPr lang="en-US" sz="2200" dirty="0"/>
              <a:t> platform of Mauritius (</a:t>
            </a:r>
            <a:r>
              <a:rPr lang="en-US" sz="2200" dirty="0">
                <a:hlinkClick r:id="rId3"/>
              </a:rPr>
              <a:t>www.govmu.org</a:t>
            </a:r>
            <a:r>
              <a:rPr lang="en-US" sz="2200" dirty="0"/>
              <a:t>) has many websites and umbrella portals, operating as gateways to information and services.</a:t>
            </a:r>
          </a:p>
          <a:p>
            <a:pPr marL="342900" lvl="1" indent="-342900" algn="just">
              <a:buSzPct val="110000"/>
              <a:buFont typeface="Wingdings" pitchFamily="2" charset="2"/>
              <a:buChar char="§"/>
            </a:pPr>
            <a:r>
              <a:rPr lang="en-US" sz="2200" dirty="0"/>
              <a:t>E-Government in Mauritius has introduce in 2005 e-Services so as to dramatically reduce transaction costs and improve internal planning mechanisms.</a:t>
            </a:r>
          </a:p>
        </p:txBody>
      </p:sp>
    </p:spTree>
    <p:extLst>
      <p:ext uri="{BB962C8B-B14F-4D97-AF65-F5344CB8AC3E}">
        <p14:creationId xmlns:p14="http://schemas.microsoft.com/office/powerpoint/2010/main" val="251017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304800"/>
            <a:ext cx="1171575" cy="952500"/>
          </a:xfrm>
        </p:spPr>
      </p:pic>
      <p:sp>
        <p:nvSpPr>
          <p:cNvPr id="2" name="Title 1"/>
          <p:cNvSpPr>
            <a:spLocks noGrp="1"/>
          </p:cNvSpPr>
          <p:nvPr>
            <p:ph type="title"/>
          </p:nvPr>
        </p:nvSpPr>
        <p:spPr>
          <a:xfrm>
            <a:off x="1600200" y="228600"/>
            <a:ext cx="7543800" cy="990600"/>
          </a:xfrm>
        </p:spPr>
        <p:txBody>
          <a:bodyPr>
            <a:noAutofit/>
          </a:bodyPr>
          <a:lstStyle/>
          <a:p>
            <a:r>
              <a:rPr lang="en-US" sz="3700" dirty="0">
                <a:solidFill>
                  <a:schemeClr val="accent5">
                    <a:lumMod val="50000"/>
                  </a:schemeClr>
                </a:solidFill>
                <a:latin typeface="Optima" pitchFamily="34" charset="0"/>
              </a:rPr>
              <a:t>Smart Government Services</a:t>
            </a:r>
          </a:p>
        </p:txBody>
      </p:sp>
      <p:sp>
        <p:nvSpPr>
          <p:cNvPr id="3" name="Rectangle 2"/>
          <p:cNvSpPr/>
          <p:nvPr/>
        </p:nvSpPr>
        <p:spPr>
          <a:xfrm>
            <a:off x="152400" y="1447800"/>
            <a:ext cx="4038600" cy="4493538"/>
          </a:xfrm>
          <a:prstGeom prst="rect">
            <a:avLst/>
          </a:prstGeom>
        </p:spPr>
        <p:txBody>
          <a:bodyPr wrap="square">
            <a:spAutoFit/>
          </a:bodyPr>
          <a:lstStyle/>
          <a:p>
            <a:pPr marL="342900" lvl="0" indent="-342900">
              <a:buFont typeface="Wingdings" pitchFamily="2" charset="2"/>
              <a:buChar char="§"/>
            </a:pPr>
            <a:r>
              <a:rPr lang="en-US" sz="2200" dirty="0"/>
              <a:t>E-Government Projects across all social and economic dimensions e.g.</a:t>
            </a:r>
          </a:p>
          <a:p>
            <a:pPr marL="800100" lvl="1" indent="-342900">
              <a:buFont typeface="Wingdings" pitchFamily="2" charset="2"/>
              <a:buChar char="§"/>
            </a:pPr>
            <a:r>
              <a:rPr lang="en-US" sz="2200" dirty="0"/>
              <a:t>Health</a:t>
            </a:r>
          </a:p>
          <a:p>
            <a:pPr marL="800100" lvl="1" indent="-342900">
              <a:buFont typeface="Wingdings" pitchFamily="2" charset="2"/>
              <a:buChar char="§"/>
            </a:pPr>
            <a:r>
              <a:rPr lang="en-US" sz="2200" dirty="0"/>
              <a:t>Education</a:t>
            </a:r>
          </a:p>
          <a:p>
            <a:pPr marL="800100" lvl="1" indent="-342900">
              <a:buFont typeface="Wingdings" pitchFamily="2" charset="2"/>
              <a:buChar char="§"/>
            </a:pPr>
            <a:r>
              <a:rPr lang="en-US" sz="2200" dirty="0"/>
              <a:t>Transport</a:t>
            </a:r>
          </a:p>
          <a:p>
            <a:pPr marL="800100" lvl="1" indent="-342900">
              <a:buFont typeface="Wingdings" pitchFamily="2" charset="2"/>
              <a:buChar char="§"/>
            </a:pPr>
            <a:r>
              <a:rPr lang="en-US" sz="2200" dirty="0"/>
              <a:t>Tourism</a:t>
            </a:r>
          </a:p>
          <a:p>
            <a:pPr marL="800100" lvl="1" indent="-342900">
              <a:buFont typeface="Wingdings" pitchFamily="2" charset="2"/>
              <a:buChar char="§"/>
            </a:pPr>
            <a:r>
              <a:rPr lang="en-US" sz="2200" dirty="0"/>
              <a:t>Agriculture</a:t>
            </a:r>
          </a:p>
          <a:p>
            <a:pPr marL="800100" lvl="1" indent="-342900">
              <a:buFont typeface="Wingdings" pitchFamily="2" charset="2"/>
              <a:buChar char="§"/>
            </a:pPr>
            <a:r>
              <a:rPr lang="en-US" sz="2200" dirty="0"/>
              <a:t>Law and Order</a:t>
            </a:r>
          </a:p>
          <a:p>
            <a:pPr marL="800100" lvl="1" indent="-342900">
              <a:buFont typeface="Wingdings" pitchFamily="2" charset="2"/>
              <a:buChar char="§"/>
            </a:pPr>
            <a:r>
              <a:rPr lang="en-US" sz="2200" dirty="0"/>
              <a:t>Financial Services</a:t>
            </a:r>
          </a:p>
          <a:p>
            <a:pPr marL="800100" lvl="1" indent="-342900">
              <a:buFont typeface="Wingdings" pitchFamily="2" charset="2"/>
              <a:buChar char="§"/>
            </a:pPr>
            <a:r>
              <a:rPr lang="en-US" sz="2200" dirty="0"/>
              <a:t>Gender</a:t>
            </a:r>
          </a:p>
          <a:p>
            <a:pPr marL="800100" lvl="1" indent="-342900">
              <a:buFont typeface="Wingdings" pitchFamily="2" charset="2"/>
              <a:buChar char="§"/>
            </a:pPr>
            <a:r>
              <a:rPr lang="en-US" sz="2200" dirty="0"/>
              <a:t>ICT among others</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0" y="914400"/>
            <a:ext cx="6511254" cy="5772720"/>
          </a:xfrm>
          <a:prstGeom prst="rect">
            <a:avLst/>
          </a:prstGeom>
          <a:noFill/>
          <a:ln w="3175" cmpd="sng">
            <a:noFill/>
          </a:ln>
          <a:effectLst/>
        </p:spPr>
      </p:pic>
    </p:spTree>
    <p:extLst>
      <p:ext uri="{BB962C8B-B14F-4D97-AF65-F5344CB8AC3E}">
        <p14:creationId xmlns:p14="http://schemas.microsoft.com/office/powerpoint/2010/main" val="785110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326</TotalTime>
  <Words>803</Words>
  <Application>Microsoft Office PowerPoint</Application>
  <PresentationFormat>On-screen Show (4:3)</PresentationFormat>
  <Paragraphs>101</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MS PGothic</vt:lpstr>
      <vt:lpstr>Arial</vt:lpstr>
      <vt:lpstr>Calibri</vt:lpstr>
      <vt:lpstr>Cambria</vt:lpstr>
      <vt:lpstr>Lucida Sans Unicode</vt:lpstr>
      <vt:lpstr>Optima</vt:lpstr>
      <vt:lpstr>Verdana</vt:lpstr>
      <vt:lpstr>Wingdings</vt:lpstr>
      <vt:lpstr>Wingdings 2</vt:lpstr>
      <vt:lpstr>Wingdings 3</vt:lpstr>
      <vt:lpstr>Concourse</vt:lpstr>
      <vt:lpstr>World Summit on the Information Society</vt:lpstr>
      <vt:lpstr>Agenda</vt:lpstr>
      <vt:lpstr>Mauritius – An Overview</vt:lpstr>
      <vt:lpstr>Key ICT Indicators - 2016</vt:lpstr>
      <vt:lpstr>International Benchmarks</vt:lpstr>
      <vt:lpstr>Policy/Strategy developed over last five years</vt:lpstr>
      <vt:lpstr>Vision of Government</vt:lpstr>
      <vt:lpstr>Empowering People </vt:lpstr>
      <vt:lpstr>Smart Government Services</vt:lpstr>
      <vt:lpstr>Smart Government Services</vt:lpstr>
      <vt:lpstr>Benefits of E-Government</vt:lpstr>
      <vt:lpstr>Electronic Delivery of Services  (e-Services) </vt:lpstr>
      <vt:lpstr>e-Payment and m-Payment Services</vt:lpstr>
      <vt:lpstr>WIFI Mauritius Project</vt:lpstr>
      <vt:lpstr>WIFI Mauritius Project</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Heeralaul</dc:creator>
  <cp:lastModifiedBy>Vik Bhoyroo</cp:lastModifiedBy>
  <cp:revision>61</cp:revision>
  <dcterms:created xsi:type="dcterms:W3CDTF">2017-06-02T06:40:12Z</dcterms:created>
  <dcterms:modified xsi:type="dcterms:W3CDTF">2017-06-14T16:24:28Z</dcterms:modified>
</cp:coreProperties>
</file>