
<file path=[Content_Types].xml><?xml version="1.0" encoding="utf-8"?>
<Types xmlns="http://schemas.openxmlformats.org/package/2006/content-types">
  <Default Extension="xml" ContentType="application/xml"/>
  <Default Extension="jpeg" ContentType="image/jpeg"/>
  <Default Extension="png" ContentType="image/png"/>
  <Default Extension="jpg" ContentType="image/jpe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48" r:id="rId1"/>
    <p:sldMasterId id="2147483704" r:id="rId2"/>
  </p:sldMasterIdLst>
  <p:notesMasterIdLst>
    <p:notesMasterId r:id="rId17"/>
  </p:notesMasterIdLst>
  <p:handoutMasterIdLst>
    <p:handoutMasterId r:id="rId18"/>
  </p:handoutMasterIdLst>
  <p:sldIdLst>
    <p:sldId id="592" r:id="rId3"/>
    <p:sldId id="731" r:id="rId4"/>
    <p:sldId id="732" r:id="rId5"/>
    <p:sldId id="733" r:id="rId6"/>
    <p:sldId id="734" r:id="rId7"/>
    <p:sldId id="735" r:id="rId8"/>
    <p:sldId id="743" r:id="rId9"/>
    <p:sldId id="736" r:id="rId10"/>
    <p:sldId id="737" r:id="rId11"/>
    <p:sldId id="738" r:id="rId12"/>
    <p:sldId id="739" r:id="rId13"/>
    <p:sldId id="740" r:id="rId14"/>
    <p:sldId id="741" r:id="rId15"/>
    <p:sldId id="711" r:id="rId16"/>
  </p:sldIdLst>
  <p:sldSz cx="9144000" cy="6858000" type="screen4x3"/>
  <p:notesSz cx="6797675" cy="987425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2C1C3F7C-7B01-40E3-ADB1-C6049B090DCB}">
          <p14:sldIdLst>
            <p14:sldId id="592"/>
            <p14:sldId id="731"/>
            <p14:sldId id="732"/>
            <p14:sldId id="733"/>
            <p14:sldId id="734"/>
            <p14:sldId id="735"/>
            <p14:sldId id="743"/>
            <p14:sldId id="736"/>
            <p14:sldId id="737"/>
            <p14:sldId id="738"/>
            <p14:sldId id="739"/>
            <p14:sldId id="740"/>
            <p14:sldId id="741"/>
            <p14:sldId id="711"/>
          </p14:sldIdLst>
        </p14:section>
      </p14:sectionLst>
    </p:ex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42A141"/>
    <a:srgbClr val="00CC00"/>
    <a:srgbClr val="5EB320"/>
    <a:srgbClr val="8DBD2C"/>
    <a:srgbClr val="A4DDA8"/>
    <a:srgbClr val="DED6AE"/>
    <a:srgbClr val="E7E0EC"/>
    <a:srgbClr val="B6B729"/>
    <a:srgbClr val="277543"/>
    <a:srgbClr val="83BB4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FD0F851-EC5A-4D38-B0AD-8093EC10F338}" styleName="Light Style 1 - Accent 5">
    <a:wholeTbl>
      <a:tcTxStyle>
        <a:fontRef idx="minor">
          <a:scrgbClr r="0" g="0" b="0"/>
        </a:fontRef>
        <a:schemeClr val="tx1"/>
      </a:tcTxStyle>
      <a:tcStyle>
        <a:tcBdr>
          <a:left>
            <a:ln>
              <a:noFill/>
            </a:ln>
          </a:left>
          <a:right>
            <a:ln>
              <a:noFill/>
            </a:ln>
          </a:right>
          <a:top>
            <a:ln w="12700" cmpd="sng">
              <a:solidFill>
                <a:schemeClr val="accent5"/>
              </a:solidFill>
            </a:ln>
          </a:top>
          <a:bottom>
            <a:ln w="12700" cmpd="sng">
              <a:solidFill>
                <a:schemeClr val="accent5"/>
              </a:solidFill>
            </a:ln>
          </a:bottom>
          <a:insideH>
            <a:ln>
              <a:noFill/>
            </a:ln>
          </a:insideH>
          <a:insideV>
            <a:ln>
              <a:noFill/>
            </a:ln>
          </a:insideV>
        </a:tcBdr>
        <a:fill>
          <a:noFill/>
        </a:fill>
      </a:tcStyle>
    </a:wholeTbl>
    <a:band1H>
      <a:tcStyle>
        <a:tcBdr/>
        <a:fill>
          <a:solidFill>
            <a:schemeClr val="accent5">
              <a:alpha val="20000"/>
            </a:schemeClr>
          </a:solidFill>
        </a:fill>
      </a:tcStyle>
    </a:band1H>
    <a:band2H>
      <a:tcStyle>
        <a:tcBdr/>
      </a:tcStyle>
    </a:band2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12700" cmpd="sng">
              <a:solidFill>
                <a:schemeClr val="accent5"/>
              </a:solidFill>
            </a:ln>
          </a:top>
        </a:tcBdr>
        <a:fill>
          <a:noFill/>
        </a:fill>
      </a:tcStyle>
    </a:lastRow>
    <a:firstRow>
      <a:tcTxStyle b="on"/>
      <a:tcStyle>
        <a:tcBdr>
          <a:bottom>
            <a:ln w="12700" cmpd="sng">
              <a:solidFill>
                <a:schemeClr val="accent5"/>
              </a:solidFill>
            </a:ln>
          </a:bottom>
        </a:tcBdr>
        <a:fill>
          <a:no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306799F8-075E-4A3A-A7F6-7FBC6576F1A4}" styleName="Themed Style 2 - Accent 3">
    <a:tblBg>
      <a:fillRef idx="3">
        <a:schemeClr val="accent3"/>
      </a:fillRef>
      <a:effectRef idx="3">
        <a:schemeClr val="accent3"/>
      </a:effectRef>
    </a:tblBg>
    <a:wholeTbl>
      <a:tcTxStyle>
        <a:fontRef idx="minor">
          <a:scrgbClr r="0" g="0" b="0"/>
        </a:fontRef>
        <a:schemeClr val="lt1"/>
      </a:tcTxStyle>
      <a:tcStyle>
        <a:tcBdr>
          <a:left>
            <a:lnRef idx="1">
              <a:schemeClr val="accent3">
                <a:tint val="50000"/>
              </a:schemeClr>
            </a:lnRef>
          </a:left>
          <a:right>
            <a:lnRef idx="1">
              <a:schemeClr val="accent3">
                <a:tint val="50000"/>
              </a:schemeClr>
            </a:lnRef>
          </a:right>
          <a:top>
            <a:lnRef idx="1">
              <a:schemeClr val="accent3">
                <a:tint val="50000"/>
              </a:schemeClr>
            </a:lnRef>
          </a:top>
          <a:bottom>
            <a:lnRef idx="1">
              <a:schemeClr val="accent3">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EB344D84-9AFB-497E-A393-DC336BA19D2E}" styleName="Medium Style 3 - Accent 3">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3"/>
          </a:solidFill>
        </a:fill>
      </a:tcStyle>
    </a:lastCol>
    <a:firstCol>
      <a:tcTxStyle b="on">
        <a:fontRef idx="minor">
          <a:scrgbClr r="0" g="0" b="0"/>
        </a:fontRef>
        <a:schemeClr val="lt1"/>
      </a:tcTxStyle>
      <a:tcStyle>
        <a:tcBdr/>
        <a:fill>
          <a:solidFill>
            <a:schemeClr val="accent3"/>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3"/>
          </a:solidFill>
        </a:fill>
      </a:tcStyle>
    </a:firstRow>
  </a:tblStyle>
  <a:tblStyle styleId="{F2DE63D5-997A-4646-A377-4702673A728D}" styleName="Light Style 2 - Accent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 styleId="{D03447BB-5D67-496B-8E87-E561075AD55C}" styleName="Dark Style 1 - Accent 3">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3"/>
          </a:solidFill>
        </a:fill>
      </a:tcStyle>
    </a:wholeTbl>
    <a:band1H>
      <a:tcStyle>
        <a:tcBdr/>
        <a:fill>
          <a:solidFill>
            <a:schemeClr val="accent3">
              <a:shade val="60000"/>
            </a:schemeClr>
          </a:solidFill>
        </a:fill>
      </a:tcStyle>
    </a:band1H>
    <a:band1V>
      <a:tcStyle>
        <a:tcBdr/>
        <a:fill>
          <a:solidFill>
            <a:schemeClr val="accent3">
              <a:shade val="60000"/>
            </a:schemeClr>
          </a:solidFill>
        </a:fill>
      </a:tcStyle>
    </a:band1V>
    <a:lastCol>
      <a:tcTxStyle b="on"/>
      <a:tcStyle>
        <a:tcBdr>
          <a:left>
            <a:ln w="25400" cmpd="sng">
              <a:solidFill>
                <a:schemeClr val="lt1"/>
              </a:solidFill>
            </a:ln>
          </a:left>
        </a:tcBdr>
        <a:fill>
          <a:solidFill>
            <a:schemeClr val="accent3">
              <a:shade val="60000"/>
            </a:schemeClr>
          </a:solidFill>
        </a:fill>
      </a:tcStyle>
    </a:lastCol>
    <a:firstCol>
      <a:tcTxStyle b="on"/>
      <a:tcStyle>
        <a:tcBdr>
          <a:right>
            <a:ln w="25400" cmpd="sng">
              <a:solidFill>
                <a:schemeClr val="lt1"/>
              </a:solidFill>
            </a:ln>
          </a:right>
        </a:tcBdr>
        <a:fill>
          <a:solidFill>
            <a:schemeClr val="accent3">
              <a:shade val="60000"/>
            </a:schemeClr>
          </a:solidFill>
        </a:fill>
      </a:tcStyle>
    </a:firstCol>
    <a:lastRow>
      <a:tcTxStyle b="on"/>
      <a:tcStyle>
        <a:tcBdr>
          <a:top>
            <a:ln w="25400" cmpd="sng">
              <a:solidFill>
                <a:schemeClr val="lt1"/>
              </a:solidFill>
            </a:ln>
          </a:top>
        </a:tcBdr>
        <a:fill>
          <a:solidFill>
            <a:schemeClr val="accent3">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69C7853C-536D-4A76-A0AE-DD22124D55A5}" styleName="Themed Style 1 - Accent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5743" autoAdjust="0"/>
    <p:restoredTop sz="97714" autoAdjust="0"/>
  </p:normalViewPr>
  <p:slideViewPr>
    <p:cSldViewPr>
      <p:cViewPr varScale="1">
        <p:scale>
          <a:sx n="86" d="100"/>
          <a:sy n="86" d="100"/>
        </p:scale>
        <p:origin x="1352" y="192"/>
      </p:cViewPr>
      <p:guideLst>
        <p:guide orient="horz" pos="2160"/>
        <p:guide pos="2880"/>
      </p:guideLst>
    </p:cSldViewPr>
  </p:slideViewPr>
  <p:notesTextViewPr>
    <p:cViewPr>
      <p:scale>
        <a:sx n="1" d="1"/>
        <a:sy n="1" d="1"/>
      </p:scale>
      <p:origin x="0" y="0"/>
    </p:cViewPr>
  </p:notesTextViewPr>
  <p:sorterViewPr>
    <p:cViewPr>
      <p:scale>
        <a:sx n="100" d="100"/>
        <a:sy n="100" d="100"/>
      </p:scale>
      <p:origin x="0" y="-192"/>
    </p:cViewPr>
  </p:sorterViewPr>
  <p:notesViewPr>
    <p:cSldViewPr>
      <p:cViewPr varScale="1">
        <p:scale>
          <a:sx n="76" d="100"/>
          <a:sy n="76" d="100"/>
        </p:scale>
        <p:origin x="2184" y="114"/>
      </p:cViewPr>
      <p:guideLst/>
    </p:cSldViewPr>
  </p:notes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7.xml"/><Relationship Id="rId20" Type="http://schemas.openxmlformats.org/officeDocument/2006/relationships/viewProps" Target="viewProps.xml"/><Relationship Id="rId21" Type="http://schemas.openxmlformats.org/officeDocument/2006/relationships/theme" Target="theme/theme1.xml"/><Relationship Id="rId22" Type="http://schemas.openxmlformats.org/officeDocument/2006/relationships/tableStyles" Target="tableStyles.xml"/><Relationship Id="rId10" Type="http://schemas.openxmlformats.org/officeDocument/2006/relationships/slide" Target="slides/slide8.xml"/><Relationship Id="rId11" Type="http://schemas.openxmlformats.org/officeDocument/2006/relationships/slide" Target="slides/slide9.xml"/><Relationship Id="rId12" Type="http://schemas.openxmlformats.org/officeDocument/2006/relationships/slide" Target="slides/slide10.xml"/><Relationship Id="rId13" Type="http://schemas.openxmlformats.org/officeDocument/2006/relationships/slide" Target="slides/slide11.xml"/><Relationship Id="rId14" Type="http://schemas.openxmlformats.org/officeDocument/2006/relationships/slide" Target="slides/slide12.xml"/><Relationship Id="rId15" Type="http://schemas.openxmlformats.org/officeDocument/2006/relationships/slide" Target="slides/slide13.xml"/><Relationship Id="rId16" Type="http://schemas.openxmlformats.org/officeDocument/2006/relationships/slide" Target="slides/slide14.xml"/><Relationship Id="rId17" Type="http://schemas.openxmlformats.org/officeDocument/2006/relationships/notesMaster" Target="notesMasters/notesMaster1.xml"/><Relationship Id="rId18" Type="http://schemas.openxmlformats.org/officeDocument/2006/relationships/handoutMaster" Target="handoutMasters/handoutMaster1.xml"/><Relationship Id="rId19" Type="http://schemas.openxmlformats.org/officeDocument/2006/relationships/presProps" Target="presProps.xml"/><Relationship Id="rId1" Type="http://schemas.openxmlformats.org/officeDocument/2006/relationships/slideMaster" Target="slideMasters/slideMaster1.xml"/><Relationship Id="rId2" Type="http://schemas.openxmlformats.org/officeDocument/2006/relationships/slideMaster" Target="slideMasters/slideMaster2.xml"/><Relationship Id="rId3" Type="http://schemas.openxmlformats.org/officeDocument/2006/relationships/slide" Target="slides/slide1.xml"/><Relationship Id="rId4" Type="http://schemas.openxmlformats.org/officeDocument/2006/relationships/slide" Target="slides/slide2.xml"/><Relationship Id="rId5" Type="http://schemas.openxmlformats.org/officeDocument/2006/relationships/slide" Target="slides/slide3.xml"/><Relationship Id="rId6" Type="http://schemas.openxmlformats.org/officeDocument/2006/relationships/slide" Target="slides/slide4.xml"/><Relationship Id="rId7" Type="http://schemas.openxmlformats.org/officeDocument/2006/relationships/slide" Target="slides/slide5.xml"/><Relationship Id="rId8" Type="http://schemas.openxmlformats.org/officeDocument/2006/relationships/slide" Target="slides/slide6.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6400" cy="494266"/>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49688" y="0"/>
            <a:ext cx="2946400" cy="494266"/>
          </a:xfrm>
          <a:prstGeom prst="rect">
            <a:avLst/>
          </a:prstGeom>
        </p:spPr>
        <p:txBody>
          <a:bodyPr vert="horz" lIns="91440" tIns="45720" rIns="91440" bIns="45720" rtlCol="0"/>
          <a:lstStyle>
            <a:lvl1pPr algn="r">
              <a:defRPr sz="1200"/>
            </a:lvl1pPr>
          </a:lstStyle>
          <a:p>
            <a:fld id="{AAC42508-C1BD-4497-9343-E29FB8A8D664}" type="datetimeFigureOut">
              <a:rPr lang="en-US" smtClean="0"/>
              <a:t>6/10/17</a:t>
            </a:fld>
            <a:endParaRPr lang="en-US"/>
          </a:p>
        </p:txBody>
      </p:sp>
      <p:sp>
        <p:nvSpPr>
          <p:cNvPr id="4" name="Footer Placeholder 3"/>
          <p:cNvSpPr>
            <a:spLocks noGrp="1"/>
          </p:cNvSpPr>
          <p:nvPr>
            <p:ph type="ftr" sz="quarter" idx="2"/>
          </p:nvPr>
        </p:nvSpPr>
        <p:spPr>
          <a:xfrm>
            <a:off x="0" y="9379984"/>
            <a:ext cx="2946400" cy="494266"/>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49688" y="9379984"/>
            <a:ext cx="2946400" cy="494266"/>
          </a:xfrm>
          <a:prstGeom prst="rect">
            <a:avLst/>
          </a:prstGeom>
        </p:spPr>
        <p:txBody>
          <a:bodyPr vert="horz" lIns="91440" tIns="45720" rIns="91440" bIns="45720" rtlCol="0" anchor="b"/>
          <a:lstStyle>
            <a:lvl1pPr algn="r">
              <a:defRPr sz="1200"/>
            </a:lvl1pPr>
          </a:lstStyle>
          <a:p>
            <a:fld id="{50930C1F-F946-4E78-A043-FA446F0CA3A4}" type="slidenum">
              <a:rPr lang="en-US" smtClean="0"/>
              <a:t>‹#›</a:t>
            </a:fld>
            <a:endParaRPr lang="en-US"/>
          </a:p>
        </p:txBody>
      </p:sp>
    </p:spTree>
    <p:extLst>
      <p:ext uri="{BB962C8B-B14F-4D97-AF65-F5344CB8AC3E}">
        <p14:creationId xmlns:p14="http://schemas.microsoft.com/office/powerpoint/2010/main" val="98519823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6400" cy="494266"/>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49688" y="0"/>
            <a:ext cx="2946400" cy="494266"/>
          </a:xfrm>
          <a:prstGeom prst="rect">
            <a:avLst/>
          </a:prstGeom>
        </p:spPr>
        <p:txBody>
          <a:bodyPr vert="horz" lIns="91440" tIns="45720" rIns="91440" bIns="45720" rtlCol="0"/>
          <a:lstStyle>
            <a:lvl1pPr algn="r">
              <a:defRPr sz="1200"/>
            </a:lvl1pPr>
          </a:lstStyle>
          <a:p>
            <a:fld id="{B86E9F1C-99F5-4756-8E2E-71B10561CDB4}" type="datetimeFigureOut">
              <a:rPr lang="en-US" smtClean="0"/>
              <a:t>6/10/17</a:t>
            </a:fld>
            <a:endParaRPr lang="en-US"/>
          </a:p>
        </p:txBody>
      </p:sp>
      <p:sp>
        <p:nvSpPr>
          <p:cNvPr id="4" name="Slide Image Placeholder 3"/>
          <p:cNvSpPr>
            <a:spLocks noGrp="1" noRot="1" noChangeAspect="1"/>
          </p:cNvSpPr>
          <p:nvPr>
            <p:ph type="sldImg" idx="2"/>
          </p:nvPr>
        </p:nvSpPr>
        <p:spPr>
          <a:xfrm>
            <a:off x="930275" y="741363"/>
            <a:ext cx="4937125" cy="370205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79450" y="4689994"/>
            <a:ext cx="5438775" cy="4443649"/>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9378407"/>
            <a:ext cx="2946400" cy="494265"/>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49688" y="9378407"/>
            <a:ext cx="2946400" cy="494265"/>
          </a:xfrm>
          <a:prstGeom prst="rect">
            <a:avLst/>
          </a:prstGeom>
        </p:spPr>
        <p:txBody>
          <a:bodyPr vert="horz" lIns="91440" tIns="45720" rIns="91440" bIns="45720" rtlCol="0" anchor="b"/>
          <a:lstStyle>
            <a:lvl1pPr algn="r">
              <a:defRPr sz="1200"/>
            </a:lvl1pPr>
          </a:lstStyle>
          <a:p>
            <a:fld id="{D4A373B9-A038-40B6-9DDB-B547B4559F45}" type="slidenum">
              <a:rPr lang="en-US" smtClean="0"/>
              <a:t>‹#›</a:t>
            </a:fld>
            <a:endParaRPr lang="en-US"/>
          </a:p>
        </p:txBody>
      </p:sp>
    </p:spTree>
    <p:extLst>
      <p:ext uri="{BB962C8B-B14F-4D97-AF65-F5344CB8AC3E}">
        <p14:creationId xmlns:p14="http://schemas.microsoft.com/office/powerpoint/2010/main" val="322730095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4A373B9-A038-40B6-9DDB-B547B4559F45}" type="slidenum">
              <a:rPr lang="en-US" smtClean="0"/>
              <a:t>1</a:t>
            </a:fld>
            <a:endParaRPr lang="en-US"/>
          </a:p>
        </p:txBody>
      </p:sp>
    </p:spTree>
    <p:extLst>
      <p:ext uri="{BB962C8B-B14F-4D97-AF65-F5344CB8AC3E}">
        <p14:creationId xmlns:p14="http://schemas.microsoft.com/office/powerpoint/2010/main" val="724037845"/>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png"/><Relationship Id="rId4" Type="http://schemas.openxmlformats.org/officeDocument/2006/relationships/image" Target="../media/image5.png"/><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9" Type="http://schemas.openxmlformats.org/officeDocument/2006/relationships/hyperlink" Target="http://www.undp.org/" TargetMode="External"/><Relationship Id="rId20" Type="http://schemas.openxmlformats.org/officeDocument/2006/relationships/image" Target="../media/image14.png"/><Relationship Id="rId21" Type="http://schemas.openxmlformats.org/officeDocument/2006/relationships/hyperlink" Target="http://www.upu.int/" TargetMode="External"/><Relationship Id="rId22" Type="http://schemas.openxmlformats.org/officeDocument/2006/relationships/image" Target="../media/image15.png"/><Relationship Id="rId23" Type="http://schemas.openxmlformats.org/officeDocument/2006/relationships/image" Target="../media/image16.png"/><Relationship Id="rId24" Type="http://schemas.openxmlformats.org/officeDocument/2006/relationships/image" Target="../media/image17.png"/><Relationship Id="rId25" Type="http://schemas.openxmlformats.org/officeDocument/2006/relationships/image" Target="../media/image18.png"/><Relationship Id="rId26" Type="http://schemas.openxmlformats.org/officeDocument/2006/relationships/image" Target="../media/image19.png"/><Relationship Id="rId10" Type="http://schemas.openxmlformats.org/officeDocument/2006/relationships/image" Target="../media/image9.png"/><Relationship Id="rId11" Type="http://schemas.openxmlformats.org/officeDocument/2006/relationships/hyperlink" Target="http://www.un.org/en/development/desa/index.shtml" TargetMode="External"/><Relationship Id="rId12" Type="http://schemas.openxmlformats.org/officeDocument/2006/relationships/image" Target="../media/image10.png"/><Relationship Id="rId13" Type="http://schemas.openxmlformats.org/officeDocument/2006/relationships/hyperlink" Target="http://www.e-agriculture.org/en/wsis-follow-up" TargetMode="External"/><Relationship Id="rId14" Type="http://schemas.openxmlformats.org/officeDocument/2006/relationships/image" Target="../media/image11.png"/><Relationship Id="rId15" Type="http://schemas.openxmlformats.org/officeDocument/2006/relationships/hyperlink" Target="http://www.unep.org/" TargetMode="External"/><Relationship Id="rId16" Type="http://schemas.openxmlformats.org/officeDocument/2006/relationships/image" Target="../media/image12.png"/><Relationship Id="rId17" Type="http://schemas.openxmlformats.org/officeDocument/2006/relationships/hyperlink" Target="http://www.wmo.int/" TargetMode="External"/><Relationship Id="rId18" Type="http://schemas.openxmlformats.org/officeDocument/2006/relationships/image" Target="../media/image13.png"/><Relationship Id="rId19" Type="http://schemas.openxmlformats.org/officeDocument/2006/relationships/hyperlink" Target="http://www.ilo.org/" TargetMode="External"/><Relationship Id="rId1" Type="http://schemas.openxmlformats.org/officeDocument/2006/relationships/slideMaster" Target="../slideMasters/slideMaster1.xml"/><Relationship Id="rId2" Type="http://schemas.openxmlformats.org/officeDocument/2006/relationships/image" Target="../media/image3.png"/><Relationship Id="rId3" Type="http://schemas.openxmlformats.org/officeDocument/2006/relationships/hyperlink" Target="http://www.itu.int/itu-wsis/" TargetMode="External"/><Relationship Id="rId4" Type="http://schemas.openxmlformats.org/officeDocument/2006/relationships/image" Target="../media/image6.png"/><Relationship Id="rId5" Type="http://schemas.openxmlformats.org/officeDocument/2006/relationships/hyperlink" Target="http://portal.unesco.org/ci/en/ev.php-URL_ID=1543&amp;URL_DO=DO_TOPIC&amp;URL_SECTION=201.html" TargetMode="External"/><Relationship Id="rId6" Type="http://schemas.openxmlformats.org/officeDocument/2006/relationships/image" Target="../media/image7.png"/><Relationship Id="rId7" Type="http://schemas.openxmlformats.org/officeDocument/2006/relationships/hyperlink" Target="http://www.unctad.org/templates/Page.asp?intItemID=4239" TargetMode="External"/><Relationship Id="rId8" Type="http://schemas.openxmlformats.org/officeDocument/2006/relationships/image" Target="../media/image8.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535039"/>
            <a:ext cx="7772400" cy="1470025"/>
          </a:xfrm>
        </p:spPr>
        <p:txBody>
          <a:bodyPr/>
          <a:lstStyle>
            <a:lvl1pPr>
              <a:defRPr sz="3600" baseline="0">
                <a:solidFill>
                  <a:schemeClr val="bg2"/>
                </a:solidFill>
              </a:defRPr>
            </a:lvl1pPr>
          </a:lstStyle>
          <a:p>
            <a:endParaRPr lang="en-US" dirty="0"/>
          </a:p>
        </p:txBody>
      </p:sp>
      <p:sp>
        <p:nvSpPr>
          <p:cNvPr id="3" name="Subtitle 2"/>
          <p:cNvSpPr>
            <a:spLocks noGrp="1"/>
          </p:cNvSpPr>
          <p:nvPr>
            <p:ph type="subTitle" idx="1"/>
          </p:nvPr>
        </p:nvSpPr>
        <p:spPr>
          <a:xfrm>
            <a:off x="1371600" y="4484712"/>
            <a:ext cx="6400800" cy="1752600"/>
          </a:xfrm>
        </p:spPr>
        <p:txBody>
          <a:bodyPr/>
          <a:lstStyle>
            <a:lvl1pPr marL="0" indent="0" algn="ctr">
              <a:buNone/>
              <a:defRPr sz="4400" b="1">
                <a:solidFill>
                  <a:schemeClr val="bg2"/>
                </a:solidFill>
                <a:effectLst>
                  <a:outerShdw blurRad="38100" dist="38100" dir="2700000" algn="tl">
                    <a:srgbClr val="000000">
                      <a:alpha val="43137"/>
                    </a:srgbClr>
                  </a:outerShdw>
                </a:effectLs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endParaRPr lang="en-US" dirty="0"/>
          </a:p>
        </p:txBody>
      </p:sp>
      <p:sp>
        <p:nvSpPr>
          <p:cNvPr id="4" name="Date Placeholder 3"/>
          <p:cNvSpPr>
            <a:spLocks noGrp="1"/>
          </p:cNvSpPr>
          <p:nvPr>
            <p:ph type="dt" sz="half" idx="10"/>
          </p:nvPr>
        </p:nvSpPr>
        <p:spPr/>
        <p:txBody>
          <a:bodyPr/>
          <a:lstStyle/>
          <a:p>
            <a:fld id="{143E3720-A155-42D2-B533-4C175C65A57C}" type="datetimeFigureOut">
              <a:rPr lang="en-US" smtClean="0"/>
              <a:t>6/10/17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477BB33-8309-43AE-9EFA-9352F79F7C3C}" type="slidenum">
              <a:rPr lang="en-US" smtClean="0"/>
              <a:t>‹#›</a:t>
            </a:fld>
            <a:endParaRPr lang="en-US"/>
          </a:p>
        </p:txBody>
      </p:sp>
      <p:pic>
        <p:nvPicPr>
          <p:cNvPr id="8" name="Picture 5" descr="C:\Users\ponder\Desktop\WSIS+10\PPTX_FILES\PPTX_FILES\world_summit.pn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306394" y="95551"/>
            <a:ext cx="8531225" cy="165100"/>
          </a:xfrm>
          <a:prstGeom prst="rect">
            <a:avLst/>
          </a:prstGeom>
          <a:noFill/>
          <a:extLst>
            <a:ext uri="{909E8E84-426E-40dd-AFC4-6F175D3DCCD1}">
              <a14:hiddenFill xmlns:a14="http://schemas.microsoft.com/office/drawing/2010/main" xmlns="">
                <a:solidFill>
                  <a:srgbClr val="FFFFFF"/>
                </a:solidFill>
              </a14:hiddenFill>
            </a:ext>
          </a:extLst>
        </p:spPr>
      </p:pic>
      <p:grpSp>
        <p:nvGrpSpPr>
          <p:cNvPr id="7" name="Group 6"/>
          <p:cNvGrpSpPr/>
          <p:nvPr userDrawn="1"/>
        </p:nvGrpSpPr>
        <p:grpSpPr>
          <a:xfrm>
            <a:off x="9161648" y="-68174"/>
            <a:ext cx="1630524" cy="492550"/>
            <a:chOff x="971600" y="288478"/>
            <a:chExt cx="6696744" cy="2132410"/>
          </a:xfrm>
        </p:grpSpPr>
        <p:pic>
          <p:nvPicPr>
            <p:cNvPr id="1026" name="Picture 2"/>
            <p:cNvPicPr>
              <a:picLocks noChangeAspect="1" noChangeArrowheads="1"/>
            </p:cNvPicPr>
            <p:nvPr userDrawn="1"/>
          </p:nvPicPr>
          <p:blipFill rotWithShape="1">
            <a:blip r:embed="rId3" cstate="print">
              <a:extLst>
                <a:ext uri="{28A0092B-C50C-407E-A947-70E740481C1C}">
                  <a14:useLocalDpi xmlns:a14="http://schemas.microsoft.com/office/drawing/2010/main" val="0"/>
                </a:ext>
              </a:extLst>
            </a:blip>
            <a:srcRect/>
            <a:stretch/>
          </p:blipFill>
          <p:spPr bwMode="auto">
            <a:xfrm>
              <a:off x="971600" y="288478"/>
              <a:ext cx="2376264" cy="213241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10" name="Picture 2"/>
            <p:cNvPicPr>
              <a:picLocks noChangeAspect="1" noChangeArrowheads="1"/>
            </p:cNvPicPr>
            <p:nvPr userDrawn="1"/>
          </p:nvPicPr>
          <p:blipFill rotWithShape="1">
            <a:blip r:embed="rId4" cstate="print">
              <a:extLst>
                <a:ext uri="{28A0092B-C50C-407E-A947-70E740481C1C}">
                  <a14:useLocalDpi xmlns:a14="http://schemas.microsoft.com/office/drawing/2010/main" val="0"/>
                </a:ext>
              </a:extLst>
            </a:blip>
            <a:srcRect/>
            <a:stretch/>
          </p:blipFill>
          <p:spPr bwMode="auto">
            <a:xfrm>
              <a:off x="3336843" y="299107"/>
              <a:ext cx="4331501" cy="1748489"/>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grpSp>
    </p:spTree>
    <p:extLst>
      <p:ext uri="{BB962C8B-B14F-4D97-AF65-F5344CB8AC3E}">
        <p14:creationId xmlns:p14="http://schemas.microsoft.com/office/powerpoint/2010/main" val="85904120"/>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43E3720-A155-42D2-B533-4C175C65A57C}" type="datetimeFigureOut">
              <a:rPr lang="en-US" smtClean="0"/>
              <a:t>6/10/17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477BB33-8309-43AE-9EFA-9352F79F7C3C}" type="slidenum">
              <a:rPr lang="en-US" smtClean="0"/>
              <a:t>‹#›</a:t>
            </a:fld>
            <a:endParaRPr lang="en-US"/>
          </a:p>
        </p:txBody>
      </p:sp>
    </p:spTree>
    <p:extLst>
      <p:ext uri="{BB962C8B-B14F-4D97-AF65-F5344CB8AC3E}">
        <p14:creationId xmlns:p14="http://schemas.microsoft.com/office/powerpoint/2010/main" val="344207798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43E3720-A155-42D2-B533-4C175C65A57C}" type="datetimeFigureOut">
              <a:rPr lang="en-US" smtClean="0"/>
              <a:t>6/10/17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477BB33-8309-43AE-9EFA-9352F79F7C3C}" type="slidenum">
              <a:rPr lang="en-US" smtClean="0"/>
              <a:t>‹#›</a:t>
            </a:fld>
            <a:endParaRPr lang="en-US"/>
          </a:p>
        </p:txBody>
      </p:sp>
    </p:spTree>
    <p:extLst>
      <p:ext uri="{BB962C8B-B14F-4D97-AF65-F5344CB8AC3E}">
        <p14:creationId xmlns:p14="http://schemas.microsoft.com/office/powerpoint/2010/main" val="193651306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Upper-median-slid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Footer Placeholder 2"/>
          <p:cNvSpPr>
            <a:spLocks noGrp="1"/>
          </p:cNvSpPr>
          <p:nvPr>
            <p:ph type="ftr" sz="quarter" idx="10"/>
          </p:nvPr>
        </p:nvSpPr>
        <p:spPr/>
        <p:txBody>
          <a:bodyPr/>
          <a:lstStyle/>
          <a:p>
            <a:r>
              <a:rPr lang="en-US" smtClean="0">
                <a:solidFill>
                  <a:srgbClr val="44546A"/>
                </a:solidFill>
              </a:rPr>
              <a:t>Executive Management retreat</a:t>
            </a:r>
            <a:endParaRPr lang="en-US" dirty="0">
              <a:solidFill>
                <a:srgbClr val="44546A"/>
              </a:solidFill>
            </a:endParaRPr>
          </a:p>
        </p:txBody>
      </p:sp>
      <p:sp>
        <p:nvSpPr>
          <p:cNvPr id="4" name="Slide Number Placeholder 3"/>
          <p:cNvSpPr>
            <a:spLocks noGrp="1"/>
          </p:cNvSpPr>
          <p:nvPr>
            <p:ph type="sldNum" sz="quarter" idx="11"/>
          </p:nvPr>
        </p:nvSpPr>
        <p:spPr/>
        <p:txBody>
          <a:bodyPr/>
          <a:lstStyle/>
          <a:p>
            <a:fld id="{DDD2957A-38BF-4766-88FD-46AF2F4ED65D}" type="slidenum">
              <a:rPr lang="en-US" smtClean="0"/>
              <a:pPr/>
              <a:t>‹#›</a:t>
            </a:fld>
            <a:endParaRPr lang="en-US"/>
          </a:p>
        </p:txBody>
      </p:sp>
      <p:sp>
        <p:nvSpPr>
          <p:cNvPr id="5" name="Text Placeholder 12"/>
          <p:cNvSpPr>
            <a:spLocks noGrp="1"/>
          </p:cNvSpPr>
          <p:nvPr>
            <p:ph idx="1"/>
          </p:nvPr>
        </p:nvSpPr>
        <p:spPr>
          <a:xfrm>
            <a:off x="612648" y="1046962"/>
            <a:ext cx="8153400" cy="5478382"/>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Tree>
    <p:extLst>
      <p:ext uri="{BB962C8B-B14F-4D97-AF65-F5344CB8AC3E}">
        <p14:creationId xmlns:p14="http://schemas.microsoft.com/office/powerpoint/2010/main" val="140279993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1">
                <a:solidFill>
                  <a:schemeClr val="bg1"/>
                </a:solidFill>
                <a:effectLst>
                  <a:outerShdw blurRad="38100" dist="38100" dir="2700000" algn="tl">
                    <a:srgbClr val="000000">
                      <a:alpha val="43137"/>
                    </a:srgbClr>
                  </a:outerShdw>
                </a:effectLst>
              </a:defRPr>
            </a:lvl1pPr>
          </a:lstStyle>
          <a:p>
            <a:r>
              <a:rPr lang="en-US" smtClean="0"/>
              <a:t>Click to edit Master title style</a:t>
            </a:r>
            <a:endParaRPr lang="en-US"/>
          </a:p>
        </p:txBody>
      </p:sp>
      <p:sp>
        <p:nvSpPr>
          <p:cNvPr id="3" name="Content Placeholder 2"/>
          <p:cNvSpPr>
            <a:spLocks noGrp="1"/>
          </p:cNvSpPr>
          <p:nvPr>
            <p:ph idx="1"/>
          </p:nvPr>
        </p:nvSpPr>
        <p:spPr>
          <a:solidFill>
            <a:srgbClr val="003300">
              <a:alpha val="32941"/>
            </a:srgbClr>
          </a:solidFill>
        </p:spPr>
        <p:txBody>
          <a:bodyPr vert="horz" lIns="91440" tIns="45720" rIns="91440" bIns="45720" rtlCol="0">
            <a:normAutofit lnSpcReduction="10000"/>
          </a:bodyPr>
          <a:lstStyle>
            <a:lvl1pPr>
              <a:defRPr lang="en-US" sz="2800" smtClean="0">
                <a:solidFill>
                  <a:schemeClr val="bg1"/>
                </a:solidFill>
                <a:effectLst>
                  <a:outerShdw blurRad="38100" dist="38100" dir="2700000" algn="tl">
                    <a:srgbClr val="000000">
                      <a:alpha val="43137"/>
                    </a:srgbClr>
                  </a:outerShdw>
                </a:effectLst>
              </a:defRPr>
            </a:lvl1pPr>
            <a:lvl2pPr>
              <a:defRPr lang="en-US" smtClean="0"/>
            </a:lvl2pPr>
            <a:lvl3pPr>
              <a:defRPr lang="en-US" smtClean="0"/>
            </a:lvl3pPr>
            <a:lvl4pPr>
              <a:defRPr lang="en-US" smtClean="0"/>
            </a:lvl4pPr>
            <a:lvl5pPr>
              <a:defRPr lang="en-US"/>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2443921" y="6371590"/>
            <a:ext cx="2133600" cy="365125"/>
          </a:xfrm>
        </p:spPr>
        <p:txBody>
          <a:bodyPr/>
          <a:lstStyle/>
          <a:p>
            <a:fld id="{143E3720-A155-42D2-B533-4C175C65A57C}" type="datetimeFigureOut">
              <a:rPr lang="en-US" smtClean="0"/>
              <a:t>6/10/17</a:t>
            </a:fld>
            <a:endParaRPr lang="en-US"/>
          </a:p>
        </p:txBody>
      </p:sp>
      <p:sp>
        <p:nvSpPr>
          <p:cNvPr id="5" name="Footer Placeholder 4"/>
          <p:cNvSpPr>
            <a:spLocks noGrp="1"/>
          </p:cNvSpPr>
          <p:nvPr>
            <p:ph type="ftr" sz="quarter" idx="11"/>
          </p:nvPr>
        </p:nvSpPr>
        <p:spPr>
          <a:xfrm>
            <a:off x="4244121" y="6371590"/>
            <a:ext cx="2895600" cy="365125"/>
          </a:xfrm>
        </p:spPr>
        <p:txBody>
          <a:bodyPr/>
          <a:lstStyle/>
          <a:p>
            <a:endParaRPr lang="en-US" dirty="0"/>
          </a:p>
        </p:txBody>
      </p:sp>
      <p:sp>
        <p:nvSpPr>
          <p:cNvPr id="6" name="Slide Number Placeholder 5"/>
          <p:cNvSpPr>
            <a:spLocks noGrp="1"/>
          </p:cNvSpPr>
          <p:nvPr>
            <p:ph type="sldNum" sz="quarter" idx="12"/>
          </p:nvPr>
        </p:nvSpPr>
        <p:spPr>
          <a:xfrm>
            <a:off x="6507480" y="6371590"/>
            <a:ext cx="2133600" cy="365125"/>
          </a:xfrm>
        </p:spPr>
        <p:txBody>
          <a:bodyPr/>
          <a:lstStyle/>
          <a:p>
            <a:fld id="{B477BB33-8309-43AE-9EFA-9352F79F7C3C}" type="slidenum">
              <a:rPr lang="en-US" smtClean="0"/>
              <a:t>‹#›</a:t>
            </a:fld>
            <a:endParaRPr lang="en-US"/>
          </a:p>
        </p:txBody>
      </p:sp>
      <p:pic>
        <p:nvPicPr>
          <p:cNvPr id="9" name="Picture 5" descr="C:\Users\ponder\Desktop\WSIS+10\PPTX_FILES\PPTX_FILES\world_summit.pn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306394" y="95551"/>
            <a:ext cx="8531225" cy="165100"/>
          </a:xfrm>
          <a:prstGeom prst="rect">
            <a:avLst/>
          </a:prstGeom>
          <a:noFill/>
          <a:extLst>
            <a:ext uri="{909E8E84-426E-40dd-AFC4-6F175D3DCCD1}">
              <a14:hiddenFill xmlns:a14="http://schemas.microsoft.com/office/drawing/2010/main" xmlns="">
                <a:solidFill>
                  <a:srgbClr val="FFFFFF"/>
                </a:solidFill>
              </a14:hiddenFill>
            </a:ext>
          </a:extLst>
        </p:spPr>
      </p:pic>
      <p:sp>
        <p:nvSpPr>
          <p:cNvPr id="11" name="Rounded Rectangle 10"/>
          <p:cNvSpPr/>
          <p:nvPr/>
        </p:nvSpPr>
        <p:spPr>
          <a:xfrm>
            <a:off x="2222024" y="6252552"/>
            <a:ext cx="6876256" cy="546172"/>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2" descr="itu">
            <a:hlinkClick r:id="rId3" tooltip="ITU [International Telecommunication Union]"/>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294032" y="6271214"/>
            <a:ext cx="434187" cy="445974"/>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xmlns="">
                <a:solidFill>
                  <a:srgbClr val="FFFFFF"/>
                </a:solidFill>
              </a14:hiddenFill>
            </a:ext>
          </a:extLst>
        </p:spPr>
      </p:pic>
      <p:pic>
        <p:nvPicPr>
          <p:cNvPr id="13" name="Picture 4" descr="unesco">
            <a:hlinkClick r:id="rId5" tooltip="UNESCO [United Nations Educational, Scientific and Cultural Organization]"/>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756818" y="6271525"/>
            <a:ext cx="562221" cy="497278"/>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xmlns="">
                <a:solidFill>
                  <a:srgbClr val="FFFFFF"/>
                </a:solidFill>
              </a14:hiddenFill>
            </a:ext>
          </a:extLst>
        </p:spPr>
      </p:pic>
      <p:pic>
        <p:nvPicPr>
          <p:cNvPr id="14" name="Picture 6" descr="unctad">
            <a:hlinkClick r:id="rId7" tooltip="UNCTAD [United Nations Conference on Trade and Developmen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385726" y="6333450"/>
            <a:ext cx="339017" cy="383738"/>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xmlns="">
                <a:solidFill>
                  <a:srgbClr val="FFFFFF"/>
                </a:solidFill>
              </a14:hiddenFill>
            </a:ext>
          </a:extLst>
        </p:spPr>
      </p:pic>
      <p:pic>
        <p:nvPicPr>
          <p:cNvPr id="15" name="Picture 8" descr="undp">
            <a:hlinkClick r:id="rId9" tooltip="UNDP [United Nations Development Programme]"/>
          </p:cNvPr>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3806200" y="6333450"/>
            <a:ext cx="224411" cy="425586"/>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xmlns="">
                <a:solidFill>
                  <a:srgbClr val="FFFFFF"/>
                </a:solidFill>
              </a14:hiddenFill>
            </a:ext>
          </a:extLst>
        </p:spPr>
      </p:pic>
      <p:pic>
        <p:nvPicPr>
          <p:cNvPr id="16" name="Picture 10" descr="undesa">
            <a:hlinkClick r:id="rId11" tooltip="UN DESA [United Nations Department of Economic and Social Affairs]"/>
          </p:cNvPr>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4094232" y="6342780"/>
            <a:ext cx="381081" cy="374408"/>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xmlns="">
                <a:solidFill>
                  <a:srgbClr val="FFFFFF"/>
                </a:solidFill>
              </a14:hiddenFill>
            </a:ext>
          </a:extLst>
        </p:spPr>
      </p:pic>
      <p:pic>
        <p:nvPicPr>
          <p:cNvPr id="17" name="Picture 12" descr="fao">
            <a:hlinkClick r:id="rId13" tooltip="FAO [Food and Agriculture Organization of the United Nations]"/>
          </p:cNvPr>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4598288" y="6342781"/>
            <a:ext cx="405667" cy="374408"/>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xmlns="">
                <a:solidFill>
                  <a:srgbClr val="FFFFFF"/>
                </a:solidFill>
              </a14:hiddenFill>
            </a:ext>
          </a:extLst>
        </p:spPr>
      </p:pic>
      <p:pic>
        <p:nvPicPr>
          <p:cNvPr id="18" name="Picture 14" descr="unep">
            <a:hlinkClick r:id="rId15" tooltip="UNEP [United Nations Environment Programme]"/>
          </p:cNvPr>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5030336" y="6341394"/>
            <a:ext cx="426276" cy="41764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xmlns="">
                <a:solidFill>
                  <a:srgbClr val="FFFFFF"/>
                </a:solidFill>
              </a14:hiddenFill>
            </a:ext>
          </a:extLst>
        </p:spPr>
      </p:pic>
      <p:pic>
        <p:nvPicPr>
          <p:cNvPr id="19" name="Picture 18" descr="wmo">
            <a:hlinkClick r:id="rId17" tooltip="WMO [World Meteorological Organization]"/>
          </p:cNvPr>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5534392" y="6285950"/>
            <a:ext cx="348542" cy="440568"/>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xmlns="">
                <a:solidFill>
                  <a:srgbClr val="FFFFFF"/>
                </a:solidFill>
              </a14:hiddenFill>
            </a:ext>
          </a:extLst>
        </p:spPr>
      </p:pic>
      <p:pic>
        <p:nvPicPr>
          <p:cNvPr id="20" name="Picture 18" descr="ilo">
            <a:hlinkClick r:id="rId19" tooltip="ILO [International Labour Organization]"/>
          </p:cNvPr>
          <p:cNvPicPr>
            <a:picLocks noChangeAspect="1" noChangeArrowheads="1"/>
          </p:cNvPicPr>
          <p:nvPr/>
        </p:nvPicPr>
        <p:blipFill>
          <a:blip r:embed="rId20">
            <a:extLst>
              <a:ext uri="{28A0092B-C50C-407E-A947-70E740481C1C}">
                <a14:useLocalDpi xmlns:a14="http://schemas.microsoft.com/office/drawing/2010/main" val="0"/>
              </a:ext>
            </a:extLst>
          </a:blip>
          <a:srcRect/>
          <a:stretch>
            <a:fillRect/>
          </a:stretch>
        </p:blipFill>
        <p:spPr bwMode="auto">
          <a:xfrm>
            <a:off x="5966440" y="6333450"/>
            <a:ext cx="460551" cy="383738"/>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xmlns="">
                <a:solidFill>
                  <a:srgbClr val="FFFFFF"/>
                </a:solidFill>
              </a14:hiddenFill>
            </a:ext>
          </a:extLst>
        </p:spPr>
      </p:pic>
      <p:pic>
        <p:nvPicPr>
          <p:cNvPr id="22" name="Picture 22" descr="upu">
            <a:hlinkClick r:id="rId21" tooltip="UPU [Universal Postal Union]"/>
          </p:cNvPr>
          <p:cNvPicPr>
            <a:picLocks noChangeAspect="1" noChangeArrowheads="1"/>
          </p:cNvPicPr>
          <p:nvPr/>
        </p:nvPicPr>
        <p:blipFill>
          <a:blip r:embed="rId22">
            <a:extLst>
              <a:ext uri="{28A0092B-C50C-407E-A947-70E740481C1C}">
                <a14:useLocalDpi xmlns:a14="http://schemas.microsoft.com/office/drawing/2010/main" val="0"/>
              </a:ext>
            </a:extLst>
          </a:blip>
          <a:srcRect/>
          <a:stretch>
            <a:fillRect/>
          </a:stretch>
        </p:blipFill>
        <p:spPr bwMode="auto">
          <a:xfrm>
            <a:off x="6917784" y="6338291"/>
            <a:ext cx="478937" cy="388271"/>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xmlns="">
                <a:solidFill>
                  <a:srgbClr val="FFFFFF"/>
                </a:solidFill>
              </a14:hiddenFill>
            </a:ext>
          </a:extLst>
        </p:spPr>
      </p:pic>
      <p:pic>
        <p:nvPicPr>
          <p:cNvPr id="24" name="Picture 25"/>
          <p:cNvPicPr>
            <a:picLocks noChangeAspect="1" noChangeArrowheads="1"/>
          </p:cNvPicPr>
          <p:nvPr userDrawn="1"/>
        </p:nvPicPr>
        <p:blipFill>
          <a:blip r:embed="rId23" cstate="print">
            <a:extLst>
              <a:ext uri="{28A0092B-C50C-407E-A947-70E740481C1C}">
                <a14:useLocalDpi xmlns:a14="http://schemas.microsoft.com/office/drawing/2010/main" val="0"/>
              </a:ext>
            </a:extLst>
          </a:blip>
          <a:srcRect/>
          <a:stretch>
            <a:fillRect/>
          </a:stretch>
        </p:blipFill>
        <p:spPr bwMode="auto">
          <a:xfrm>
            <a:off x="8342704" y="6252552"/>
            <a:ext cx="684584" cy="479275"/>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pic>
        <p:nvPicPr>
          <p:cNvPr id="3074" name="Picture 2"/>
          <p:cNvPicPr>
            <a:picLocks noChangeAspect="1" noChangeArrowheads="1"/>
          </p:cNvPicPr>
          <p:nvPr userDrawn="1"/>
        </p:nvPicPr>
        <p:blipFill>
          <a:blip r:embed="rId24" cstate="print">
            <a:extLst>
              <a:ext uri="{28A0092B-C50C-407E-A947-70E740481C1C}">
                <a14:useLocalDpi xmlns:a14="http://schemas.microsoft.com/office/drawing/2010/main" val="0"/>
              </a:ext>
            </a:extLst>
          </a:blip>
          <a:srcRect/>
          <a:stretch>
            <a:fillRect/>
          </a:stretch>
        </p:blipFill>
        <p:spPr bwMode="auto">
          <a:xfrm>
            <a:off x="7463368" y="6324560"/>
            <a:ext cx="871415" cy="387722"/>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pic>
        <p:nvPicPr>
          <p:cNvPr id="3075" name="Picture 3"/>
          <p:cNvPicPr>
            <a:picLocks noChangeAspect="1" noChangeArrowheads="1"/>
          </p:cNvPicPr>
          <p:nvPr userDrawn="1"/>
        </p:nvPicPr>
        <p:blipFill>
          <a:blip r:embed="rId25" cstate="print">
            <a:extLst>
              <a:ext uri="{28A0092B-C50C-407E-A947-70E740481C1C}">
                <a14:useLocalDpi xmlns:a14="http://schemas.microsoft.com/office/drawing/2010/main" val="0"/>
              </a:ext>
            </a:extLst>
          </a:blip>
          <a:srcRect/>
          <a:stretch>
            <a:fillRect/>
          </a:stretch>
        </p:blipFill>
        <p:spPr bwMode="auto">
          <a:xfrm>
            <a:off x="6478606" y="6300806"/>
            <a:ext cx="439178" cy="447755"/>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grpSp>
        <p:nvGrpSpPr>
          <p:cNvPr id="28" name="Group 27"/>
          <p:cNvGrpSpPr/>
          <p:nvPr userDrawn="1"/>
        </p:nvGrpSpPr>
        <p:grpSpPr>
          <a:xfrm>
            <a:off x="164532" y="6252552"/>
            <a:ext cx="2031111" cy="556568"/>
            <a:chOff x="467597" y="404664"/>
            <a:chExt cx="8064843" cy="2232248"/>
          </a:xfrm>
        </p:grpSpPr>
        <p:sp>
          <p:nvSpPr>
            <p:cNvPr id="29" name="Rounded Rectangle 28"/>
            <p:cNvSpPr/>
            <p:nvPr/>
          </p:nvSpPr>
          <p:spPr>
            <a:xfrm>
              <a:off x="467597" y="404664"/>
              <a:ext cx="8064843" cy="2232248"/>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p>
          </p:txBody>
        </p:sp>
        <p:pic>
          <p:nvPicPr>
            <p:cNvPr id="30" name="Picture 29"/>
            <p:cNvPicPr>
              <a:picLocks noChangeAspect="1"/>
            </p:cNvPicPr>
            <p:nvPr/>
          </p:nvPicPr>
          <p:blipFill>
            <a:blip r:embed="rId26" cstate="print">
              <a:extLst>
                <a:ext uri="{28A0092B-C50C-407E-A947-70E740481C1C}">
                  <a14:useLocalDpi xmlns:a14="http://schemas.microsoft.com/office/drawing/2010/main" val="0"/>
                </a:ext>
              </a:extLst>
            </a:blip>
            <a:stretch>
              <a:fillRect/>
            </a:stretch>
          </p:blipFill>
          <p:spPr>
            <a:xfrm>
              <a:off x="527077" y="459976"/>
              <a:ext cx="7718649" cy="2140302"/>
            </a:xfrm>
            <a:prstGeom prst="rect">
              <a:avLst/>
            </a:prstGeom>
          </p:spPr>
        </p:pic>
      </p:grpSp>
    </p:spTree>
    <p:extLst>
      <p:ext uri="{BB962C8B-B14F-4D97-AF65-F5344CB8AC3E}">
        <p14:creationId xmlns:p14="http://schemas.microsoft.com/office/powerpoint/2010/main" val="4077229329"/>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43E3720-A155-42D2-B533-4C175C65A57C}" type="datetimeFigureOut">
              <a:rPr lang="en-US" smtClean="0"/>
              <a:t>6/10/17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477BB33-8309-43AE-9EFA-9352F79F7C3C}" type="slidenum">
              <a:rPr lang="en-US" smtClean="0"/>
              <a:t>‹#›</a:t>
            </a:fld>
            <a:endParaRPr lang="en-US"/>
          </a:p>
        </p:txBody>
      </p:sp>
    </p:spTree>
    <p:extLst>
      <p:ext uri="{BB962C8B-B14F-4D97-AF65-F5344CB8AC3E}">
        <p14:creationId xmlns:p14="http://schemas.microsoft.com/office/powerpoint/2010/main" val="318968873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43E3720-A155-42D2-B533-4C175C65A57C}" type="datetimeFigureOut">
              <a:rPr lang="en-US" smtClean="0"/>
              <a:t>6/10/17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477BB33-8309-43AE-9EFA-9352F79F7C3C}" type="slidenum">
              <a:rPr lang="en-US" smtClean="0"/>
              <a:t>‹#›</a:t>
            </a:fld>
            <a:endParaRPr lang="en-US"/>
          </a:p>
        </p:txBody>
      </p:sp>
    </p:spTree>
    <p:extLst>
      <p:ext uri="{BB962C8B-B14F-4D97-AF65-F5344CB8AC3E}">
        <p14:creationId xmlns:p14="http://schemas.microsoft.com/office/powerpoint/2010/main" val="284652979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43E3720-A155-42D2-B533-4C175C65A57C}" type="datetimeFigureOut">
              <a:rPr lang="en-US" smtClean="0"/>
              <a:t>6/10/17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477BB33-8309-43AE-9EFA-9352F79F7C3C}" type="slidenum">
              <a:rPr lang="en-US" smtClean="0"/>
              <a:t>‹#›</a:t>
            </a:fld>
            <a:endParaRPr lang="en-US"/>
          </a:p>
        </p:txBody>
      </p:sp>
    </p:spTree>
    <p:extLst>
      <p:ext uri="{BB962C8B-B14F-4D97-AF65-F5344CB8AC3E}">
        <p14:creationId xmlns:p14="http://schemas.microsoft.com/office/powerpoint/2010/main" val="264206510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43E3720-A155-42D2-B533-4C175C65A57C}" type="datetimeFigureOut">
              <a:rPr lang="en-US" smtClean="0"/>
              <a:t>6/10/17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477BB33-8309-43AE-9EFA-9352F79F7C3C}" type="slidenum">
              <a:rPr lang="en-US" smtClean="0"/>
              <a:t>‹#›</a:t>
            </a:fld>
            <a:endParaRPr lang="en-US"/>
          </a:p>
        </p:txBody>
      </p:sp>
    </p:spTree>
    <p:extLst>
      <p:ext uri="{BB962C8B-B14F-4D97-AF65-F5344CB8AC3E}">
        <p14:creationId xmlns:p14="http://schemas.microsoft.com/office/powerpoint/2010/main" val="322168317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43E3720-A155-42D2-B533-4C175C65A57C}" type="datetimeFigureOut">
              <a:rPr lang="en-US" smtClean="0"/>
              <a:t>6/10/17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477BB33-8309-43AE-9EFA-9352F79F7C3C}" type="slidenum">
              <a:rPr lang="en-US" smtClean="0"/>
              <a:t>‹#›</a:t>
            </a:fld>
            <a:endParaRPr lang="en-US"/>
          </a:p>
        </p:txBody>
      </p:sp>
    </p:spTree>
    <p:extLst>
      <p:ext uri="{BB962C8B-B14F-4D97-AF65-F5344CB8AC3E}">
        <p14:creationId xmlns:p14="http://schemas.microsoft.com/office/powerpoint/2010/main" val="89356247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43E3720-A155-42D2-B533-4C175C65A57C}" type="datetimeFigureOut">
              <a:rPr lang="en-US" smtClean="0"/>
              <a:t>6/10/17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477BB33-8309-43AE-9EFA-9352F79F7C3C}" type="slidenum">
              <a:rPr lang="en-US" smtClean="0"/>
              <a:t>‹#›</a:t>
            </a:fld>
            <a:endParaRPr lang="en-US"/>
          </a:p>
        </p:txBody>
      </p:sp>
    </p:spTree>
    <p:extLst>
      <p:ext uri="{BB962C8B-B14F-4D97-AF65-F5344CB8AC3E}">
        <p14:creationId xmlns:p14="http://schemas.microsoft.com/office/powerpoint/2010/main" val="74048299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43E3720-A155-42D2-B533-4C175C65A57C}" type="datetimeFigureOut">
              <a:rPr lang="en-US" smtClean="0"/>
              <a:t>6/10/17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477BB33-8309-43AE-9EFA-9352F79F7C3C}" type="slidenum">
              <a:rPr lang="en-US" smtClean="0"/>
              <a:t>‹#›</a:t>
            </a:fld>
            <a:endParaRPr lang="en-US"/>
          </a:p>
        </p:txBody>
      </p:sp>
    </p:spTree>
    <p:extLst>
      <p:ext uri="{BB962C8B-B14F-4D97-AF65-F5344CB8AC3E}">
        <p14:creationId xmlns:p14="http://schemas.microsoft.com/office/powerpoint/2010/main" val="1984237396"/>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3" Type="http://schemas.openxmlformats.org/officeDocument/2006/relationships/image" Target="../media/image1.jpg"/><Relationship Id="rId14" Type="http://schemas.openxmlformats.org/officeDocument/2006/relationships/image" Target="../media/image2.jpe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1.jpg"/><Relationship Id="rId4" Type="http://schemas.openxmlformats.org/officeDocument/2006/relationships/image" Target="../media/image22.png"/><Relationship Id="rId1" Type="http://schemas.openxmlformats.org/officeDocument/2006/relationships/slideLayout" Target="../slideLayouts/slideLayout12.xml"/><Relationship Id="rId2"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36512" y="-99391"/>
            <a:ext cx="9180512" cy="6984776"/>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bg2"/>
                </a:solidFill>
              </a:defRPr>
            </a:lvl1pPr>
          </a:lstStyle>
          <a:p>
            <a:fld id="{143E3720-A155-42D2-B533-4C175C65A57C}" type="datetimeFigureOut">
              <a:rPr lang="en-US" smtClean="0"/>
              <a:pPr/>
              <a:t>6/10/17</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bg2"/>
                </a:solidFill>
              </a:defRPr>
            </a:lvl1pPr>
          </a:lstStyle>
          <a:p>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477BB33-8309-43AE-9EFA-9352F79F7C3C}" type="slidenum">
              <a:rPr lang="en-US" smtClean="0"/>
              <a:t>‹#›</a:t>
            </a:fld>
            <a:endParaRPr lang="en-US" dirty="0"/>
          </a:p>
        </p:txBody>
      </p:sp>
    </p:spTree>
    <p:extLst>
      <p:ext uri="{BB962C8B-B14F-4D97-AF65-F5344CB8AC3E}">
        <p14:creationId xmlns:p14="http://schemas.microsoft.com/office/powerpoint/2010/main" val="235351425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iming>
    <p:tnLst>
      <p:par>
        <p:cTn id="1" dur="indefinite" restart="never" nodeType="tmRoot"/>
      </p:par>
    </p:tnLst>
  </p:timing>
  <p:txStyles>
    <p:titleStyle>
      <a:lvl1pPr algn="ctr" defTabSz="914400" rtl="0" eaLnBrk="1" latinLnBrk="0" hangingPunct="1">
        <a:spcBef>
          <a:spcPct val="0"/>
        </a:spcBef>
        <a:buNone/>
        <a:defRPr sz="4400" b="1" kern="1200">
          <a:solidFill>
            <a:schemeClr val="bg1"/>
          </a:solidFill>
          <a:effectLst>
            <a:outerShdw blurRad="38100" dist="38100" dir="2700000" algn="tl">
              <a:srgbClr val="000000">
                <a:alpha val="43137"/>
              </a:srgbClr>
            </a:outerShdw>
          </a:effectLst>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bg2"/>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bg2"/>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bg2"/>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bg2"/>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bg2"/>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2" name="Title Placeholder 21"/>
          <p:cNvSpPr>
            <a:spLocks noGrp="1"/>
          </p:cNvSpPr>
          <p:nvPr>
            <p:ph type="title"/>
          </p:nvPr>
        </p:nvSpPr>
        <p:spPr>
          <a:xfrm>
            <a:off x="609600" y="228600"/>
            <a:ext cx="7612058" cy="573886"/>
          </a:xfrm>
          <a:prstGeom prst="rect">
            <a:avLst/>
          </a:prstGeom>
        </p:spPr>
        <p:txBody>
          <a:bodyPr vert="horz" anchor="ctr">
            <a:normAutofit/>
          </a:bodyPr>
          <a:lstStyle/>
          <a:p>
            <a:r>
              <a:rPr kumimoji="0" lang="en-US" dirty="0" smtClean="0"/>
              <a:t>Click to edit Master title style</a:t>
            </a:r>
            <a:endParaRPr kumimoji="0" lang="en-US" dirty="0"/>
          </a:p>
        </p:txBody>
      </p:sp>
      <p:sp>
        <p:nvSpPr>
          <p:cNvPr id="13" name="Text Placeholder 12"/>
          <p:cNvSpPr>
            <a:spLocks noGrp="1"/>
          </p:cNvSpPr>
          <p:nvPr>
            <p:ph type="body" idx="1"/>
          </p:nvPr>
        </p:nvSpPr>
        <p:spPr>
          <a:xfrm>
            <a:off x="612648" y="1046962"/>
            <a:ext cx="8153400" cy="5478382"/>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3" name="Footer Placeholder 2"/>
          <p:cNvSpPr>
            <a:spLocks noGrp="1"/>
          </p:cNvSpPr>
          <p:nvPr>
            <p:ph type="ftr" sz="quarter" idx="3"/>
          </p:nvPr>
        </p:nvSpPr>
        <p:spPr>
          <a:xfrm>
            <a:off x="3183365" y="6525344"/>
            <a:ext cx="5421083" cy="221109"/>
          </a:xfrm>
          <a:prstGeom prst="rect">
            <a:avLst/>
          </a:prstGeom>
        </p:spPr>
        <p:txBody>
          <a:bodyPr vert="horz" anchor="ctr"/>
          <a:lstStyle>
            <a:lvl1pPr algn="r" eaLnBrk="1" latinLnBrk="0" hangingPunct="1">
              <a:defRPr kumimoji="0" sz="1400">
                <a:solidFill>
                  <a:schemeClr val="tx2"/>
                </a:solidFill>
              </a:defRPr>
            </a:lvl1pPr>
          </a:lstStyle>
          <a:p>
            <a:r>
              <a:rPr lang="en-US" smtClean="0">
                <a:solidFill>
                  <a:srgbClr val="44546A"/>
                </a:solidFill>
              </a:rPr>
              <a:t>Executive Management retreat</a:t>
            </a:r>
            <a:endParaRPr lang="en-US" dirty="0">
              <a:solidFill>
                <a:srgbClr val="44546A"/>
              </a:solidFill>
            </a:endParaRPr>
          </a:p>
        </p:txBody>
      </p:sp>
      <p:sp>
        <p:nvSpPr>
          <p:cNvPr id="8" name="Rectangle 7"/>
          <p:cNvSpPr/>
          <p:nvPr/>
        </p:nvSpPr>
        <p:spPr>
          <a:xfrm>
            <a:off x="0" y="810424"/>
            <a:ext cx="533400" cy="228600"/>
          </a:xfrm>
          <a:prstGeom prst="rect">
            <a:avLst/>
          </a:prstGeom>
          <a:solidFill>
            <a:srgbClr val="498BC9"/>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9" name="Rectangle 8"/>
          <p:cNvSpPr/>
          <p:nvPr/>
        </p:nvSpPr>
        <p:spPr>
          <a:xfrm>
            <a:off x="590550" y="810424"/>
            <a:ext cx="8553450" cy="5715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23" name="Slide Number Placeholder 22"/>
          <p:cNvSpPr>
            <a:spLocks noGrp="1"/>
          </p:cNvSpPr>
          <p:nvPr>
            <p:ph type="sldNum" sz="quarter" idx="4"/>
          </p:nvPr>
        </p:nvSpPr>
        <p:spPr>
          <a:xfrm>
            <a:off x="0" y="802486"/>
            <a:ext cx="533400" cy="244476"/>
          </a:xfrm>
          <a:prstGeom prst="rect">
            <a:avLst/>
          </a:prstGeom>
        </p:spPr>
        <p:txBody>
          <a:bodyPr vert="horz" anchor="ctr" anchorCtr="0">
            <a:normAutofit/>
          </a:bodyPr>
          <a:lstStyle>
            <a:lvl1pPr algn="ctr" eaLnBrk="1" latinLnBrk="0" hangingPunct="1">
              <a:defRPr kumimoji="0" sz="1400" b="1">
                <a:solidFill>
                  <a:srgbClr val="FFFFFF"/>
                </a:solidFill>
              </a:defRPr>
            </a:lvl1pPr>
          </a:lstStyle>
          <a:p>
            <a:fld id="{DDD2957A-38BF-4766-88FD-46AF2F4ED65D}" type="slidenum">
              <a:rPr lang="en-US" smtClean="0"/>
              <a:pPr/>
              <a:t>‹#›</a:t>
            </a:fld>
            <a:endParaRPr lang="en-US"/>
          </a:p>
        </p:txBody>
      </p:sp>
      <p:pic>
        <p:nvPicPr>
          <p:cNvPr id="10" name="Picture 2" descr="http://www.itu.int/en/150/itu150logos/150logo-Blue01.png"/>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8244408" y="213360"/>
            <a:ext cx="786292" cy="589719"/>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val="2800902127"/>
      </p:ext>
    </p:extLst>
  </p:cSld>
  <p:clrMap bg1="lt1" tx1="dk1" bg2="lt2" tx2="dk2" accent1="accent1" accent2="accent2" accent3="accent3" accent4="accent4" accent5="accent5" accent6="accent6" hlink="hlink" folHlink="folHlink"/>
  <p:sldLayoutIdLst>
    <p:sldLayoutId id="2147483705" r:id="rId1"/>
  </p:sldLayoutIdLst>
  <p:timing>
    <p:tnLst>
      <p:par>
        <p:cTn id="1" dur="indefinite" restart="never" nodeType="tmRoot"/>
      </p:par>
    </p:tnLst>
  </p:timing>
  <p:hf hdr="0" ftr="0" dt="0"/>
  <p:txStyles>
    <p:titleStyle>
      <a:lvl1pPr algn="l" rtl="0" eaLnBrk="1" latinLnBrk="0" hangingPunct="1">
        <a:lnSpc>
          <a:spcPct val="80000"/>
        </a:lnSpc>
        <a:spcBef>
          <a:spcPct val="0"/>
        </a:spcBef>
        <a:buNone/>
        <a:defRPr kumimoji="0" sz="4400" kern="1200">
          <a:solidFill>
            <a:schemeClr val="tx2"/>
          </a:solidFill>
          <a:latin typeface="+mj-lt"/>
          <a:ea typeface="+mj-ea"/>
          <a:cs typeface="+mj-cs"/>
        </a:defRPr>
      </a:lvl1pPr>
    </p:titleStyle>
    <p:bodyStyle>
      <a:lvl1pPr marL="320040" indent="-320040" algn="l" rtl="0" eaLnBrk="1" latinLnBrk="0" hangingPunct="1">
        <a:spcBef>
          <a:spcPts val="700"/>
        </a:spcBef>
        <a:buClr>
          <a:schemeClr val="accent2"/>
        </a:buClr>
        <a:buSzPct val="60000"/>
        <a:buFont typeface="Wingdings"/>
        <a:buChar char=""/>
        <a:defRPr kumimoji="0" sz="2900" kern="1200">
          <a:solidFill>
            <a:schemeClr val="tx1"/>
          </a:solidFill>
          <a:latin typeface="+mn-lt"/>
          <a:ea typeface="+mn-ea"/>
          <a:cs typeface="+mn-cs"/>
        </a:defRPr>
      </a:lvl1pPr>
      <a:lvl2pPr marL="640080" indent="-274320" algn="l" rtl="0" eaLnBrk="1" latinLnBrk="0" hangingPunct="1">
        <a:spcBef>
          <a:spcPts val="550"/>
        </a:spcBef>
        <a:buClr>
          <a:schemeClr val="accent1"/>
        </a:buClr>
        <a:buSzPct val="70000"/>
        <a:buFont typeface="Wingdings 2"/>
        <a:buChar char=""/>
        <a:defRPr kumimoji="0" sz="2600" kern="1200">
          <a:solidFill>
            <a:schemeClr val="tx1"/>
          </a:solidFill>
          <a:latin typeface="+mn-lt"/>
          <a:ea typeface="+mn-ea"/>
          <a:cs typeface="+mn-cs"/>
        </a:defRPr>
      </a:lvl2pPr>
      <a:lvl3pPr marL="914400" indent="-228600" algn="l" rtl="0" eaLnBrk="1" latinLnBrk="0" hangingPunct="1">
        <a:spcBef>
          <a:spcPts val="500"/>
        </a:spcBef>
        <a:buClr>
          <a:schemeClr val="accent2"/>
        </a:buClr>
        <a:buSzPct val="75000"/>
        <a:buFont typeface="Wingdings"/>
        <a:buChar char=""/>
        <a:defRPr kumimoji="0" sz="2300" kern="1200">
          <a:solidFill>
            <a:schemeClr val="tx1"/>
          </a:solidFill>
          <a:latin typeface="+mn-lt"/>
          <a:ea typeface="+mn-ea"/>
          <a:cs typeface="+mn-cs"/>
        </a:defRPr>
      </a:lvl3pPr>
      <a:lvl4pPr marL="1371600" indent="-228600" algn="l" rtl="0" eaLnBrk="1" latinLnBrk="0" hangingPunct="1">
        <a:spcBef>
          <a:spcPts val="400"/>
        </a:spcBef>
        <a:buClr>
          <a:schemeClr val="accent3"/>
        </a:buClr>
        <a:buSzPct val="75000"/>
        <a:buFont typeface="Wingdings"/>
        <a:buChar char=""/>
        <a:defRPr kumimoji="0" sz="2000" kern="1200">
          <a:solidFill>
            <a:schemeClr val="tx1"/>
          </a:solidFill>
          <a:latin typeface="+mn-lt"/>
          <a:ea typeface="+mn-ea"/>
          <a:cs typeface="+mn-cs"/>
        </a:defRPr>
      </a:lvl4pPr>
      <a:lvl5pPr marL="1828800" indent="-228600" algn="l" rtl="0" eaLnBrk="1" latinLnBrk="0" hangingPunct="1">
        <a:spcBef>
          <a:spcPts val="400"/>
        </a:spcBef>
        <a:buClr>
          <a:schemeClr val="accent4"/>
        </a:buClr>
        <a:buSzPct val="65000"/>
        <a:buFont typeface="Wingdings"/>
        <a:buChar char=""/>
        <a:defRPr kumimoji="0" sz="2000" kern="1200">
          <a:solidFill>
            <a:schemeClr val="tx1"/>
          </a:solidFill>
          <a:latin typeface="+mn-lt"/>
          <a:ea typeface="+mn-ea"/>
          <a:cs typeface="+mn-cs"/>
        </a:defRPr>
      </a:lvl5pPr>
      <a:lvl6pPr marL="2103120" indent="-228600" algn="l" rtl="0" eaLnBrk="1" latinLnBrk="0" hangingPunct="1">
        <a:spcBef>
          <a:spcPct val="20000"/>
        </a:spcBef>
        <a:buClr>
          <a:schemeClr val="accent1"/>
        </a:buClr>
        <a:buFont typeface="Wingdings"/>
        <a:buChar char="§"/>
        <a:defRPr kumimoji="0" sz="1800" kern="1200" baseline="0">
          <a:solidFill>
            <a:schemeClr val="tx1"/>
          </a:solidFill>
          <a:latin typeface="+mn-lt"/>
          <a:ea typeface="+mn-ea"/>
          <a:cs typeface="+mn-cs"/>
        </a:defRPr>
      </a:lvl6pPr>
      <a:lvl7pPr marL="2377440" indent="-228600" algn="l" rtl="0" eaLnBrk="1" latinLnBrk="0" hangingPunct="1">
        <a:spcBef>
          <a:spcPct val="20000"/>
        </a:spcBef>
        <a:buClr>
          <a:schemeClr val="accent2"/>
        </a:buClr>
        <a:buFont typeface="Wingdings"/>
        <a:buChar char="§"/>
        <a:defRPr kumimoji="0" sz="1800" kern="1200" baseline="0">
          <a:solidFill>
            <a:schemeClr val="tx1"/>
          </a:solidFill>
          <a:latin typeface="+mn-lt"/>
          <a:ea typeface="+mn-ea"/>
          <a:cs typeface="+mn-cs"/>
        </a:defRPr>
      </a:lvl7pPr>
      <a:lvl8pPr marL="2651760" indent="-228600" algn="l" rtl="0" eaLnBrk="1" latinLnBrk="0" hangingPunct="1">
        <a:spcBef>
          <a:spcPct val="20000"/>
        </a:spcBef>
        <a:buClr>
          <a:schemeClr val="accent3"/>
        </a:buClr>
        <a:buFont typeface="Wingdings"/>
        <a:buChar char="§"/>
        <a:defRPr kumimoji="0" sz="1800" kern="1200" baseline="0">
          <a:solidFill>
            <a:schemeClr val="tx1"/>
          </a:solidFill>
          <a:latin typeface="+mn-lt"/>
          <a:ea typeface="+mn-ea"/>
          <a:cs typeface="+mn-cs"/>
        </a:defRPr>
      </a:lvl8pPr>
      <a:lvl9pPr marL="2926080" indent="-228600" algn="l" rtl="0" eaLnBrk="1" latinLnBrk="0" hangingPunct="1">
        <a:spcBef>
          <a:spcPct val="20000"/>
        </a:spcBef>
        <a:buClr>
          <a:schemeClr val="accent4"/>
        </a:buClr>
        <a:buFont typeface="Wingdings"/>
        <a:buChar char="§"/>
        <a:defRPr kumimoji="0" sz="18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3.png"/><Relationship Id="rId4" Type="http://schemas.openxmlformats.org/officeDocument/2006/relationships/image" Target="../media/image24.png"/><Relationship Id="rId5" Type="http://schemas.openxmlformats.org/officeDocument/2006/relationships/image" Target="../media/image25.png"/><Relationship Id="rId1" Type="http://schemas.openxmlformats.org/officeDocument/2006/relationships/slideLayout" Target="../slideLayouts/slideLayout2.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3" Type="http://schemas.openxmlformats.org/officeDocument/2006/relationships/image" Target="../media/image35.png"/><Relationship Id="rId4" Type="http://schemas.openxmlformats.org/officeDocument/2006/relationships/image" Target="../media/image36.png"/><Relationship Id="rId1" Type="http://schemas.openxmlformats.org/officeDocument/2006/relationships/slideLayout" Target="../slideLayouts/slideLayout2.xml"/><Relationship Id="rId2" Type="http://schemas.openxmlformats.org/officeDocument/2006/relationships/image" Target="../media/image34.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7.png"/></Relationships>
</file>

<file path=ppt/slides/_rels/slide13.xml.rels><?xml version="1.0" encoding="UTF-8" standalone="yes"?>
<Relationships xmlns="http://schemas.openxmlformats.org/package/2006/relationships"><Relationship Id="rId3" Type="http://schemas.openxmlformats.org/officeDocument/2006/relationships/image" Target="../media/image39.png"/><Relationship Id="rId4" Type="http://schemas.openxmlformats.org/officeDocument/2006/relationships/image" Target="../media/image40.png"/><Relationship Id="rId5" Type="http://schemas.openxmlformats.org/officeDocument/2006/relationships/image" Target="../media/image41.png"/><Relationship Id="rId1" Type="http://schemas.openxmlformats.org/officeDocument/2006/relationships/slideLayout" Target="../slideLayouts/slideLayout2.xml"/><Relationship Id="rId2" Type="http://schemas.openxmlformats.org/officeDocument/2006/relationships/image" Target="../media/image38.png"/></Relationships>
</file>

<file path=ppt/slides/_rels/slide14.xml.rels><?xml version="1.0" encoding="UTF-8" standalone="yes"?>
<Relationships xmlns="http://schemas.openxmlformats.org/package/2006/relationships"><Relationship Id="rId3" Type="http://schemas.openxmlformats.org/officeDocument/2006/relationships/image" Target="../media/image42.png"/><Relationship Id="rId4" Type="http://schemas.openxmlformats.org/officeDocument/2006/relationships/image" Target="../media/image43.png"/><Relationship Id="rId5" Type="http://schemas.openxmlformats.org/officeDocument/2006/relationships/image" Target="../media/image24.png"/><Relationship Id="rId6" Type="http://schemas.openxmlformats.org/officeDocument/2006/relationships/image" Target="../media/image44.png"/><Relationship Id="rId7" Type="http://schemas.openxmlformats.org/officeDocument/2006/relationships/image" Target="../media/image25.png"/><Relationship Id="rId8" Type="http://schemas.openxmlformats.org/officeDocument/2006/relationships/image" Target="../media/image27.png"/><Relationship Id="rId1" Type="http://schemas.openxmlformats.org/officeDocument/2006/relationships/slideLayout" Target="../slideLayouts/slideLayout2.xml"/><Relationship Id="rId2" Type="http://schemas.openxmlformats.org/officeDocument/2006/relationships/hyperlink" Target="http://www.projectconnect.world/"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27.png"/><Relationship Id="rId4" Type="http://schemas.openxmlformats.org/officeDocument/2006/relationships/image" Target="../media/image28.png"/><Relationship Id="rId1" Type="http://schemas.openxmlformats.org/officeDocument/2006/relationships/slideLayout" Target="../slideLayouts/slideLayout2.xml"/><Relationship Id="rId2" Type="http://schemas.openxmlformats.org/officeDocument/2006/relationships/image" Target="../media/image26.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9.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0.png"/></Relationships>
</file>

<file path=ppt/slides/_rels/slide5.xml.rels><?xml version="1.0" encoding="UTF-8" standalone="yes"?>
<Relationships xmlns="http://schemas.openxmlformats.org/package/2006/relationships"><Relationship Id="rId3" Type="http://schemas.openxmlformats.org/officeDocument/2006/relationships/image" Target="../media/image32.png"/><Relationship Id="rId4" Type="http://schemas.openxmlformats.org/officeDocument/2006/relationships/image" Target="../media/image33.png"/><Relationship Id="rId1" Type="http://schemas.openxmlformats.org/officeDocument/2006/relationships/slideLayout" Target="../slideLayouts/slideLayout2.xml"/><Relationship Id="rId2" Type="http://schemas.openxmlformats.org/officeDocument/2006/relationships/image" Target="../media/image31.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323528" y="116632"/>
            <a:ext cx="8712968" cy="1728192"/>
          </a:xfrm>
        </p:spPr>
        <p:txBody>
          <a:bodyPr>
            <a:noAutofit/>
          </a:bodyPr>
          <a:lstStyle/>
          <a:p>
            <a:r>
              <a:rPr lang="en-US" sz="3600" dirty="0" smtClean="0"/>
              <a:t>World Summit on the Information Society (WSIS) Implementation Process </a:t>
            </a:r>
            <a:endParaRPr lang="en-US" sz="3600" dirty="0"/>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6981" y="1556792"/>
            <a:ext cx="4485518" cy="1454177"/>
          </a:xfrm>
          <a:prstGeom prst="rect">
            <a:avLst/>
          </a:prstGeom>
        </p:spPr>
      </p:pic>
      <p:pic>
        <p:nvPicPr>
          <p:cNvPr id="6" name="Picture 5" descr="ICTs for a Sustainable World #ICT4SD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809046" y="1756760"/>
            <a:ext cx="4208904" cy="1024168"/>
          </a:xfrm>
          <a:prstGeom prst="rect">
            <a:avLst/>
          </a:prstGeom>
          <a:noFill/>
          <a:extLst>
            <a:ext uri="{909E8E84-426E-40dd-AFC4-6F175D3DCCD1}">
              <a14:hiddenFill xmlns:a14="http://schemas.microsoft.com/office/drawing/2010/main" xmlns="">
                <a:solidFill>
                  <a:srgbClr val="FFFFFF"/>
                </a:solidFill>
              </a14:hiddenFill>
            </a:ext>
          </a:extLst>
        </p:spPr>
      </p:pic>
      <p:sp>
        <p:nvSpPr>
          <p:cNvPr id="8" name="Rectangle 7"/>
          <p:cNvSpPr/>
          <p:nvPr/>
        </p:nvSpPr>
        <p:spPr>
          <a:xfrm>
            <a:off x="465461" y="3663696"/>
            <a:ext cx="8429101" cy="2160240"/>
          </a:xfrm>
          <a:prstGeom prst="rect">
            <a:avLst/>
          </a:prstGeom>
          <a:solidFill>
            <a:srgbClr val="22490B">
              <a:alpha val="50000"/>
            </a:srgbClr>
          </a:solidFill>
          <a:ln>
            <a:noFill/>
          </a:ln>
          <a:effectLst>
            <a:reflection endPos="50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effectLst>
                  <a:outerShdw blurRad="38100" dist="38100" dir="2700000" algn="tl">
                    <a:srgbClr val="000000">
                      <a:alpha val="43137"/>
                    </a:srgbClr>
                  </a:outerShdw>
                </a:effectLst>
                <a:latin typeface="Century Gothic" panose="020B0502020202020204" pitchFamily="34" charset="0"/>
                <a:ea typeface="Batang" panose="02030600000101010101" pitchFamily="18" charset="-127"/>
                <a:cs typeface="DokChampa" panose="020B0604020202020204" pitchFamily="34" charset="-34"/>
              </a:rPr>
              <a:t>WSIS Forum 2017</a:t>
            </a:r>
            <a:r>
              <a:rPr lang="en-US" sz="3600" b="1" dirty="0" smtClean="0">
                <a:effectLst>
                  <a:outerShdw blurRad="38100" dist="38100" dir="2700000" algn="tl">
                    <a:srgbClr val="000000">
                      <a:alpha val="43137"/>
                    </a:srgbClr>
                  </a:outerShdw>
                </a:effectLst>
                <a:latin typeface="Century Gothic" panose="020B0502020202020204" pitchFamily="34" charset="0"/>
                <a:ea typeface="Batang" panose="02030600000101010101" pitchFamily="18" charset="-127"/>
                <a:cs typeface="DokChampa" panose="020B0604020202020204" pitchFamily="34" charset="-34"/>
              </a:rPr>
              <a:t>:</a:t>
            </a:r>
          </a:p>
          <a:p>
            <a:pPr algn="ctr"/>
            <a:r>
              <a:rPr lang="en-US" sz="5000" dirty="0"/>
              <a:t>Mapping and Data Collection to Enable Internet Connectivity at Schools</a:t>
            </a:r>
            <a:endParaRPr lang="en-US" sz="5000" b="1" dirty="0" smtClean="0">
              <a:effectLst>
                <a:outerShdw blurRad="38100" dist="38100" dir="2700000" algn="tl">
                  <a:srgbClr val="000000">
                    <a:alpha val="43137"/>
                  </a:srgbClr>
                </a:outerShdw>
              </a:effectLst>
              <a:latin typeface="Century Gothic" panose="020B0502020202020204" pitchFamily="34" charset="0"/>
              <a:ea typeface="Batang" panose="02030600000101010101" pitchFamily="18" charset="-127"/>
              <a:cs typeface="DokChampa" panose="020B0604020202020204" pitchFamily="34" charset="-34"/>
            </a:endParaRPr>
          </a:p>
        </p:txBody>
      </p:sp>
      <p:sp>
        <p:nvSpPr>
          <p:cNvPr id="9" name="Rectangle 8"/>
          <p:cNvSpPr/>
          <p:nvPr/>
        </p:nvSpPr>
        <p:spPr>
          <a:xfrm>
            <a:off x="1007096" y="7104330"/>
            <a:ext cx="8136904" cy="1851834"/>
          </a:xfrm>
          <a:prstGeom prst="rect">
            <a:avLst/>
          </a:prstGeom>
          <a:noFill/>
          <a:ln w="317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p:cNvPicPr>
            <a:picLocks noChangeAspect="1"/>
          </p:cNvPicPr>
          <p:nvPr/>
        </p:nvPicPr>
        <p:blipFill>
          <a:blip r:embed="rId5"/>
          <a:stretch>
            <a:fillRect/>
          </a:stretch>
        </p:blipFill>
        <p:spPr>
          <a:xfrm>
            <a:off x="-108520" y="6125459"/>
            <a:ext cx="9252520" cy="831933"/>
          </a:xfrm>
          <a:prstGeom prst="rect">
            <a:avLst/>
          </a:prstGeom>
        </p:spPr>
      </p:pic>
    </p:spTree>
    <p:extLst>
      <p:ext uri="{BB962C8B-B14F-4D97-AF65-F5344CB8AC3E}">
        <p14:creationId xmlns:p14="http://schemas.microsoft.com/office/powerpoint/2010/main" val="3540883680"/>
      </p:ext>
    </p:extLst>
  </p:cSld>
  <p:clrMapOvr>
    <a:masterClrMapping/>
  </p:clrMapOvr>
  <mc:AlternateContent xmlns:mc="http://schemas.openxmlformats.org/markup-compatibility/2006" xmlns:p14="http://schemas.microsoft.com/office/powerpoint/2010/main">
    <mc:Choice Requires="p14">
      <p:transition spd="slow" p14:dur="3750" advClick="0">
        <p14:glitter/>
      </p:transition>
    </mc:Choice>
    <mc:Fallback xmlns="">
      <p:transition spd="slow" advClick="0">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1520" y="332656"/>
            <a:ext cx="8579296" cy="1143000"/>
          </a:xfrm>
        </p:spPr>
        <p:txBody>
          <a:bodyPr>
            <a:noAutofit/>
          </a:bodyPr>
          <a:lstStyle/>
          <a:p>
            <a:pPr algn="r"/>
            <a:r>
              <a:rPr lang="en-US" dirty="0"/>
              <a:t>WHY DOES CONNECT-ING SCHOOLS TO THE INTERNET MATTER? </a:t>
            </a:r>
          </a:p>
        </p:txBody>
      </p:sp>
      <p:sp>
        <p:nvSpPr>
          <p:cNvPr id="3" name="Content Placeholder 2"/>
          <p:cNvSpPr>
            <a:spLocks noGrp="1"/>
          </p:cNvSpPr>
          <p:nvPr>
            <p:ph idx="1"/>
          </p:nvPr>
        </p:nvSpPr>
        <p:spPr>
          <a:xfrm>
            <a:off x="26359" y="1628800"/>
            <a:ext cx="7137929" cy="4525963"/>
          </a:xfrm>
        </p:spPr>
        <p:txBody>
          <a:bodyPr>
            <a:normAutofit fontScale="85000" lnSpcReduction="20000"/>
          </a:bodyPr>
          <a:lstStyle/>
          <a:p>
            <a:pPr>
              <a:lnSpc>
                <a:spcPct val="100000"/>
              </a:lnSpc>
              <a:spcBef>
                <a:spcPts val="0"/>
              </a:spcBef>
            </a:pPr>
            <a:r>
              <a:rPr lang="en-US" sz="3600" b="1" dirty="0"/>
              <a:t>TECHNOLOGY</a:t>
            </a:r>
            <a:endParaRPr lang="en-US" sz="3600" b="1" dirty="0">
              <a:latin typeface="Calibri" charset="0"/>
              <a:ea typeface="Calibri" charset="0"/>
              <a:cs typeface="Calibri" charset="0"/>
            </a:endParaRPr>
          </a:p>
          <a:p>
            <a:pPr lvl="1">
              <a:spcBef>
                <a:spcPts val="0"/>
              </a:spcBef>
              <a:spcAft>
                <a:spcPts val="1200"/>
              </a:spcAft>
            </a:pPr>
            <a:r>
              <a:rPr lang="en-US" dirty="0"/>
              <a:t>can help close the education gap in hard to reach areas and populations</a:t>
            </a:r>
          </a:p>
          <a:p>
            <a:pPr marL="0" indent="0">
              <a:lnSpc>
                <a:spcPct val="100000"/>
              </a:lnSpc>
              <a:spcBef>
                <a:spcPts val="0"/>
              </a:spcBef>
              <a:buNone/>
            </a:pPr>
            <a:endParaRPr lang="en-US" sz="3600" b="1" dirty="0">
              <a:latin typeface="Calibri" charset="0"/>
              <a:ea typeface="Calibri" charset="0"/>
              <a:cs typeface="Calibri" charset="0"/>
            </a:endParaRPr>
          </a:p>
          <a:p>
            <a:pPr>
              <a:lnSpc>
                <a:spcPct val="100000"/>
              </a:lnSpc>
              <a:spcBef>
                <a:spcPts val="0"/>
              </a:spcBef>
            </a:pPr>
            <a:r>
              <a:rPr lang="en-US" sz="3600" b="1" dirty="0"/>
              <a:t>DIGITAL LITERACY SKILL</a:t>
            </a:r>
          </a:p>
          <a:p>
            <a:pPr lvl="1">
              <a:spcBef>
                <a:spcPts val="0"/>
              </a:spcBef>
              <a:spcAft>
                <a:spcPts val="1200"/>
              </a:spcAft>
            </a:pPr>
            <a:r>
              <a:rPr lang="en-US" dirty="0"/>
              <a:t>increasingly </a:t>
            </a:r>
            <a:r>
              <a:rPr lang="en-US" dirty="0" smtClean="0"/>
              <a:t>important</a:t>
            </a:r>
            <a:endParaRPr lang="en-US" dirty="0">
              <a:latin typeface="Calibri" charset="0"/>
              <a:ea typeface="Calibri" charset="0"/>
              <a:cs typeface="Calibri" charset="0"/>
            </a:endParaRPr>
          </a:p>
          <a:p>
            <a:pPr>
              <a:lnSpc>
                <a:spcPct val="100000"/>
              </a:lnSpc>
              <a:spcBef>
                <a:spcPts val="0"/>
              </a:spcBef>
            </a:pPr>
            <a:endParaRPr lang="en-US" dirty="0">
              <a:latin typeface="Calibri" charset="0"/>
              <a:ea typeface="Calibri" charset="0"/>
              <a:cs typeface="Calibri" charset="0"/>
            </a:endParaRPr>
          </a:p>
          <a:p>
            <a:pPr>
              <a:lnSpc>
                <a:spcPct val="100000"/>
              </a:lnSpc>
              <a:spcBef>
                <a:spcPts val="0"/>
              </a:spcBef>
            </a:pPr>
            <a:r>
              <a:rPr lang="en-US" sz="3600" b="1" dirty="0"/>
              <a:t>INTERNET CONNECTIVITY</a:t>
            </a:r>
          </a:p>
          <a:p>
            <a:pPr lvl="1">
              <a:spcBef>
                <a:spcPts val="0"/>
              </a:spcBef>
              <a:spcAft>
                <a:spcPts val="1200"/>
              </a:spcAft>
            </a:pPr>
            <a:r>
              <a:rPr lang="en-US" dirty="0"/>
              <a:t>is going to spread, going through schools ensures more equitable access and ability to have the infrastructure needed to be used effectively</a:t>
            </a:r>
            <a:endParaRPr lang="en-US" dirty="0">
              <a:latin typeface="Calibri" charset="0"/>
              <a:ea typeface="Calibri" charset="0"/>
              <a:cs typeface="Calibri" charset="0"/>
            </a:endParaRPr>
          </a:p>
          <a:p>
            <a:pPr marL="0" indent="0">
              <a:buNone/>
            </a:pPr>
            <a:endParaRPr lang="en-US" dirty="0"/>
          </a:p>
        </p:txBody>
      </p:sp>
      <p:pic>
        <p:nvPicPr>
          <p:cNvPr id="4" name="Picture 3" descr="PC_Icons_Technology.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308304" y="1628800"/>
            <a:ext cx="1233471" cy="1233471"/>
          </a:xfrm>
          <a:prstGeom prst="rect">
            <a:avLst/>
          </a:prstGeom>
        </p:spPr>
      </p:pic>
      <p:pic>
        <p:nvPicPr>
          <p:cNvPr id="5" name="Picture 4" descr="PC_Icons_DigitalLiteracy.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380312" y="3068960"/>
            <a:ext cx="1089455" cy="1089455"/>
          </a:xfrm>
          <a:prstGeom prst="rect">
            <a:avLst/>
          </a:prstGeom>
        </p:spPr>
      </p:pic>
      <p:pic>
        <p:nvPicPr>
          <p:cNvPr id="6" name="Picture 5" descr="PC_Icons_InternetConnectivity.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380312" y="4509120"/>
            <a:ext cx="1089455" cy="1089455"/>
          </a:xfrm>
          <a:prstGeom prst="rect">
            <a:avLst/>
          </a:prstGeom>
        </p:spPr>
      </p:pic>
    </p:spTree>
    <p:extLst>
      <p:ext uri="{BB962C8B-B14F-4D97-AF65-F5344CB8AC3E}">
        <p14:creationId xmlns:p14="http://schemas.microsoft.com/office/powerpoint/2010/main" val="420390244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7504" y="274638"/>
            <a:ext cx="8856984" cy="1143000"/>
          </a:xfrm>
        </p:spPr>
        <p:txBody>
          <a:bodyPr>
            <a:normAutofit fontScale="90000"/>
          </a:bodyPr>
          <a:lstStyle/>
          <a:p>
            <a:pPr algn="r"/>
            <a:r>
              <a:rPr lang="en-US" dirty="0"/>
              <a:t>HOW WILL </a:t>
            </a:r>
            <a:r>
              <a:rPr lang="en-US" dirty="0" smtClean="0"/>
              <a:t>THIS HELP </a:t>
            </a:r>
            <a:r>
              <a:rPr lang="en-US" dirty="0"/>
              <a:t>US CONNECT ALL </a:t>
            </a:r>
            <a:r>
              <a:rPr lang="en-US" dirty="0" smtClean="0"/>
              <a:t>OF THE </a:t>
            </a:r>
            <a:r>
              <a:rPr lang="en-US" dirty="0"/>
              <a:t>SCHOOLS?</a:t>
            </a:r>
          </a:p>
        </p:txBody>
      </p:sp>
      <p:sp>
        <p:nvSpPr>
          <p:cNvPr id="3" name="Content Placeholder 2"/>
          <p:cNvSpPr>
            <a:spLocks noGrp="1"/>
          </p:cNvSpPr>
          <p:nvPr>
            <p:ph idx="1"/>
          </p:nvPr>
        </p:nvSpPr>
        <p:spPr/>
        <p:txBody>
          <a:bodyPr>
            <a:normAutofit fontScale="85000" lnSpcReduction="20000"/>
          </a:bodyPr>
          <a:lstStyle/>
          <a:p>
            <a:pPr>
              <a:lnSpc>
                <a:spcPct val="100000"/>
              </a:lnSpc>
              <a:spcBef>
                <a:spcPts val="0"/>
              </a:spcBef>
            </a:pPr>
            <a:r>
              <a:rPr lang="en-US" sz="3600" b="1" dirty="0"/>
              <a:t>REAL-TIME DATA</a:t>
            </a:r>
            <a:r>
              <a:rPr lang="en-US" sz="3600" b="1" dirty="0">
                <a:latin typeface="Calibri" charset="0"/>
                <a:ea typeface="Calibri" charset="0"/>
                <a:cs typeface="Calibri" charset="0"/>
              </a:rPr>
              <a:t> </a:t>
            </a:r>
            <a:r>
              <a:rPr lang="en-US" dirty="0"/>
              <a:t>that’s granular gives everyone a better ability and incentive to act</a:t>
            </a:r>
          </a:p>
          <a:p>
            <a:pPr>
              <a:lnSpc>
                <a:spcPct val="100000"/>
              </a:lnSpc>
              <a:spcBef>
                <a:spcPts val="0"/>
              </a:spcBef>
            </a:pPr>
            <a:endParaRPr lang="en-US" dirty="0">
              <a:latin typeface="Calibri" charset="0"/>
              <a:ea typeface="Calibri" charset="0"/>
              <a:cs typeface="Calibri" charset="0"/>
            </a:endParaRPr>
          </a:p>
          <a:p>
            <a:pPr>
              <a:lnSpc>
                <a:spcPct val="100000"/>
              </a:lnSpc>
              <a:spcBef>
                <a:spcPts val="0"/>
              </a:spcBef>
            </a:pPr>
            <a:r>
              <a:rPr lang="en-US" sz="3600" b="1" dirty="0"/>
              <a:t>GOVERNMENTS </a:t>
            </a:r>
            <a:r>
              <a:rPr lang="en-US" dirty="0"/>
              <a:t>can use it to know where there are outages</a:t>
            </a:r>
          </a:p>
          <a:p>
            <a:pPr>
              <a:lnSpc>
                <a:spcPct val="100000"/>
              </a:lnSpc>
              <a:spcBef>
                <a:spcPts val="0"/>
              </a:spcBef>
            </a:pPr>
            <a:endParaRPr lang="en-US" dirty="0">
              <a:latin typeface="Calibri" charset="0"/>
              <a:ea typeface="Calibri" charset="0"/>
              <a:cs typeface="Calibri" charset="0"/>
            </a:endParaRPr>
          </a:p>
          <a:p>
            <a:pPr>
              <a:lnSpc>
                <a:spcPct val="100000"/>
              </a:lnSpc>
              <a:spcBef>
                <a:spcPts val="0"/>
              </a:spcBef>
            </a:pPr>
            <a:r>
              <a:rPr lang="en-US" sz="3600" b="1" dirty="0"/>
              <a:t>PARTNERS </a:t>
            </a:r>
            <a:r>
              <a:rPr lang="en-US" dirty="0"/>
              <a:t>can use it to form funding proposals</a:t>
            </a:r>
          </a:p>
          <a:p>
            <a:pPr>
              <a:lnSpc>
                <a:spcPct val="100000"/>
              </a:lnSpc>
              <a:spcBef>
                <a:spcPts val="0"/>
              </a:spcBef>
            </a:pPr>
            <a:endParaRPr lang="en-US" dirty="0">
              <a:latin typeface="Calibri" charset="0"/>
              <a:ea typeface="Calibri" charset="0"/>
              <a:cs typeface="Calibri" charset="0"/>
            </a:endParaRPr>
          </a:p>
          <a:p>
            <a:pPr>
              <a:lnSpc>
                <a:spcPct val="100000"/>
              </a:lnSpc>
              <a:spcBef>
                <a:spcPts val="0"/>
              </a:spcBef>
            </a:pPr>
            <a:r>
              <a:rPr lang="en-US" sz="3600" b="1" dirty="0"/>
              <a:t>PRIVATE SECTOR INTERNET PROVIDERS </a:t>
            </a:r>
            <a:r>
              <a:rPr lang="en-US" dirty="0"/>
              <a:t>can use it as preliminary public market research </a:t>
            </a:r>
          </a:p>
          <a:p>
            <a:pPr>
              <a:lnSpc>
                <a:spcPct val="100000"/>
              </a:lnSpc>
              <a:spcBef>
                <a:spcPts val="0"/>
              </a:spcBef>
            </a:pPr>
            <a:endParaRPr lang="en-US" dirty="0">
              <a:latin typeface="Calibri" charset="0"/>
              <a:ea typeface="Calibri" charset="0"/>
              <a:cs typeface="Calibri" charset="0"/>
            </a:endParaRPr>
          </a:p>
          <a:p>
            <a:pPr>
              <a:lnSpc>
                <a:spcPct val="100000"/>
              </a:lnSpc>
              <a:spcBef>
                <a:spcPts val="0"/>
              </a:spcBef>
            </a:pPr>
            <a:r>
              <a:rPr lang="en-US" sz="3600" b="1" dirty="0"/>
              <a:t>RESEARCH INSTITUTIONS </a:t>
            </a:r>
            <a:r>
              <a:rPr lang="en-US" dirty="0"/>
              <a:t>and other partners can use to help inform the empirical basis for school connectivity</a:t>
            </a:r>
          </a:p>
          <a:p>
            <a:endParaRPr lang="en-US" dirty="0"/>
          </a:p>
        </p:txBody>
      </p:sp>
    </p:spTree>
    <p:extLst>
      <p:ext uri="{BB962C8B-B14F-4D97-AF65-F5344CB8AC3E}">
        <p14:creationId xmlns:p14="http://schemas.microsoft.com/office/powerpoint/2010/main" val="23839238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404664"/>
            <a:ext cx="8229600" cy="1143000"/>
          </a:xfrm>
        </p:spPr>
        <p:txBody>
          <a:bodyPr>
            <a:noAutofit/>
          </a:bodyPr>
          <a:lstStyle/>
          <a:p>
            <a:pPr algn="r"/>
            <a:r>
              <a:rPr lang="en-US" dirty="0"/>
              <a:t>WHAT WE NEED TO </a:t>
            </a:r>
            <a:r>
              <a:rPr lang="en-US" dirty="0" smtClean="0"/>
              <a:t>ACCOMPLISH </a:t>
            </a:r>
            <a:r>
              <a:rPr lang="en-US" dirty="0"/>
              <a:t>THIS?</a:t>
            </a:r>
          </a:p>
        </p:txBody>
      </p:sp>
      <p:sp>
        <p:nvSpPr>
          <p:cNvPr id="3" name="Content Placeholder 2"/>
          <p:cNvSpPr>
            <a:spLocks noGrp="1"/>
          </p:cNvSpPr>
          <p:nvPr>
            <p:ph idx="1"/>
          </p:nvPr>
        </p:nvSpPr>
        <p:spPr/>
        <p:txBody>
          <a:bodyPr>
            <a:noAutofit/>
          </a:bodyPr>
          <a:lstStyle/>
          <a:p>
            <a:pPr>
              <a:lnSpc>
                <a:spcPct val="100000"/>
              </a:lnSpc>
              <a:spcBef>
                <a:spcPts val="0"/>
              </a:spcBef>
            </a:pPr>
            <a:r>
              <a:rPr lang="en-US" b="1" dirty="0">
                <a:latin typeface="Franklin Gothic Book" charset="0"/>
                <a:ea typeface="Franklin Gothic Book" charset="0"/>
                <a:cs typeface="Franklin Gothic Book" charset="0"/>
              </a:rPr>
              <a:t>PARTNERSHIPS</a:t>
            </a:r>
            <a:endParaRPr lang="en-US" sz="2000" dirty="0">
              <a:latin typeface="Franklin Gothic Book" charset="0"/>
              <a:ea typeface="Franklin Gothic Book" charset="0"/>
              <a:cs typeface="Franklin Gothic Book" charset="0"/>
            </a:endParaRPr>
          </a:p>
          <a:p>
            <a:pPr>
              <a:lnSpc>
                <a:spcPct val="100000"/>
              </a:lnSpc>
              <a:spcBef>
                <a:spcPts val="0"/>
              </a:spcBef>
            </a:pPr>
            <a:endParaRPr lang="en-US" sz="2000" dirty="0">
              <a:latin typeface="Franklin Gothic Book" charset="0"/>
              <a:ea typeface="Franklin Gothic Book" charset="0"/>
              <a:cs typeface="Franklin Gothic Book" charset="0"/>
            </a:endParaRPr>
          </a:p>
          <a:p>
            <a:pPr>
              <a:lnSpc>
                <a:spcPct val="100000"/>
              </a:lnSpc>
              <a:spcBef>
                <a:spcPts val="0"/>
              </a:spcBef>
            </a:pPr>
            <a:r>
              <a:rPr lang="en-US" sz="2000" dirty="0">
                <a:latin typeface="Franklin Gothic Book" charset="0"/>
                <a:ea typeface="Franklin Gothic Book" charset="0"/>
                <a:cs typeface="Franklin Gothic Book" charset="0"/>
              </a:rPr>
              <a:t>We are looking for partners that have:</a:t>
            </a:r>
          </a:p>
          <a:p>
            <a:pPr>
              <a:lnSpc>
                <a:spcPct val="100000"/>
              </a:lnSpc>
              <a:spcBef>
                <a:spcPts val="0"/>
              </a:spcBef>
            </a:pPr>
            <a:endParaRPr lang="en-US" sz="2000" dirty="0">
              <a:latin typeface="Franklin Gothic Book" charset="0"/>
              <a:ea typeface="Franklin Gothic Book" charset="0"/>
              <a:cs typeface="Franklin Gothic Book" charset="0"/>
            </a:endParaRPr>
          </a:p>
          <a:p>
            <a:pPr marL="685800" lvl="1">
              <a:spcBef>
                <a:spcPts val="0"/>
              </a:spcBef>
              <a:buFont typeface="Arial" charset="0"/>
              <a:buChar char="•"/>
            </a:pPr>
            <a:r>
              <a:rPr lang="en-US" sz="2000" dirty="0">
                <a:latin typeface="Franklin Gothic Book" charset="0"/>
                <a:ea typeface="Franklin Gothic Book" charset="0"/>
                <a:cs typeface="Franklin Gothic Book" charset="0"/>
              </a:rPr>
              <a:t>Data they are willing to share</a:t>
            </a:r>
          </a:p>
          <a:p>
            <a:pPr marL="685800" lvl="1">
              <a:spcBef>
                <a:spcPts val="0"/>
              </a:spcBef>
              <a:buFont typeface="Arial" charset="0"/>
              <a:buChar char="•"/>
            </a:pPr>
            <a:r>
              <a:rPr lang="en-US" sz="2000" dirty="0">
                <a:latin typeface="Franklin Gothic Book" charset="0"/>
                <a:ea typeface="Franklin Gothic Book" charset="0"/>
                <a:cs typeface="Franklin Gothic Book" charset="0"/>
              </a:rPr>
              <a:t>Technical expertise that could help with our pilots</a:t>
            </a:r>
          </a:p>
          <a:p>
            <a:pPr marL="685800" lvl="1">
              <a:spcBef>
                <a:spcPts val="0"/>
              </a:spcBef>
              <a:buFont typeface="Arial" charset="0"/>
              <a:buChar char="•"/>
            </a:pPr>
            <a:r>
              <a:rPr lang="en-US" sz="2000" dirty="0">
                <a:latin typeface="Franklin Gothic Book" charset="0"/>
                <a:ea typeface="Franklin Gothic Book" charset="0"/>
                <a:cs typeface="Franklin Gothic Book" charset="0"/>
              </a:rPr>
              <a:t>Government or other relationships they are willing to </a:t>
            </a:r>
            <a:r>
              <a:rPr lang="en-US" sz="2000" dirty="0" smtClean="0">
                <a:latin typeface="Franklin Gothic Book" charset="0"/>
                <a:ea typeface="Franklin Gothic Book" charset="0"/>
                <a:cs typeface="Franklin Gothic Book" charset="0"/>
              </a:rPr>
              <a:t>leverage</a:t>
            </a:r>
          </a:p>
          <a:p>
            <a:pPr marL="685800" lvl="1">
              <a:spcBef>
                <a:spcPts val="0"/>
              </a:spcBef>
              <a:buFont typeface="Arial" charset="0"/>
              <a:buChar char="•"/>
            </a:pPr>
            <a:r>
              <a:rPr lang="en-US" sz="2000" dirty="0" smtClean="0">
                <a:latin typeface="Franklin Gothic Book" charset="0"/>
                <a:ea typeface="Franklin Gothic Book" charset="0"/>
                <a:cs typeface="Franklin Gothic Book" charset="0"/>
              </a:rPr>
              <a:t>Existing networks of schools or internet connectivity</a:t>
            </a:r>
            <a:endParaRPr lang="en-US" sz="2000" dirty="0">
              <a:latin typeface="Franklin Gothic Book" charset="0"/>
              <a:ea typeface="Franklin Gothic Book" charset="0"/>
              <a:cs typeface="Franklin Gothic Book" charset="0"/>
            </a:endParaRPr>
          </a:p>
          <a:p>
            <a:pPr marL="285750" indent="-285750">
              <a:spcBef>
                <a:spcPts val="0"/>
              </a:spcBef>
              <a:buFont typeface="Arial" charset="0"/>
              <a:buChar char="•"/>
            </a:pPr>
            <a:endParaRPr lang="en-US" sz="2000" dirty="0">
              <a:latin typeface="Franklin Gothic Book" charset="0"/>
              <a:ea typeface="Franklin Gothic Book" charset="0"/>
              <a:cs typeface="Franklin Gothic Book" charset="0"/>
            </a:endParaRPr>
          </a:p>
          <a:p>
            <a:pPr>
              <a:lnSpc>
                <a:spcPct val="100000"/>
              </a:lnSpc>
              <a:spcBef>
                <a:spcPts val="0"/>
              </a:spcBef>
            </a:pPr>
            <a:r>
              <a:rPr lang="en-US" sz="2000" dirty="0">
                <a:latin typeface="Franklin Gothic Book" charset="0"/>
                <a:ea typeface="Franklin Gothic Book" charset="0"/>
                <a:cs typeface="Franklin Gothic Book" charset="0"/>
              </a:rPr>
              <a:t>Or that are interested in working together on:</a:t>
            </a:r>
          </a:p>
          <a:p>
            <a:pPr>
              <a:lnSpc>
                <a:spcPct val="100000"/>
              </a:lnSpc>
              <a:spcBef>
                <a:spcPts val="0"/>
              </a:spcBef>
            </a:pPr>
            <a:endParaRPr lang="en-US" sz="2000" dirty="0">
              <a:latin typeface="Franklin Gothic Book" charset="0"/>
              <a:ea typeface="Franklin Gothic Book" charset="0"/>
              <a:cs typeface="Franklin Gothic Book" charset="0"/>
            </a:endParaRPr>
          </a:p>
          <a:p>
            <a:pPr marL="685800" lvl="1">
              <a:spcBef>
                <a:spcPts val="0"/>
              </a:spcBef>
              <a:buFont typeface="Arial" charset="0"/>
              <a:buChar char="•"/>
            </a:pPr>
            <a:r>
              <a:rPr lang="en-US" sz="2000" dirty="0">
                <a:latin typeface="Franklin Gothic Book" charset="0"/>
                <a:ea typeface="Franklin Gothic Book" charset="0"/>
                <a:cs typeface="Franklin Gothic Book" charset="0"/>
              </a:rPr>
              <a:t>Operational research</a:t>
            </a:r>
          </a:p>
          <a:p>
            <a:pPr marL="685800" lvl="1">
              <a:spcBef>
                <a:spcPts val="0"/>
              </a:spcBef>
              <a:buFont typeface="Arial" charset="0"/>
              <a:buChar char="•"/>
            </a:pPr>
            <a:r>
              <a:rPr lang="en-US" sz="2000" dirty="0">
                <a:latin typeface="Franklin Gothic Book" charset="0"/>
                <a:ea typeface="Franklin Gothic Book" charset="0"/>
                <a:cs typeface="Franklin Gothic Book" charset="0"/>
              </a:rPr>
              <a:t>On-the-ground data collection and crowd-sourcing </a:t>
            </a:r>
            <a:r>
              <a:rPr lang="en-US" sz="2000" dirty="0" smtClean="0">
                <a:latin typeface="Franklin Gothic Book" charset="0"/>
                <a:ea typeface="Franklin Gothic Book" charset="0"/>
                <a:cs typeface="Franklin Gothic Book" charset="0"/>
              </a:rPr>
              <a:t>efforts</a:t>
            </a:r>
          </a:p>
          <a:p>
            <a:pPr marL="685800" lvl="1">
              <a:spcBef>
                <a:spcPts val="0"/>
              </a:spcBef>
              <a:buFont typeface="Arial" charset="0"/>
              <a:buChar char="•"/>
            </a:pPr>
            <a:r>
              <a:rPr lang="en-US" sz="2000" dirty="0" smtClean="0">
                <a:latin typeface="Franklin Gothic Book" charset="0"/>
                <a:ea typeface="Franklin Gothic Book" charset="0"/>
                <a:cs typeface="Franklin Gothic Book" charset="0"/>
              </a:rPr>
              <a:t>Testing out our tools</a:t>
            </a:r>
            <a:r>
              <a:rPr lang="en-US" sz="2000" dirty="0" smtClean="0">
                <a:latin typeface="Franklin Gothic Book" charset="0"/>
                <a:ea typeface="Franklin Gothic Book" charset="0"/>
                <a:cs typeface="Franklin Gothic Book" charset="0"/>
              </a:rPr>
              <a:t> </a:t>
            </a:r>
            <a:endParaRPr lang="en-US" sz="2000" dirty="0">
              <a:latin typeface="Franklin Gothic Book" charset="0"/>
              <a:ea typeface="Franklin Gothic Book" charset="0"/>
              <a:cs typeface="Franklin Gothic Book" charset="0"/>
            </a:endParaRPr>
          </a:p>
        </p:txBody>
      </p:sp>
      <p:sp>
        <p:nvSpPr>
          <p:cNvPr id="4" name="TextBox 3"/>
          <p:cNvSpPr txBox="1"/>
          <p:nvPr/>
        </p:nvSpPr>
        <p:spPr>
          <a:xfrm>
            <a:off x="-1524000" y="1862667"/>
            <a:ext cx="184666" cy="369332"/>
          </a:xfrm>
          <a:prstGeom prst="rect">
            <a:avLst/>
          </a:prstGeom>
          <a:noFill/>
        </p:spPr>
        <p:txBody>
          <a:bodyPr wrap="none" rtlCol="0">
            <a:spAutoFit/>
          </a:bodyPr>
          <a:lstStyle/>
          <a:p>
            <a:endParaRPr lang="en-US" dirty="0"/>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156176" y="1844824"/>
            <a:ext cx="2304256" cy="1449218"/>
          </a:xfrm>
          <a:prstGeom prst="rect">
            <a:avLst/>
          </a:prstGeom>
        </p:spPr>
      </p:pic>
    </p:spTree>
    <p:extLst>
      <p:ext uri="{BB962C8B-B14F-4D97-AF65-F5344CB8AC3E}">
        <p14:creationId xmlns:p14="http://schemas.microsoft.com/office/powerpoint/2010/main" val="203443078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404664"/>
            <a:ext cx="8229600" cy="1143000"/>
          </a:xfrm>
        </p:spPr>
        <p:txBody>
          <a:bodyPr>
            <a:noAutofit/>
          </a:bodyPr>
          <a:lstStyle/>
          <a:p>
            <a:pPr algn="r"/>
            <a:r>
              <a:rPr lang="en-US" dirty="0" smtClean="0"/>
              <a:t>WHAT DO YOU GET AS </a:t>
            </a:r>
            <a:br>
              <a:rPr lang="en-US" dirty="0" smtClean="0"/>
            </a:br>
            <a:r>
              <a:rPr lang="en-US" dirty="0" smtClean="0"/>
              <a:t>A </a:t>
            </a:r>
            <a:r>
              <a:rPr lang="en-US" dirty="0"/>
              <a:t>PARTNER?</a:t>
            </a:r>
          </a:p>
        </p:txBody>
      </p:sp>
      <p:sp>
        <p:nvSpPr>
          <p:cNvPr id="3" name="Content Placeholder 2"/>
          <p:cNvSpPr>
            <a:spLocks noGrp="1"/>
          </p:cNvSpPr>
          <p:nvPr>
            <p:ph idx="1"/>
          </p:nvPr>
        </p:nvSpPr>
        <p:spPr>
          <a:xfrm>
            <a:off x="899592" y="1628800"/>
            <a:ext cx="7787208" cy="4525963"/>
          </a:xfrm>
        </p:spPr>
        <p:txBody>
          <a:bodyPr>
            <a:normAutofit fontScale="55000" lnSpcReduction="20000"/>
          </a:bodyPr>
          <a:lstStyle/>
          <a:p>
            <a:pPr marL="0" indent="0">
              <a:lnSpc>
                <a:spcPct val="90000"/>
              </a:lnSpc>
              <a:spcBef>
                <a:spcPts val="0"/>
              </a:spcBef>
              <a:spcAft>
                <a:spcPts val="500"/>
              </a:spcAft>
              <a:buNone/>
            </a:pPr>
            <a:r>
              <a:rPr lang="en-US" sz="4000" dirty="0"/>
              <a:t>BRONZE</a:t>
            </a:r>
            <a:endParaRPr lang="en-US" sz="4000" dirty="0">
              <a:ea typeface="Calibri" charset="0"/>
              <a:cs typeface="Calibri" charset="0"/>
            </a:endParaRPr>
          </a:p>
          <a:p>
            <a:pPr marL="285750" indent="-285750">
              <a:lnSpc>
                <a:spcPct val="90000"/>
              </a:lnSpc>
              <a:spcBef>
                <a:spcPts val="0"/>
              </a:spcBef>
              <a:spcAft>
                <a:spcPts val="1000"/>
              </a:spcAft>
              <a:buFont typeface="Arial"/>
              <a:buChar char="•"/>
            </a:pPr>
            <a:r>
              <a:rPr lang="en-US" dirty="0"/>
              <a:t>Recognized as a partner in our literature and website</a:t>
            </a:r>
            <a:br>
              <a:rPr lang="en-US" dirty="0"/>
            </a:br>
            <a:endParaRPr lang="en-US" dirty="0"/>
          </a:p>
          <a:p>
            <a:pPr marL="0" indent="0">
              <a:lnSpc>
                <a:spcPct val="90000"/>
              </a:lnSpc>
              <a:spcBef>
                <a:spcPts val="0"/>
              </a:spcBef>
              <a:spcAft>
                <a:spcPts val="500"/>
              </a:spcAft>
              <a:buNone/>
            </a:pPr>
            <a:r>
              <a:rPr lang="en-US" sz="4000" dirty="0"/>
              <a:t>SILVER</a:t>
            </a:r>
          </a:p>
          <a:p>
            <a:pPr marL="285750" indent="-285750">
              <a:lnSpc>
                <a:spcPct val="90000"/>
              </a:lnSpc>
              <a:spcBef>
                <a:spcPts val="0"/>
              </a:spcBef>
              <a:spcAft>
                <a:spcPts val="1000"/>
              </a:spcAft>
              <a:buFont typeface="Arial"/>
              <a:buChar char="•"/>
            </a:pPr>
            <a:r>
              <a:rPr lang="en-US" dirty="0"/>
              <a:t>Same as above plus opportunities for engaging with other partners at select yearly events</a:t>
            </a:r>
            <a:r>
              <a:rPr lang="en-US" b="1" dirty="0"/>
              <a:t/>
            </a:r>
            <a:br>
              <a:rPr lang="en-US" b="1" dirty="0"/>
            </a:br>
            <a:endParaRPr lang="en-US" b="1" dirty="0"/>
          </a:p>
          <a:p>
            <a:pPr marL="0" indent="0">
              <a:lnSpc>
                <a:spcPct val="90000"/>
              </a:lnSpc>
              <a:spcBef>
                <a:spcPts val="0"/>
              </a:spcBef>
              <a:spcAft>
                <a:spcPts val="500"/>
              </a:spcAft>
              <a:buNone/>
            </a:pPr>
            <a:r>
              <a:rPr lang="en-US" sz="4000" dirty="0"/>
              <a:t>GOLD</a:t>
            </a:r>
          </a:p>
          <a:p>
            <a:pPr marL="285750" indent="-285750">
              <a:lnSpc>
                <a:spcPct val="90000"/>
              </a:lnSpc>
              <a:spcBef>
                <a:spcPts val="0"/>
              </a:spcBef>
              <a:spcAft>
                <a:spcPts val="1000"/>
              </a:spcAft>
              <a:buFont typeface="Arial"/>
              <a:buChar char="•"/>
            </a:pPr>
            <a:r>
              <a:rPr lang="en-US" dirty="0"/>
              <a:t>Same as above plus collaborations and access to relevant discussions at global network events</a:t>
            </a:r>
          </a:p>
          <a:p>
            <a:pPr marL="285750" indent="-285750">
              <a:lnSpc>
                <a:spcPct val="90000"/>
              </a:lnSpc>
              <a:spcBef>
                <a:spcPts val="0"/>
              </a:spcBef>
              <a:spcAft>
                <a:spcPts val="1000"/>
              </a:spcAft>
              <a:buFont typeface="Arial"/>
              <a:buChar char="•"/>
            </a:pPr>
            <a:r>
              <a:rPr lang="en-US" dirty="0"/>
              <a:t>Shared operational research on key areas of interest</a:t>
            </a:r>
          </a:p>
          <a:p>
            <a:pPr marL="285750" indent="-285750">
              <a:lnSpc>
                <a:spcPct val="90000"/>
              </a:lnSpc>
              <a:spcBef>
                <a:spcPts val="0"/>
              </a:spcBef>
              <a:spcAft>
                <a:spcPts val="1000"/>
              </a:spcAft>
              <a:buFont typeface="Arial"/>
              <a:buChar char="•"/>
            </a:pPr>
            <a:r>
              <a:rPr lang="en-US" dirty="0"/>
              <a:t>Be invited onto relevant Project Connect advisory committees, as well as on the data-sharing committee for the country or countries where you provided data.</a:t>
            </a:r>
            <a:br>
              <a:rPr lang="en-US" dirty="0"/>
            </a:br>
            <a:endParaRPr lang="en-US" dirty="0"/>
          </a:p>
          <a:p>
            <a:pPr marL="0" indent="0">
              <a:lnSpc>
                <a:spcPct val="90000"/>
              </a:lnSpc>
              <a:spcBef>
                <a:spcPts val="0"/>
              </a:spcBef>
              <a:spcAft>
                <a:spcPts val="500"/>
              </a:spcAft>
              <a:buNone/>
            </a:pPr>
            <a:r>
              <a:rPr lang="en-US" sz="4000" dirty="0"/>
              <a:t>PLATINUM</a:t>
            </a:r>
          </a:p>
          <a:p>
            <a:pPr marL="285750" indent="-285750">
              <a:lnSpc>
                <a:spcPct val="90000"/>
              </a:lnSpc>
              <a:spcBef>
                <a:spcPts val="0"/>
              </a:spcBef>
              <a:spcAft>
                <a:spcPts val="1000"/>
              </a:spcAft>
              <a:buFont typeface="Arial"/>
              <a:buChar char="•"/>
            </a:pPr>
            <a:r>
              <a:rPr lang="en-US" dirty="0"/>
              <a:t>Same as above plus opportunities to participate in high level government meetings with Project Connect</a:t>
            </a:r>
          </a:p>
          <a:p>
            <a:pPr marL="285750" indent="-285750">
              <a:lnSpc>
                <a:spcPct val="90000"/>
              </a:lnSpc>
              <a:spcBef>
                <a:spcPts val="0"/>
              </a:spcBef>
              <a:spcAft>
                <a:spcPts val="1000"/>
              </a:spcAft>
              <a:buFont typeface="Arial"/>
              <a:buChar char="•"/>
            </a:pPr>
            <a:r>
              <a:rPr lang="en-US" dirty="0"/>
              <a:t>Access to data visualization expertise for your data</a:t>
            </a:r>
          </a:p>
          <a:p>
            <a:pPr marL="285750" indent="-285750">
              <a:lnSpc>
                <a:spcPct val="90000"/>
              </a:lnSpc>
              <a:spcBef>
                <a:spcPts val="0"/>
              </a:spcBef>
              <a:spcAft>
                <a:spcPts val="1000"/>
              </a:spcAft>
              <a:buFont typeface="Arial"/>
              <a:buChar char="•"/>
            </a:pPr>
            <a:r>
              <a:rPr lang="en-US" dirty="0"/>
              <a:t>Field visits with Project Connect staff and </a:t>
            </a:r>
            <a:r>
              <a:rPr lang="en-US" dirty="0" smtClean="0"/>
              <a:t>partners</a:t>
            </a:r>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9512" y="4797152"/>
            <a:ext cx="735848" cy="1008112"/>
          </a:xfrm>
          <a:prstGeom prst="rect">
            <a:avLst/>
          </a:prstGeo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23528" y="3501008"/>
            <a:ext cx="578166" cy="792088"/>
          </a:xfrm>
          <a:prstGeom prst="rect">
            <a:avLst/>
          </a:prstGeom>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95536" y="2420888"/>
            <a:ext cx="525605" cy="720080"/>
          </a:xfrm>
          <a:prstGeom prst="rect">
            <a:avLst/>
          </a:prstGeom>
        </p:spPr>
      </p:pic>
      <p:pic>
        <p:nvPicPr>
          <p:cNvPr id="7" name="Picture 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67544" y="1628800"/>
            <a:ext cx="469097" cy="642664"/>
          </a:xfrm>
          <a:prstGeom prst="rect">
            <a:avLst/>
          </a:prstGeom>
        </p:spPr>
      </p:pic>
    </p:spTree>
    <p:extLst>
      <p:ext uri="{BB962C8B-B14F-4D97-AF65-F5344CB8AC3E}">
        <p14:creationId xmlns:p14="http://schemas.microsoft.com/office/powerpoint/2010/main" val="205675950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527477" y="1613253"/>
            <a:ext cx="8229600" cy="1143000"/>
          </a:xfrm>
        </p:spPr>
        <p:txBody>
          <a:bodyPr>
            <a:normAutofit/>
          </a:bodyPr>
          <a:lstStyle/>
          <a:p>
            <a:r>
              <a:rPr lang="en-US" spc="50" dirty="0" smtClean="0">
                <a:ln w="0"/>
                <a:solidFill>
                  <a:schemeClr val="bg2"/>
                </a:solidFill>
                <a:effectLst>
                  <a:innerShdw blurRad="63500" dist="50800" dir="13500000">
                    <a:srgbClr val="000000">
                      <a:alpha val="50000"/>
                    </a:srgbClr>
                  </a:innerShdw>
                </a:effectLst>
              </a:rPr>
              <a:t>Thank You </a:t>
            </a:r>
            <a:endParaRPr lang="en-US" spc="50" dirty="0">
              <a:ln w="0"/>
              <a:solidFill>
                <a:schemeClr val="bg2"/>
              </a:solidFill>
              <a:effectLst>
                <a:innerShdw blurRad="63500" dist="50800" dir="13500000">
                  <a:srgbClr val="000000">
                    <a:alpha val="50000"/>
                  </a:srgbClr>
                </a:innerShdw>
              </a:effectLst>
            </a:endParaRPr>
          </a:p>
        </p:txBody>
      </p:sp>
      <p:sp>
        <p:nvSpPr>
          <p:cNvPr id="3" name="Content Placeholder 2"/>
          <p:cNvSpPr>
            <a:spLocks noGrp="1"/>
          </p:cNvSpPr>
          <p:nvPr>
            <p:ph idx="1"/>
          </p:nvPr>
        </p:nvSpPr>
        <p:spPr>
          <a:xfrm>
            <a:off x="229767" y="1819767"/>
            <a:ext cx="8568952" cy="4685355"/>
          </a:xfrm>
        </p:spPr>
        <p:txBody>
          <a:bodyPr>
            <a:normAutofit fontScale="92500" lnSpcReduction="20000"/>
          </a:bodyPr>
          <a:lstStyle/>
          <a:p>
            <a:pPr marL="0" indent="0" algn="ctr">
              <a:buNone/>
            </a:pPr>
            <a:endParaRPr lang="en-US" sz="2000" dirty="0" smtClean="0"/>
          </a:p>
          <a:p>
            <a:pPr marL="0" indent="0" algn="ctr">
              <a:buNone/>
            </a:pPr>
            <a:endParaRPr lang="en-US" sz="2000" dirty="0"/>
          </a:p>
          <a:p>
            <a:pPr marL="0" indent="0" algn="ctr">
              <a:buNone/>
            </a:pPr>
            <a:r>
              <a:rPr lang="en-US" sz="2000" b="1" spc="50" dirty="0" smtClean="0">
                <a:ln w="0"/>
                <a:solidFill>
                  <a:schemeClr val="bg2"/>
                </a:solidFill>
                <a:effectLst>
                  <a:innerShdw blurRad="63500" dist="50800" dir="13500000">
                    <a:srgbClr val="000000">
                      <a:alpha val="50000"/>
                    </a:srgbClr>
                  </a:innerShdw>
                </a:effectLst>
                <a:hlinkClick r:id="rId2"/>
              </a:rPr>
              <a:t>www.projectconnect.world</a:t>
            </a:r>
            <a:endParaRPr lang="en-US" sz="2000" b="1" spc="50" dirty="0" smtClean="0">
              <a:ln w="0"/>
              <a:solidFill>
                <a:schemeClr val="bg2"/>
              </a:solidFill>
              <a:effectLst>
                <a:innerShdw blurRad="63500" dist="50800" dir="13500000">
                  <a:srgbClr val="000000">
                    <a:alpha val="50000"/>
                  </a:srgbClr>
                </a:innerShdw>
              </a:effectLst>
            </a:endParaRPr>
          </a:p>
          <a:p>
            <a:pPr marL="0" indent="0" algn="ctr">
              <a:buNone/>
            </a:pPr>
            <a:r>
              <a:rPr lang="en-US" sz="2000" b="1" spc="50" dirty="0" smtClean="0">
                <a:ln w="0"/>
                <a:solidFill>
                  <a:schemeClr val="bg2"/>
                </a:solidFill>
                <a:effectLst>
                  <a:innerShdw blurRad="63500" dist="50800" dir="13500000">
                    <a:srgbClr val="000000">
                      <a:alpha val="50000"/>
                    </a:srgbClr>
                  </a:innerShdw>
                </a:effectLst>
              </a:rPr>
              <a:t>@sarajacobs89</a:t>
            </a:r>
          </a:p>
          <a:p>
            <a:pPr marL="0" indent="0" algn="ctr">
              <a:buNone/>
            </a:pPr>
            <a:r>
              <a:rPr lang="en-US" sz="2000" b="1" spc="50" dirty="0" err="1" smtClean="0">
                <a:ln w="0"/>
                <a:solidFill>
                  <a:schemeClr val="bg2"/>
                </a:solidFill>
                <a:effectLst>
                  <a:innerShdw blurRad="63500" dist="50800" dir="13500000">
                    <a:srgbClr val="000000">
                      <a:alpha val="50000"/>
                    </a:srgbClr>
                  </a:innerShdw>
                </a:effectLst>
              </a:rPr>
              <a:t>sara@projectconnect.world</a:t>
            </a:r>
            <a:endParaRPr lang="en-US" sz="2000" b="1" spc="50" dirty="0" smtClean="0">
              <a:ln w="0"/>
              <a:solidFill>
                <a:schemeClr val="bg2"/>
              </a:solidFill>
              <a:effectLst>
                <a:innerShdw blurRad="63500" dist="50800" dir="13500000">
                  <a:srgbClr val="000000">
                    <a:alpha val="50000"/>
                  </a:srgbClr>
                </a:innerShdw>
              </a:effectLst>
            </a:endParaRPr>
          </a:p>
          <a:p>
            <a:pPr marL="0" indent="0" algn="ctr">
              <a:buNone/>
            </a:pPr>
            <a:r>
              <a:rPr lang="en-US" sz="2000" b="1" spc="50" dirty="0" err="1" smtClean="0">
                <a:ln w="0"/>
                <a:solidFill>
                  <a:schemeClr val="bg2"/>
                </a:solidFill>
                <a:effectLst>
                  <a:innerShdw blurRad="63500" dist="50800" dir="13500000">
                    <a:srgbClr val="000000">
                      <a:alpha val="50000"/>
                    </a:srgbClr>
                  </a:innerShdw>
                </a:effectLst>
              </a:rPr>
              <a:t>www.wsis.org</a:t>
            </a:r>
            <a:endParaRPr lang="en-US" sz="2000" b="1" spc="50" dirty="0" smtClean="0">
              <a:ln w="0"/>
              <a:solidFill>
                <a:schemeClr val="bg2"/>
              </a:solidFill>
              <a:effectLst>
                <a:innerShdw blurRad="63500" dist="50800" dir="13500000">
                  <a:srgbClr val="000000">
                    <a:alpha val="50000"/>
                  </a:srgbClr>
                </a:innerShdw>
              </a:effectLst>
            </a:endParaRPr>
          </a:p>
          <a:p>
            <a:pPr marL="0" indent="0" algn="ctr">
              <a:buNone/>
            </a:pPr>
            <a:r>
              <a:rPr lang="en-US" sz="2000" b="1" spc="50" dirty="0" smtClean="0">
                <a:ln w="0"/>
                <a:solidFill>
                  <a:schemeClr val="bg2"/>
                </a:solidFill>
                <a:effectLst>
                  <a:innerShdw blurRad="63500" dist="50800" dir="13500000">
                    <a:srgbClr val="000000">
                      <a:alpha val="50000"/>
                    </a:srgbClr>
                  </a:innerShdw>
                </a:effectLst>
              </a:rPr>
              <a:t>www.wsis.org/sdg</a:t>
            </a:r>
          </a:p>
          <a:p>
            <a:pPr marL="0" indent="0" algn="ctr">
              <a:buNone/>
            </a:pPr>
            <a:r>
              <a:rPr lang="en-US" sz="2000" b="1" spc="50" dirty="0" smtClean="0">
                <a:ln w="0"/>
                <a:solidFill>
                  <a:schemeClr val="bg2"/>
                </a:solidFill>
                <a:effectLst>
                  <a:innerShdw blurRad="63500" dist="50800" dir="13500000">
                    <a:srgbClr val="000000">
                      <a:alpha val="50000"/>
                    </a:srgbClr>
                  </a:innerShdw>
                </a:effectLst>
              </a:rPr>
              <a:t>www.wsis.org/forum</a:t>
            </a:r>
          </a:p>
          <a:p>
            <a:pPr marL="0" indent="0" algn="ctr">
              <a:buNone/>
            </a:pPr>
            <a:r>
              <a:rPr lang="en-US" sz="2000" b="1" spc="50" dirty="0" smtClean="0">
                <a:ln w="0"/>
                <a:solidFill>
                  <a:schemeClr val="bg2"/>
                </a:solidFill>
                <a:effectLst>
                  <a:innerShdw blurRad="63500" dist="50800" dir="13500000">
                    <a:srgbClr val="000000">
                      <a:alpha val="50000"/>
                    </a:srgbClr>
                  </a:innerShdw>
                </a:effectLst>
              </a:rPr>
              <a:t>www.wsis.org/prizes </a:t>
            </a:r>
          </a:p>
          <a:p>
            <a:pPr marL="0" indent="0" algn="ctr">
              <a:buNone/>
            </a:pPr>
            <a:r>
              <a:rPr lang="en-US" sz="2000" b="1" spc="50" dirty="0" smtClean="0">
                <a:ln w="0"/>
                <a:solidFill>
                  <a:schemeClr val="bg2"/>
                </a:solidFill>
                <a:effectLst>
                  <a:innerShdw blurRad="63500" dist="50800" dir="13500000">
                    <a:srgbClr val="000000">
                      <a:alpha val="50000"/>
                    </a:srgbClr>
                  </a:innerShdw>
                </a:effectLst>
              </a:rPr>
              <a:t>www.wsis.org/stocktaking</a:t>
            </a:r>
          </a:p>
          <a:p>
            <a:pPr marL="0" indent="0" algn="ctr">
              <a:buNone/>
            </a:pPr>
            <a:r>
              <a:rPr lang="en-US" sz="2000" b="1" spc="50" dirty="0" smtClean="0">
                <a:ln w="0"/>
                <a:solidFill>
                  <a:schemeClr val="bg2"/>
                </a:solidFill>
                <a:effectLst>
                  <a:innerShdw blurRad="63500" dist="50800" dir="13500000">
                    <a:srgbClr val="000000">
                      <a:alpha val="50000"/>
                    </a:srgbClr>
                  </a:innerShdw>
                </a:effectLst>
              </a:rPr>
              <a:t>www.wsis.org/review</a:t>
            </a:r>
          </a:p>
          <a:p>
            <a:pPr marL="0" indent="0" algn="ctr">
              <a:buNone/>
            </a:pPr>
            <a:endParaRPr lang="en-US" sz="2000" b="1" spc="50" dirty="0">
              <a:ln w="0"/>
              <a:solidFill>
                <a:schemeClr val="bg2"/>
              </a:solidFill>
              <a:effectLst>
                <a:innerShdw blurRad="63500" dist="50800" dir="13500000">
                  <a:srgbClr val="000000">
                    <a:alpha val="50000"/>
                  </a:srgbClr>
                </a:innerShdw>
              </a:effectLst>
            </a:endParaRPr>
          </a:p>
          <a:p>
            <a:pPr marL="0" indent="0" algn="ctr">
              <a:buNone/>
            </a:pPr>
            <a:endParaRPr lang="en-US" sz="2000" b="1" spc="50" dirty="0">
              <a:ln w="0"/>
              <a:solidFill>
                <a:schemeClr val="bg2"/>
              </a:solidFill>
              <a:effectLst>
                <a:innerShdw blurRad="63500" dist="50800" dir="13500000">
                  <a:srgbClr val="000000">
                    <a:alpha val="50000"/>
                  </a:srgbClr>
                </a:innerShdw>
              </a:effectLst>
            </a:endParaRPr>
          </a:p>
          <a:p>
            <a:pPr marL="0" indent="0" algn="ctr">
              <a:buNone/>
            </a:pPr>
            <a:r>
              <a:rPr lang="en-US" sz="4400" b="1" spc="50" dirty="0" smtClean="0">
                <a:ln w="0"/>
                <a:solidFill>
                  <a:schemeClr val="bg2"/>
                </a:solidFill>
                <a:effectLst>
                  <a:innerShdw blurRad="63500" dist="50800" dir="13500000">
                    <a:srgbClr val="000000">
                      <a:alpha val="50000"/>
                    </a:srgbClr>
                  </a:innerShdw>
                </a:effectLst>
              </a:rPr>
              <a:t> wsis-info@itu.int</a:t>
            </a:r>
            <a:r>
              <a:rPr lang="en-US" sz="6000" b="1" spc="50" dirty="0" smtClean="0">
                <a:ln w="0"/>
                <a:solidFill>
                  <a:schemeClr val="bg2"/>
                </a:solidFill>
                <a:effectLst>
                  <a:innerShdw blurRad="63500" dist="50800" dir="13500000">
                    <a:srgbClr val="000000">
                      <a:alpha val="50000"/>
                    </a:srgbClr>
                  </a:innerShdw>
                </a:effectLst>
              </a:rPr>
              <a:t> </a:t>
            </a:r>
            <a:endParaRPr lang="en-US" sz="6000" b="1" spc="50" dirty="0">
              <a:ln w="0"/>
              <a:solidFill>
                <a:schemeClr val="bg2"/>
              </a:solidFill>
              <a:effectLst>
                <a:innerShdw blurRad="63500" dist="50800" dir="13500000">
                  <a:srgbClr val="000000">
                    <a:alpha val="50000"/>
                  </a:srgbClr>
                </a:innerShdw>
              </a:effectLst>
            </a:endParaRPr>
          </a:p>
        </p:txBody>
      </p:sp>
      <p:pic>
        <p:nvPicPr>
          <p:cNvPr id="44" name="Picture 2" descr="https://www.itu.int/net4/wsis/forum/2017/Content/img/logos/wsisforum2017_alt2.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46199" y="258016"/>
            <a:ext cx="4566307" cy="1263671"/>
          </a:xfrm>
          <a:prstGeom prst="rect">
            <a:avLst/>
          </a:prstGeom>
          <a:noFill/>
          <a:extLst>
            <a:ext uri="{909E8E84-426E-40dd-AFC4-6F175D3DCCD1}">
              <a14:hiddenFill xmlns:a14="http://schemas.microsoft.com/office/drawing/2010/main" xmlns="">
                <a:solidFill>
                  <a:srgbClr val="FFFFFF"/>
                </a:solidFill>
              </a14:hiddenFill>
            </a:ext>
          </a:extLst>
        </p:spPr>
      </p:pic>
      <p:sp>
        <p:nvSpPr>
          <p:cNvPr id="46" name="Rectangle 45"/>
          <p:cNvSpPr/>
          <p:nvPr/>
        </p:nvSpPr>
        <p:spPr>
          <a:xfrm>
            <a:off x="3491880" y="1382794"/>
            <a:ext cx="5037237" cy="369332"/>
          </a:xfrm>
          <a:prstGeom prst="rect">
            <a:avLst/>
          </a:prstGeom>
        </p:spPr>
        <p:txBody>
          <a:bodyPr wrap="square">
            <a:spAutoFit/>
          </a:bodyPr>
          <a:lstStyle/>
          <a:p>
            <a:pPr lvl="0">
              <a:tabLst>
                <a:tab pos="4395788" algn="l"/>
              </a:tabLst>
            </a:pPr>
            <a:r>
              <a:rPr lang="en-US" b="1" dirty="0" smtClean="0">
                <a:ln/>
                <a:solidFill>
                  <a:srgbClr val="FFFF00"/>
                </a:solidFill>
                <a:latin typeface="Segoe UI" panose="020B0502040204020203" pitchFamily="34" charset="0"/>
              </a:rPr>
              <a:t>Information Society for SDGs </a:t>
            </a:r>
            <a:endParaRPr lang="en-US" b="1" dirty="0">
              <a:ln/>
              <a:solidFill>
                <a:srgbClr val="FFFF00"/>
              </a:solidFill>
              <a:latin typeface="Segoe UI" panose="020B0502040204020203" pitchFamily="34" charset="0"/>
            </a:endParaRPr>
          </a:p>
        </p:txBody>
      </p:sp>
      <p:pic>
        <p:nvPicPr>
          <p:cNvPr id="45" name="Picture 44"/>
          <p:cNvPicPr>
            <a:picLocks noChangeAspect="1"/>
          </p:cNvPicPr>
          <p:nvPr/>
        </p:nvPicPr>
        <p:blipFill>
          <a:blip r:embed="rId4"/>
          <a:stretch>
            <a:fillRect/>
          </a:stretch>
        </p:blipFill>
        <p:spPr>
          <a:xfrm>
            <a:off x="422340" y="4424574"/>
            <a:ext cx="8242126" cy="1034306"/>
          </a:xfrm>
          <a:prstGeom prst="rect">
            <a:avLst/>
          </a:prstGeom>
          <a:ln>
            <a:noFill/>
          </a:ln>
          <a:effectLst>
            <a:softEdge rad="112500"/>
          </a:effectLst>
        </p:spPr>
      </p:pic>
      <p:pic>
        <p:nvPicPr>
          <p:cNvPr id="47" name="Picture 46" descr="ICTs for a Sustainable World #ICT4SD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290432" y="5544190"/>
            <a:ext cx="1664752" cy="405090"/>
          </a:xfrm>
          <a:prstGeom prst="rect">
            <a:avLst/>
          </a:prstGeom>
          <a:noFill/>
          <a:extLst>
            <a:ext uri="{909E8E84-426E-40dd-AFC4-6F175D3DCCD1}">
              <a14:hiddenFill xmlns:a14="http://schemas.microsoft.com/office/drawing/2010/main" xmlns="">
                <a:solidFill>
                  <a:srgbClr val="FFFFFF"/>
                </a:solidFill>
              </a14:hiddenFill>
            </a:ext>
          </a:extLst>
        </p:spPr>
      </p:pic>
      <p:pic>
        <p:nvPicPr>
          <p:cNvPr id="49" name="Picture 48"/>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439364" y="5452490"/>
            <a:ext cx="1706835" cy="553345"/>
          </a:xfrm>
          <a:prstGeom prst="rect">
            <a:avLst/>
          </a:prstGeom>
        </p:spPr>
      </p:pic>
      <p:pic>
        <p:nvPicPr>
          <p:cNvPr id="10" name="Picture 9"/>
          <p:cNvPicPr>
            <a:picLocks noChangeAspect="1"/>
          </p:cNvPicPr>
          <p:nvPr/>
        </p:nvPicPr>
        <p:blipFill>
          <a:blip r:embed="rId7"/>
          <a:stretch>
            <a:fillRect/>
          </a:stretch>
        </p:blipFill>
        <p:spPr>
          <a:xfrm>
            <a:off x="-108520" y="6119648"/>
            <a:ext cx="9252520" cy="831933"/>
          </a:xfrm>
          <a:prstGeom prst="rect">
            <a:avLst/>
          </a:prstGeom>
        </p:spPr>
      </p:pic>
      <p:pic>
        <p:nvPicPr>
          <p:cNvPr id="11" name="Picture 10"/>
          <p:cNvPicPr>
            <a:picLocks noChangeAspect="1"/>
          </p:cNvPicPr>
          <p:nvPr/>
        </p:nvPicPr>
        <p:blipFill rotWithShape="1">
          <a:blip r:embed="rId8" cstate="print">
            <a:extLst>
              <a:ext uri="{28A0092B-C50C-407E-A947-70E740481C1C}">
                <a14:useLocalDpi xmlns:a14="http://schemas.microsoft.com/office/drawing/2010/main" val="0"/>
              </a:ext>
            </a:extLst>
          </a:blip>
          <a:srcRect r="67951"/>
          <a:stretch/>
        </p:blipFill>
        <p:spPr>
          <a:xfrm>
            <a:off x="611560" y="468987"/>
            <a:ext cx="975583" cy="889811"/>
          </a:xfrm>
          <a:prstGeom prst="rect">
            <a:avLst/>
          </a:prstGeom>
          <a:effectLst/>
        </p:spPr>
      </p:pic>
    </p:spTree>
    <p:extLst>
      <p:ext uri="{BB962C8B-B14F-4D97-AF65-F5344CB8AC3E}">
        <p14:creationId xmlns:p14="http://schemas.microsoft.com/office/powerpoint/2010/main" val="473199036"/>
      </p:ext>
    </p:extLst>
  </p:cSld>
  <p:clrMapOvr>
    <a:masterClrMapping/>
  </p:clrMapOvr>
  <mc:AlternateContent xmlns:mc="http://schemas.openxmlformats.org/markup-compatibility/2006" xmlns:p14="http://schemas.microsoft.com/office/powerpoint/2010/main">
    <mc:Choice Requires="p14">
      <p:transition spd="slow" p14:dur="1400" advClick="0">
        <p14:doors dir="vert"/>
      </p:transition>
    </mc:Choice>
    <mc:Fallback xmlns="">
      <p:transition spd="slow" advClick="0">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13792"/>
            <a:ext cx="8229600" cy="1143000"/>
          </a:xfrm>
        </p:spPr>
        <p:txBody>
          <a:bodyPr>
            <a:noAutofit/>
          </a:bodyPr>
          <a:lstStyle/>
          <a:p>
            <a:pPr algn="r"/>
            <a:r>
              <a:rPr lang="en-US" sz="6000" dirty="0"/>
              <a:t/>
            </a:r>
            <a:br>
              <a:rPr lang="en-US" sz="6000" dirty="0"/>
            </a:br>
            <a:r>
              <a:rPr lang="en-US" sz="6000" dirty="0"/>
              <a:t>WHO IS</a:t>
            </a:r>
            <a:br>
              <a:rPr lang="en-US" sz="6000" dirty="0"/>
            </a:br>
            <a:r>
              <a:rPr lang="en-US" sz="6000" dirty="0"/>
              <a:t>PROJECT CONNECT?</a:t>
            </a:r>
          </a:p>
        </p:txBody>
      </p:sp>
      <p:pic>
        <p:nvPicPr>
          <p:cNvPr id="4" name="Picture 3"/>
          <p:cNvPicPr>
            <a:picLocks noChangeAspect="1"/>
          </p:cNvPicPr>
          <p:nvPr/>
        </p:nvPicPr>
        <p:blipFill>
          <a:blip r:embed="rId2"/>
          <a:stretch>
            <a:fillRect/>
          </a:stretch>
        </p:blipFill>
        <p:spPr>
          <a:xfrm>
            <a:off x="6660232" y="5574799"/>
            <a:ext cx="1856420" cy="454634"/>
          </a:xfrm>
          <a:prstGeom prst="rect">
            <a:avLst/>
          </a:prstGeom>
        </p:spPr>
      </p:pic>
      <p:pic>
        <p:nvPicPr>
          <p:cNvPr id="5" name="Picture 4"/>
          <p:cNvPicPr>
            <a:picLocks noChangeAspect="1"/>
          </p:cNvPicPr>
          <p:nvPr/>
        </p:nvPicPr>
        <p:blipFill rotWithShape="1">
          <a:blip r:embed="rId3" cstate="print">
            <a:extLst>
              <a:ext uri="{28A0092B-C50C-407E-A947-70E740481C1C}">
                <a14:useLocalDpi xmlns:a14="http://schemas.microsoft.com/office/drawing/2010/main" val="0"/>
              </a:ext>
            </a:extLst>
          </a:blip>
          <a:srcRect r="67951"/>
          <a:stretch/>
        </p:blipFill>
        <p:spPr>
          <a:xfrm>
            <a:off x="457200" y="5474387"/>
            <a:ext cx="718640" cy="655458"/>
          </a:xfrm>
          <a:prstGeom prst="rect">
            <a:avLst/>
          </a:prstGeom>
          <a:effectLst/>
        </p:spPr>
      </p:pic>
      <p:sp>
        <p:nvSpPr>
          <p:cNvPr id="6" name="Content Placeholder 5"/>
          <p:cNvSpPr>
            <a:spLocks noGrp="1"/>
          </p:cNvSpPr>
          <p:nvPr>
            <p:ph idx="1"/>
          </p:nvPr>
        </p:nvSpPr>
        <p:spPr>
          <a:xfrm>
            <a:off x="323528" y="2492897"/>
            <a:ext cx="8445624" cy="2952327"/>
          </a:xfrm>
        </p:spPr>
        <p:txBody>
          <a:bodyPr>
            <a:normAutofit/>
          </a:bodyPr>
          <a:lstStyle/>
          <a:p>
            <a:pPr marL="0" indent="0">
              <a:lnSpc>
                <a:spcPct val="110000"/>
              </a:lnSpc>
              <a:buNone/>
            </a:pPr>
            <a:r>
              <a:rPr lang="en-US" dirty="0"/>
              <a:t>Project Connect is a new non-profit, founded in January 2017, working to provide online mapping of every school in the world, including real time data about the quality of each schools connectivity, in order to create an observable metric of the progress towards enabling educational access and opportunity for all students.</a:t>
            </a:r>
          </a:p>
        </p:txBody>
      </p:sp>
      <p:pic>
        <p:nvPicPr>
          <p:cNvPr id="7" name="Picture 6" descr="PC_Compass_v1_050717.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95536" y="404664"/>
            <a:ext cx="1619728" cy="1619728"/>
          </a:xfrm>
          <a:prstGeom prst="rect">
            <a:avLst/>
          </a:prstGeom>
        </p:spPr>
      </p:pic>
    </p:spTree>
    <p:extLst>
      <p:ext uri="{BB962C8B-B14F-4D97-AF65-F5344CB8AC3E}">
        <p14:creationId xmlns:p14="http://schemas.microsoft.com/office/powerpoint/2010/main" val="73734020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r"/>
            <a:r>
              <a:rPr lang="en-US" sz="6600" dirty="0" smtClean="0"/>
              <a:t>PARTNERS</a:t>
            </a:r>
            <a:endParaRPr lang="en-US" sz="6600" dirty="0"/>
          </a:p>
        </p:txBody>
      </p:sp>
      <p:pic>
        <p:nvPicPr>
          <p:cNvPr id="5" name="Content Placeholder 4"/>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691302" y="1600200"/>
            <a:ext cx="5761396" cy="4525963"/>
          </a:xfrm>
        </p:spPr>
      </p:pic>
    </p:spTree>
    <p:extLst>
      <p:ext uri="{BB962C8B-B14F-4D97-AF65-F5344CB8AC3E}">
        <p14:creationId xmlns:p14="http://schemas.microsoft.com/office/powerpoint/2010/main" val="413055054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476672"/>
            <a:ext cx="8229600" cy="1143000"/>
          </a:xfrm>
        </p:spPr>
        <p:txBody>
          <a:bodyPr>
            <a:noAutofit/>
          </a:bodyPr>
          <a:lstStyle/>
          <a:p>
            <a:pPr algn="r"/>
            <a:r>
              <a:rPr lang="en-US" sz="4800" dirty="0"/>
              <a:t>WHAT WILL</a:t>
            </a:r>
            <a:br>
              <a:rPr lang="en-US" sz="4800" dirty="0"/>
            </a:br>
            <a:r>
              <a:rPr lang="en-US" sz="4800" dirty="0"/>
              <a:t>PROJECT CONNECT DO?</a:t>
            </a:r>
          </a:p>
        </p:txBody>
      </p:sp>
      <p:sp>
        <p:nvSpPr>
          <p:cNvPr id="3" name="Content Placeholder 2"/>
          <p:cNvSpPr>
            <a:spLocks noGrp="1"/>
          </p:cNvSpPr>
          <p:nvPr>
            <p:ph idx="1"/>
          </p:nvPr>
        </p:nvSpPr>
        <p:spPr>
          <a:xfrm>
            <a:off x="2627784" y="1844824"/>
            <a:ext cx="6264696" cy="4104456"/>
          </a:xfrm>
        </p:spPr>
        <p:txBody>
          <a:bodyPr>
            <a:normAutofit lnSpcReduction="10000"/>
          </a:bodyPr>
          <a:lstStyle/>
          <a:p>
            <a:pPr marL="0" indent="0">
              <a:lnSpc>
                <a:spcPct val="110000"/>
              </a:lnSpc>
              <a:buNone/>
            </a:pPr>
            <a:r>
              <a:rPr lang="en-US" sz="3600" dirty="0">
                <a:solidFill>
                  <a:srgbClr val="FFFFFF"/>
                </a:solidFill>
              </a:rPr>
              <a:t>We are creating a publicly accessible, real time map of every school in the world and a measure of their connectivity*</a:t>
            </a:r>
          </a:p>
          <a:p>
            <a:pPr marL="0" indent="0">
              <a:lnSpc>
                <a:spcPct val="110000"/>
              </a:lnSpc>
              <a:buNone/>
            </a:pPr>
            <a:endParaRPr lang="en-US" sz="3600" dirty="0">
              <a:solidFill>
                <a:srgbClr val="FFFFFF"/>
              </a:solidFill>
            </a:endParaRPr>
          </a:p>
          <a:p>
            <a:pPr marL="0" indent="0">
              <a:lnSpc>
                <a:spcPct val="110000"/>
              </a:lnSpc>
              <a:buNone/>
            </a:pPr>
            <a:r>
              <a:rPr lang="en-US" sz="2000" dirty="0">
                <a:solidFill>
                  <a:srgbClr val="FFFFFF"/>
                </a:solidFill>
              </a:rPr>
              <a:t>*There will be some countries and regions in which we will only provide aggregate information due to security concerns</a:t>
            </a:r>
          </a:p>
          <a:p>
            <a:pPr marL="0" indent="0">
              <a:lnSpc>
                <a:spcPct val="110000"/>
              </a:lnSpc>
              <a:buNone/>
            </a:pPr>
            <a:endParaRPr lang="en-US" sz="3600" dirty="0">
              <a:solidFill>
                <a:srgbClr val="FFFFFF"/>
              </a:solidFill>
            </a:endParaRPr>
          </a:p>
          <a:p>
            <a:endParaRPr lang="en-US" sz="3600" dirty="0">
              <a:solidFill>
                <a:srgbClr val="FFFFFF"/>
              </a:solidFill>
            </a:endParaRPr>
          </a:p>
        </p:txBody>
      </p:sp>
      <p:pic>
        <p:nvPicPr>
          <p:cNvPr id="4" name="Picture 3" descr="PC_CompassWhite_v1_050717.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95536" y="1196752"/>
            <a:ext cx="1910476" cy="3890210"/>
          </a:xfrm>
          <a:prstGeom prst="rect">
            <a:avLst/>
          </a:prstGeom>
        </p:spPr>
      </p:pic>
    </p:spTree>
    <p:extLst>
      <p:ext uri="{BB962C8B-B14F-4D97-AF65-F5344CB8AC3E}">
        <p14:creationId xmlns:p14="http://schemas.microsoft.com/office/powerpoint/2010/main" val="112491951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332656"/>
            <a:ext cx="8229600" cy="1143000"/>
          </a:xfrm>
        </p:spPr>
        <p:txBody>
          <a:bodyPr>
            <a:noAutofit/>
          </a:bodyPr>
          <a:lstStyle/>
          <a:p>
            <a:pPr algn="r"/>
            <a:r>
              <a:rPr lang="en-US" sz="4800" dirty="0"/>
              <a:t>HOW WILL WE DO</a:t>
            </a:r>
            <a:br>
              <a:rPr lang="en-US" sz="4800" dirty="0"/>
            </a:br>
            <a:r>
              <a:rPr lang="en-US" sz="4800" dirty="0"/>
              <a:t>THIS?</a:t>
            </a:r>
          </a:p>
        </p:txBody>
      </p:sp>
      <p:sp>
        <p:nvSpPr>
          <p:cNvPr id="3" name="Content Placeholder 2"/>
          <p:cNvSpPr>
            <a:spLocks noGrp="1"/>
          </p:cNvSpPr>
          <p:nvPr>
            <p:ph idx="1"/>
          </p:nvPr>
        </p:nvSpPr>
        <p:spPr>
          <a:xfrm>
            <a:off x="1043608" y="1628800"/>
            <a:ext cx="7571184" cy="4525963"/>
          </a:xfrm>
        </p:spPr>
        <p:txBody>
          <a:bodyPr>
            <a:normAutofit fontScale="70000" lnSpcReduction="20000"/>
          </a:bodyPr>
          <a:lstStyle/>
          <a:p>
            <a:pPr algn="r">
              <a:lnSpc>
                <a:spcPct val="100000"/>
              </a:lnSpc>
              <a:spcBef>
                <a:spcPts val="0"/>
              </a:spcBef>
            </a:pPr>
            <a:r>
              <a:rPr lang="en-US" sz="3600" b="1" dirty="0"/>
              <a:t>MAPPING SCHOOLS</a:t>
            </a:r>
            <a:endParaRPr lang="en-US" sz="3600" b="1" dirty="0">
              <a:ea typeface="Calibri" charset="0"/>
              <a:cs typeface="Calibri" charset="0"/>
            </a:endParaRPr>
          </a:p>
          <a:p>
            <a:pPr marL="400050" lvl="1" indent="0" algn="r">
              <a:spcBef>
                <a:spcPts val="0"/>
              </a:spcBef>
              <a:spcAft>
                <a:spcPts val="1200"/>
              </a:spcAft>
              <a:buNone/>
            </a:pPr>
            <a:r>
              <a:rPr lang="en-US" dirty="0">
                <a:ea typeface="Calibri" charset="0"/>
                <a:cs typeface="Calibri" charset="0"/>
              </a:rPr>
              <a:t>Working with Governments and NGOs to</a:t>
            </a:r>
            <a:br>
              <a:rPr lang="en-US" dirty="0">
                <a:ea typeface="Calibri" charset="0"/>
                <a:cs typeface="Calibri" charset="0"/>
              </a:rPr>
            </a:br>
            <a:r>
              <a:rPr lang="en-US" dirty="0">
                <a:ea typeface="Calibri" charset="0"/>
                <a:cs typeface="Calibri" charset="0"/>
              </a:rPr>
              <a:t>collect existing data</a:t>
            </a:r>
          </a:p>
          <a:p>
            <a:pPr marL="400050" lvl="1" indent="0" algn="r">
              <a:spcBef>
                <a:spcPts val="0"/>
              </a:spcBef>
              <a:spcAft>
                <a:spcPts val="1200"/>
              </a:spcAft>
              <a:buNone/>
            </a:pPr>
            <a:r>
              <a:rPr lang="en-US" dirty="0">
                <a:ea typeface="Calibri" charset="0"/>
                <a:cs typeface="Calibri" charset="0"/>
              </a:rPr>
              <a:t>Crowd </a:t>
            </a:r>
            <a:r>
              <a:rPr lang="mr-IN" dirty="0">
                <a:ea typeface="Calibri" charset="0"/>
                <a:cs typeface="Calibri" charset="0"/>
              </a:rPr>
              <a:t>–</a:t>
            </a:r>
            <a:r>
              <a:rPr lang="en-US" dirty="0">
                <a:ea typeface="Calibri" charset="0"/>
                <a:cs typeface="Calibri" charset="0"/>
              </a:rPr>
              <a:t> sourcing and on the ground data collection</a:t>
            </a:r>
          </a:p>
          <a:p>
            <a:pPr marL="400050" lvl="1" indent="0" algn="r">
              <a:spcBef>
                <a:spcPts val="0"/>
              </a:spcBef>
              <a:spcAft>
                <a:spcPts val="1200"/>
              </a:spcAft>
              <a:buNone/>
            </a:pPr>
            <a:r>
              <a:rPr lang="en-US" dirty="0">
                <a:ea typeface="Calibri" charset="0"/>
                <a:cs typeface="Calibri" charset="0"/>
              </a:rPr>
              <a:t>High resolution satellite imagery and machine </a:t>
            </a:r>
            <a:r>
              <a:rPr lang="en-US" dirty="0" smtClean="0">
                <a:ea typeface="Calibri" charset="0"/>
                <a:cs typeface="Calibri" charset="0"/>
              </a:rPr>
              <a:t>learning</a:t>
            </a:r>
            <a:endParaRPr lang="en-US" dirty="0">
              <a:ea typeface="Calibri" charset="0"/>
              <a:cs typeface="Calibri" charset="0"/>
            </a:endParaRPr>
          </a:p>
          <a:p>
            <a:pPr algn="r">
              <a:lnSpc>
                <a:spcPct val="100000"/>
              </a:lnSpc>
              <a:spcBef>
                <a:spcPts val="0"/>
              </a:spcBef>
            </a:pPr>
            <a:endParaRPr lang="en-US" dirty="0">
              <a:ea typeface="Calibri" charset="0"/>
              <a:cs typeface="Calibri" charset="0"/>
            </a:endParaRPr>
          </a:p>
          <a:p>
            <a:pPr algn="r">
              <a:lnSpc>
                <a:spcPct val="100000"/>
              </a:lnSpc>
              <a:spcBef>
                <a:spcPts val="0"/>
              </a:spcBef>
            </a:pPr>
            <a:r>
              <a:rPr lang="en-US" sz="3600" b="1" dirty="0"/>
              <a:t>MEASURING CONNECTIVITY</a:t>
            </a:r>
          </a:p>
          <a:p>
            <a:pPr marL="400050" lvl="1" indent="0" algn="r">
              <a:spcBef>
                <a:spcPts val="0"/>
              </a:spcBef>
              <a:spcAft>
                <a:spcPts val="1200"/>
              </a:spcAft>
              <a:buNone/>
            </a:pPr>
            <a:r>
              <a:rPr lang="en-US" dirty="0" smtClean="0">
                <a:ea typeface="Calibri" charset="0"/>
                <a:cs typeface="Calibri" charset="0"/>
              </a:rPr>
              <a:t>Hardware and software that will actually measure</a:t>
            </a:r>
            <a:endParaRPr lang="en-US" dirty="0" smtClean="0">
              <a:ea typeface="Calibri" charset="0"/>
              <a:cs typeface="Calibri" charset="0"/>
            </a:endParaRPr>
          </a:p>
          <a:p>
            <a:pPr marL="400050" lvl="1" indent="0" algn="r">
              <a:spcBef>
                <a:spcPts val="0"/>
              </a:spcBef>
              <a:spcAft>
                <a:spcPts val="1200"/>
              </a:spcAft>
              <a:buNone/>
            </a:pPr>
            <a:r>
              <a:rPr lang="en-US" dirty="0" smtClean="0">
                <a:ea typeface="Calibri" charset="0"/>
                <a:cs typeface="Calibri" charset="0"/>
              </a:rPr>
              <a:t>Crowd</a:t>
            </a:r>
            <a:r>
              <a:rPr lang="en-US" dirty="0">
                <a:ea typeface="Calibri" charset="0"/>
                <a:cs typeface="Calibri" charset="0"/>
              </a:rPr>
              <a:t>-sourcing and on the ground data </a:t>
            </a:r>
            <a:r>
              <a:rPr lang="en-US" dirty="0" smtClean="0">
                <a:ea typeface="Calibri" charset="0"/>
                <a:cs typeface="Calibri" charset="0"/>
              </a:rPr>
              <a:t>collection</a:t>
            </a:r>
            <a:endParaRPr lang="en-US" dirty="0">
              <a:ea typeface="Calibri" charset="0"/>
              <a:cs typeface="Calibri" charset="0"/>
            </a:endParaRPr>
          </a:p>
          <a:p>
            <a:pPr algn="r">
              <a:lnSpc>
                <a:spcPct val="100000"/>
              </a:lnSpc>
              <a:spcBef>
                <a:spcPts val="0"/>
              </a:spcBef>
            </a:pPr>
            <a:endParaRPr lang="en-US" dirty="0">
              <a:ea typeface="Calibri" charset="0"/>
              <a:cs typeface="Calibri" charset="0"/>
            </a:endParaRPr>
          </a:p>
          <a:p>
            <a:pPr algn="r">
              <a:lnSpc>
                <a:spcPct val="100000"/>
              </a:lnSpc>
              <a:spcBef>
                <a:spcPts val="0"/>
              </a:spcBef>
            </a:pPr>
            <a:r>
              <a:rPr lang="en-US" sz="3600" b="1" dirty="0"/>
              <a:t>COUNTRY-SPECIFIC </a:t>
            </a:r>
            <a:r>
              <a:rPr lang="en-US" sz="3600" b="1" dirty="0" smtClean="0"/>
              <a:t>RESEARCH</a:t>
            </a:r>
          </a:p>
          <a:p>
            <a:pPr marL="457200" lvl="1" indent="0" algn="r">
              <a:spcBef>
                <a:spcPts val="0"/>
              </a:spcBef>
              <a:buNone/>
            </a:pPr>
            <a:r>
              <a:rPr lang="en-US" dirty="0" smtClean="0">
                <a:ea typeface="Calibri" charset="0"/>
                <a:cs typeface="Calibri" charset="0"/>
              </a:rPr>
              <a:t>We </a:t>
            </a:r>
            <a:r>
              <a:rPr lang="en-US" dirty="0">
                <a:ea typeface="Calibri" charset="0"/>
                <a:cs typeface="Calibri" charset="0"/>
              </a:rPr>
              <a:t>will conduct country-specific </a:t>
            </a:r>
            <a:r>
              <a:rPr lang="en-US" dirty="0" smtClean="0">
                <a:ea typeface="Calibri" charset="0"/>
                <a:cs typeface="Calibri" charset="0"/>
              </a:rPr>
              <a:t>operational</a:t>
            </a:r>
          </a:p>
          <a:p>
            <a:pPr marL="457200" lvl="1" indent="0" algn="r">
              <a:spcBef>
                <a:spcPts val="0"/>
              </a:spcBef>
              <a:buNone/>
            </a:pPr>
            <a:r>
              <a:rPr lang="en-US" dirty="0" smtClean="0">
                <a:ea typeface="Calibri" charset="0"/>
                <a:cs typeface="Calibri" charset="0"/>
              </a:rPr>
              <a:t> </a:t>
            </a:r>
            <a:r>
              <a:rPr lang="en-US" dirty="0">
                <a:ea typeface="Calibri" charset="0"/>
                <a:cs typeface="Calibri" charset="0"/>
              </a:rPr>
              <a:t>research projects where we work with providers to </a:t>
            </a:r>
            <a:endParaRPr lang="en-US" dirty="0" smtClean="0">
              <a:ea typeface="Calibri" charset="0"/>
              <a:cs typeface="Calibri" charset="0"/>
            </a:endParaRPr>
          </a:p>
          <a:p>
            <a:pPr marL="457200" lvl="1" indent="0" algn="r">
              <a:spcBef>
                <a:spcPts val="0"/>
              </a:spcBef>
              <a:buNone/>
            </a:pPr>
            <a:r>
              <a:rPr lang="en-US" dirty="0" smtClean="0">
                <a:ea typeface="Calibri" charset="0"/>
                <a:cs typeface="Calibri" charset="0"/>
              </a:rPr>
              <a:t>connect </a:t>
            </a:r>
            <a:r>
              <a:rPr lang="en-US" dirty="0">
                <a:ea typeface="Calibri" charset="0"/>
                <a:cs typeface="Calibri" charset="0"/>
              </a:rPr>
              <a:t>schools and learn from it</a:t>
            </a:r>
          </a:p>
        </p:txBody>
      </p:sp>
      <p:pic>
        <p:nvPicPr>
          <p:cNvPr id="4" name="Picture 3" descr="PC_Icons_LocationConnections.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03648" y="1844824"/>
            <a:ext cx="1121337" cy="1121337"/>
          </a:xfrm>
          <a:prstGeom prst="rect">
            <a:avLst/>
          </a:prstGeom>
        </p:spPr>
      </p:pic>
      <p:pic>
        <p:nvPicPr>
          <p:cNvPr id="5" name="Picture 4" descr="PC_Icons_MeasureConnectivity.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03648" y="3573016"/>
            <a:ext cx="1121337" cy="1121337"/>
          </a:xfrm>
          <a:prstGeom prst="rect">
            <a:avLst/>
          </a:prstGeom>
        </p:spPr>
      </p:pic>
      <p:pic>
        <p:nvPicPr>
          <p:cNvPr id="6" name="Picture 5" descr="PC_Icons_CountrySpecificResearch.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331640" y="5013176"/>
            <a:ext cx="1121337" cy="1121337"/>
          </a:xfrm>
          <a:prstGeom prst="rect">
            <a:avLst/>
          </a:prstGeom>
        </p:spPr>
      </p:pic>
    </p:spTree>
    <p:extLst>
      <p:ext uri="{BB962C8B-B14F-4D97-AF65-F5344CB8AC3E}">
        <p14:creationId xmlns:p14="http://schemas.microsoft.com/office/powerpoint/2010/main" val="301739597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r"/>
            <a:r>
              <a:rPr lang="en-US" dirty="0"/>
              <a:t>TWO </a:t>
            </a:r>
            <a:r>
              <a:rPr lang="en-US" dirty="0">
                <a:solidFill>
                  <a:schemeClr val="bg2"/>
                </a:solidFill>
              </a:rPr>
              <a:t>KEY PROBLEMS WE ARE TRYING</a:t>
            </a:r>
            <a:br>
              <a:rPr lang="en-US" dirty="0">
                <a:solidFill>
                  <a:schemeClr val="bg2"/>
                </a:solidFill>
              </a:rPr>
            </a:br>
            <a:r>
              <a:rPr lang="en-US" dirty="0">
                <a:solidFill>
                  <a:schemeClr val="bg2"/>
                </a:solidFill>
              </a:rPr>
              <a:t>TO SOLVE</a:t>
            </a:r>
            <a:endParaRPr lang="en-US" dirty="0"/>
          </a:p>
        </p:txBody>
      </p:sp>
      <p:sp>
        <p:nvSpPr>
          <p:cNvPr id="3" name="Content Placeholder 2"/>
          <p:cNvSpPr>
            <a:spLocks noGrp="1"/>
          </p:cNvSpPr>
          <p:nvPr>
            <p:ph idx="1"/>
          </p:nvPr>
        </p:nvSpPr>
        <p:spPr>
          <a:xfrm>
            <a:off x="827584" y="1772816"/>
            <a:ext cx="7427168" cy="4353347"/>
          </a:xfrm>
        </p:spPr>
        <p:txBody>
          <a:bodyPr numCol="2">
            <a:normAutofit fontScale="92500" lnSpcReduction="10000"/>
          </a:bodyPr>
          <a:lstStyle/>
          <a:p>
            <a:r>
              <a:rPr lang="en-US" dirty="0"/>
              <a:t>Many national governments don’t know where all of the schools in their country are, meaning they can’t adequately provide services to </a:t>
            </a:r>
            <a:r>
              <a:rPr lang="en-US" dirty="0" smtClean="0"/>
              <a:t>them</a:t>
            </a:r>
          </a:p>
          <a:p>
            <a:endParaRPr lang="en-US" dirty="0" smtClean="0"/>
          </a:p>
          <a:p>
            <a:endParaRPr lang="en-US" dirty="0"/>
          </a:p>
          <a:p>
            <a:endParaRPr lang="en-US" dirty="0" smtClean="0"/>
          </a:p>
          <a:p>
            <a:endParaRPr lang="en-US" dirty="0"/>
          </a:p>
          <a:p>
            <a:r>
              <a:rPr lang="en-US" dirty="0" smtClean="0"/>
              <a:t>Many </a:t>
            </a:r>
            <a:r>
              <a:rPr lang="en-US" dirty="0" smtClean="0"/>
              <a:t>national governments and NGOs are committed to connecting schools to the internet, but we don’t yet have the capability to monitor whether that is actually occurring and where on a large scale</a:t>
            </a:r>
          </a:p>
          <a:p>
            <a:endParaRPr lang="en-US" dirty="0"/>
          </a:p>
        </p:txBody>
      </p:sp>
      <p:sp>
        <p:nvSpPr>
          <p:cNvPr id="6" name="TextBox 5"/>
          <p:cNvSpPr txBox="1"/>
          <p:nvPr/>
        </p:nvSpPr>
        <p:spPr>
          <a:xfrm>
            <a:off x="5146372" y="1988674"/>
            <a:ext cx="184666" cy="369332"/>
          </a:xfrm>
          <a:prstGeom prst="rect">
            <a:avLst/>
          </a:prstGeom>
          <a:noFill/>
        </p:spPr>
        <p:txBody>
          <a:bodyPr wrap="none" rtlCol="0">
            <a:spAutoFit/>
          </a:bodyPr>
          <a:lstStyle/>
          <a:p>
            <a:endParaRPr lang="en-US" dirty="0"/>
          </a:p>
        </p:txBody>
      </p:sp>
      <p:sp>
        <p:nvSpPr>
          <p:cNvPr id="7" name="TextBox 6"/>
          <p:cNvSpPr txBox="1"/>
          <p:nvPr/>
        </p:nvSpPr>
        <p:spPr>
          <a:xfrm>
            <a:off x="4818812" y="1809086"/>
            <a:ext cx="184666" cy="369332"/>
          </a:xfrm>
          <a:prstGeom prst="rect">
            <a:avLst/>
          </a:prstGeom>
          <a:noFill/>
        </p:spPr>
        <p:txBody>
          <a:bodyPr wrap="none" rtlCol="0">
            <a:spAutoFit/>
          </a:bodyPr>
          <a:lstStyle/>
          <a:p>
            <a:endParaRPr lang="en-US" dirty="0"/>
          </a:p>
        </p:txBody>
      </p:sp>
    </p:spTree>
    <p:extLst>
      <p:ext uri="{BB962C8B-B14F-4D97-AF65-F5344CB8AC3E}">
        <p14:creationId xmlns:p14="http://schemas.microsoft.com/office/powerpoint/2010/main" val="414434629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404664"/>
            <a:ext cx="8229600" cy="1143000"/>
          </a:xfrm>
        </p:spPr>
        <p:txBody>
          <a:bodyPr>
            <a:noAutofit/>
          </a:bodyPr>
          <a:lstStyle/>
          <a:p>
            <a:pPr algn="r"/>
            <a:r>
              <a:rPr lang="en-US" dirty="0" smtClean="0"/>
              <a:t>WHICH ALIGN WITH SDGS</a:t>
            </a:r>
            <a:endParaRPr lang="en-US" dirty="0"/>
          </a:p>
        </p:txBody>
      </p:sp>
      <p:sp>
        <p:nvSpPr>
          <p:cNvPr id="3" name="Content Placeholder 2"/>
          <p:cNvSpPr>
            <a:spLocks noGrp="1"/>
          </p:cNvSpPr>
          <p:nvPr>
            <p:ph idx="1"/>
          </p:nvPr>
        </p:nvSpPr>
        <p:spPr>
          <a:xfrm>
            <a:off x="0" y="1628800"/>
            <a:ext cx="8892480" cy="4176464"/>
          </a:xfrm>
        </p:spPr>
        <p:txBody>
          <a:bodyPr numCol="2">
            <a:normAutofit/>
          </a:bodyPr>
          <a:lstStyle/>
          <a:p>
            <a:pPr marL="0" indent="0" algn="ctr">
              <a:buNone/>
            </a:pPr>
            <a:r>
              <a:rPr lang="en-US" sz="4400" b="1" dirty="0">
                <a:effectLst/>
              </a:rPr>
              <a:t>SDG </a:t>
            </a:r>
            <a:r>
              <a:rPr lang="en-US" sz="4400" b="1" dirty="0" smtClean="0">
                <a:effectLst/>
              </a:rPr>
              <a:t>4</a:t>
            </a:r>
            <a:r>
              <a:rPr lang="en-US" sz="4400" dirty="0" smtClean="0">
                <a:effectLst/>
              </a:rPr>
              <a:t> </a:t>
            </a:r>
          </a:p>
          <a:p>
            <a:pPr marL="0" indent="0" algn="ctr">
              <a:buNone/>
            </a:pPr>
            <a:r>
              <a:rPr lang="en-US" dirty="0" smtClean="0">
                <a:effectLst/>
              </a:rPr>
              <a:t>Ensure </a:t>
            </a:r>
            <a:r>
              <a:rPr lang="en-US" dirty="0">
                <a:effectLst/>
              </a:rPr>
              <a:t>inclusive and equitable </a:t>
            </a:r>
            <a:r>
              <a:rPr lang="en-US" dirty="0" smtClean="0">
                <a:effectLst/>
              </a:rPr>
              <a:t>quality</a:t>
            </a:r>
          </a:p>
          <a:p>
            <a:pPr marL="0" indent="0" algn="ctr">
              <a:buNone/>
            </a:pPr>
            <a:r>
              <a:rPr lang="en-US" dirty="0" smtClean="0">
                <a:effectLst/>
              </a:rPr>
              <a:t>education and </a:t>
            </a:r>
            <a:r>
              <a:rPr lang="en-US" dirty="0">
                <a:effectLst/>
              </a:rPr>
              <a:t>promote lifelong learning opportunities for all</a:t>
            </a:r>
          </a:p>
          <a:p>
            <a:pPr marL="0" indent="0" algn="ctr">
              <a:buNone/>
            </a:pPr>
            <a:endParaRPr lang="en-US" dirty="0">
              <a:effectLst/>
            </a:endParaRPr>
          </a:p>
          <a:p>
            <a:pPr algn="ctr"/>
            <a:endParaRPr lang="en-US" b="1" dirty="0" smtClean="0">
              <a:effectLst/>
            </a:endParaRPr>
          </a:p>
          <a:p>
            <a:pPr marL="0" indent="0" algn="ctr">
              <a:buNone/>
            </a:pPr>
            <a:r>
              <a:rPr lang="en-US" sz="4400" b="1" dirty="0" smtClean="0">
                <a:effectLst/>
              </a:rPr>
              <a:t>SDG 9</a:t>
            </a:r>
          </a:p>
          <a:p>
            <a:pPr marL="0" indent="0" algn="ctr">
              <a:buNone/>
            </a:pPr>
            <a:r>
              <a:rPr lang="en-US" dirty="0" smtClean="0">
                <a:effectLst/>
              </a:rPr>
              <a:t>Build resilient infrastructure, </a:t>
            </a:r>
          </a:p>
          <a:p>
            <a:pPr marL="0" indent="0" algn="ctr">
              <a:buNone/>
            </a:pPr>
            <a:r>
              <a:rPr lang="en-US" dirty="0" smtClean="0">
                <a:effectLst/>
              </a:rPr>
              <a:t>promote </a:t>
            </a:r>
            <a:r>
              <a:rPr lang="en-US" dirty="0">
                <a:effectLst/>
              </a:rPr>
              <a:t>inclusive and sustainable industrialization and foster innovation</a:t>
            </a:r>
          </a:p>
          <a:p>
            <a:pPr marL="0" indent="0" algn="ctr">
              <a:buNone/>
            </a:pPr>
            <a:endParaRPr lang="en-US" dirty="0"/>
          </a:p>
        </p:txBody>
      </p:sp>
    </p:spTree>
    <p:extLst>
      <p:ext uri="{BB962C8B-B14F-4D97-AF65-F5344CB8AC3E}">
        <p14:creationId xmlns:p14="http://schemas.microsoft.com/office/powerpoint/2010/main" val="96362349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9552" y="548680"/>
            <a:ext cx="8229600" cy="1143000"/>
          </a:xfrm>
        </p:spPr>
        <p:txBody>
          <a:bodyPr>
            <a:noAutofit/>
          </a:bodyPr>
          <a:lstStyle/>
          <a:p>
            <a:pPr algn="r"/>
            <a:r>
              <a:rPr lang="en-US" sz="4800" dirty="0"/>
              <a:t>WHY DO WE</a:t>
            </a:r>
            <a:br>
              <a:rPr lang="en-US" sz="4800" dirty="0"/>
            </a:br>
            <a:r>
              <a:rPr lang="en-US" sz="4800" dirty="0"/>
              <a:t>NEED TO SOLVE THESE?</a:t>
            </a:r>
          </a:p>
        </p:txBody>
      </p:sp>
      <p:sp>
        <p:nvSpPr>
          <p:cNvPr id="3" name="Content Placeholder 2"/>
          <p:cNvSpPr>
            <a:spLocks noGrp="1"/>
          </p:cNvSpPr>
          <p:nvPr>
            <p:ph idx="1"/>
          </p:nvPr>
        </p:nvSpPr>
        <p:spPr>
          <a:xfrm>
            <a:off x="0" y="1916832"/>
            <a:ext cx="8892480" cy="4248471"/>
          </a:xfrm>
        </p:spPr>
        <p:txBody>
          <a:bodyPr>
            <a:noAutofit/>
          </a:bodyPr>
          <a:lstStyle/>
          <a:p>
            <a:pPr>
              <a:lnSpc>
                <a:spcPct val="100000"/>
              </a:lnSpc>
              <a:spcBef>
                <a:spcPts val="0"/>
              </a:spcBef>
            </a:pPr>
            <a:r>
              <a:rPr lang="en-US" sz="2400" b="1" dirty="0"/>
              <a:t>LACK OF </a:t>
            </a:r>
            <a:r>
              <a:rPr lang="en-US" sz="2400" b="1" dirty="0" smtClean="0"/>
              <a:t>ACCESS</a:t>
            </a:r>
            <a:endParaRPr lang="en-US" sz="2400" b="1" dirty="0" smtClean="0">
              <a:latin typeface="Calibri" charset="0"/>
              <a:ea typeface="Calibri" charset="0"/>
              <a:cs typeface="Calibri" charset="0"/>
            </a:endParaRPr>
          </a:p>
          <a:p>
            <a:pPr lvl="1">
              <a:spcBef>
                <a:spcPts val="0"/>
              </a:spcBef>
            </a:pPr>
            <a:r>
              <a:rPr lang="en-US" sz="2000" dirty="0" smtClean="0"/>
              <a:t>Increasing </a:t>
            </a:r>
            <a:r>
              <a:rPr lang="en-US" sz="2000" dirty="0"/>
              <a:t>number of children don’t have access to </a:t>
            </a:r>
            <a:r>
              <a:rPr lang="en-US" sz="2000" dirty="0" smtClean="0"/>
              <a:t>education</a:t>
            </a:r>
          </a:p>
          <a:p>
            <a:pPr lvl="1">
              <a:spcBef>
                <a:spcPts val="0"/>
              </a:spcBef>
            </a:pPr>
            <a:r>
              <a:rPr lang="en-US" sz="2000" dirty="0" smtClean="0"/>
              <a:t>Estimated </a:t>
            </a:r>
            <a:r>
              <a:rPr lang="en-US" sz="2000" dirty="0"/>
              <a:t>that by 2030, 60 million children won’t have access to primary education </a:t>
            </a:r>
            <a:endParaRPr lang="en-US" sz="2000" dirty="0" smtClean="0"/>
          </a:p>
          <a:p>
            <a:pPr lvl="1">
              <a:spcBef>
                <a:spcPts val="0"/>
              </a:spcBef>
            </a:pPr>
            <a:r>
              <a:rPr lang="en-US" sz="2000" dirty="0" smtClean="0"/>
              <a:t>Since </a:t>
            </a:r>
            <a:r>
              <a:rPr lang="en-US" sz="2000" dirty="0"/>
              <a:t>2007, the global rate of school enrollment has </a:t>
            </a:r>
            <a:r>
              <a:rPr lang="en-US" sz="2000" dirty="0" smtClean="0"/>
              <a:t>stagnated</a:t>
            </a:r>
          </a:p>
          <a:p>
            <a:pPr lvl="1">
              <a:spcBef>
                <a:spcPts val="0"/>
              </a:spcBef>
            </a:pPr>
            <a:r>
              <a:rPr lang="en-US" sz="2000" dirty="0" smtClean="0"/>
              <a:t>Climate </a:t>
            </a:r>
            <a:r>
              <a:rPr lang="en-US" sz="2000" dirty="0"/>
              <a:t>change and global conflicts are only exacerbating this issue, by increasing the number of children who are on the move and difficult to reach for </a:t>
            </a:r>
            <a:r>
              <a:rPr lang="en-US" sz="2000" dirty="0" smtClean="0"/>
              <a:t>education</a:t>
            </a:r>
          </a:p>
          <a:p>
            <a:pPr>
              <a:lnSpc>
                <a:spcPct val="100000"/>
              </a:lnSpc>
              <a:spcBef>
                <a:spcPts val="0"/>
              </a:spcBef>
            </a:pPr>
            <a:r>
              <a:rPr lang="en-US" sz="2400" b="1" dirty="0"/>
              <a:t>LACK OF QUALITY</a:t>
            </a:r>
          </a:p>
          <a:p>
            <a:pPr lvl="1">
              <a:spcBef>
                <a:spcPts val="0"/>
              </a:spcBef>
            </a:pPr>
            <a:r>
              <a:rPr lang="en-US" sz="2000" dirty="0"/>
              <a:t>Not just a question of getting kids into school, but what kind of infrastructure and information they are receiving once they are there</a:t>
            </a:r>
          </a:p>
          <a:p>
            <a:pPr lvl="1">
              <a:spcBef>
                <a:spcPts val="0"/>
              </a:spcBef>
            </a:pPr>
            <a:r>
              <a:rPr lang="en-US" sz="2000" dirty="0"/>
              <a:t>Digital literacy skills and access to information increasingly important </a:t>
            </a:r>
          </a:p>
          <a:p>
            <a:pPr lvl="1">
              <a:spcBef>
                <a:spcPts val="0"/>
              </a:spcBef>
            </a:pPr>
            <a:endParaRPr lang="en-US" sz="2400" dirty="0">
              <a:latin typeface="Calibri" charset="0"/>
              <a:ea typeface="Calibri" charset="0"/>
              <a:cs typeface="Calibri" charset="0"/>
            </a:endParaRPr>
          </a:p>
          <a:p>
            <a:pPr marL="0" indent="0">
              <a:spcBef>
                <a:spcPts val="0"/>
              </a:spcBef>
              <a:spcAft>
                <a:spcPts val="1200"/>
              </a:spcAft>
              <a:buNone/>
            </a:pPr>
            <a:r>
              <a:rPr lang="en-US" sz="2400" dirty="0" smtClean="0"/>
              <a:t> </a:t>
            </a:r>
            <a:endParaRPr lang="en-US" sz="2400" dirty="0"/>
          </a:p>
        </p:txBody>
      </p:sp>
    </p:spTree>
    <p:extLst>
      <p:ext uri="{BB962C8B-B14F-4D97-AF65-F5344CB8AC3E}">
        <p14:creationId xmlns:p14="http://schemas.microsoft.com/office/powerpoint/2010/main" val="166791138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5536" y="260648"/>
            <a:ext cx="8507288" cy="1143000"/>
          </a:xfrm>
        </p:spPr>
        <p:txBody>
          <a:bodyPr>
            <a:noAutofit/>
          </a:bodyPr>
          <a:lstStyle/>
          <a:p>
            <a:pPr algn="r"/>
            <a:r>
              <a:rPr lang="en-US" sz="4800" dirty="0"/>
              <a:t>HOW WILL THIS DATA BE USED?</a:t>
            </a:r>
          </a:p>
        </p:txBody>
      </p:sp>
      <p:sp>
        <p:nvSpPr>
          <p:cNvPr id="3" name="Content Placeholder 2"/>
          <p:cNvSpPr>
            <a:spLocks noGrp="1"/>
          </p:cNvSpPr>
          <p:nvPr>
            <p:ph idx="1"/>
          </p:nvPr>
        </p:nvSpPr>
        <p:spPr>
          <a:xfrm>
            <a:off x="179512" y="1484784"/>
            <a:ext cx="8229600" cy="4525963"/>
          </a:xfrm>
        </p:spPr>
        <p:txBody>
          <a:bodyPr>
            <a:normAutofit fontScale="77500" lnSpcReduction="20000"/>
          </a:bodyPr>
          <a:lstStyle/>
          <a:p>
            <a:pPr>
              <a:lnSpc>
                <a:spcPct val="100000"/>
              </a:lnSpc>
              <a:spcBef>
                <a:spcPts val="0"/>
              </a:spcBef>
            </a:pPr>
            <a:r>
              <a:rPr lang="en-US" sz="3600" b="1" dirty="0">
                <a:solidFill>
                  <a:srgbClr val="FFFFFF"/>
                </a:solidFill>
              </a:rPr>
              <a:t>NATIONAL GOVERNMENTS</a:t>
            </a:r>
            <a:r>
              <a:rPr lang="en-US" sz="3600" b="1" dirty="0">
                <a:solidFill>
                  <a:srgbClr val="FFFFFF"/>
                </a:solidFill>
                <a:latin typeface="Calibri" charset="0"/>
                <a:ea typeface="Calibri" charset="0"/>
                <a:cs typeface="Calibri" charset="0"/>
              </a:rPr>
              <a:t> </a:t>
            </a:r>
            <a:r>
              <a:rPr lang="en-US" dirty="0">
                <a:solidFill>
                  <a:srgbClr val="FFFFFF"/>
                </a:solidFill>
              </a:rPr>
              <a:t>can use this for planning purposes for their education work</a:t>
            </a:r>
          </a:p>
          <a:p>
            <a:pPr>
              <a:lnSpc>
                <a:spcPct val="100000"/>
              </a:lnSpc>
              <a:spcBef>
                <a:spcPts val="0"/>
              </a:spcBef>
            </a:pPr>
            <a:endParaRPr lang="en-US" dirty="0">
              <a:solidFill>
                <a:srgbClr val="FFFFFF"/>
              </a:solidFill>
              <a:latin typeface="Calibri" charset="0"/>
              <a:ea typeface="Calibri" charset="0"/>
              <a:cs typeface="Calibri" charset="0"/>
            </a:endParaRPr>
          </a:p>
          <a:p>
            <a:pPr>
              <a:lnSpc>
                <a:spcPct val="100000"/>
              </a:lnSpc>
              <a:spcBef>
                <a:spcPts val="0"/>
              </a:spcBef>
            </a:pPr>
            <a:r>
              <a:rPr lang="en-US" sz="3600" b="1" dirty="0">
                <a:solidFill>
                  <a:srgbClr val="FFFFFF"/>
                </a:solidFill>
              </a:rPr>
              <a:t>PARTNERS </a:t>
            </a:r>
            <a:r>
              <a:rPr lang="en-US" dirty="0">
                <a:solidFill>
                  <a:srgbClr val="FFFFFF"/>
                </a:solidFill>
              </a:rPr>
              <a:t>such as UNICEF and other NGOs can use it for resource allocation</a:t>
            </a:r>
          </a:p>
          <a:p>
            <a:pPr>
              <a:lnSpc>
                <a:spcPct val="100000"/>
              </a:lnSpc>
              <a:spcBef>
                <a:spcPts val="0"/>
              </a:spcBef>
            </a:pPr>
            <a:endParaRPr lang="en-US" dirty="0">
              <a:solidFill>
                <a:srgbClr val="FFFFFF"/>
              </a:solidFill>
            </a:endParaRPr>
          </a:p>
          <a:p>
            <a:pPr>
              <a:lnSpc>
                <a:spcPct val="100000"/>
              </a:lnSpc>
              <a:spcBef>
                <a:spcPts val="0"/>
              </a:spcBef>
            </a:pPr>
            <a:r>
              <a:rPr lang="en-US" sz="3600" b="1" dirty="0">
                <a:solidFill>
                  <a:srgbClr val="FFFFFF"/>
                </a:solidFill>
                <a:cs typeface=""/>
              </a:rPr>
              <a:t>NGOS </a:t>
            </a:r>
            <a:r>
              <a:rPr lang="en-US" dirty="0">
                <a:solidFill>
                  <a:srgbClr val="FFFFFF"/>
                </a:solidFill>
              </a:rPr>
              <a:t>can use it to help with coordination</a:t>
            </a:r>
          </a:p>
          <a:p>
            <a:pPr>
              <a:lnSpc>
                <a:spcPct val="100000"/>
              </a:lnSpc>
              <a:spcBef>
                <a:spcPts val="0"/>
              </a:spcBef>
            </a:pPr>
            <a:endParaRPr lang="en-US" dirty="0">
              <a:solidFill>
                <a:srgbClr val="FFFFFF"/>
              </a:solidFill>
            </a:endParaRPr>
          </a:p>
          <a:p>
            <a:pPr>
              <a:lnSpc>
                <a:spcPct val="100000"/>
              </a:lnSpc>
              <a:spcBef>
                <a:spcPts val="0"/>
              </a:spcBef>
            </a:pPr>
            <a:r>
              <a:rPr lang="en-US" sz="3600" b="1" dirty="0">
                <a:solidFill>
                  <a:srgbClr val="FFFFFF"/>
                </a:solidFill>
              </a:rPr>
              <a:t>PARTNERS </a:t>
            </a:r>
            <a:r>
              <a:rPr lang="en-US" dirty="0">
                <a:solidFill>
                  <a:srgbClr val="FFFFFF"/>
                </a:solidFill>
              </a:rPr>
              <a:t>can use this for research initiatives, such as the new information poverty initiative from UNICEF or to improve data around internet connectivity, schools, and education</a:t>
            </a:r>
          </a:p>
          <a:p>
            <a:pPr>
              <a:lnSpc>
                <a:spcPct val="100000"/>
              </a:lnSpc>
              <a:spcBef>
                <a:spcPts val="0"/>
              </a:spcBef>
            </a:pPr>
            <a:endParaRPr lang="en-US" sz="3600" b="1" dirty="0">
              <a:solidFill>
                <a:srgbClr val="FFFFFF"/>
              </a:solidFill>
            </a:endParaRPr>
          </a:p>
          <a:p>
            <a:pPr>
              <a:lnSpc>
                <a:spcPct val="100000"/>
              </a:lnSpc>
              <a:spcBef>
                <a:spcPts val="0"/>
              </a:spcBef>
            </a:pPr>
            <a:r>
              <a:rPr lang="en-US" sz="3600" b="1" dirty="0">
                <a:solidFill>
                  <a:srgbClr val="FFFFFF"/>
                </a:solidFill>
              </a:rPr>
              <a:t>COMPANIES AND SCHOOLS </a:t>
            </a:r>
            <a:r>
              <a:rPr lang="en-US" dirty="0">
                <a:solidFill>
                  <a:srgbClr val="FFFFFF"/>
                </a:solidFill>
              </a:rPr>
              <a:t>can use it to advocate for connectivity </a:t>
            </a:r>
          </a:p>
          <a:p>
            <a:pPr>
              <a:lnSpc>
                <a:spcPct val="100000"/>
              </a:lnSpc>
              <a:spcBef>
                <a:spcPts val="0"/>
              </a:spcBef>
            </a:pPr>
            <a:endParaRPr lang="en-US" dirty="0">
              <a:solidFill>
                <a:srgbClr val="FFFFFF"/>
              </a:solidFill>
            </a:endParaRPr>
          </a:p>
          <a:p>
            <a:endParaRPr lang="en-US" dirty="0">
              <a:solidFill>
                <a:srgbClr val="FFFFFF"/>
              </a:solidFill>
            </a:endParaRPr>
          </a:p>
        </p:txBody>
      </p:sp>
    </p:spTree>
    <p:extLst>
      <p:ext uri="{BB962C8B-B14F-4D97-AF65-F5344CB8AC3E}">
        <p14:creationId xmlns:p14="http://schemas.microsoft.com/office/powerpoint/2010/main" val="2511495682"/>
      </p:ext>
    </p:extLst>
  </p:cSld>
  <p:clrMapOvr>
    <a:masterClrMapping/>
  </p:clrMapOvr>
  <p:timing>
    <p:tnLst>
      <p:par>
        <p:cTn id="1" dur="indefinite" restart="never" nodeType="tmRoot"/>
      </p:par>
    </p:tnLst>
  </p:timing>
</p:sld>
</file>

<file path=ppt/theme/_rels/theme2.xml.rels><?xml version="1.0" encoding="UTF-8" standalone="yes"?>
<Relationships xmlns="http://schemas.openxmlformats.org/package/2006/relationships"><Relationship Id="rId1" Type="http://schemas.openxmlformats.org/officeDocument/2006/relationships/image" Target="../media/image20.jpeg"/><Relationship Id="rId2" Type="http://schemas.openxmlformats.org/officeDocument/2006/relationships/image" Target="../media/image21.jpeg"/></Relationships>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Upper-median">
  <a:themeElements>
    <a:clrScheme name="ITU-150">
      <a:dk1>
        <a:sysClr val="windowText" lastClr="000000"/>
      </a:dk1>
      <a:lt1>
        <a:sysClr val="window" lastClr="FFFFFF"/>
      </a:lt1>
      <a:dk2>
        <a:srgbClr val="44546A"/>
      </a:dk2>
      <a:lt2>
        <a:srgbClr val="E7E6E6"/>
      </a:lt2>
      <a:accent1>
        <a:srgbClr val="5B9BD5"/>
      </a:accent1>
      <a:accent2>
        <a:srgbClr val="498BC9"/>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Median">
      <a:fillStyleLst>
        <a:solidFill>
          <a:schemeClr val="phClr"/>
        </a:solidFill>
        <a:solidFill>
          <a:schemeClr val="phClr">
            <a:tint val="50000"/>
          </a:schemeClr>
        </a:solidFill>
        <a:solidFill>
          <a:schemeClr val="phClr"/>
        </a:solidFill>
      </a:fillStyleLst>
      <a:lnStyleLst>
        <a:ln w="10000" cap="flat" cmpd="sng" algn="ctr">
          <a:solidFill>
            <a:schemeClr val="phClr"/>
          </a:solidFill>
          <a:prstDash val="solid"/>
        </a:ln>
        <a:ln w="19050" cap="flat" cmpd="sng" algn="ctr">
          <a:solidFill>
            <a:schemeClr val="phClr"/>
          </a:solidFill>
          <a:prstDash val="solid"/>
        </a:ln>
        <a:ln w="47625" cap="flat" cmpd="dbl" algn="ctr">
          <a:solidFill>
            <a:schemeClr val="phClr"/>
          </a:solidFill>
          <a:prstDash val="solid"/>
        </a:ln>
      </a:lnStyleLst>
      <a:effectStyleLst>
        <a:effectStyle>
          <a:effectLst>
            <a:outerShdw blurRad="38100" dist="30000" dir="5400000" rotWithShape="0">
              <a:srgbClr val="000000">
                <a:alpha val="45000"/>
              </a:srgbClr>
            </a:outerShdw>
          </a:effectLst>
        </a:effectStyle>
        <a:effectStyle>
          <a:effectLst>
            <a:outerShdw blurRad="38100" dist="30000" dir="5400000" rotWithShape="0">
              <a:srgbClr val="000000">
                <a:alpha val="45000"/>
              </a:srgbClr>
            </a:outerShdw>
          </a:effectLst>
        </a:effectStyle>
        <a:effectStyle>
          <a:effectLst>
            <a:outerShdw blurRad="38100" dist="25400" dir="5400000" rotWithShape="0">
              <a:srgbClr val="000000">
                <a:alpha val="35000"/>
              </a:srgbClr>
            </a:outerShdw>
          </a:effectLst>
          <a:scene3d>
            <a:camera prst="isometricTopDown" fov="0">
              <a:rot lat="0" lon="0" rev="0"/>
            </a:camera>
            <a:lightRig rig="balanced" dir="t">
              <a:rot lat="0" lon="0" rev="13800000"/>
            </a:lightRig>
          </a:scene3d>
          <a:sp3d extrusionH="12700" prstMaterial="plastic">
            <a:bevelT w="38100" h="25400" prst="softRound"/>
            <a:contourClr>
              <a:schemeClr val="phClr"/>
            </a:contourClr>
          </a:sp3d>
        </a:effectStyle>
      </a:effectStyleLst>
      <a:bgFillStyleLst>
        <a:solidFill>
          <a:schemeClr val="phClr"/>
        </a:solidFill>
        <a:blipFill>
          <a:blip xmlns:r="http://schemas.openxmlformats.org/officeDocument/2006/relationships" r:embed="rId1">
            <a:duotone>
              <a:schemeClr val="phClr">
                <a:shade val="90000"/>
                <a:satMod val="140000"/>
              </a:schemeClr>
              <a:schemeClr val="phClr">
                <a:satMod val="120000"/>
              </a:schemeClr>
            </a:duotone>
          </a:blip>
          <a:tile tx="0" ty="0" sx="100000" sy="100000" flip="none" algn="tl"/>
        </a:blipFill>
        <a:blipFill>
          <a:blip xmlns:r="http://schemas.openxmlformats.org/officeDocument/2006/relationships" r:embed="rId2">
            <a:duotone>
              <a:schemeClr val="phClr">
                <a:shade val="90000"/>
                <a:satMod val="140000"/>
              </a:schemeClr>
              <a:schemeClr val="phClr">
                <a:satMod val="120000"/>
              </a:schemeClr>
            </a:duotone>
          </a:blip>
          <a:tile tx="0" ty="0" sx="100000" sy="100000" flip="none" algn="tl"/>
        </a:blip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0</TotalTime>
  <Words>643</Words>
  <Application>Microsoft Macintosh PowerPoint</Application>
  <PresentationFormat>On-screen Show (4:3)</PresentationFormat>
  <Paragraphs>125</Paragraphs>
  <Slides>14</Slides>
  <Notes>1</Notes>
  <HiddenSlides>0</HiddenSlides>
  <MMClips>0</MMClips>
  <ScaleCrop>false</ScaleCrop>
  <HeadingPairs>
    <vt:vector size="6" baseType="variant">
      <vt:variant>
        <vt:lpstr>Fonts Used</vt:lpstr>
      </vt:variant>
      <vt:variant>
        <vt:i4>9</vt:i4>
      </vt:variant>
      <vt:variant>
        <vt:lpstr>Theme</vt:lpstr>
      </vt:variant>
      <vt:variant>
        <vt:i4>2</vt:i4>
      </vt:variant>
      <vt:variant>
        <vt:lpstr>Slide Titles</vt:lpstr>
      </vt:variant>
      <vt:variant>
        <vt:i4>14</vt:i4>
      </vt:variant>
    </vt:vector>
  </HeadingPairs>
  <TitlesOfParts>
    <vt:vector size="25" baseType="lpstr">
      <vt:lpstr>Batang</vt:lpstr>
      <vt:lpstr>Calibri</vt:lpstr>
      <vt:lpstr>Century Gothic</vt:lpstr>
      <vt:lpstr>DokChampa</vt:lpstr>
      <vt:lpstr>Franklin Gothic Book</vt:lpstr>
      <vt:lpstr>Segoe UI</vt:lpstr>
      <vt:lpstr>Wingdings</vt:lpstr>
      <vt:lpstr>Wingdings 2</vt:lpstr>
      <vt:lpstr>Arial</vt:lpstr>
      <vt:lpstr>Office Theme</vt:lpstr>
      <vt:lpstr>Upper-median</vt:lpstr>
      <vt:lpstr>World Summit on the Information Society (WSIS) Implementation Process </vt:lpstr>
      <vt:lpstr> WHO IS PROJECT CONNECT?</vt:lpstr>
      <vt:lpstr>PARTNERS</vt:lpstr>
      <vt:lpstr>WHAT WILL PROJECT CONNECT DO?</vt:lpstr>
      <vt:lpstr>HOW WILL WE DO THIS?</vt:lpstr>
      <vt:lpstr>TWO KEY PROBLEMS WE ARE TRYING TO SOLVE</vt:lpstr>
      <vt:lpstr>WHICH ALIGN WITH SDGS</vt:lpstr>
      <vt:lpstr>WHY DO WE NEED TO SOLVE THESE?</vt:lpstr>
      <vt:lpstr>HOW WILL THIS DATA BE USED?</vt:lpstr>
      <vt:lpstr>WHY DOES CONNECT-ING SCHOOLS TO THE INTERNET MATTER? </vt:lpstr>
      <vt:lpstr>HOW WILL THIS HELP US CONNECT ALL OF THE SCHOOLS?</vt:lpstr>
      <vt:lpstr>WHAT WE NEED TO ACCOMPLISH THIS?</vt:lpstr>
      <vt:lpstr>WHAT DO YOU GET AS  A PARTNER?</vt:lpstr>
      <vt:lpstr>Thank You </vt:lpstr>
    </vt:vector>
  </TitlesOfParts>
  <LinksUpToDate>false</LinksUpToDate>
  <SharedDoc>false</SharedDoc>
  <HyperlinksChanged>false</HyperlinksChanged>
  <AppVersion>15.0033</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
  <cp:lastModifiedBy/>
  <cp:revision>1</cp:revision>
  <dcterms:created xsi:type="dcterms:W3CDTF">2016-02-17T16:32:48Z</dcterms:created>
  <dcterms:modified xsi:type="dcterms:W3CDTF">2017-06-12T00:04:41Z</dcterms:modified>
</cp:coreProperties>
</file>