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handoutMasterIdLst>
    <p:handoutMasterId r:id="rId22"/>
  </p:handoutMasterIdLst>
  <p:sldIdLst>
    <p:sldId id="353" r:id="rId3"/>
    <p:sldId id="354" r:id="rId4"/>
    <p:sldId id="355" r:id="rId5"/>
    <p:sldId id="356" r:id="rId6"/>
    <p:sldId id="371" r:id="rId7"/>
    <p:sldId id="372" r:id="rId8"/>
    <p:sldId id="373" r:id="rId9"/>
    <p:sldId id="374" r:id="rId10"/>
    <p:sldId id="377" r:id="rId11"/>
    <p:sldId id="357" r:id="rId12"/>
    <p:sldId id="359" r:id="rId13"/>
    <p:sldId id="361" r:id="rId14"/>
    <p:sldId id="363" r:id="rId15"/>
    <p:sldId id="364" r:id="rId16"/>
    <p:sldId id="369" r:id="rId17"/>
    <p:sldId id="352" r:id="rId18"/>
    <p:sldId id="350" r:id="rId19"/>
    <p:sldId id="269" r:id="rId20"/>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9" autoAdjust="0"/>
    <p:restoredTop sz="88099" autoAdjust="0"/>
  </p:normalViewPr>
  <p:slideViewPr>
    <p:cSldViewPr>
      <p:cViewPr varScale="1">
        <p:scale>
          <a:sx n="103" d="100"/>
          <a:sy n="103" d="100"/>
        </p:scale>
        <p:origin x="-186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56" y="-102"/>
      </p:cViewPr>
      <p:guideLst>
        <p:guide orient="horz" pos="3054"/>
        <p:guide orient="horz" pos="3110"/>
        <p:guide pos="2111"/>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87" cy="49329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1137" y="0"/>
            <a:ext cx="2944987" cy="493297"/>
          </a:xfrm>
          <a:prstGeom prst="rect">
            <a:avLst/>
          </a:prstGeom>
        </p:spPr>
        <p:txBody>
          <a:bodyPr vert="horz" lIns="91440" tIns="45720" rIns="91440" bIns="45720" rtlCol="0"/>
          <a:lstStyle>
            <a:lvl1pPr algn="r">
              <a:defRPr sz="1200"/>
            </a:lvl1pPr>
          </a:lstStyle>
          <a:p>
            <a:fld id="{1A882A5F-57E2-4333-8A8F-A0D43755BA58}" type="datetimeFigureOut">
              <a:rPr lang="en-US" smtClean="0"/>
              <a:t>5/27/2015</a:t>
            </a:fld>
            <a:endParaRPr lang="en-US"/>
          </a:p>
        </p:txBody>
      </p:sp>
      <p:sp>
        <p:nvSpPr>
          <p:cNvPr id="4" name="Footer Placeholder 3"/>
          <p:cNvSpPr>
            <a:spLocks noGrp="1"/>
          </p:cNvSpPr>
          <p:nvPr>
            <p:ph type="ftr" sz="quarter" idx="2"/>
          </p:nvPr>
        </p:nvSpPr>
        <p:spPr>
          <a:xfrm>
            <a:off x="0" y="9377683"/>
            <a:ext cx="2944987" cy="49329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1137" y="9377683"/>
            <a:ext cx="2944987" cy="493297"/>
          </a:xfrm>
          <a:prstGeom prst="rect">
            <a:avLst/>
          </a:prstGeom>
        </p:spPr>
        <p:txBody>
          <a:bodyPr vert="horz" lIns="91440" tIns="45720" rIns="91440" bIns="45720" rtlCol="0" anchor="b"/>
          <a:lstStyle>
            <a:lvl1pPr algn="r">
              <a:defRPr sz="1200"/>
            </a:lvl1pPr>
          </a:lstStyle>
          <a:p>
            <a:fld id="{7A6AA97C-E416-493F-BC72-15E83F5A08E9}" type="slidenum">
              <a:rPr lang="en-US" smtClean="0"/>
              <a:t>‹#›</a:t>
            </a:fld>
            <a:endParaRPr lang="en-US"/>
          </a:p>
        </p:txBody>
      </p:sp>
    </p:spTree>
    <p:extLst>
      <p:ext uri="{BB962C8B-B14F-4D97-AF65-F5344CB8AC3E}">
        <p14:creationId xmlns:p14="http://schemas.microsoft.com/office/powerpoint/2010/main" val="3702821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1"/>
            <a:ext cx="2945659" cy="493633"/>
          </a:xfrm>
          <a:prstGeom prst="rect">
            <a:avLst/>
          </a:prstGeom>
        </p:spPr>
        <p:txBody>
          <a:bodyPr vert="horz" lIns="92930" tIns="46465" rIns="92930" bIns="46465" rtlCol="0"/>
          <a:lstStyle>
            <a:lvl1pPr algn="r">
              <a:defRPr sz="1200"/>
            </a:lvl1pPr>
          </a:lstStyle>
          <a:p>
            <a:fld id="{AA5E8208-BCAC-4467-B21F-EA77F9634136}" type="datetimeFigureOut">
              <a:rPr lang="en-IN" smtClean="0"/>
              <a:pPr/>
              <a:t>27-05-2015</a:t>
            </a:fld>
            <a:endParaRPr lang="en-IN"/>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6"/>
            <a:ext cx="5438140" cy="4442698"/>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1" y="9377317"/>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7"/>
            <a:ext cx="2945659" cy="493633"/>
          </a:xfrm>
          <a:prstGeom prst="rect">
            <a:avLst/>
          </a:prstGeom>
        </p:spPr>
        <p:txBody>
          <a:bodyPr vert="horz" lIns="92930" tIns="46465" rIns="92930" bIns="46465" rtlCol="0" anchor="b"/>
          <a:lstStyle>
            <a:lvl1pPr algn="r">
              <a:defRPr sz="1200"/>
            </a:lvl1pPr>
          </a:lstStyle>
          <a:p>
            <a:fld id="{98FE7E9F-4D2C-45BD-95AB-DB17BD2A648A}" type="slidenum">
              <a:rPr lang="en-IN" smtClean="0"/>
              <a:pPr/>
              <a:t>‹#›</a:t>
            </a:fld>
            <a:endParaRPr lang="en-IN"/>
          </a:p>
        </p:txBody>
      </p:sp>
    </p:spTree>
    <p:extLst>
      <p:ext uri="{BB962C8B-B14F-4D97-AF65-F5344CB8AC3E}">
        <p14:creationId xmlns:p14="http://schemas.microsoft.com/office/powerpoint/2010/main" val="1383500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49688" y="9376978"/>
            <a:ext cx="2946400" cy="49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1623774-FE07-4C1C-AC38-185B759C48BE}" type="slidenum">
              <a:rPr lang="en-US" altLang="en-US" sz="1200"/>
              <a:pPr algn="r" eaLnBrk="1" hangingPunct="1"/>
              <a:t>5</a:t>
            </a:fld>
            <a:endParaRPr lang="en-US" altLang="en-US" sz="1200"/>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p:cNvSpPr>
            <a:spLocks noGrp="1" noChangeArrowheads="1"/>
          </p:cNvSpPr>
          <p:nvPr>
            <p:ph type="body" idx="1"/>
          </p:nvPr>
        </p:nvSpPr>
        <p:spPr bwMode="auto">
          <a:xfrm>
            <a:off x="679451" y="4691647"/>
            <a:ext cx="5438775" cy="4442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03158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49688" y="9376978"/>
            <a:ext cx="2946400" cy="49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D943D395-7AC9-46B8-823D-6D7D00464465}" type="slidenum">
              <a:rPr lang="en-US" altLang="en-US" sz="1200"/>
              <a:pPr algn="r" eaLnBrk="1" hangingPunct="1"/>
              <a:t>6</a:t>
            </a:fld>
            <a:endParaRPr lang="en-US" altLang="en-US" sz="120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xfrm>
            <a:off x="679451" y="4691647"/>
            <a:ext cx="5438775" cy="44422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23842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ill Sans MT" pitchFamily="34" charset="0"/>
              </a:defRPr>
            </a:lvl1pPr>
            <a:lvl2pPr marL="742950" indent="-285750">
              <a:defRPr>
                <a:solidFill>
                  <a:schemeClr val="tx1"/>
                </a:solidFill>
                <a:latin typeface="Gill Sans MT" pitchFamily="34" charset="0"/>
              </a:defRPr>
            </a:lvl2pPr>
            <a:lvl3pPr marL="1143000" indent="-228600">
              <a:defRPr>
                <a:solidFill>
                  <a:schemeClr val="tx1"/>
                </a:solidFill>
                <a:latin typeface="Gill Sans MT" pitchFamily="34" charset="0"/>
              </a:defRPr>
            </a:lvl3pPr>
            <a:lvl4pPr marL="1600200" indent="-228600">
              <a:defRPr>
                <a:solidFill>
                  <a:schemeClr val="tx1"/>
                </a:solidFill>
                <a:latin typeface="Gill Sans MT" pitchFamily="34" charset="0"/>
              </a:defRPr>
            </a:lvl4pPr>
            <a:lvl5pPr marL="2057400" indent="-228600">
              <a:defRPr>
                <a:solidFill>
                  <a:schemeClr val="tx1"/>
                </a:solidFill>
                <a:latin typeface="Gill Sans MT" pitchFamily="34" charset="0"/>
              </a:defRPr>
            </a:lvl5pPr>
            <a:lvl6pPr marL="2514600" indent="-228600" fontAlgn="base">
              <a:spcBef>
                <a:spcPct val="0"/>
              </a:spcBef>
              <a:spcAft>
                <a:spcPct val="0"/>
              </a:spcAft>
              <a:defRPr>
                <a:solidFill>
                  <a:schemeClr val="tx1"/>
                </a:solidFill>
                <a:latin typeface="Gill Sans MT" pitchFamily="34" charset="0"/>
              </a:defRPr>
            </a:lvl6pPr>
            <a:lvl7pPr marL="2971800" indent="-228600" fontAlgn="base">
              <a:spcBef>
                <a:spcPct val="0"/>
              </a:spcBef>
              <a:spcAft>
                <a:spcPct val="0"/>
              </a:spcAft>
              <a:defRPr>
                <a:solidFill>
                  <a:schemeClr val="tx1"/>
                </a:solidFill>
                <a:latin typeface="Gill Sans MT" pitchFamily="34" charset="0"/>
              </a:defRPr>
            </a:lvl7pPr>
            <a:lvl8pPr marL="3429000" indent="-228600" fontAlgn="base">
              <a:spcBef>
                <a:spcPct val="0"/>
              </a:spcBef>
              <a:spcAft>
                <a:spcPct val="0"/>
              </a:spcAft>
              <a:defRPr>
                <a:solidFill>
                  <a:schemeClr val="tx1"/>
                </a:solidFill>
                <a:latin typeface="Gill Sans MT" pitchFamily="34" charset="0"/>
              </a:defRPr>
            </a:lvl8pPr>
            <a:lvl9pPr marL="3886200" indent="-228600" fontAlgn="base">
              <a:spcBef>
                <a:spcPct val="0"/>
              </a:spcBef>
              <a:spcAft>
                <a:spcPct val="0"/>
              </a:spcAft>
              <a:defRPr>
                <a:solidFill>
                  <a:schemeClr val="tx1"/>
                </a:solidFill>
                <a:latin typeface="Gill Sans MT" pitchFamily="34" charset="0"/>
              </a:defRPr>
            </a:lvl9pPr>
          </a:lstStyle>
          <a:p>
            <a:pPr fontAlgn="base">
              <a:spcBef>
                <a:spcPct val="0"/>
              </a:spcBef>
              <a:spcAft>
                <a:spcPct val="0"/>
              </a:spcAft>
              <a:defRPr/>
            </a:pPr>
            <a:fld id="{289F42F0-D1A1-4CD9-AF6C-929D9D75C2F3}" type="slidenum">
              <a:rPr lang="en-US" altLang="en-US" smtClean="0">
                <a:latin typeface="Calibri" pitchFamily="34" charset="0"/>
              </a:rPr>
              <a:pPr fontAlgn="base">
                <a:spcBef>
                  <a:spcPct val="0"/>
                </a:spcBef>
                <a:spcAft>
                  <a:spcPct val="0"/>
                </a:spcAft>
                <a:defRPr/>
              </a:pPr>
              <a:t>9</a:t>
            </a:fld>
            <a:endParaRPr lang="en-US" altLang="en-US" smtClean="0">
              <a:latin typeface="Calibri" pitchFamily="34" charset="0"/>
            </a:endParaRPr>
          </a:p>
        </p:txBody>
      </p:sp>
    </p:spTree>
    <p:extLst>
      <p:ext uri="{BB962C8B-B14F-4D97-AF65-F5344CB8AC3E}">
        <p14:creationId xmlns:p14="http://schemas.microsoft.com/office/powerpoint/2010/main" val="3064888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8FE7E9F-4D2C-45BD-95AB-DB17BD2A648A}" type="slidenum">
              <a:rPr lang="en-IN" smtClean="0"/>
              <a:pPr/>
              <a:t>18</a:t>
            </a:fld>
            <a:endParaRPr lang="en-IN"/>
          </a:p>
        </p:txBody>
      </p:sp>
    </p:spTree>
    <p:extLst>
      <p:ext uri="{BB962C8B-B14F-4D97-AF65-F5344CB8AC3E}">
        <p14:creationId xmlns:p14="http://schemas.microsoft.com/office/powerpoint/2010/main" val="16827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24DB65E-80B7-431D-9C08-DEDCB0854017}" type="datetimeFigureOut">
              <a:rPr lang="en-US" smtClean="0"/>
              <a:pPr/>
              <a:t>5/27/2015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4DB65E-80B7-431D-9C08-DEDCB0854017}" type="datetimeFigureOut">
              <a:rPr lang="en-US" smtClean="0"/>
              <a:pPr/>
              <a:t>5/27/2015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4DB65E-80B7-431D-9C08-DEDCB0854017}" type="datetimeFigureOut">
              <a:rPr lang="en-US" smtClean="0"/>
              <a:pPr/>
              <a:t>5/27/2015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H:\5555.gif"/>
          <p:cNvPicPr>
            <a:picLocks noChangeAspect="1" noChangeArrowheads="1"/>
          </p:cNvPicPr>
          <p:nvPr/>
        </p:nvPicPr>
        <p:blipFill>
          <a:blip r:embed="rId2" cstate="print"/>
          <a:srcRect/>
          <a:stretch>
            <a:fillRect/>
          </a:stretch>
        </p:blipFill>
        <p:spPr bwMode="auto">
          <a:xfrm>
            <a:off x="0" y="76200"/>
            <a:ext cx="920750" cy="811213"/>
          </a:xfrm>
          <a:prstGeom prst="rect">
            <a:avLst/>
          </a:prstGeom>
          <a:noFill/>
          <a:ln w="9525">
            <a:noFill/>
            <a:miter lim="800000"/>
            <a:headEnd/>
            <a:tailEnd/>
          </a:ln>
        </p:spPr>
      </p:pic>
      <p:pic>
        <p:nvPicPr>
          <p:cNvPr id="5" name="Picture 2" descr="H:\5555.gif"/>
          <p:cNvPicPr>
            <a:picLocks noChangeAspect="1" noChangeArrowheads="1"/>
          </p:cNvPicPr>
          <p:nvPr userDrawn="1"/>
        </p:nvPicPr>
        <p:blipFill>
          <a:blip r:embed="rId2" cstate="print"/>
          <a:srcRect/>
          <a:stretch>
            <a:fillRect/>
          </a:stretch>
        </p:blipFill>
        <p:spPr bwMode="auto">
          <a:xfrm>
            <a:off x="0" y="76200"/>
            <a:ext cx="920750" cy="811213"/>
          </a:xfrm>
          <a:prstGeom prst="rect">
            <a:avLst/>
          </a:prstGeom>
          <a:noFill/>
          <a:ln w="9525">
            <a:noFill/>
            <a:miter lim="800000"/>
            <a:headEnd/>
            <a:tailEnd/>
          </a:ln>
        </p:spPr>
      </p:pic>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dirty="0"/>
          </a:p>
        </p:txBody>
      </p:sp>
      <p:sp>
        <p:nvSpPr>
          <p:cNvPr id="22" name="Subtitle 21"/>
          <p:cNvSpPr>
            <a:spLocks noGrp="1"/>
          </p:cNvSpPr>
          <p:nvPr>
            <p:ph type="subTitle" idx="1"/>
          </p:nvPr>
        </p:nvSpPr>
        <p:spPr>
          <a:xfrm>
            <a:off x="1432560" y="2176466"/>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7" name="Footer Placeholder 9"/>
          <p:cNvSpPr>
            <a:spLocks noGrp="1"/>
          </p:cNvSpPr>
          <p:nvPr>
            <p:ph type="ftr" sz="quarter" idx="11"/>
          </p:nvPr>
        </p:nvSpPr>
        <p:spPr>
          <a:xfrm>
            <a:off x="5572132" y="6357958"/>
            <a:ext cx="2895600" cy="476250"/>
          </a:xfrm>
        </p:spPr>
        <p:txBody>
          <a:bodyPr/>
          <a:lstStyle>
            <a:lvl1pPr>
              <a:defRPr/>
            </a:lvl1pPr>
          </a:lstStyle>
          <a:p>
            <a:pPr>
              <a:defRPr/>
            </a:pPr>
            <a:r>
              <a:rPr lang="en-US"/>
              <a:t>TRAI</a:t>
            </a:r>
          </a:p>
        </p:txBody>
      </p:sp>
      <p:sp>
        <p:nvSpPr>
          <p:cNvPr id="8" name="Slide Number Placeholder 21"/>
          <p:cNvSpPr txBox="1">
            <a:spLocks/>
          </p:cNvSpPr>
          <p:nvPr userDrawn="1"/>
        </p:nvSpPr>
        <p:spPr>
          <a:xfrm>
            <a:off x="8572528" y="6310336"/>
            <a:ext cx="457200" cy="476250"/>
          </a:xfrm>
          <a:prstGeom prst="rect">
            <a:avLst/>
          </a:prstGeom>
        </p:spPr>
        <p:txBody>
          <a:bodyPr anchor="b"/>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B09FC08A-D7A9-4AD9-81D6-BE2F3862A0FA}" type="slidenum">
              <a:rPr kumimoji="0" lang="en-US" sz="1200" b="0" i="0" u="none" strike="noStrike" kern="1200" cap="none" spc="0" normalizeH="0" baseline="0" noProof="0" smtClean="0">
                <a:ln>
                  <a:noFill/>
                </a:ln>
                <a:solidFill>
                  <a:schemeClr val="bg2">
                    <a:shade val="50000"/>
                    <a:satMod val="200000"/>
                  </a:schemeClr>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2">
                  <a:shade val="50000"/>
                  <a:satMod val="200000"/>
                </a:schemeClr>
              </a:solidFill>
              <a:effectLst/>
              <a:uLnTx/>
              <a:uFillTx/>
              <a:latin typeface="Arial"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H:\5555.gif"/>
          <p:cNvPicPr>
            <a:picLocks noChangeAspect="1" noChangeArrowheads="1"/>
          </p:cNvPicPr>
          <p:nvPr/>
        </p:nvPicPr>
        <p:blipFill>
          <a:blip r:embed="rId2" cstate="print"/>
          <a:srcRect/>
          <a:stretch>
            <a:fillRect/>
          </a:stretch>
        </p:blipFill>
        <p:spPr bwMode="auto">
          <a:xfrm>
            <a:off x="0" y="76200"/>
            <a:ext cx="920750" cy="811213"/>
          </a:xfrm>
          <a:prstGeom prst="rect">
            <a:avLst/>
          </a:prstGeom>
          <a:noFill/>
          <a:ln w="9525">
            <a:noFill/>
            <a:miter lim="800000"/>
            <a:headEnd/>
            <a:tailEnd/>
          </a:ln>
        </p:spPr>
      </p:pic>
      <p:pic>
        <p:nvPicPr>
          <p:cNvPr id="5" name="Picture 2" descr="H:\5555.gif"/>
          <p:cNvPicPr>
            <a:picLocks noChangeAspect="1" noChangeArrowheads="1"/>
          </p:cNvPicPr>
          <p:nvPr userDrawn="1"/>
        </p:nvPicPr>
        <p:blipFill>
          <a:blip r:embed="rId2" cstate="print"/>
          <a:srcRect/>
          <a:stretch>
            <a:fillRect/>
          </a:stretch>
        </p:blipFill>
        <p:spPr bwMode="auto">
          <a:xfrm>
            <a:off x="0" y="76200"/>
            <a:ext cx="920750" cy="811213"/>
          </a:xfrm>
          <a:prstGeom prst="rect">
            <a:avLst/>
          </a:prstGeom>
          <a:noFill/>
          <a:ln w="9525">
            <a:noFill/>
            <a:miter lim="800000"/>
            <a:headEnd/>
            <a:tailEnd/>
          </a:ln>
        </p:spPr>
      </p:pic>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9"/>
          <p:cNvSpPr>
            <a:spLocks noGrp="1"/>
          </p:cNvSpPr>
          <p:nvPr>
            <p:ph type="ftr" sz="quarter" idx="10"/>
          </p:nvPr>
        </p:nvSpPr>
        <p:spPr/>
        <p:txBody>
          <a:bodyPr/>
          <a:lstStyle>
            <a:lvl1pPr>
              <a:defRPr/>
            </a:lvl1pPr>
          </a:lstStyle>
          <a:p>
            <a:pPr>
              <a:defRPr/>
            </a:pPr>
            <a:r>
              <a:rPr lang="en-US"/>
              <a:t>TRAI</a:t>
            </a:r>
          </a:p>
        </p:txBody>
      </p:sp>
      <p:sp>
        <p:nvSpPr>
          <p:cNvPr id="7" name="Slide Number Placeholder 21"/>
          <p:cNvSpPr>
            <a:spLocks noGrp="1"/>
          </p:cNvSpPr>
          <p:nvPr>
            <p:ph type="sldNum" sz="quarter" idx="11"/>
          </p:nvPr>
        </p:nvSpPr>
        <p:spPr/>
        <p:txBody>
          <a:bodyPr/>
          <a:lstStyle>
            <a:lvl1pPr>
              <a:defRPr/>
            </a:lvl1pPr>
          </a:lstStyle>
          <a:p>
            <a:pPr>
              <a:defRPr/>
            </a:pPr>
            <a:fld id="{B09FC08A-D7A9-4AD9-81D6-BE2F3862A0FA}" type="slidenum">
              <a:rPr lang="en-US"/>
              <a:pPr>
                <a:defRPr/>
              </a:pPr>
              <a:t>‹#›</a:t>
            </a:fld>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dirty="0"/>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dirty="0"/>
          </a:p>
        </p:txBody>
      </p:sp>
      <p:pic>
        <p:nvPicPr>
          <p:cNvPr id="8" name="Picture 2" descr="H:\5555.gif"/>
          <p:cNvPicPr>
            <a:picLocks noChangeAspect="1" noChangeArrowheads="1"/>
          </p:cNvPicPr>
          <p:nvPr/>
        </p:nvPicPr>
        <p:blipFill>
          <a:blip r:embed="rId2" cstate="print"/>
          <a:srcRect/>
          <a:stretch>
            <a:fillRect/>
          </a:stretch>
        </p:blipFill>
        <p:spPr bwMode="auto">
          <a:xfrm>
            <a:off x="0" y="76200"/>
            <a:ext cx="920750" cy="811213"/>
          </a:xfrm>
          <a:prstGeom prst="rect">
            <a:avLst/>
          </a:prstGeom>
          <a:noFill/>
          <a:ln w="9525">
            <a:noFill/>
            <a:miter lim="800000"/>
            <a:headEnd/>
            <a:tailEnd/>
          </a:ln>
        </p:spPr>
      </p:pic>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9" name="Footer Placeholder 4"/>
          <p:cNvSpPr>
            <a:spLocks noGrp="1"/>
          </p:cNvSpPr>
          <p:nvPr>
            <p:ph type="ftr" sz="quarter" idx="10"/>
          </p:nvPr>
        </p:nvSpPr>
        <p:spPr/>
        <p:txBody>
          <a:bodyPr/>
          <a:lstStyle>
            <a:lvl1pPr>
              <a:defRPr/>
            </a:lvl1pPr>
            <a:extLst/>
          </a:lstStyle>
          <a:p>
            <a:pPr>
              <a:defRPr/>
            </a:pPr>
            <a:r>
              <a:rPr lang="en-US"/>
              <a:t>TRAI</a:t>
            </a:r>
          </a:p>
        </p:txBody>
      </p:sp>
      <p:sp>
        <p:nvSpPr>
          <p:cNvPr id="10" name="Slide Number Placeholder 5"/>
          <p:cNvSpPr>
            <a:spLocks noGrp="1"/>
          </p:cNvSpPr>
          <p:nvPr>
            <p:ph type="sldNum" sz="quarter" idx="11"/>
          </p:nvPr>
        </p:nvSpPr>
        <p:spPr/>
        <p:txBody>
          <a:bodyPr/>
          <a:lstStyle>
            <a:lvl1pPr>
              <a:defRPr/>
            </a:lvl1pPr>
            <a:extLst/>
          </a:lstStyle>
          <a:p>
            <a:pPr>
              <a:defRPr/>
            </a:pPr>
            <a:fld id="{CE7F524B-8705-44BA-B582-E34D0447658A}"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H:\5555.gif"/>
          <p:cNvPicPr>
            <a:picLocks noChangeAspect="1" noChangeArrowheads="1"/>
          </p:cNvPicPr>
          <p:nvPr/>
        </p:nvPicPr>
        <p:blipFill>
          <a:blip r:embed="rId2" cstate="print"/>
          <a:srcRect/>
          <a:stretch>
            <a:fillRect/>
          </a:stretch>
        </p:blipFill>
        <p:spPr bwMode="auto">
          <a:xfrm>
            <a:off x="0" y="76200"/>
            <a:ext cx="920750" cy="811213"/>
          </a:xfrm>
          <a:prstGeom prst="rect">
            <a:avLst/>
          </a:prstGeom>
          <a:noFill/>
          <a:ln w="9525">
            <a:noFill/>
            <a:miter lim="800000"/>
            <a:headEnd/>
            <a:tailEnd/>
          </a:ln>
        </p:spPr>
      </p:pic>
      <p:pic>
        <p:nvPicPr>
          <p:cNvPr id="6" name="Picture 12" descr="trai-logo-feb09.jpg"/>
          <p:cNvPicPr>
            <a:picLocks noChangeAspect="1"/>
          </p:cNvPicPr>
          <p:nvPr userDrawn="1"/>
        </p:nvPicPr>
        <p:blipFill>
          <a:blip r:embed="rId3" cstate="print"/>
          <a:srcRect/>
          <a:stretch>
            <a:fillRect/>
          </a:stretch>
        </p:blipFill>
        <p:spPr bwMode="auto">
          <a:xfrm>
            <a:off x="0" y="0"/>
            <a:ext cx="1000125" cy="695325"/>
          </a:xfrm>
          <a:prstGeom prst="rect">
            <a:avLst/>
          </a:prstGeom>
          <a:noFill/>
          <a:ln w="9525">
            <a:noFill/>
            <a:miter lim="800000"/>
            <a:headEnd/>
            <a:tailEnd/>
          </a:ln>
        </p:spPr>
      </p:pic>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9"/>
          <p:cNvSpPr>
            <a:spLocks noGrp="1"/>
          </p:cNvSpPr>
          <p:nvPr>
            <p:ph type="ftr" sz="quarter" idx="10"/>
          </p:nvPr>
        </p:nvSpPr>
        <p:spPr/>
        <p:txBody>
          <a:bodyPr/>
          <a:lstStyle>
            <a:lvl1pPr>
              <a:defRPr/>
            </a:lvl1pPr>
          </a:lstStyle>
          <a:p>
            <a:pPr>
              <a:defRPr/>
            </a:pPr>
            <a:r>
              <a:rPr lang="en-US"/>
              <a:t>TRAI</a:t>
            </a:r>
          </a:p>
        </p:txBody>
      </p:sp>
      <p:sp>
        <p:nvSpPr>
          <p:cNvPr id="8" name="Slide Number Placeholder 21"/>
          <p:cNvSpPr>
            <a:spLocks noGrp="1"/>
          </p:cNvSpPr>
          <p:nvPr>
            <p:ph type="sldNum" sz="quarter" idx="11"/>
          </p:nvPr>
        </p:nvSpPr>
        <p:spPr/>
        <p:txBody>
          <a:bodyPr/>
          <a:lstStyle>
            <a:lvl1pPr>
              <a:defRPr/>
            </a:lvl1pPr>
          </a:lstStyle>
          <a:p>
            <a:pPr>
              <a:defRPr/>
            </a:pPr>
            <a:fld id="{CEB2803A-F0AE-45F5-B50A-C4E8D13C5584}"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9"/>
          <p:cNvSpPr>
            <a:spLocks noGrp="1"/>
          </p:cNvSpPr>
          <p:nvPr>
            <p:ph type="ftr" sz="quarter" idx="10"/>
          </p:nvPr>
        </p:nvSpPr>
        <p:spPr/>
        <p:txBody>
          <a:bodyPr/>
          <a:lstStyle>
            <a:lvl1pPr>
              <a:defRPr/>
            </a:lvl1pPr>
          </a:lstStyle>
          <a:p>
            <a:pPr>
              <a:defRPr/>
            </a:pPr>
            <a:r>
              <a:rPr lang="en-US"/>
              <a:t>TRAI</a:t>
            </a:r>
          </a:p>
        </p:txBody>
      </p:sp>
      <p:sp>
        <p:nvSpPr>
          <p:cNvPr id="8" name="Slide Number Placeholder 21"/>
          <p:cNvSpPr>
            <a:spLocks noGrp="1"/>
          </p:cNvSpPr>
          <p:nvPr>
            <p:ph type="sldNum" sz="quarter" idx="11"/>
          </p:nvPr>
        </p:nvSpPr>
        <p:spPr/>
        <p:txBody>
          <a:bodyPr/>
          <a:lstStyle>
            <a:lvl1pPr>
              <a:defRPr/>
            </a:lvl1pPr>
          </a:lstStyle>
          <a:p>
            <a:pPr>
              <a:defRPr/>
            </a:pPr>
            <a:fld id="{C4E8C6D2-2C31-49E8-82CB-FAEF6C423ED4}"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Footer Placeholder 9"/>
          <p:cNvSpPr>
            <a:spLocks noGrp="1"/>
          </p:cNvSpPr>
          <p:nvPr>
            <p:ph type="ftr" sz="quarter" idx="10"/>
          </p:nvPr>
        </p:nvSpPr>
        <p:spPr/>
        <p:txBody>
          <a:bodyPr/>
          <a:lstStyle>
            <a:lvl1pPr>
              <a:defRPr/>
            </a:lvl1pPr>
          </a:lstStyle>
          <a:p>
            <a:pPr>
              <a:defRPr/>
            </a:pPr>
            <a:r>
              <a:rPr lang="en-US"/>
              <a:t>TRAI</a:t>
            </a:r>
          </a:p>
        </p:txBody>
      </p:sp>
      <p:sp>
        <p:nvSpPr>
          <p:cNvPr id="4" name="Slide Number Placeholder 21"/>
          <p:cNvSpPr>
            <a:spLocks noGrp="1"/>
          </p:cNvSpPr>
          <p:nvPr>
            <p:ph type="sldNum" sz="quarter" idx="11"/>
          </p:nvPr>
        </p:nvSpPr>
        <p:spPr/>
        <p:txBody>
          <a:bodyPr/>
          <a:lstStyle>
            <a:lvl1pPr>
              <a:defRPr/>
            </a:lvl1pPr>
          </a:lstStyle>
          <a:p>
            <a:pPr>
              <a:defRPr/>
            </a:pPr>
            <a:fld id="{B16AC5B1-1E46-4F75-8A47-BF5B345037F0}" type="slidenum">
              <a:rPr lang="en-US"/>
              <a:pPr>
                <a:defRPr/>
              </a:pPr>
              <a:t>‹#›</a:t>
            </a:fld>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rgbClr val="FFFFCC"/>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pic>
        <p:nvPicPr>
          <p:cNvPr id="4" name="Picture 2" descr="H:\5555.gif"/>
          <p:cNvPicPr>
            <a:picLocks noChangeAspect="1" noChangeArrowheads="1"/>
          </p:cNvPicPr>
          <p:nvPr/>
        </p:nvPicPr>
        <p:blipFill>
          <a:blip r:embed="rId2" cstate="print"/>
          <a:srcRect/>
          <a:stretch>
            <a:fillRect/>
          </a:stretch>
        </p:blipFill>
        <p:spPr bwMode="auto">
          <a:xfrm>
            <a:off x="0" y="76200"/>
            <a:ext cx="920750" cy="811213"/>
          </a:xfrm>
          <a:prstGeom prst="rect">
            <a:avLst/>
          </a:prstGeom>
          <a:noFill/>
          <a:ln w="9525">
            <a:noFill/>
            <a:miter lim="800000"/>
            <a:headEnd/>
            <a:tailEnd/>
          </a:ln>
        </p:spPr>
      </p:pic>
      <p:sp>
        <p:nvSpPr>
          <p:cNvPr id="5" name="Footer Placeholder 2"/>
          <p:cNvSpPr>
            <a:spLocks noGrp="1"/>
          </p:cNvSpPr>
          <p:nvPr>
            <p:ph type="ftr" sz="quarter" idx="10"/>
          </p:nvPr>
        </p:nvSpPr>
        <p:spPr/>
        <p:txBody>
          <a:bodyPr/>
          <a:lstStyle>
            <a:lvl1pPr>
              <a:defRPr/>
            </a:lvl1pPr>
            <a:extLst/>
          </a:lstStyle>
          <a:p>
            <a:pPr>
              <a:defRPr/>
            </a:pPr>
            <a:r>
              <a:rPr lang="en-US"/>
              <a:t>TRAI</a:t>
            </a:r>
          </a:p>
        </p:txBody>
      </p:sp>
      <p:sp>
        <p:nvSpPr>
          <p:cNvPr id="6" name="Slide Number Placeholder 3"/>
          <p:cNvSpPr>
            <a:spLocks noGrp="1"/>
          </p:cNvSpPr>
          <p:nvPr>
            <p:ph type="sldNum" sz="quarter" idx="11"/>
          </p:nvPr>
        </p:nvSpPr>
        <p:spPr/>
        <p:txBody>
          <a:bodyPr/>
          <a:lstStyle>
            <a:lvl1pPr>
              <a:defRPr/>
            </a:lvl1pPr>
            <a:extLst/>
          </a:lstStyle>
          <a:p>
            <a:pPr>
              <a:defRPr/>
            </a:pPr>
            <a:fld id="{4B860D6F-8C21-4E50-8DAF-3627F0F3C665}" type="slidenum">
              <a:rPr lang="en-US"/>
              <a:pPr>
                <a:defRPr/>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9"/>
          <p:cNvSpPr>
            <a:spLocks noGrp="1"/>
          </p:cNvSpPr>
          <p:nvPr>
            <p:ph type="ftr" sz="quarter" idx="10"/>
          </p:nvPr>
        </p:nvSpPr>
        <p:spPr/>
        <p:txBody>
          <a:bodyPr/>
          <a:lstStyle>
            <a:lvl1pPr>
              <a:defRPr/>
            </a:lvl1pPr>
          </a:lstStyle>
          <a:p>
            <a:pPr>
              <a:defRPr/>
            </a:pPr>
            <a:r>
              <a:rPr lang="en-US"/>
              <a:t>TRAI</a:t>
            </a:r>
          </a:p>
        </p:txBody>
      </p:sp>
      <p:sp>
        <p:nvSpPr>
          <p:cNvPr id="6" name="Slide Number Placeholder 21"/>
          <p:cNvSpPr>
            <a:spLocks noGrp="1"/>
          </p:cNvSpPr>
          <p:nvPr>
            <p:ph type="sldNum" sz="quarter" idx="11"/>
          </p:nvPr>
        </p:nvSpPr>
        <p:spPr/>
        <p:txBody>
          <a:bodyPr/>
          <a:lstStyle>
            <a:lvl1pPr>
              <a:defRPr/>
            </a:lvl1pPr>
          </a:lstStyle>
          <a:p>
            <a:pPr>
              <a:defRPr/>
            </a:pPr>
            <a:fld id="{2730143A-36F0-4CB3-BD54-0F7184A0D88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4DB65E-80B7-431D-9C08-DEDCB0854017}" type="datetimeFigureOut">
              <a:rPr lang="en-US" smtClean="0"/>
              <a:pPr/>
              <a:t>5/27/2015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dirty="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Footer Placeholder 5"/>
          <p:cNvSpPr>
            <a:spLocks noGrp="1"/>
          </p:cNvSpPr>
          <p:nvPr>
            <p:ph type="ftr" sz="quarter" idx="10"/>
          </p:nvPr>
        </p:nvSpPr>
        <p:spPr/>
        <p:txBody>
          <a:bodyPr/>
          <a:lstStyle>
            <a:lvl1pPr>
              <a:defRPr/>
            </a:lvl1pPr>
            <a:extLst/>
          </a:lstStyle>
          <a:p>
            <a:pPr>
              <a:defRPr/>
            </a:pPr>
            <a:r>
              <a:rPr lang="en-US"/>
              <a:t>TRAI</a:t>
            </a:r>
          </a:p>
        </p:txBody>
      </p:sp>
      <p:sp>
        <p:nvSpPr>
          <p:cNvPr id="9" name="Slide Number Placeholder 6"/>
          <p:cNvSpPr>
            <a:spLocks noGrp="1"/>
          </p:cNvSpPr>
          <p:nvPr>
            <p:ph type="sldNum" sz="quarter" idx="11"/>
          </p:nvPr>
        </p:nvSpPr>
        <p:spPr/>
        <p:txBody>
          <a:bodyPr/>
          <a:lstStyle>
            <a:lvl1pPr>
              <a:defRPr/>
            </a:lvl1pPr>
            <a:extLst/>
          </a:lstStyle>
          <a:p>
            <a:pPr>
              <a:defRPr/>
            </a:pPr>
            <a:fld id="{1E09759F-B842-4A1E-9139-B3C63A487DE5}"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9"/>
          <p:cNvSpPr>
            <a:spLocks noGrp="1"/>
          </p:cNvSpPr>
          <p:nvPr>
            <p:ph type="ftr" sz="quarter" idx="10"/>
          </p:nvPr>
        </p:nvSpPr>
        <p:spPr/>
        <p:txBody>
          <a:bodyPr/>
          <a:lstStyle>
            <a:lvl1pPr>
              <a:defRPr/>
            </a:lvl1pPr>
          </a:lstStyle>
          <a:p>
            <a:pPr>
              <a:defRPr/>
            </a:pPr>
            <a:r>
              <a:rPr lang="en-US"/>
              <a:t>TRAI</a:t>
            </a:r>
          </a:p>
        </p:txBody>
      </p:sp>
      <p:sp>
        <p:nvSpPr>
          <p:cNvPr id="5" name="Slide Number Placeholder 21"/>
          <p:cNvSpPr>
            <a:spLocks noGrp="1"/>
          </p:cNvSpPr>
          <p:nvPr>
            <p:ph type="sldNum" sz="quarter" idx="11"/>
          </p:nvPr>
        </p:nvSpPr>
        <p:spPr/>
        <p:txBody>
          <a:bodyPr/>
          <a:lstStyle>
            <a:lvl1pPr>
              <a:defRPr/>
            </a:lvl1pPr>
          </a:lstStyle>
          <a:p>
            <a:pPr>
              <a:defRPr/>
            </a:pPr>
            <a:fld id="{4ECE98CF-C8DE-452E-B539-23C1FCBDD60A}"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9"/>
          <p:cNvSpPr>
            <a:spLocks noGrp="1"/>
          </p:cNvSpPr>
          <p:nvPr>
            <p:ph type="ftr" sz="quarter" idx="10"/>
          </p:nvPr>
        </p:nvSpPr>
        <p:spPr/>
        <p:txBody>
          <a:bodyPr/>
          <a:lstStyle>
            <a:lvl1pPr>
              <a:defRPr/>
            </a:lvl1pPr>
          </a:lstStyle>
          <a:p>
            <a:pPr>
              <a:defRPr/>
            </a:pPr>
            <a:r>
              <a:rPr lang="en-US"/>
              <a:t>TRAI</a:t>
            </a:r>
          </a:p>
        </p:txBody>
      </p:sp>
      <p:sp>
        <p:nvSpPr>
          <p:cNvPr id="5" name="Slide Number Placeholder 21"/>
          <p:cNvSpPr>
            <a:spLocks noGrp="1"/>
          </p:cNvSpPr>
          <p:nvPr>
            <p:ph type="sldNum" sz="quarter" idx="11"/>
          </p:nvPr>
        </p:nvSpPr>
        <p:spPr/>
        <p:txBody>
          <a:bodyPr/>
          <a:lstStyle>
            <a:lvl1pPr>
              <a:defRPr/>
            </a:lvl1pPr>
          </a:lstStyle>
          <a:p>
            <a:pPr>
              <a:defRPr/>
            </a:pPr>
            <a:fld id="{38719700-3095-493D-BEA2-2769271FFFDA}"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3787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09625" y="2214563"/>
            <a:ext cx="7958138" cy="3881437"/>
          </a:xfrm>
        </p:spPr>
        <p:txBody>
          <a:bodyPr>
            <a:normAutofit/>
          </a:bodyPr>
          <a:lstStyle/>
          <a:p>
            <a:pPr lvl="0"/>
            <a:r>
              <a:rPr lang="en-US" noProof="0" smtClean="0"/>
              <a:t>Click icon to add table</a:t>
            </a:r>
            <a:endParaRPr lang="en-US" noProof="0" dirty="0"/>
          </a:p>
        </p:txBody>
      </p:sp>
      <p:sp>
        <p:nvSpPr>
          <p:cNvPr id="4" name="Footer Placeholder 4"/>
          <p:cNvSpPr>
            <a:spLocks noGrp="1"/>
          </p:cNvSpPr>
          <p:nvPr>
            <p:ph type="ftr" sz="quarter" idx="10"/>
          </p:nvPr>
        </p:nvSpPr>
        <p:spPr>
          <a:xfrm>
            <a:off x="3132138" y="6376988"/>
            <a:ext cx="3086100" cy="457200"/>
          </a:xfrm>
        </p:spPr>
        <p:txBody>
          <a:bodyPr/>
          <a:lstStyle>
            <a:lvl1pPr>
              <a:defRPr/>
            </a:lvl1pPr>
          </a:lstStyle>
          <a:p>
            <a:pPr>
              <a:defRPr/>
            </a:pPr>
            <a:r>
              <a:rPr lang="en-US"/>
              <a:t>TRAI</a:t>
            </a:r>
          </a:p>
        </p:txBody>
      </p:sp>
      <p:sp>
        <p:nvSpPr>
          <p:cNvPr id="5" name="Slide Number Placeholder 5"/>
          <p:cNvSpPr>
            <a:spLocks noGrp="1"/>
          </p:cNvSpPr>
          <p:nvPr>
            <p:ph type="sldNum" sz="quarter" idx="11"/>
          </p:nvPr>
        </p:nvSpPr>
        <p:spPr>
          <a:xfrm>
            <a:off x="6589713" y="6376988"/>
            <a:ext cx="2193925" cy="457200"/>
          </a:xfrm>
        </p:spPr>
        <p:txBody>
          <a:bodyPr/>
          <a:lstStyle>
            <a:lvl1pPr>
              <a:defRPr/>
            </a:lvl1pPr>
          </a:lstStyle>
          <a:p>
            <a:pPr>
              <a:defRPr/>
            </a:pPr>
            <a:fld id="{A1A54039-A79B-4C6F-8B86-3CC3B18D0B4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DB65E-80B7-431D-9C08-DEDCB0854017}" type="datetimeFigureOut">
              <a:rPr lang="en-US" smtClean="0"/>
              <a:pPr/>
              <a:t>5/27/2015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24DB65E-80B7-431D-9C08-DEDCB0854017}" type="datetimeFigureOut">
              <a:rPr lang="en-US" smtClean="0"/>
              <a:pPr/>
              <a:t>5/27/2015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24DB65E-80B7-431D-9C08-DEDCB0854017}" type="datetimeFigureOut">
              <a:rPr lang="en-US" smtClean="0"/>
              <a:pPr/>
              <a:t>5/27/2015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24DB65E-80B7-431D-9C08-DEDCB0854017}" type="datetimeFigureOut">
              <a:rPr lang="en-US" smtClean="0"/>
              <a:pPr/>
              <a:t>5/27/2015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DB65E-80B7-431D-9C08-DEDCB0854017}" type="datetimeFigureOut">
              <a:rPr lang="en-US" smtClean="0"/>
              <a:pPr/>
              <a:t>5/27/2015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DB65E-80B7-431D-9C08-DEDCB0854017}" type="datetimeFigureOut">
              <a:rPr lang="en-US" smtClean="0"/>
              <a:pPr/>
              <a:t>5/27/2015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DB65E-80B7-431D-9C08-DEDCB0854017}" type="datetimeFigureOut">
              <a:rPr lang="en-US" smtClean="0"/>
              <a:pPr/>
              <a:t>5/27/2015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D63B519-2065-4731-A62A-50D86B3945B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DB65E-80B7-431D-9C08-DEDCB0854017}" type="datetimeFigureOut">
              <a:rPr lang="en-US" smtClean="0"/>
              <a:pPr/>
              <a:t>5/27/2015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3B519-2065-4731-A62A-50D86B3945B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CC"/>
        </a:solidFill>
        <a:effectLst/>
      </p:bgPr>
    </p:bg>
    <p:spTree>
      <p:nvGrpSpPr>
        <p:cNvPr id="1" name=""/>
        <p:cNvGrpSpPr/>
        <p:nvPr/>
      </p:nvGrpSpPr>
      <p:grpSpPr>
        <a:xfrm>
          <a:off x="0" y="0"/>
          <a:ext cx="0" cy="0"/>
          <a:chOff x="0" y="0"/>
          <a:chExt cx="0" cy="0"/>
        </a:xfrm>
      </p:grpSpPr>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27"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cs typeface="+mn-cs"/>
              </a:defRPr>
            </a:lvl1pPr>
            <a:extLst/>
          </a:lstStyle>
          <a:p>
            <a:pPr>
              <a:defRPr/>
            </a:pPr>
            <a:r>
              <a:rPr lang="en-US"/>
              <a:t>TRAI</a:t>
            </a:r>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latin typeface="Arial" charset="0"/>
                <a:cs typeface="+mn-cs"/>
              </a:defRPr>
            </a:lvl1pPr>
            <a:extLst/>
          </a:lstStyle>
          <a:p>
            <a:pPr>
              <a:defRPr/>
            </a:pPr>
            <a:fld id="{A8368F0C-B85F-4E3F-9896-1E9962D2B651}" type="slidenum">
              <a:rPr lang="en-US"/>
              <a:pPr>
                <a:defRPr/>
              </a:pPr>
              <a:t>‹#›</a:t>
            </a:fld>
            <a:endParaRPr lang="en-US" dirty="0"/>
          </a:p>
        </p:txBody>
      </p:sp>
      <p:sp>
        <p:nvSpPr>
          <p:cNvPr id="15" name="Rectangle 14"/>
          <p:cNvSpPr/>
          <p:nvPr/>
        </p:nvSpPr>
        <p:spPr bwMode="invGray">
          <a:xfrm>
            <a:off x="977900"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031" name="TextBox 1"/>
          <p:cNvSpPr txBox="1">
            <a:spLocks noChangeArrowheads="1"/>
          </p:cNvSpPr>
          <p:nvPr/>
        </p:nvSpPr>
        <p:spPr bwMode="auto">
          <a:xfrm>
            <a:off x="304800" y="2590800"/>
            <a:ext cx="184150" cy="369888"/>
          </a:xfrm>
          <a:prstGeom prst="rect">
            <a:avLst/>
          </a:prstGeom>
          <a:noFill/>
          <a:ln>
            <a:noFill/>
          </a:ln>
          <a:extLst/>
        </p:spPr>
        <p:txBody>
          <a:bodyPr wrap="none">
            <a:spAutoFit/>
          </a:bodyPr>
          <a:lstStyle>
            <a:lvl1pPr eaLnBrk="0" hangingPunct="0">
              <a:defRPr>
                <a:solidFill>
                  <a:schemeClr val="tx1"/>
                </a:solidFill>
                <a:latin typeface="Century Gothic" pitchFamily="34" charset="0"/>
                <a:cs typeface="Arial" charset="0"/>
              </a:defRPr>
            </a:lvl1pPr>
            <a:lvl2pPr marL="742950" indent="-285750" eaLnBrk="0" hangingPunct="0">
              <a:defRPr>
                <a:solidFill>
                  <a:schemeClr val="tx1"/>
                </a:solidFill>
                <a:latin typeface="Century Gothic" pitchFamily="34" charset="0"/>
                <a:cs typeface="Arial" charset="0"/>
              </a:defRPr>
            </a:lvl2pPr>
            <a:lvl3pPr marL="1143000" indent="-228600" eaLnBrk="0" hangingPunct="0">
              <a:defRPr>
                <a:solidFill>
                  <a:schemeClr val="tx1"/>
                </a:solidFill>
                <a:latin typeface="Century Gothic" pitchFamily="34" charset="0"/>
                <a:cs typeface="Arial" charset="0"/>
              </a:defRPr>
            </a:lvl3pPr>
            <a:lvl4pPr marL="1600200" indent="-228600" eaLnBrk="0" hangingPunct="0">
              <a:defRPr>
                <a:solidFill>
                  <a:schemeClr val="tx1"/>
                </a:solidFill>
                <a:latin typeface="Century Gothic" pitchFamily="34" charset="0"/>
                <a:cs typeface="Arial" charset="0"/>
              </a:defRPr>
            </a:lvl4pPr>
            <a:lvl5pPr marL="2057400" indent="-228600" eaLnBrk="0" hangingPunct="0">
              <a:defRPr>
                <a:solidFill>
                  <a:schemeClr val="tx1"/>
                </a:solidFill>
                <a:latin typeface="Century Gothic" pitchFamily="34" charset="0"/>
                <a:cs typeface="Arial" charset="0"/>
              </a:defRPr>
            </a:lvl5pPr>
            <a:lvl6pPr marL="2514600" indent="-228600" eaLnBrk="0" fontAlgn="base" hangingPunct="0">
              <a:spcBef>
                <a:spcPct val="0"/>
              </a:spcBef>
              <a:spcAft>
                <a:spcPct val="0"/>
              </a:spcAft>
              <a:defRPr>
                <a:solidFill>
                  <a:schemeClr val="tx1"/>
                </a:solidFill>
                <a:latin typeface="Century Gothic" pitchFamily="34" charset="0"/>
                <a:cs typeface="Arial" charset="0"/>
              </a:defRPr>
            </a:lvl6pPr>
            <a:lvl7pPr marL="2971800" indent="-228600" eaLnBrk="0" fontAlgn="base" hangingPunct="0">
              <a:spcBef>
                <a:spcPct val="0"/>
              </a:spcBef>
              <a:spcAft>
                <a:spcPct val="0"/>
              </a:spcAft>
              <a:defRPr>
                <a:solidFill>
                  <a:schemeClr val="tx1"/>
                </a:solidFill>
                <a:latin typeface="Century Gothic" pitchFamily="34" charset="0"/>
                <a:cs typeface="Arial" charset="0"/>
              </a:defRPr>
            </a:lvl7pPr>
            <a:lvl8pPr marL="3429000" indent="-228600" eaLnBrk="0" fontAlgn="base" hangingPunct="0">
              <a:spcBef>
                <a:spcPct val="0"/>
              </a:spcBef>
              <a:spcAft>
                <a:spcPct val="0"/>
              </a:spcAft>
              <a:defRPr>
                <a:solidFill>
                  <a:schemeClr val="tx1"/>
                </a:solidFill>
                <a:latin typeface="Century Gothic" pitchFamily="34" charset="0"/>
                <a:cs typeface="Arial" charset="0"/>
              </a:defRPr>
            </a:lvl8pPr>
            <a:lvl9pPr marL="3886200" indent="-228600" eaLnBrk="0" fontAlgn="base" hangingPunct="0">
              <a:spcBef>
                <a:spcPct val="0"/>
              </a:spcBef>
              <a:spcAft>
                <a:spcPct val="0"/>
              </a:spcAft>
              <a:defRPr>
                <a:solidFill>
                  <a:schemeClr val="tx1"/>
                </a:solidFill>
                <a:latin typeface="Century Gothic" pitchFamily="34" charset="0"/>
                <a:cs typeface="Arial" charset="0"/>
              </a:defRPr>
            </a:lvl9pPr>
          </a:lstStyle>
          <a:p>
            <a:pPr eaLnBrk="1" hangingPunct="1">
              <a:defRPr/>
            </a:pPr>
            <a:endParaRPr lang="en-US"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iming>
    <p:tnLst>
      <p:par>
        <p:cTn id="1" dur="indefinite" restart="never" nodeType="tmRoot"/>
      </p:par>
    </p:tnLst>
  </p:timing>
  <p:hf hdr="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eaLnBrk="1" fontAlgn="base" hangingPunct="1">
        <a:spcBef>
          <a:spcPct val="0"/>
        </a:spcBef>
        <a:spcAft>
          <a:spcPct val="0"/>
        </a:spcAft>
        <a:defRPr sz="4300">
          <a:solidFill>
            <a:srgbClr val="572314"/>
          </a:solidFill>
          <a:latin typeface="Gill Sans MT" pitchFamily="34" charset="0"/>
        </a:defRPr>
      </a:lvl6pPr>
      <a:lvl7pPr marL="914400" algn="l" rtl="0" eaLnBrk="1" fontAlgn="base" hangingPunct="1">
        <a:spcBef>
          <a:spcPct val="0"/>
        </a:spcBef>
        <a:spcAft>
          <a:spcPct val="0"/>
        </a:spcAft>
        <a:defRPr sz="4300">
          <a:solidFill>
            <a:srgbClr val="572314"/>
          </a:solidFill>
          <a:latin typeface="Gill Sans MT" pitchFamily="34" charset="0"/>
        </a:defRPr>
      </a:lvl7pPr>
      <a:lvl8pPr marL="1371600" algn="l" rtl="0" eaLnBrk="1" fontAlgn="base" hangingPunct="1">
        <a:spcBef>
          <a:spcPct val="0"/>
        </a:spcBef>
        <a:spcAft>
          <a:spcPct val="0"/>
        </a:spcAft>
        <a:defRPr sz="4300">
          <a:solidFill>
            <a:srgbClr val="572314"/>
          </a:solidFill>
          <a:latin typeface="Gill Sans MT" pitchFamily="34" charset="0"/>
        </a:defRPr>
      </a:lvl8pPr>
      <a:lvl9pPr marL="1828800" algn="l" rtl="0" eaLnBrk="1" fontAlgn="base" hangingPunct="1">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businesstoday.intoday.in/story/fm-arun-jaitley-on-jan-dhan-yojana-bank-account-target/1/212844.html"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990600" y="1828800"/>
            <a:ext cx="7772400" cy="3124200"/>
          </a:xfrm>
        </p:spPr>
        <p:txBody>
          <a:bodyPr>
            <a:normAutofit fontScale="90000"/>
          </a:bodyPr>
          <a:lstStyle/>
          <a:p>
            <a:pPr algn="ctr" eaLnBrk="1" hangingPunct="1"/>
            <a:r>
              <a:rPr lang="en-US" altLang="en-US" sz="4000" dirty="0" smtClean="0">
                <a:solidFill>
                  <a:srgbClr val="C00000"/>
                </a:solidFill>
                <a:latin typeface="Arial Black" pitchFamily="34" charset="0"/>
              </a:rPr>
              <a:t/>
            </a:r>
            <a:br>
              <a:rPr lang="en-US" altLang="en-US" sz="4000" dirty="0" smtClean="0">
                <a:solidFill>
                  <a:srgbClr val="C00000"/>
                </a:solidFill>
                <a:latin typeface="Arial Black" pitchFamily="34" charset="0"/>
              </a:rPr>
            </a:br>
            <a:r>
              <a:rPr lang="en-US" altLang="en-US" sz="4000" dirty="0">
                <a:solidFill>
                  <a:srgbClr val="C00000"/>
                </a:solidFill>
                <a:latin typeface="Arial Black" pitchFamily="34" charset="0"/>
              </a:rPr>
              <a:t/>
            </a:r>
            <a:br>
              <a:rPr lang="en-US" altLang="en-US" sz="4000" dirty="0">
                <a:solidFill>
                  <a:srgbClr val="C00000"/>
                </a:solidFill>
                <a:latin typeface="Arial Black" pitchFamily="34" charset="0"/>
              </a:rPr>
            </a:br>
            <a:r>
              <a:rPr lang="en-US" altLang="en-US" sz="4000" dirty="0" smtClean="0">
                <a:solidFill>
                  <a:srgbClr val="C00000"/>
                </a:solidFill>
                <a:latin typeface="Arial Black" pitchFamily="34" charset="0"/>
              </a:rPr>
              <a:t/>
            </a:r>
            <a:br>
              <a:rPr lang="en-US" altLang="en-US" sz="4000" dirty="0" smtClean="0">
                <a:solidFill>
                  <a:srgbClr val="C00000"/>
                </a:solidFill>
                <a:latin typeface="Arial Black" pitchFamily="34" charset="0"/>
              </a:rPr>
            </a:br>
            <a:r>
              <a:rPr lang="en-US" altLang="en-US" sz="4000" dirty="0">
                <a:solidFill>
                  <a:srgbClr val="C00000"/>
                </a:solidFill>
                <a:latin typeface="Arial Black" pitchFamily="34" charset="0"/>
              </a:rPr>
              <a:t/>
            </a:r>
            <a:br>
              <a:rPr lang="en-US" altLang="en-US" sz="4000" dirty="0">
                <a:solidFill>
                  <a:srgbClr val="C00000"/>
                </a:solidFill>
                <a:latin typeface="Arial Black" pitchFamily="34" charset="0"/>
              </a:rPr>
            </a:br>
            <a:r>
              <a:rPr lang="en-US" altLang="en-US" sz="4000" dirty="0" smtClean="0">
                <a:solidFill>
                  <a:srgbClr val="C00000"/>
                </a:solidFill>
                <a:latin typeface="Arial Black" pitchFamily="34" charset="0"/>
              </a:rPr>
              <a:t/>
            </a:r>
            <a:br>
              <a:rPr lang="en-US" altLang="en-US" sz="4000" dirty="0" smtClean="0">
                <a:solidFill>
                  <a:srgbClr val="C00000"/>
                </a:solidFill>
                <a:latin typeface="Arial Black" pitchFamily="34" charset="0"/>
              </a:rPr>
            </a:br>
            <a:r>
              <a:rPr lang="en-US" altLang="en-US" sz="4000" dirty="0">
                <a:solidFill>
                  <a:srgbClr val="C00000"/>
                </a:solidFill>
                <a:latin typeface="Arial Black" pitchFamily="34" charset="0"/>
              </a:rPr>
              <a:t/>
            </a:r>
            <a:br>
              <a:rPr lang="en-US" altLang="en-US" sz="4000" dirty="0">
                <a:solidFill>
                  <a:srgbClr val="C00000"/>
                </a:solidFill>
                <a:latin typeface="Arial Black" pitchFamily="34" charset="0"/>
              </a:rPr>
            </a:br>
            <a:r>
              <a:rPr lang="en-US" altLang="en-US" sz="4000" dirty="0" smtClean="0">
                <a:solidFill>
                  <a:srgbClr val="C00000"/>
                </a:solidFill>
                <a:latin typeface="Arial Black" pitchFamily="34" charset="0"/>
              </a:rPr>
              <a:t>Digital Financial Services and Financial Inclusion </a:t>
            </a:r>
            <a:br>
              <a:rPr lang="en-US" altLang="en-US" sz="4000" dirty="0" smtClean="0">
                <a:solidFill>
                  <a:srgbClr val="C00000"/>
                </a:solidFill>
                <a:latin typeface="Arial Black" pitchFamily="34" charset="0"/>
              </a:rPr>
            </a:br>
            <a:r>
              <a:rPr lang="en-US" altLang="en-US" sz="4000" dirty="0" smtClean="0">
                <a:solidFill>
                  <a:srgbClr val="C00000"/>
                </a:solidFill>
                <a:latin typeface="Arial Black" pitchFamily="34" charset="0"/>
              </a:rPr>
              <a:t/>
            </a:r>
            <a:br>
              <a:rPr lang="en-US" altLang="en-US" sz="4000" dirty="0" smtClean="0">
                <a:solidFill>
                  <a:srgbClr val="C00000"/>
                </a:solidFill>
                <a:latin typeface="Arial Black" pitchFamily="34" charset="0"/>
              </a:rPr>
            </a:br>
            <a:r>
              <a:rPr lang="en-US" altLang="en-US" sz="2000" dirty="0" smtClean="0">
                <a:solidFill>
                  <a:srgbClr val="C00000"/>
                </a:solidFill>
                <a:latin typeface="Arial Black" pitchFamily="34" charset="0"/>
              </a:rPr>
              <a:t>by</a:t>
            </a:r>
            <a:br>
              <a:rPr lang="en-US" altLang="en-US" sz="2000" dirty="0" smtClean="0">
                <a:solidFill>
                  <a:srgbClr val="C00000"/>
                </a:solidFill>
                <a:latin typeface="Arial Black" pitchFamily="34" charset="0"/>
              </a:rPr>
            </a:br>
            <a:r>
              <a:rPr lang="en-US" altLang="en-US" sz="2000" dirty="0">
                <a:solidFill>
                  <a:srgbClr val="C00000"/>
                </a:solidFill>
                <a:latin typeface="Arial Black" pitchFamily="34" charset="0"/>
              </a:rPr>
              <a:t/>
            </a:r>
            <a:br>
              <a:rPr lang="en-US" altLang="en-US" sz="2000" dirty="0">
                <a:solidFill>
                  <a:srgbClr val="C00000"/>
                </a:solidFill>
                <a:latin typeface="Arial Black" pitchFamily="34" charset="0"/>
              </a:rPr>
            </a:br>
            <a:r>
              <a:rPr lang="en-US" altLang="en-US" sz="2000" dirty="0" smtClean="0">
                <a:solidFill>
                  <a:srgbClr val="C00000"/>
                </a:solidFill>
                <a:latin typeface="Arial Black" pitchFamily="34" charset="0"/>
              </a:rPr>
              <a:t>PARAMESWARAN. N</a:t>
            </a:r>
            <a:br>
              <a:rPr lang="en-US" altLang="en-US" sz="2000" dirty="0" smtClean="0">
                <a:solidFill>
                  <a:srgbClr val="C00000"/>
                </a:solidFill>
                <a:latin typeface="Arial Black" pitchFamily="34" charset="0"/>
              </a:rPr>
            </a:br>
            <a:r>
              <a:rPr lang="en-US" altLang="en-US" sz="2000" dirty="0" smtClean="0">
                <a:solidFill>
                  <a:srgbClr val="C00000"/>
                </a:solidFill>
                <a:latin typeface="Arial Black" pitchFamily="34" charset="0"/>
              </a:rPr>
              <a:t>Principal Advisor</a:t>
            </a:r>
            <a:br>
              <a:rPr lang="en-US" altLang="en-US" sz="2000" dirty="0" smtClean="0">
                <a:solidFill>
                  <a:srgbClr val="C00000"/>
                </a:solidFill>
                <a:latin typeface="Arial Black" pitchFamily="34" charset="0"/>
              </a:rPr>
            </a:br>
            <a:r>
              <a:rPr lang="en-US" altLang="en-US" sz="2000" dirty="0" smtClean="0">
                <a:solidFill>
                  <a:srgbClr val="C00000"/>
                </a:solidFill>
                <a:latin typeface="Arial Black" pitchFamily="34" charset="0"/>
              </a:rPr>
              <a:t>Telecom Regulatory Authority of India (TRAI)</a:t>
            </a:r>
            <a:br>
              <a:rPr lang="en-US" altLang="en-US" sz="2000" dirty="0" smtClean="0">
                <a:solidFill>
                  <a:srgbClr val="C00000"/>
                </a:solidFill>
                <a:latin typeface="Arial Black" pitchFamily="34" charset="0"/>
              </a:rPr>
            </a:br>
            <a:endParaRPr lang="en-US" altLang="en-US" sz="4000" dirty="0" smtClean="0">
              <a:solidFill>
                <a:srgbClr val="C00000"/>
              </a:solidFill>
              <a:latin typeface="Arial Black" pitchFamily="34" charset="0"/>
            </a:endParaRPr>
          </a:p>
        </p:txBody>
      </p:sp>
      <p:sp>
        <p:nvSpPr>
          <p:cNvPr id="2051" name="Subtitle 2"/>
          <p:cNvSpPr>
            <a:spLocks noGrp="1"/>
          </p:cNvSpPr>
          <p:nvPr>
            <p:ph type="subTitle" idx="1"/>
          </p:nvPr>
        </p:nvSpPr>
        <p:spPr>
          <a:xfrm>
            <a:off x="1219200" y="4876800"/>
            <a:ext cx="7696200" cy="914400"/>
          </a:xfrm>
        </p:spPr>
        <p:txBody>
          <a:bodyPr/>
          <a:lstStyle/>
          <a:p>
            <a:pPr eaLnBrk="1" hangingPunct="1"/>
            <a:r>
              <a:rPr lang="en-US" altLang="en-US" sz="2800" dirty="0" smtClean="0">
                <a:solidFill>
                  <a:srgbClr val="002060"/>
                </a:solidFill>
              </a:rPr>
              <a:t>  </a:t>
            </a:r>
          </a:p>
        </p:txBody>
      </p:sp>
    </p:spTree>
    <p:extLst>
      <p:ext uri="{BB962C8B-B14F-4D97-AF65-F5344CB8AC3E}">
        <p14:creationId xmlns:p14="http://schemas.microsoft.com/office/powerpoint/2010/main" val="1749170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447800" y="0"/>
            <a:ext cx="8229600" cy="838200"/>
          </a:xfrm>
        </p:spPr>
        <p:txBody>
          <a:bodyPr/>
          <a:lstStyle/>
          <a:p>
            <a:pPr eaLnBrk="1" hangingPunct="1"/>
            <a:r>
              <a:rPr lang="en-US" altLang="en-US" sz="3600" dirty="0" smtClean="0">
                <a:solidFill>
                  <a:srgbClr val="C00000"/>
                </a:solidFill>
              </a:rPr>
              <a:t>What is the solution?</a:t>
            </a:r>
          </a:p>
        </p:txBody>
      </p:sp>
      <p:sp>
        <p:nvSpPr>
          <p:cNvPr id="6147" name="Content Placeholder 2"/>
          <p:cNvSpPr>
            <a:spLocks noGrp="1"/>
          </p:cNvSpPr>
          <p:nvPr>
            <p:ph idx="1"/>
          </p:nvPr>
        </p:nvSpPr>
        <p:spPr>
          <a:xfrm>
            <a:off x="1066800" y="838200"/>
            <a:ext cx="7772400" cy="4495800"/>
          </a:xfrm>
        </p:spPr>
        <p:txBody>
          <a:bodyPr/>
          <a:lstStyle/>
          <a:p>
            <a:pPr eaLnBrk="1" hangingPunct="1"/>
            <a:r>
              <a:rPr lang="en-US" altLang="en-US" sz="2000" b="1" dirty="0" smtClean="0"/>
              <a:t>Solution – Technology driven service delivery models</a:t>
            </a:r>
          </a:p>
          <a:p>
            <a:pPr eaLnBrk="1" hangingPunct="1"/>
            <a:r>
              <a:rPr lang="en-US" altLang="en-US" sz="2000" b="1" dirty="0" smtClean="0"/>
              <a:t>The best candidate amongst such models is mobile banking.</a:t>
            </a:r>
          </a:p>
          <a:p>
            <a:pPr eaLnBrk="1" hangingPunct="1"/>
            <a:r>
              <a:rPr lang="en-US" altLang="en-US" sz="2000" b="1" dirty="0" smtClean="0"/>
              <a:t>Why?</a:t>
            </a:r>
          </a:p>
          <a:p>
            <a:pPr lvl="1" eaLnBrk="1" hangingPunct="1"/>
            <a:r>
              <a:rPr lang="en-US" altLang="en-US" sz="2000" b="1" dirty="0" smtClean="0"/>
              <a:t>There are about 350 m mobile connections in the rural areas.</a:t>
            </a:r>
          </a:p>
          <a:p>
            <a:pPr lvl="1" eaLnBrk="1" hangingPunct="1"/>
            <a:r>
              <a:rPr lang="en-US" altLang="en-US" sz="2000" b="1" dirty="0" smtClean="0"/>
              <a:t>A large number of mobile subscribers in rural areas do not have access to banking facilities.</a:t>
            </a:r>
          </a:p>
          <a:p>
            <a:pPr lvl="1" eaLnBrk="1" hangingPunct="1"/>
            <a:r>
              <a:rPr lang="en-US" altLang="en-US" sz="2000" b="1" dirty="0" smtClean="0"/>
              <a:t>For both the citizens and the banks – transacting through a mobile phone would be about 10 times cheaper than through a bank branch.</a:t>
            </a:r>
          </a:p>
          <a:p>
            <a:pPr lvl="1" eaLnBrk="1" hangingPunct="1"/>
            <a:r>
              <a:rPr lang="en-US" altLang="en-US" sz="2000" b="1" dirty="0" smtClean="0"/>
              <a:t>Demand side: mobile banking will make banking services affordable and immediately accessible.</a:t>
            </a:r>
          </a:p>
          <a:p>
            <a:pPr lvl="1" eaLnBrk="1" hangingPunct="1"/>
            <a:r>
              <a:rPr lang="en-US" altLang="en-US" sz="2000" b="1" dirty="0" smtClean="0"/>
              <a:t>Supply side: mobile banking would be cost effective; it would make small value transactions made by low-income citizens economically viable to the banks.  </a:t>
            </a:r>
          </a:p>
          <a:p>
            <a:pPr lvl="1" eaLnBrk="1" hangingPunct="1">
              <a:buFont typeface="Arial" charset="0"/>
              <a:buNone/>
            </a:pPr>
            <a:r>
              <a:rPr lang="en-US" altLang="en-US" sz="2000" b="1" dirty="0" smtClean="0"/>
              <a:t>=&gt; Mobile telephone can be leveraged to achieve the goal of financial inclusion.</a:t>
            </a:r>
          </a:p>
        </p:txBody>
      </p:sp>
    </p:spTree>
    <p:extLst>
      <p:ext uri="{BB962C8B-B14F-4D97-AF65-F5344CB8AC3E}">
        <p14:creationId xmlns:p14="http://schemas.microsoft.com/office/powerpoint/2010/main" val="254894436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52500" y="228600"/>
            <a:ext cx="8229600" cy="838200"/>
          </a:xfrm>
        </p:spPr>
        <p:txBody>
          <a:bodyPr/>
          <a:lstStyle/>
          <a:p>
            <a:pPr eaLnBrk="1" hangingPunct="1"/>
            <a:r>
              <a:rPr lang="en-US" altLang="en-US" sz="3600" dirty="0" smtClean="0">
                <a:solidFill>
                  <a:srgbClr val="C00000"/>
                </a:solidFill>
              </a:rPr>
              <a:t>Mobile Banking</a:t>
            </a:r>
          </a:p>
        </p:txBody>
      </p:sp>
      <p:sp>
        <p:nvSpPr>
          <p:cNvPr id="8195" name="Content Placeholder 2"/>
          <p:cNvSpPr>
            <a:spLocks noGrp="1"/>
          </p:cNvSpPr>
          <p:nvPr>
            <p:ph idx="1"/>
          </p:nvPr>
        </p:nvSpPr>
        <p:spPr>
          <a:xfrm>
            <a:off x="1066800" y="1143000"/>
            <a:ext cx="7696200" cy="2362200"/>
          </a:xfrm>
        </p:spPr>
        <p:txBody>
          <a:bodyPr/>
          <a:lstStyle/>
          <a:p>
            <a:pPr eaLnBrk="1" hangingPunct="1"/>
            <a:r>
              <a:rPr lang="en-US" altLang="en-US" sz="2000" dirty="0" smtClean="0">
                <a:latin typeface="Arial Black" pitchFamily="34" charset="0"/>
              </a:rPr>
              <a:t>Goal of Mobile banking – </a:t>
            </a:r>
          </a:p>
          <a:p>
            <a:pPr eaLnBrk="1" hangingPunct="1">
              <a:buFont typeface="Arial" charset="0"/>
              <a:buNone/>
            </a:pPr>
            <a:r>
              <a:rPr lang="en-US" altLang="en-US" sz="2000" dirty="0" smtClean="0">
                <a:latin typeface="Arial Black" pitchFamily="34" charset="0"/>
              </a:rPr>
              <a:t>	To enable funds transfer from an account in any bank to any other account in the same or any other bank on a real time basis</a:t>
            </a:r>
          </a:p>
          <a:p>
            <a:pPr eaLnBrk="1" hangingPunct="1">
              <a:buFont typeface="Arial" charset="0"/>
              <a:buNone/>
            </a:pPr>
            <a:endParaRPr lang="en-US" altLang="en-US" sz="2000" dirty="0" smtClean="0">
              <a:latin typeface="Arial Black" pitchFamily="34" charset="0"/>
            </a:endParaRPr>
          </a:p>
          <a:p>
            <a:pPr eaLnBrk="1" hangingPunct="1">
              <a:buFont typeface="Arial" charset="0"/>
              <a:buNone/>
            </a:pPr>
            <a:r>
              <a:rPr lang="en-US" altLang="en-US" sz="2000" dirty="0">
                <a:latin typeface="Arial Black" pitchFamily="34" charset="0"/>
              </a:rPr>
              <a:t>	</a:t>
            </a:r>
            <a:r>
              <a:rPr lang="en-US" altLang="en-US" sz="2000" dirty="0" smtClean="0">
                <a:latin typeface="Arial Black" pitchFamily="34" charset="0"/>
              </a:rPr>
              <a:t>Modes of Mobile Banking</a:t>
            </a:r>
          </a:p>
          <a:p>
            <a:pPr eaLnBrk="1" hangingPunct="1">
              <a:buFont typeface="Arial" charset="0"/>
              <a:buNone/>
            </a:pPr>
            <a:r>
              <a:rPr lang="en-US" altLang="en-US" sz="2000" dirty="0">
                <a:latin typeface="Arial Black" pitchFamily="34" charset="0"/>
              </a:rPr>
              <a:t>	 </a:t>
            </a:r>
            <a:r>
              <a:rPr lang="en-US" altLang="en-US" sz="2000" dirty="0" smtClean="0">
                <a:latin typeface="Arial Black" pitchFamily="34" charset="0"/>
              </a:rPr>
              <a:t>  Interactive </a:t>
            </a:r>
            <a:r>
              <a:rPr lang="en-US" altLang="en-US" sz="2000" dirty="0">
                <a:latin typeface="Arial Black" pitchFamily="34" charset="0"/>
              </a:rPr>
              <a:t>Voice Response (IVR)</a:t>
            </a:r>
          </a:p>
          <a:p>
            <a:pPr lvl="1"/>
            <a:r>
              <a:rPr lang="en-US" altLang="en-US" sz="2000" dirty="0">
                <a:latin typeface="Arial Black" pitchFamily="34" charset="0"/>
              </a:rPr>
              <a:t>Short Messaging Service (SMS)</a:t>
            </a:r>
          </a:p>
          <a:p>
            <a:pPr lvl="1"/>
            <a:r>
              <a:rPr lang="en-US" altLang="en-US" sz="2000" dirty="0">
                <a:latin typeface="Arial Black" pitchFamily="34" charset="0"/>
              </a:rPr>
              <a:t>Wireless Access Protocol (WAP)</a:t>
            </a:r>
          </a:p>
          <a:p>
            <a:pPr lvl="1"/>
            <a:r>
              <a:rPr lang="en-US" altLang="en-US" sz="2000" dirty="0">
                <a:latin typeface="Arial Black" pitchFamily="34" charset="0"/>
              </a:rPr>
              <a:t>Stand-alone Mobile Application Clients (Mobile Apps)</a:t>
            </a:r>
          </a:p>
          <a:p>
            <a:pPr lvl="1"/>
            <a:r>
              <a:rPr lang="en-US" altLang="en-US" sz="2000" dirty="0">
                <a:latin typeface="Arial Black" pitchFamily="34" charset="0"/>
              </a:rPr>
              <a:t>Unstructured Supplementary Service Data (USSD)</a:t>
            </a:r>
          </a:p>
          <a:p>
            <a:pPr lvl="1"/>
            <a:r>
              <a:rPr lang="en-US" altLang="en-US" sz="2000" dirty="0">
                <a:latin typeface="Arial Black" pitchFamily="34" charset="0"/>
              </a:rPr>
              <a:t>Using SIM tool Kit (STK) </a:t>
            </a:r>
          </a:p>
          <a:p>
            <a:pPr eaLnBrk="1" hangingPunct="1">
              <a:buFont typeface="Arial" charset="0"/>
              <a:buNone/>
            </a:pPr>
            <a:endParaRPr lang="en-US" altLang="en-US" sz="2200" dirty="0" smtClean="0"/>
          </a:p>
          <a:p>
            <a:pPr eaLnBrk="1" hangingPunct="1">
              <a:buFont typeface="Arial" charset="0"/>
              <a:buNone/>
            </a:pPr>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5397843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62000"/>
          </a:xfrm>
        </p:spPr>
        <p:txBody>
          <a:bodyPr>
            <a:normAutofit/>
          </a:bodyPr>
          <a:lstStyle/>
          <a:p>
            <a:pPr algn="r"/>
            <a:r>
              <a:rPr lang="en-US" altLang="en-US" sz="3200" dirty="0" smtClean="0">
                <a:solidFill>
                  <a:srgbClr val="C00000"/>
                </a:solidFill>
              </a:rPr>
              <a:t>Comparison of Various Modes of Mobile Banking</a:t>
            </a:r>
          </a:p>
        </p:txBody>
      </p:sp>
      <p:graphicFrame>
        <p:nvGraphicFramePr>
          <p:cNvPr id="4" name="Content Placeholder 3"/>
          <p:cNvGraphicFramePr>
            <a:graphicFrameLocks noGrp="1"/>
          </p:cNvGraphicFramePr>
          <p:nvPr>
            <p:ph idx="1"/>
          </p:nvPr>
        </p:nvGraphicFramePr>
        <p:xfrm>
          <a:off x="152400" y="762000"/>
          <a:ext cx="8762999" cy="4267200"/>
        </p:xfrm>
        <a:graphic>
          <a:graphicData uri="http://schemas.openxmlformats.org/drawingml/2006/table">
            <a:tbl>
              <a:tblPr firstRow="1" bandRow="1">
                <a:tableStyleId>{5C22544A-7EE6-4342-B048-85BDC9FD1C3A}</a:tableStyleId>
              </a:tblPr>
              <a:tblGrid>
                <a:gridCol w="730250"/>
                <a:gridCol w="1379361"/>
                <a:gridCol w="1866194"/>
                <a:gridCol w="1379361"/>
                <a:gridCol w="3407833"/>
              </a:tblGrid>
              <a:tr h="707571">
                <a:tc>
                  <a:txBody>
                    <a:bodyPr/>
                    <a:lstStyle/>
                    <a:p>
                      <a:pPr algn="ctr" fontAlgn="ctr"/>
                      <a:r>
                        <a:rPr lang="en-US" sz="1600" b="1" i="0" u="none" strike="noStrike" dirty="0">
                          <a:solidFill>
                            <a:srgbClr val="000000"/>
                          </a:solidFill>
                          <a:latin typeface="Tahoma"/>
                        </a:rPr>
                        <a:t>S. 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dirty="0">
                          <a:solidFill>
                            <a:srgbClr val="000000"/>
                          </a:solidFill>
                          <a:latin typeface="Tahoma"/>
                        </a:rPr>
                        <a:t>Mode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dirty="0">
                          <a:solidFill>
                            <a:srgbClr val="000000"/>
                          </a:solidFill>
                          <a:latin typeface="Tahoma"/>
                        </a:rPr>
                        <a:t>Handset Requirement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dirty="0">
                          <a:solidFill>
                            <a:srgbClr val="000000"/>
                          </a:solidFill>
                          <a:latin typeface="Tahoma"/>
                        </a:rPr>
                        <a:t>Cost per transaction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b="1" i="0" u="none" strike="noStrike" dirty="0">
                          <a:solidFill>
                            <a:srgbClr val="000000"/>
                          </a:solidFill>
                          <a:latin typeface="Tahoma"/>
                        </a:rPr>
                        <a:t>Ease of Provisioning to the subscriber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1629">
                <a:tc>
                  <a:txBody>
                    <a:bodyPr/>
                    <a:lstStyle/>
                    <a:p>
                      <a:pPr algn="ctr" fontAlgn="b"/>
                      <a:r>
                        <a:rPr lang="en-US" sz="1600" b="0" i="0" u="none" strike="noStrike" dirty="0">
                          <a:solidFill>
                            <a:srgbClr val="000000"/>
                          </a:solidFill>
                          <a:latin typeface="Tahoma"/>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ahoma"/>
                        </a:rPr>
                        <a:t>IVR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Any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latin typeface="Tahoma"/>
                        </a:rPr>
                        <a:t>High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b"/>
                      <a:r>
                        <a:rPr lang="en-US" sz="1600" b="0" i="0" u="none" strike="noStrike" dirty="0">
                          <a:solidFill>
                            <a:srgbClr val="000000"/>
                          </a:solidFill>
                          <a:latin typeface="Tahoma"/>
                        </a:rPr>
                        <a:t>There is no need for separate provisioning for the subscriber to use these modes.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pPr algn="ctr" fontAlgn="b"/>
                      <a:r>
                        <a:rPr lang="en-US" sz="1600" b="0" i="0" u="none" strike="noStrike">
                          <a:solidFill>
                            <a:srgbClr val="000000"/>
                          </a:solidFill>
                          <a:latin typeface="Tahoma"/>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ahoma"/>
                        </a:rPr>
                        <a:t>SMS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Any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Medium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533400">
                <a:tc>
                  <a:txBody>
                    <a:bodyPr/>
                    <a:lstStyle/>
                    <a:p>
                      <a:pPr algn="ctr" fontAlgn="b"/>
                      <a:r>
                        <a:rPr lang="en-US" sz="1600" b="0" i="0" u="none" strike="noStrike">
                          <a:solidFill>
                            <a:srgbClr val="000000"/>
                          </a:solidFill>
                          <a:latin typeface="Tahoma"/>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ahoma"/>
                        </a:rPr>
                        <a:t>USSD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Any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Medium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609600">
                <a:tc>
                  <a:txBody>
                    <a:bodyPr/>
                    <a:lstStyle/>
                    <a:p>
                      <a:pPr algn="ctr" fontAlgn="b"/>
                      <a:r>
                        <a:rPr lang="en-US" sz="1600" b="0" i="0" u="none" strike="noStrike">
                          <a:solidFill>
                            <a:srgbClr val="000000"/>
                          </a:solidFill>
                          <a:latin typeface="Tahoma"/>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a:solidFill>
                            <a:srgbClr val="000000"/>
                          </a:solidFill>
                          <a:latin typeface="Tahoma"/>
                        </a:rPr>
                        <a:t>WAP</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GPRS enabled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Low</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The TSP is required to enable the services for the subscriber.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7571">
                <a:tc>
                  <a:txBody>
                    <a:bodyPr/>
                    <a:lstStyle/>
                    <a:p>
                      <a:pPr algn="ctr" fontAlgn="b"/>
                      <a:r>
                        <a:rPr lang="en-US" sz="1600" b="0" i="0" u="none" strike="noStrike">
                          <a:solidFill>
                            <a:srgbClr val="000000"/>
                          </a:solidFill>
                          <a:latin typeface="Tahoma"/>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ahoma"/>
                        </a:rPr>
                        <a:t>Mobile</a:t>
                      </a:r>
                    </a:p>
                    <a:p>
                      <a:pPr algn="ctr" fontAlgn="b"/>
                      <a:r>
                        <a:rPr lang="en-US" sz="1600" b="1" i="0" u="none" strike="noStrike" dirty="0" smtClean="0">
                          <a:solidFill>
                            <a:srgbClr val="000000"/>
                          </a:solidFill>
                          <a:latin typeface="Tahoma"/>
                        </a:rPr>
                        <a:t> </a:t>
                      </a:r>
                      <a:r>
                        <a:rPr lang="en-US" sz="1600" b="1" i="0" u="none" strike="noStrike" dirty="0">
                          <a:solidFill>
                            <a:srgbClr val="000000"/>
                          </a:solidFill>
                          <a:latin typeface="Tahoma"/>
                        </a:rPr>
                        <a:t>Apps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Smart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Medium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The subscriber may have to download a client on his </a:t>
                      </a:r>
                      <a:r>
                        <a:rPr lang="en-US" sz="1600" b="0" i="0" u="none" strike="noStrike" dirty="0" smtClean="0">
                          <a:solidFill>
                            <a:srgbClr val="000000"/>
                          </a:solidFill>
                          <a:latin typeface="Tahoma"/>
                        </a:rPr>
                        <a:t>phone</a:t>
                      </a:r>
                      <a:r>
                        <a:rPr lang="en-US" sz="1600" b="0" i="0" u="none" strike="noStrike" dirty="0">
                          <a:solidFill>
                            <a:srgbClr val="000000"/>
                          </a:solidFill>
                          <a:latin typeface="Tahom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4029">
                <a:tc>
                  <a:txBody>
                    <a:bodyPr/>
                    <a:lstStyle/>
                    <a:p>
                      <a:pPr algn="ctr" fontAlgn="b"/>
                      <a:r>
                        <a:rPr lang="en-US" sz="1600" b="0" i="0" u="none" strike="noStrike">
                          <a:solidFill>
                            <a:srgbClr val="000000"/>
                          </a:solidFill>
                          <a:latin typeface="Tahoma"/>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Tahoma"/>
                        </a:rPr>
                        <a:t>STK</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a:solidFill>
                            <a:srgbClr val="000000"/>
                          </a:solidFill>
                          <a:latin typeface="Tahoma"/>
                        </a:rPr>
                        <a:t>Pre-programmed phone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Medium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ahoma"/>
                        </a:rPr>
                        <a:t>The TSP is required to change/ program the SIM of the subscriber.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291" name="TextBox 4"/>
          <p:cNvSpPr txBox="1">
            <a:spLocks noChangeArrowheads="1"/>
          </p:cNvSpPr>
          <p:nvPr/>
        </p:nvSpPr>
        <p:spPr bwMode="auto">
          <a:xfrm>
            <a:off x="228600" y="5181600"/>
            <a:ext cx="8610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Symbol" pitchFamily="18" charset="2"/>
              <a:buChar char="Þ"/>
            </a:pPr>
            <a:r>
              <a:rPr lang="en-US" altLang="en-US"/>
              <a:t>IVR, SMS and USSD score high against the yardsticks of ease of provisioning,    overall affordability and availability across all mobile handsets.</a:t>
            </a:r>
          </a:p>
          <a:p>
            <a:pPr eaLnBrk="1" hangingPunct="1">
              <a:buFont typeface="Symbol" pitchFamily="18" charset="2"/>
              <a:buChar char="Þ"/>
            </a:pPr>
            <a:endParaRPr lang="en-US" altLang="en-US"/>
          </a:p>
          <a:p>
            <a:pPr eaLnBrk="1" hangingPunct="1">
              <a:buFont typeface="Arial" charset="0"/>
              <a:buChar char="•"/>
            </a:pPr>
            <a:r>
              <a:rPr lang="en-US" altLang="en-US"/>
              <a:t>TRAI has mandated that every access provider shall facilitate the banks to use SMS, USSD and IVR to provide banking services to its customers.</a:t>
            </a:r>
          </a:p>
        </p:txBody>
      </p:sp>
    </p:spTree>
    <p:extLst>
      <p:ext uri="{BB962C8B-B14F-4D97-AF65-F5344CB8AC3E}">
        <p14:creationId xmlns:p14="http://schemas.microsoft.com/office/powerpoint/2010/main" val="393457279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90600" y="0"/>
            <a:ext cx="8229600" cy="685800"/>
          </a:xfrm>
        </p:spPr>
        <p:txBody>
          <a:bodyPr/>
          <a:lstStyle/>
          <a:p>
            <a:pPr eaLnBrk="1" hangingPunct="1"/>
            <a:r>
              <a:rPr lang="en-US" altLang="en-US" sz="3600" dirty="0" smtClean="0">
                <a:solidFill>
                  <a:srgbClr val="C00000"/>
                </a:solidFill>
              </a:rPr>
              <a:t>Present Status of Mobile Banking in India</a:t>
            </a:r>
          </a:p>
        </p:txBody>
      </p:sp>
      <p:sp>
        <p:nvSpPr>
          <p:cNvPr id="12291" name="Content Placeholder 2"/>
          <p:cNvSpPr>
            <a:spLocks noGrp="1"/>
          </p:cNvSpPr>
          <p:nvPr>
            <p:ph idx="1"/>
          </p:nvPr>
        </p:nvSpPr>
        <p:spPr>
          <a:xfrm>
            <a:off x="762000" y="762000"/>
            <a:ext cx="7772400" cy="5334000"/>
          </a:xfrm>
        </p:spPr>
        <p:txBody>
          <a:bodyPr/>
          <a:lstStyle/>
          <a:p>
            <a:pPr eaLnBrk="1" hangingPunct="1"/>
            <a:r>
              <a:rPr lang="en-US" altLang="en-US" sz="2200" b="1" dirty="0" smtClean="0"/>
              <a:t>Some banks in India, such as State Bank of India (SBI) and ICICI Bank have already launched mobile banking services through various modes:</a:t>
            </a:r>
          </a:p>
          <a:p>
            <a:pPr lvl="1" eaLnBrk="1" hangingPunct="1"/>
            <a:r>
              <a:rPr lang="en-US" altLang="en-US" sz="2200" b="1" dirty="0" smtClean="0"/>
              <a:t>SMS, USSD, Mobile App</a:t>
            </a:r>
          </a:p>
          <a:p>
            <a:pPr eaLnBrk="1" hangingPunct="1"/>
            <a:r>
              <a:rPr lang="en-US" altLang="en-US" sz="2200" b="1" dirty="0" smtClean="0"/>
              <a:t>National Payment Corporation of India (NPCI) has already launched Immediate Payment Service (IMPS), an instant, 24X7, interbank electronic fund transfer service through mobile phones and other channels (Internet or ATM).</a:t>
            </a:r>
          </a:p>
          <a:p>
            <a:pPr eaLnBrk="1" hangingPunct="1"/>
            <a:r>
              <a:rPr lang="en-US" altLang="en-US" sz="2200" b="1" dirty="0" smtClean="0"/>
              <a:t>Department of Telecommunication (DoT) has allocated a USSD code *99# to </a:t>
            </a:r>
            <a:r>
              <a:rPr lang="en-US" altLang="en-US" sz="2200" b="1" dirty="0" err="1" smtClean="0"/>
              <a:t>DoFS</a:t>
            </a:r>
            <a:r>
              <a:rPr lang="en-US" altLang="en-US" sz="2200" b="1" dirty="0" smtClean="0"/>
              <a:t> for mobile banking services through the USSD gateway of NPCI and asked the TSPs to connect to it as per the requirement of service in consultation with NPCI. </a:t>
            </a:r>
          </a:p>
          <a:p>
            <a:pPr eaLnBrk="1" hangingPunct="1">
              <a:buFont typeface="Arial" charset="0"/>
              <a:buNone/>
            </a:pPr>
            <a:endParaRPr lang="en-US" altLang="en-US" sz="2200" dirty="0" smtClean="0"/>
          </a:p>
          <a:p>
            <a:pPr lvl="1" eaLnBrk="1" hangingPunct="1"/>
            <a:endParaRPr lang="en-US" altLang="en-US" sz="2200" dirty="0" smtClean="0"/>
          </a:p>
          <a:p>
            <a:pPr eaLnBrk="1" hangingPunct="1">
              <a:buFont typeface="Arial" charset="0"/>
              <a:buNone/>
            </a:pPr>
            <a:endParaRPr lang="en-US" altLang="en-US" sz="2200" dirty="0" smtClean="0"/>
          </a:p>
        </p:txBody>
      </p:sp>
    </p:spTree>
    <p:extLst>
      <p:ext uri="{BB962C8B-B14F-4D97-AF65-F5344CB8AC3E}">
        <p14:creationId xmlns:p14="http://schemas.microsoft.com/office/powerpoint/2010/main" val="31599155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66800" y="228600"/>
            <a:ext cx="7543800" cy="990600"/>
          </a:xfrm>
        </p:spPr>
        <p:txBody>
          <a:bodyPr>
            <a:normAutofit fontScale="90000"/>
          </a:bodyPr>
          <a:lstStyle/>
          <a:p>
            <a:pPr eaLnBrk="1" hangingPunct="1"/>
            <a:r>
              <a:rPr lang="en-US" altLang="en-US" sz="3600" dirty="0" smtClean="0">
                <a:solidFill>
                  <a:srgbClr val="C00000"/>
                </a:solidFill>
              </a:rPr>
              <a:t>Regulatory Interventions for facilitating Mobile Banking</a:t>
            </a:r>
          </a:p>
        </p:txBody>
      </p:sp>
      <p:sp>
        <p:nvSpPr>
          <p:cNvPr id="13315" name="Content Placeholder 2"/>
          <p:cNvSpPr>
            <a:spLocks noGrp="1"/>
          </p:cNvSpPr>
          <p:nvPr>
            <p:ph idx="1"/>
          </p:nvPr>
        </p:nvSpPr>
        <p:spPr>
          <a:xfrm>
            <a:off x="914400" y="1524000"/>
            <a:ext cx="7620000" cy="5029200"/>
          </a:xfrm>
        </p:spPr>
        <p:txBody>
          <a:bodyPr/>
          <a:lstStyle/>
          <a:p>
            <a:pPr eaLnBrk="1" hangingPunct="1"/>
            <a:r>
              <a:rPr lang="en-US" altLang="en-US" sz="2200" b="1" dirty="0" smtClean="0"/>
              <a:t>TRAI has issued the ‘Mobile Banking (Quality of Service) Regulations. </a:t>
            </a:r>
          </a:p>
          <a:p>
            <a:pPr lvl="1" eaLnBrk="1" hangingPunct="1"/>
            <a:r>
              <a:rPr lang="en-US" altLang="en-US" sz="2200" b="1" dirty="0" smtClean="0"/>
              <a:t>Every TSP shall facilitate the banks to use SMS, USSD and IVR to provide banking services to its customers.</a:t>
            </a:r>
          </a:p>
          <a:p>
            <a:pPr eaLnBrk="1" hangingPunct="1"/>
            <a:endParaRPr lang="en-US" altLang="en-US" sz="2200" b="1" dirty="0" smtClean="0"/>
          </a:p>
          <a:p>
            <a:pPr eaLnBrk="1" hangingPunct="1"/>
            <a:r>
              <a:rPr lang="en-US" altLang="en-US" sz="2200" b="1" dirty="0" smtClean="0"/>
              <a:t>TRAI has issued a tariff order for USSD-based mobile banking.</a:t>
            </a:r>
          </a:p>
          <a:p>
            <a:pPr eaLnBrk="1" hangingPunct="1"/>
            <a:endParaRPr lang="en-US" altLang="en-US" sz="2200" b="1" dirty="0"/>
          </a:p>
          <a:p>
            <a:pPr eaLnBrk="1" hangingPunct="1"/>
            <a:r>
              <a:rPr lang="en-US" altLang="en-US" sz="2200" b="1" dirty="0" smtClean="0"/>
              <a:t>Two leading mobile operators have launched m-commerce services.</a:t>
            </a:r>
          </a:p>
          <a:p>
            <a:pPr lvl="1" eaLnBrk="1" hangingPunct="1"/>
            <a:endParaRPr lang="en-US" altLang="en-US" sz="2200" dirty="0" smtClean="0"/>
          </a:p>
          <a:p>
            <a:pPr eaLnBrk="1" hangingPunct="1">
              <a:buFont typeface="Arial" charset="0"/>
              <a:buNone/>
            </a:pPr>
            <a:endParaRPr lang="en-US" altLang="en-US" sz="2200" dirty="0" smtClean="0"/>
          </a:p>
        </p:txBody>
      </p:sp>
    </p:spTree>
    <p:extLst>
      <p:ext uri="{BB962C8B-B14F-4D97-AF65-F5344CB8AC3E}">
        <p14:creationId xmlns:p14="http://schemas.microsoft.com/office/powerpoint/2010/main" val="789430119"/>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90600" y="274638"/>
            <a:ext cx="7924800" cy="1143000"/>
          </a:xfrm>
        </p:spPr>
        <p:txBody>
          <a:bodyPr/>
          <a:lstStyle/>
          <a:p>
            <a:r>
              <a:rPr lang="en-US" altLang="en-US" sz="3100" dirty="0" smtClean="0">
                <a:solidFill>
                  <a:srgbClr val="C00000"/>
                </a:solidFill>
              </a:rPr>
              <a:t>DBT and Mobile Banking : Tools for Financial Inclusion </a:t>
            </a:r>
          </a:p>
        </p:txBody>
      </p:sp>
      <p:sp>
        <p:nvSpPr>
          <p:cNvPr id="18435" name="Content Placeholder 2"/>
          <p:cNvSpPr>
            <a:spLocks noGrp="1"/>
          </p:cNvSpPr>
          <p:nvPr>
            <p:ph idx="1"/>
          </p:nvPr>
        </p:nvSpPr>
        <p:spPr>
          <a:xfrm>
            <a:off x="990600" y="1219200"/>
            <a:ext cx="8153400" cy="4830763"/>
          </a:xfrm>
        </p:spPr>
        <p:txBody>
          <a:bodyPr/>
          <a:lstStyle/>
          <a:p>
            <a:r>
              <a:rPr lang="en-US" altLang="en-US" sz="2200" b="1" dirty="0" smtClean="0"/>
              <a:t>DBT :  A system of transferring cash benefits directly to the poor</a:t>
            </a:r>
          </a:p>
          <a:p>
            <a:pPr lvl="1"/>
            <a:r>
              <a:rPr lang="en-US" altLang="en-US" sz="2200" b="1" dirty="0" smtClean="0"/>
              <a:t>Brings millions of people into the financial system (Financial Inclusion)</a:t>
            </a:r>
          </a:p>
          <a:p>
            <a:pPr lvl="1"/>
            <a:r>
              <a:rPr lang="en-US" altLang="en-US" sz="2200" b="1" dirty="0" smtClean="0"/>
              <a:t>Leads to better targeting of beneficiaries</a:t>
            </a:r>
          </a:p>
          <a:p>
            <a:r>
              <a:rPr lang="en-US" altLang="en-US" sz="2200" b="1" dirty="0" smtClean="0"/>
              <a:t>Mobile Banking: Use of a mobile phone to carry out banking transactions</a:t>
            </a:r>
          </a:p>
          <a:p>
            <a:pPr lvl="1"/>
            <a:r>
              <a:rPr lang="en-US" altLang="en-US" sz="2200" b="1" dirty="0" smtClean="0"/>
              <a:t>Cuts down the cost of transaction (Facilitates under-banked citizens)</a:t>
            </a:r>
          </a:p>
          <a:p>
            <a:pPr lvl="1"/>
            <a:r>
              <a:rPr lang="en-US" altLang="en-US" sz="2200" b="1" dirty="0" smtClean="0"/>
              <a:t>Makes small value transactions made by low-income citizens economically viable to the banks</a:t>
            </a:r>
          </a:p>
          <a:p>
            <a:r>
              <a:rPr lang="en-US" altLang="en-US" sz="2200" b="1" dirty="0" smtClean="0"/>
              <a:t>With the facility of mobile banking at the disposal of rural masses, they would be inclined to save and eventually use all financial products relevant to them</a:t>
            </a:r>
            <a:r>
              <a:rPr lang="en-US" altLang="en-US" sz="2200" dirty="0" smtClean="0"/>
              <a:t>.</a:t>
            </a:r>
          </a:p>
          <a:p>
            <a:pPr lvl="1"/>
            <a:endParaRPr lang="en-US" altLang="en-US" sz="2600" dirty="0" smtClean="0"/>
          </a:p>
        </p:txBody>
      </p:sp>
    </p:spTree>
    <p:extLst>
      <p:ext uri="{BB962C8B-B14F-4D97-AF65-F5344CB8AC3E}">
        <p14:creationId xmlns:p14="http://schemas.microsoft.com/office/powerpoint/2010/main" val="331368704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t>
            </a:r>
            <a:r>
              <a:rPr lang="en-US" dirty="0" err="1" smtClean="0"/>
              <a:t>initatives</a:t>
            </a:r>
            <a:r>
              <a:rPr lang="en-US" dirty="0" smtClean="0"/>
              <a:t> </a:t>
            </a:r>
            <a:endParaRPr lang="en-US" dirty="0"/>
          </a:p>
        </p:txBody>
      </p:sp>
      <p:sp>
        <p:nvSpPr>
          <p:cNvPr id="3" name="Content Placeholder 2"/>
          <p:cNvSpPr>
            <a:spLocks noGrp="1"/>
          </p:cNvSpPr>
          <p:nvPr>
            <p:ph idx="1"/>
          </p:nvPr>
        </p:nvSpPr>
        <p:spPr>
          <a:xfrm>
            <a:off x="838200" y="1295400"/>
            <a:ext cx="8096250" cy="4800600"/>
          </a:xfrm>
        </p:spPr>
        <p:txBody>
          <a:bodyPr/>
          <a:lstStyle/>
          <a:p>
            <a:r>
              <a:rPr lang="en-US" sz="2800" dirty="0" smtClean="0"/>
              <a:t>Government’s Jan </a:t>
            </a:r>
            <a:r>
              <a:rPr lang="en-US" sz="2800" dirty="0" err="1" smtClean="0"/>
              <a:t>Dhan</a:t>
            </a:r>
            <a:r>
              <a:rPr lang="en-US" sz="2800" dirty="0" smtClean="0"/>
              <a:t> </a:t>
            </a:r>
            <a:r>
              <a:rPr lang="en-US" sz="2800" dirty="0" err="1" smtClean="0"/>
              <a:t>Yojana</a:t>
            </a:r>
            <a:r>
              <a:rPr lang="en-US" sz="2800" dirty="0" smtClean="0"/>
              <a:t> scheme</a:t>
            </a:r>
          </a:p>
          <a:p>
            <a:r>
              <a:rPr lang="en-US" sz="2800" dirty="0" smtClean="0"/>
              <a:t>155.8 m </a:t>
            </a:r>
            <a:r>
              <a:rPr lang="en-US" sz="2800" dirty="0"/>
              <a:t>bank accounts have been opened under the </a:t>
            </a:r>
            <a:r>
              <a:rPr lang="en-US" sz="2800" b="1" dirty="0" err="1">
                <a:hlinkClick r:id="rId2" tooltip="Govt expects 10 cr Jan Dhan bank accounts by Jan 2015"/>
              </a:rPr>
              <a:t>Pradhan</a:t>
            </a:r>
            <a:r>
              <a:rPr lang="en-US" sz="2800" b="1" dirty="0">
                <a:hlinkClick r:id="rId2" tooltip="Govt expects 10 cr Jan Dhan bank accounts by Jan 2015"/>
              </a:rPr>
              <a:t> </a:t>
            </a:r>
            <a:r>
              <a:rPr lang="en-US" sz="2800" b="1" dirty="0" err="1">
                <a:hlinkClick r:id="rId2" tooltip="Govt expects 10 cr Jan Dhan bank accounts by Jan 2015"/>
              </a:rPr>
              <a:t>Mantri</a:t>
            </a:r>
            <a:r>
              <a:rPr lang="en-US" sz="2800" b="1" dirty="0">
                <a:hlinkClick r:id="rId2" tooltip="Govt expects 10 cr Jan Dhan bank accounts by Jan 2015"/>
              </a:rPr>
              <a:t> Jan </a:t>
            </a:r>
            <a:r>
              <a:rPr lang="en-US" sz="2800" b="1" dirty="0" err="1">
                <a:hlinkClick r:id="rId2" tooltip="Govt expects 10 cr Jan Dhan bank accounts by Jan 2015"/>
              </a:rPr>
              <a:t>Dhan</a:t>
            </a:r>
            <a:r>
              <a:rPr lang="en-US" sz="2800" b="1" dirty="0">
                <a:hlinkClick r:id="rId2" tooltip="Govt expects 10 cr Jan Dhan bank accounts by Jan 2015"/>
              </a:rPr>
              <a:t> </a:t>
            </a:r>
            <a:r>
              <a:rPr lang="en-US" sz="2800" b="1" dirty="0" err="1" smtClean="0">
                <a:hlinkClick r:id="rId2" tooltip="Govt expects 10 cr Jan Dhan bank accounts by Jan 2015"/>
              </a:rPr>
              <a:t>Yojana</a:t>
            </a:r>
            <a:r>
              <a:rPr lang="en-US" sz="2800" b="1" dirty="0" smtClean="0"/>
              <a:t> (PMJDY)</a:t>
            </a:r>
            <a:r>
              <a:rPr lang="en-US" sz="2800" dirty="0"/>
              <a:t> </a:t>
            </a:r>
          </a:p>
          <a:p>
            <a:r>
              <a:rPr lang="en-US" sz="2800" dirty="0"/>
              <a:t> covering 99.74 per cent of households </a:t>
            </a:r>
          </a:p>
          <a:p>
            <a:r>
              <a:rPr lang="en-US" sz="2800" dirty="0"/>
              <a:t> Guinness Book of World Records has </a:t>
            </a:r>
            <a:r>
              <a:rPr lang="en-US" sz="2800" dirty="0" err="1"/>
              <a:t>recognised</a:t>
            </a:r>
            <a:r>
              <a:rPr lang="en-US" sz="2800" dirty="0"/>
              <a:t> the achievements made under PMJDY.</a:t>
            </a:r>
          </a:p>
          <a:p>
            <a:r>
              <a:rPr lang="en-US" sz="2800" dirty="0"/>
              <a:t>In its citation, the Guinness Book said: "Most bank accounts opened in one week as part of the Financial Inclusion Campaign is 18,096,130 and was achieved by the Department of Financial Services, Government of India from August 23 to 29, 2014." </a:t>
            </a:r>
          </a:p>
          <a:p>
            <a:endParaRPr lang="en-US" sz="2800" dirty="0"/>
          </a:p>
        </p:txBody>
      </p:sp>
      <p:sp>
        <p:nvSpPr>
          <p:cNvPr id="4" name="Footer Placeholder 3"/>
          <p:cNvSpPr>
            <a:spLocks noGrp="1"/>
          </p:cNvSpPr>
          <p:nvPr>
            <p:ph type="ftr" sz="quarter" idx="10"/>
          </p:nvPr>
        </p:nvSpPr>
        <p:spPr/>
        <p:txBody>
          <a:bodyPr/>
          <a:lstStyle/>
          <a:p>
            <a:pPr>
              <a:defRPr/>
            </a:pPr>
            <a:r>
              <a:rPr lang="en-US" smtClean="0"/>
              <a:t>TRAI</a:t>
            </a:r>
            <a:endParaRPr lang="en-US"/>
          </a:p>
        </p:txBody>
      </p:sp>
      <p:sp>
        <p:nvSpPr>
          <p:cNvPr id="5" name="Slide Number Placeholder 4"/>
          <p:cNvSpPr>
            <a:spLocks noGrp="1"/>
          </p:cNvSpPr>
          <p:nvPr>
            <p:ph type="sldNum" sz="quarter" idx="11"/>
          </p:nvPr>
        </p:nvSpPr>
        <p:spPr/>
        <p:txBody>
          <a:bodyPr/>
          <a:lstStyle/>
          <a:p>
            <a:pPr>
              <a:defRPr/>
            </a:pPr>
            <a:fld id="{B09FC08A-D7A9-4AD9-81D6-BE2F3862A0FA}" type="slidenum">
              <a:rPr lang="en-US" smtClean="0"/>
              <a:pPr>
                <a:defRPr/>
              </a:pPr>
              <a:t>16</a:t>
            </a:fld>
            <a:endParaRPr lang="en-US" dirty="0"/>
          </a:p>
        </p:txBody>
      </p:sp>
    </p:spTree>
    <p:extLst>
      <p:ext uri="{BB962C8B-B14F-4D97-AF65-F5344CB8AC3E}">
        <p14:creationId xmlns:p14="http://schemas.microsoft.com/office/powerpoint/2010/main" val="407234425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66800" y="214313"/>
            <a:ext cx="7848600" cy="838200"/>
          </a:xfrm>
        </p:spPr>
        <p:txBody>
          <a:bodyPr/>
          <a:lstStyle/>
          <a:p>
            <a:pPr algn="ctr" eaLnBrk="1" fontAlgn="auto" hangingPunct="1">
              <a:spcAft>
                <a:spcPts val="0"/>
              </a:spcAft>
              <a:defRPr/>
            </a:pPr>
            <a:r>
              <a:rPr lang="en-US" sz="3600" dirty="0" smtClean="0">
                <a:solidFill>
                  <a:schemeClr val="tx2">
                    <a:satMod val="130000"/>
                  </a:schemeClr>
                </a:solidFill>
              </a:rPr>
              <a:t>Challenges Ahead &amp; Future Action</a:t>
            </a:r>
          </a:p>
        </p:txBody>
      </p:sp>
      <p:sp>
        <p:nvSpPr>
          <p:cNvPr id="14339" name="Content Placeholder 2"/>
          <p:cNvSpPr>
            <a:spLocks noGrp="1"/>
          </p:cNvSpPr>
          <p:nvPr>
            <p:ph idx="1"/>
          </p:nvPr>
        </p:nvSpPr>
        <p:spPr>
          <a:xfrm>
            <a:off x="990600" y="1066800"/>
            <a:ext cx="8053388" cy="5648325"/>
          </a:xfrm>
        </p:spPr>
        <p:txBody>
          <a:bodyPr>
            <a:normAutofit/>
          </a:bodyPr>
          <a:lstStyle/>
          <a:p>
            <a:pPr marL="365760" indent="-283464" eaLnBrk="1" fontAlgn="auto" hangingPunct="1">
              <a:spcAft>
                <a:spcPts val="0"/>
              </a:spcAft>
              <a:buFont typeface="Wingdings" pitchFamily="2" charset="2"/>
              <a:buChar char="v"/>
              <a:defRPr/>
            </a:pPr>
            <a:r>
              <a:rPr lang="en-US" sz="2000" b="1" dirty="0" smtClean="0"/>
              <a:t>Expectations are huge </a:t>
            </a:r>
          </a:p>
          <a:p>
            <a:pPr marL="365760" indent="-283464" eaLnBrk="1" fontAlgn="auto" hangingPunct="1">
              <a:spcAft>
                <a:spcPts val="0"/>
              </a:spcAft>
              <a:buFont typeface="Wingdings" pitchFamily="2" charset="2"/>
              <a:buChar char="v"/>
              <a:defRPr/>
            </a:pPr>
            <a:r>
              <a:rPr lang="en-US" sz="2000" b="1" dirty="0" smtClean="0"/>
              <a:t>Perceived more as an obligation than a business opportunity</a:t>
            </a:r>
          </a:p>
          <a:p>
            <a:pPr marL="365760" indent="-283464" eaLnBrk="1" fontAlgn="auto" hangingPunct="1">
              <a:spcAft>
                <a:spcPts val="0"/>
              </a:spcAft>
              <a:buFont typeface="Wingdings" pitchFamily="2" charset="2"/>
              <a:buChar char="v"/>
              <a:defRPr/>
            </a:pPr>
            <a:r>
              <a:rPr lang="en-US" sz="2000" b="1" dirty="0" smtClean="0"/>
              <a:t>Physical capacity of banks including RRBs need to be enhanced</a:t>
            </a:r>
          </a:p>
          <a:p>
            <a:pPr marL="365760" indent="-283464" eaLnBrk="1" fontAlgn="auto" hangingPunct="1">
              <a:spcAft>
                <a:spcPts val="0"/>
              </a:spcAft>
              <a:buFont typeface="Wingdings" pitchFamily="2" charset="2"/>
              <a:buChar char="v"/>
              <a:defRPr/>
            </a:pPr>
            <a:r>
              <a:rPr lang="en-US" sz="2000" b="1" dirty="0" smtClean="0"/>
              <a:t>Delivery Model - right mix of low cost Brick and Mortar Structures &amp; BCs</a:t>
            </a:r>
          </a:p>
          <a:p>
            <a:pPr marL="365760" indent="-283464" eaLnBrk="1" fontAlgn="auto" hangingPunct="1">
              <a:spcAft>
                <a:spcPts val="0"/>
              </a:spcAft>
              <a:buFont typeface="Wingdings" pitchFamily="2" charset="2"/>
              <a:buChar char="v"/>
              <a:defRPr/>
            </a:pPr>
            <a:r>
              <a:rPr lang="en-US" sz="2000" b="1" dirty="0" smtClean="0"/>
              <a:t>Need for Intermediate Structure</a:t>
            </a:r>
          </a:p>
          <a:p>
            <a:pPr marL="365760" indent="-283464" eaLnBrk="1" fontAlgn="auto" hangingPunct="1">
              <a:spcAft>
                <a:spcPts val="0"/>
              </a:spcAft>
              <a:buFont typeface="Wingdings" pitchFamily="2" charset="2"/>
              <a:buChar char="v"/>
              <a:defRPr/>
            </a:pPr>
            <a:r>
              <a:rPr lang="en-US" sz="2000" b="1" dirty="0" smtClean="0"/>
              <a:t>Appropriate Business Model for FI activity for Banks, Technology Providers and BCs</a:t>
            </a:r>
          </a:p>
          <a:p>
            <a:pPr marL="365760" indent="-283464" eaLnBrk="1" fontAlgn="auto" hangingPunct="1">
              <a:spcAft>
                <a:spcPts val="0"/>
              </a:spcAft>
              <a:buFont typeface="Wingdings" pitchFamily="2" charset="2"/>
              <a:buChar char="v"/>
              <a:defRPr/>
            </a:pPr>
            <a:r>
              <a:rPr lang="en-US" sz="2000" b="1" dirty="0" smtClean="0"/>
              <a:t>Digital and Physical Connectivity</a:t>
            </a:r>
          </a:p>
          <a:p>
            <a:pPr marL="365760" indent="-283464" eaLnBrk="1" fontAlgn="auto" hangingPunct="1">
              <a:spcAft>
                <a:spcPts val="0"/>
              </a:spcAft>
              <a:buFont typeface="Wingdings" pitchFamily="2" charset="2"/>
              <a:buChar char="v"/>
              <a:defRPr/>
            </a:pPr>
            <a:r>
              <a:rPr lang="en-US" sz="2000" b="1" dirty="0" smtClean="0"/>
              <a:t>Infrastructure necessary for scaling up: Handheld Devices , Cards, Technology Vendors</a:t>
            </a:r>
          </a:p>
          <a:p>
            <a:pPr marL="365760" indent="-283464" eaLnBrk="1" fontAlgn="auto" hangingPunct="1">
              <a:spcAft>
                <a:spcPts val="0"/>
              </a:spcAft>
              <a:buFont typeface="Wingdings" pitchFamily="2" charset="2"/>
              <a:buChar char="v"/>
              <a:defRPr/>
            </a:pPr>
            <a:r>
              <a:rPr lang="en-US" sz="2000" b="1" dirty="0" smtClean="0"/>
              <a:t>Universal KYC across regulators </a:t>
            </a:r>
          </a:p>
          <a:p>
            <a:pPr marL="365760" indent="-283464" eaLnBrk="1" fontAlgn="auto" hangingPunct="1">
              <a:spcAft>
                <a:spcPts val="0"/>
              </a:spcAft>
              <a:buFont typeface="Wingdings" pitchFamily="2" charset="2"/>
              <a:buChar char="v"/>
              <a:defRPr/>
            </a:pPr>
            <a:r>
              <a:rPr lang="en-US" sz="2000" b="1" dirty="0" smtClean="0"/>
              <a:t>Extension from banking products to other financial products</a:t>
            </a:r>
          </a:p>
          <a:p>
            <a:pPr marL="365760" indent="-283464" eaLnBrk="1" fontAlgn="auto" hangingPunct="1">
              <a:spcAft>
                <a:spcPts val="0"/>
              </a:spcAft>
              <a:buFont typeface="Wingdings" pitchFamily="2" charset="2"/>
              <a:buChar char="v"/>
              <a:defRPr/>
            </a:pPr>
            <a:endParaRPr lang="en-US" sz="1800" dirty="0" smtClean="0">
              <a:latin typeface="+mj-lt"/>
            </a:endParaRPr>
          </a:p>
          <a:p>
            <a:pPr marL="365760" indent="-283464" algn="ctr" eaLnBrk="1" fontAlgn="auto" hangingPunct="1">
              <a:spcAft>
                <a:spcPts val="0"/>
              </a:spcAft>
              <a:buFont typeface="Wingdings 2" pitchFamily="18" charset="2"/>
              <a:buNone/>
              <a:defRPr/>
            </a:pPr>
            <a:r>
              <a:rPr lang="en-US" sz="2400" dirty="0" smtClean="0">
                <a:solidFill>
                  <a:srgbClr val="FF0000"/>
                </a:solidFill>
                <a:latin typeface="+mj-lt"/>
              </a:rPr>
              <a:t> </a:t>
            </a:r>
          </a:p>
        </p:txBody>
      </p:sp>
    </p:spTree>
    <p:extLst>
      <p:ext uri="{BB962C8B-B14F-4D97-AF65-F5344CB8AC3E}">
        <p14:creationId xmlns:p14="http://schemas.microsoft.com/office/powerpoint/2010/main" val="51659886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1435100" y="2000240"/>
            <a:ext cx="7423180" cy="3071834"/>
          </a:xfrm>
          <a:ln>
            <a:solidFill>
              <a:schemeClr val="accent3"/>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5"/>
          </a:lnRef>
          <a:fillRef idx="1">
            <a:schemeClr val="lt1"/>
          </a:fillRef>
          <a:effectRef idx="0">
            <a:schemeClr val="accent5"/>
          </a:effectRef>
          <a:fontRef idx="minor">
            <a:schemeClr val="dk1"/>
          </a:fontRef>
        </p:style>
        <p:txBody>
          <a:bodyPr anchor="ctr">
            <a:normAutofit/>
          </a:bodyPr>
          <a:lstStyle/>
          <a:p>
            <a:pPr algn="ctr">
              <a:buFontTx/>
              <a:buNone/>
              <a:defRPr/>
            </a:pPr>
            <a:r>
              <a:rPr lang="en-US" sz="5400" dirty="0" smtClean="0">
                <a:latin typeface="Arial Black" pitchFamily="34" charset="0"/>
              </a:rPr>
              <a:t>Thank You</a:t>
            </a:r>
          </a:p>
          <a:p>
            <a:pPr algn="ctr">
              <a:buFontTx/>
              <a:buNone/>
              <a:defRPr/>
            </a:pPr>
            <a:r>
              <a:rPr lang="en-US" sz="5500" dirty="0" smtClean="0"/>
              <a:t> </a:t>
            </a:r>
            <a:endParaRPr lang="en-US" sz="7200" b="1" dirty="0" smtClean="0">
              <a:solidFill>
                <a:schemeClr val="tx2"/>
              </a:solidFill>
              <a:ea typeface="Gulim" pitchFamily="34" charset="-127"/>
            </a:endParaRPr>
          </a:p>
          <a:p>
            <a:pPr algn="ctr">
              <a:spcBef>
                <a:spcPct val="0"/>
              </a:spcBef>
              <a:buFont typeface="Wingdings 2" pitchFamily="18" charset="2"/>
              <a:buNone/>
              <a:defRPr/>
            </a:pPr>
            <a:endParaRPr lang="en-US" sz="7200" dirty="0" smtClean="0">
              <a:effectLst>
                <a:outerShdw blurRad="50000" dist="30000" dir="5400000" algn="tl" rotWithShape="0">
                  <a:srgbClr val="000000">
                    <a:alpha val="30000"/>
                  </a:srgbClr>
                </a:outerShdw>
              </a:effectLst>
            </a:endParaRPr>
          </a:p>
        </p:txBody>
      </p:sp>
      <p:sp>
        <p:nvSpPr>
          <p:cNvPr id="6" name="Footer Placeholder 5"/>
          <p:cNvSpPr>
            <a:spLocks noGrp="1"/>
          </p:cNvSpPr>
          <p:nvPr>
            <p:ph type="ftr" sz="quarter" idx="10"/>
          </p:nvPr>
        </p:nvSpPr>
        <p:spPr/>
        <p:txBody>
          <a:bodyPr/>
          <a:lstStyle/>
          <a:p>
            <a:pPr>
              <a:defRPr/>
            </a:pPr>
            <a:r>
              <a:rPr lang="en-US"/>
              <a:t>TRAI</a:t>
            </a:r>
          </a:p>
        </p:txBody>
      </p:sp>
      <p:sp>
        <p:nvSpPr>
          <p:cNvPr id="5" name="Slide Number Placeholder 4"/>
          <p:cNvSpPr>
            <a:spLocks noGrp="1"/>
          </p:cNvSpPr>
          <p:nvPr>
            <p:ph type="sldNum" sz="quarter" idx="11"/>
          </p:nvPr>
        </p:nvSpPr>
        <p:spPr/>
        <p:txBody>
          <a:bodyPr/>
          <a:lstStyle/>
          <a:p>
            <a:pPr>
              <a:defRPr/>
            </a:pPr>
            <a:fld id="{71231C89-BA6E-4DEA-9F28-CBDB5348762A}" type="slidenum">
              <a:rPr lang="en-US" smtClean="0"/>
              <a:pPr>
                <a:defRPr/>
              </a:pPr>
              <a:t>18</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8229600" cy="715962"/>
          </a:xfrm>
        </p:spPr>
        <p:txBody>
          <a:bodyPr rtlCol="0">
            <a:normAutofit fontScale="90000"/>
          </a:bodyPr>
          <a:lstStyle/>
          <a:p>
            <a:pPr eaLnBrk="1" fontAlgn="auto" hangingPunct="1">
              <a:spcAft>
                <a:spcPts val="0"/>
              </a:spcAft>
              <a:defRPr/>
            </a:pPr>
            <a:r>
              <a:rPr lang="en-US" dirty="0" smtClean="0">
                <a:solidFill>
                  <a:srgbClr val="C00000"/>
                </a:solidFill>
              </a:rPr>
              <a:t>Access to banking services: Status</a:t>
            </a:r>
          </a:p>
        </p:txBody>
      </p:sp>
      <p:sp>
        <p:nvSpPr>
          <p:cNvPr id="3" name="Content Placeholder 2"/>
          <p:cNvSpPr>
            <a:spLocks noGrp="1"/>
          </p:cNvSpPr>
          <p:nvPr>
            <p:ph idx="1"/>
          </p:nvPr>
        </p:nvSpPr>
        <p:spPr>
          <a:xfrm>
            <a:off x="1143000" y="1219200"/>
            <a:ext cx="8229600" cy="5257800"/>
          </a:xfrm>
        </p:spPr>
        <p:txBody>
          <a:bodyPr rtlCol="0">
            <a:normAutofit fontScale="25000" lnSpcReduction="20000"/>
          </a:bodyPr>
          <a:lstStyle/>
          <a:p>
            <a:pPr eaLnBrk="1" fontAlgn="auto" hangingPunct="1">
              <a:spcAft>
                <a:spcPts val="0"/>
              </a:spcAft>
              <a:buFont typeface="Arial" pitchFamily="34" charset="0"/>
              <a:buChar char="•"/>
              <a:defRPr/>
            </a:pPr>
            <a:r>
              <a:rPr lang="en-US" sz="7200" dirty="0" smtClean="0">
                <a:latin typeface="Arial Black" pitchFamily="34" charset="0"/>
              </a:rPr>
              <a:t>144.8 m households use banking services in India (58.7% of overall households)</a:t>
            </a:r>
          </a:p>
          <a:p>
            <a:pPr lvl="1" eaLnBrk="1" fontAlgn="auto" hangingPunct="1">
              <a:spcAft>
                <a:spcPts val="0"/>
              </a:spcAft>
              <a:buFont typeface="Arial" pitchFamily="34" charset="0"/>
              <a:buNone/>
              <a:defRPr/>
            </a:pPr>
            <a:endParaRPr lang="en-US" sz="7200" dirty="0" smtClean="0">
              <a:latin typeface="Arial Black" pitchFamily="34" charset="0"/>
            </a:endParaRPr>
          </a:p>
          <a:p>
            <a:pPr eaLnBrk="1" fontAlgn="auto" hangingPunct="1">
              <a:spcAft>
                <a:spcPts val="0"/>
              </a:spcAft>
              <a:buFont typeface="Arial" pitchFamily="34" charset="0"/>
              <a:buChar char="•"/>
              <a:defRPr/>
            </a:pPr>
            <a:r>
              <a:rPr lang="en-US" sz="7200" dirty="0" smtClean="0">
                <a:latin typeface="Arial Black" pitchFamily="34" charset="0"/>
              </a:rPr>
              <a:t>91.4 m households in rural areas use banking services (54.4%)</a:t>
            </a:r>
          </a:p>
          <a:p>
            <a:pPr lvl="1" eaLnBrk="1" fontAlgn="auto" hangingPunct="1">
              <a:spcAft>
                <a:spcPts val="0"/>
              </a:spcAft>
              <a:buFont typeface="Arial" pitchFamily="34" charset="0"/>
              <a:buNone/>
              <a:defRPr/>
            </a:pPr>
            <a:endParaRPr lang="en-US" sz="7200" dirty="0" smtClean="0">
              <a:latin typeface="Arial Black" pitchFamily="34" charset="0"/>
            </a:endParaRPr>
          </a:p>
          <a:p>
            <a:pPr eaLnBrk="1" fontAlgn="auto" hangingPunct="1">
              <a:spcAft>
                <a:spcPts val="0"/>
              </a:spcAft>
              <a:buFont typeface="Arial" pitchFamily="34" charset="0"/>
              <a:buChar char="•"/>
              <a:defRPr/>
            </a:pPr>
            <a:r>
              <a:rPr lang="en-US" sz="7200" dirty="0" smtClean="0">
                <a:latin typeface="Arial Black" pitchFamily="34" charset="0"/>
              </a:rPr>
              <a:t>53.4 m households in urban areas use banking services (67.8%)</a:t>
            </a:r>
          </a:p>
          <a:p>
            <a:pPr lvl="1" eaLnBrk="1" fontAlgn="auto" hangingPunct="1">
              <a:spcAft>
                <a:spcPts val="0"/>
              </a:spcAft>
              <a:buFont typeface="Arial" pitchFamily="34" charset="0"/>
              <a:buChar char="–"/>
              <a:defRPr/>
            </a:pPr>
            <a:endParaRPr lang="en-US" sz="7200" dirty="0" smtClean="0">
              <a:latin typeface="Arial Black" pitchFamily="34" charset="0"/>
            </a:endParaRPr>
          </a:p>
          <a:p>
            <a:pPr eaLnBrk="1" fontAlgn="auto" hangingPunct="1">
              <a:spcAft>
                <a:spcPts val="0"/>
              </a:spcAft>
              <a:buFont typeface="Arial" pitchFamily="34" charset="0"/>
              <a:buChar char="•"/>
              <a:defRPr/>
            </a:pPr>
            <a:r>
              <a:rPr lang="en-US" sz="7200" dirty="0" smtClean="0">
                <a:latin typeface="Arial Black" pitchFamily="34" charset="0"/>
              </a:rPr>
              <a:t>A bank branch in India for a population base of about 12,000 persons</a:t>
            </a:r>
          </a:p>
          <a:p>
            <a:pPr lvl="1" eaLnBrk="1" fontAlgn="auto" hangingPunct="1">
              <a:spcAft>
                <a:spcPts val="0"/>
              </a:spcAft>
              <a:buFont typeface="Arial" pitchFamily="34" charset="0"/>
              <a:buChar char="–"/>
              <a:defRPr/>
            </a:pPr>
            <a:r>
              <a:rPr lang="en-US" sz="7200" dirty="0">
                <a:latin typeface="Arial Black" pitchFamily="34" charset="0"/>
              </a:rPr>
              <a:t>a</a:t>
            </a:r>
            <a:r>
              <a:rPr lang="en-US" sz="7200" dirty="0" smtClean="0">
                <a:latin typeface="Arial Black" pitchFamily="34" charset="0"/>
              </a:rPr>
              <a:t>bout 102,400 bank branches in the country</a:t>
            </a:r>
          </a:p>
          <a:p>
            <a:pPr eaLnBrk="1" fontAlgn="auto" hangingPunct="1">
              <a:spcAft>
                <a:spcPts val="0"/>
              </a:spcAft>
              <a:buFont typeface="Arial" pitchFamily="34" charset="0"/>
              <a:buChar char="•"/>
              <a:defRPr/>
            </a:pPr>
            <a:endParaRPr lang="en-US" sz="7200" dirty="0" smtClean="0">
              <a:latin typeface="Arial Black" pitchFamily="34" charset="0"/>
            </a:endParaRPr>
          </a:p>
          <a:p>
            <a:pPr lvl="1" eaLnBrk="1" fontAlgn="auto" hangingPunct="1">
              <a:spcAft>
                <a:spcPts val="0"/>
              </a:spcAft>
              <a:buFont typeface="Arial" pitchFamily="34" charset="0"/>
              <a:buChar char="•"/>
              <a:defRPr/>
            </a:pPr>
            <a:r>
              <a:rPr lang="en-US" sz="6800" dirty="0" smtClean="0">
                <a:latin typeface="Arial Black" pitchFamily="34" charset="0"/>
              </a:rPr>
              <a:t>a bank branch in rural India for a population base of about 22,000 persons </a:t>
            </a:r>
          </a:p>
          <a:p>
            <a:pPr lvl="2" eaLnBrk="1" fontAlgn="auto" hangingPunct="1">
              <a:spcAft>
                <a:spcPts val="0"/>
              </a:spcAft>
              <a:buFont typeface="Arial" pitchFamily="34" charset="0"/>
              <a:buChar char="–"/>
              <a:defRPr/>
            </a:pPr>
            <a:r>
              <a:rPr lang="en-US" sz="6800" dirty="0" smtClean="0">
                <a:latin typeface="Arial Black" pitchFamily="34" charset="0"/>
              </a:rPr>
              <a:t>About 38,000 branches for rural population of 833 m</a:t>
            </a:r>
          </a:p>
          <a:p>
            <a:pPr lvl="1" eaLnBrk="1" fontAlgn="auto" hangingPunct="1">
              <a:spcAft>
                <a:spcPts val="0"/>
              </a:spcAft>
              <a:buFont typeface="Arial" pitchFamily="34" charset="0"/>
              <a:buNone/>
              <a:defRPr/>
            </a:pPr>
            <a:endParaRPr lang="en-US" sz="7200" dirty="0" smtClean="0">
              <a:latin typeface="Arial Black" pitchFamily="34" charset="0"/>
            </a:endParaRPr>
          </a:p>
          <a:p>
            <a:pPr lvl="1" eaLnBrk="1" fontAlgn="auto" hangingPunct="1">
              <a:spcAft>
                <a:spcPts val="0"/>
              </a:spcAft>
              <a:buFont typeface="Arial" pitchFamily="34" charset="0"/>
              <a:buChar char="•"/>
              <a:defRPr/>
            </a:pPr>
            <a:r>
              <a:rPr lang="en-US" sz="6800" dirty="0" smtClean="0">
                <a:latin typeface="Arial Black" pitchFamily="34" charset="0"/>
              </a:rPr>
              <a:t>a bank branch in urban India for a population base of about 6,000 persons </a:t>
            </a:r>
          </a:p>
          <a:p>
            <a:pPr lvl="2" eaLnBrk="1" fontAlgn="auto" hangingPunct="1">
              <a:spcAft>
                <a:spcPts val="0"/>
              </a:spcAft>
              <a:buFont typeface="Arial" pitchFamily="34" charset="0"/>
              <a:buChar char="–"/>
              <a:defRPr/>
            </a:pPr>
            <a:r>
              <a:rPr lang="en-US" sz="6800" dirty="0" smtClean="0">
                <a:latin typeface="Arial Black" pitchFamily="34" charset="0"/>
              </a:rPr>
              <a:t>About 64,400 branches for urban population of  377 m</a:t>
            </a:r>
          </a:p>
          <a:p>
            <a:pPr lvl="1" eaLnBrk="1" fontAlgn="auto" hangingPunct="1">
              <a:spcAft>
                <a:spcPts val="0"/>
              </a:spcAft>
              <a:buFont typeface="Arial" pitchFamily="34" charset="0"/>
              <a:buNone/>
              <a:defRPr/>
            </a:pPr>
            <a:endParaRPr lang="en-US" sz="2200" dirty="0" smtClean="0"/>
          </a:p>
        </p:txBody>
      </p:sp>
    </p:spTree>
    <p:extLst>
      <p:ext uri="{BB962C8B-B14F-4D97-AF65-F5344CB8AC3E}">
        <p14:creationId xmlns:p14="http://schemas.microsoft.com/office/powerpoint/2010/main" val="88289945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43000" y="0"/>
            <a:ext cx="8229600" cy="762000"/>
          </a:xfrm>
        </p:spPr>
        <p:txBody>
          <a:bodyPr/>
          <a:lstStyle/>
          <a:p>
            <a:pPr eaLnBrk="1" hangingPunct="1"/>
            <a:r>
              <a:rPr lang="en-US" altLang="en-US" sz="4000" dirty="0" smtClean="0">
                <a:solidFill>
                  <a:srgbClr val="C00000"/>
                </a:solidFill>
              </a:rPr>
              <a:t>Financial Inclusion</a:t>
            </a:r>
          </a:p>
        </p:txBody>
      </p:sp>
      <p:sp>
        <p:nvSpPr>
          <p:cNvPr id="4099" name="Content Placeholder 2"/>
          <p:cNvSpPr>
            <a:spLocks noGrp="1"/>
          </p:cNvSpPr>
          <p:nvPr>
            <p:ph idx="1"/>
          </p:nvPr>
        </p:nvSpPr>
        <p:spPr>
          <a:xfrm>
            <a:off x="838200" y="762000"/>
            <a:ext cx="8458200" cy="4754563"/>
          </a:xfrm>
        </p:spPr>
        <p:txBody>
          <a:bodyPr/>
          <a:lstStyle/>
          <a:p>
            <a:pPr eaLnBrk="1" hangingPunct="1"/>
            <a:r>
              <a:rPr lang="en-US" altLang="en-US" sz="2200" b="1" dirty="0" smtClean="0"/>
              <a:t>Financial Inclusion: Ensuring access to financial services needed by weaker sections and low-income groups at an affordable cost </a:t>
            </a:r>
          </a:p>
          <a:p>
            <a:pPr eaLnBrk="1" hangingPunct="1"/>
            <a:r>
              <a:rPr lang="en-US" altLang="en-US" sz="2200" b="1" dirty="0" smtClean="0"/>
              <a:t>To achieve financial inclusion, Reserve Bank of India has advised banks to open basic banking ‘no –frills’ accounts for such target groups.</a:t>
            </a:r>
          </a:p>
          <a:p>
            <a:pPr lvl="1" eaLnBrk="1" hangingPunct="1"/>
            <a:r>
              <a:rPr lang="en-US" altLang="en-US" sz="2200" b="1" dirty="0" smtClean="0"/>
              <a:t>More than 100 m  ‘no-frills’ accounts have already been opened. </a:t>
            </a:r>
          </a:p>
          <a:p>
            <a:pPr eaLnBrk="1" hangingPunct="1"/>
            <a:r>
              <a:rPr lang="en-US" altLang="en-US" sz="2200" b="1" dirty="0" smtClean="0"/>
              <a:t>As per the anecdotal evidence –</a:t>
            </a:r>
          </a:p>
          <a:p>
            <a:pPr eaLnBrk="1" hangingPunct="1">
              <a:buFont typeface="Arial" charset="0"/>
              <a:buNone/>
            </a:pPr>
            <a:r>
              <a:rPr lang="en-US" altLang="en-US" sz="2200" b="1" dirty="0" smtClean="0"/>
              <a:t>	75% of such accounts are lying dormant as low-income households are generally reluctant to access their bank accounts</a:t>
            </a:r>
          </a:p>
          <a:p>
            <a:pPr lvl="1" eaLnBrk="1" hangingPunct="1"/>
            <a:r>
              <a:rPr lang="en-US" altLang="en-US" sz="2200" b="1" dirty="0" smtClean="0"/>
              <a:t>Banks are not available in their neighborhood (Insufficient reach of banking infrastructure)</a:t>
            </a:r>
          </a:p>
          <a:p>
            <a:pPr lvl="1" eaLnBrk="1" hangingPunct="1"/>
            <a:r>
              <a:rPr lang="en-US" altLang="en-US" sz="2200" b="1" dirty="0" smtClean="0"/>
              <a:t>visiting the nearest bank branch means not only expenditure on transport but also the loss of a day’s wages. </a:t>
            </a:r>
          </a:p>
          <a:p>
            <a:pPr eaLnBrk="1" hangingPunct="1"/>
            <a:endParaRPr lang="en-US" altLang="en-US" sz="2200" b="1" dirty="0" smtClean="0"/>
          </a:p>
          <a:p>
            <a:pPr eaLnBrk="1" hangingPunct="1"/>
            <a:endParaRPr lang="en-US" altLang="en-US" sz="2200" dirty="0" smtClean="0"/>
          </a:p>
        </p:txBody>
      </p:sp>
    </p:spTree>
    <p:extLst>
      <p:ext uri="{BB962C8B-B14F-4D97-AF65-F5344CB8AC3E}">
        <p14:creationId xmlns:p14="http://schemas.microsoft.com/office/powerpoint/2010/main" val="4703194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pPr eaLnBrk="1" hangingPunct="1"/>
            <a:r>
              <a:rPr lang="en-US" altLang="en-US" sz="3600" smtClean="0">
                <a:solidFill>
                  <a:srgbClr val="C00000"/>
                </a:solidFill>
              </a:rPr>
              <a:t>Impediments to financial Inclusion </a:t>
            </a:r>
            <a:br>
              <a:rPr lang="en-US" altLang="en-US" sz="3600" smtClean="0">
                <a:solidFill>
                  <a:srgbClr val="C00000"/>
                </a:solidFill>
              </a:rPr>
            </a:br>
            <a:r>
              <a:rPr lang="en-US" altLang="en-US" sz="3600" smtClean="0">
                <a:solidFill>
                  <a:srgbClr val="C00000"/>
                </a:solidFill>
              </a:rPr>
              <a:t>through traditional banking </a:t>
            </a:r>
          </a:p>
        </p:txBody>
      </p:sp>
      <p:sp>
        <p:nvSpPr>
          <p:cNvPr id="3" name="Content Placeholder 2"/>
          <p:cNvSpPr>
            <a:spLocks noGrp="1"/>
          </p:cNvSpPr>
          <p:nvPr>
            <p:ph idx="1"/>
          </p:nvPr>
        </p:nvSpPr>
        <p:spPr>
          <a:xfrm>
            <a:off x="990600" y="1447800"/>
            <a:ext cx="8001000" cy="4678363"/>
          </a:xfrm>
        </p:spPr>
        <p:txBody>
          <a:bodyPr rtlCol="0">
            <a:noAutofit/>
          </a:bodyPr>
          <a:lstStyle/>
          <a:p>
            <a:pPr marL="342900" lvl="1" indent="-342900" eaLnBrk="1" fontAlgn="auto" hangingPunct="1">
              <a:spcAft>
                <a:spcPts val="0"/>
              </a:spcAft>
              <a:buFont typeface="Arial" pitchFamily="34" charset="0"/>
              <a:buChar char="•"/>
              <a:defRPr/>
            </a:pPr>
            <a:r>
              <a:rPr lang="en-US" sz="2400" b="1" dirty="0" smtClean="0"/>
              <a:t>There is only one branch to serve a rural population of 22,000.</a:t>
            </a:r>
          </a:p>
          <a:p>
            <a:pPr eaLnBrk="1" fontAlgn="auto" hangingPunct="1">
              <a:spcAft>
                <a:spcPts val="0"/>
              </a:spcAft>
              <a:buFont typeface="Arial" pitchFamily="34" charset="0"/>
              <a:buChar char="•"/>
              <a:defRPr/>
            </a:pPr>
            <a:r>
              <a:rPr lang="en-US" sz="2400" b="1" dirty="0" smtClean="0"/>
              <a:t>Demand Side Impediments</a:t>
            </a:r>
          </a:p>
          <a:p>
            <a:pPr lvl="1" eaLnBrk="1" fontAlgn="auto" hangingPunct="1">
              <a:spcAft>
                <a:spcPts val="0"/>
              </a:spcAft>
              <a:buFont typeface="Arial" pitchFamily="34" charset="0"/>
              <a:buChar char="–"/>
              <a:defRPr/>
            </a:pPr>
            <a:r>
              <a:rPr lang="en-US" sz="2400" b="1" dirty="0" smtClean="0"/>
              <a:t>poor accessibility of banking services</a:t>
            </a:r>
          </a:p>
          <a:p>
            <a:pPr lvl="1" eaLnBrk="1" fontAlgn="auto" hangingPunct="1">
              <a:spcAft>
                <a:spcPts val="0"/>
              </a:spcAft>
              <a:buFont typeface="Arial" pitchFamily="34" charset="0"/>
              <a:buChar char="–"/>
              <a:defRPr/>
            </a:pPr>
            <a:r>
              <a:rPr lang="en-US" sz="2400" b="1" dirty="0" smtClean="0"/>
              <a:t>when accessible, the high costs incurred by households to access such services</a:t>
            </a:r>
          </a:p>
          <a:p>
            <a:pPr eaLnBrk="1" fontAlgn="auto" hangingPunct="1">
              <a:spcAft>
                <a:spcPts val="0"/>
              </a:spcAft>
              <a:buFont typeface="Arial" pitchFamily="34" charset="0"/>
              <a:buChar char="•"/>
              <a:defRPr/>
            </a:pPr>
            <a:r>
              <a:rPr lang="en-US" sz="2400" b="1" dirty="0" smtClean="0"/>
              <a:t>Supply Side Impediments</a:t>
            </a:r>
          </a:p>
          <a:p>
            <a:pPr lvl="1" eaLnBrk="1" fontAlgn="auto" hangingPunct="1">
              <a:spcAft>
                <a:spcPts val="0"/>
              </a:spcAft>
              <a:buFont typeface="Arial" pitchFamily="34" charset="0"/>
              <a:buChar char="–"/>
              <a:defRPr/>
            </a:pPr>
            <a:r>
              <a:rPr lang="en-US" sz="2400" b="1" dirty="0" smtClean="0"/>
              <a:t>Operating a large number of tiny accounts and micro transactions through bank branches (brick and mortar) is uneconomical.</a:t>
            </a:r>
          </a:p>
          <a:p>
            <a:pPr lvl="1" eaLnBrk="1" fontAlgn="auto" hangingPunct="1">
              <a:spcAft>
                <a:spcPts val="0"/>
              </a:spcAft>
              <a:buFont typeface="Arial" pitchFamily="34" charset="0"/>
              <a:buChar char="–"/>
              <a:defRPr/>
            </a:pPr>
            <a:r>
              <a:rPr lang="en-US" sz="2400" b="1" dirty="0" smtClean="0"/>
              <a:t> Opening even a small branch entails costs, and commercial banks may simply find this economically non-viable. </a:t>
            </a:r>
          </a:p>
          <a:p>
            <a:pPr eaLnBrk="1" fontAlgn="auto" hangingPunct="1">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407293579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0"/>
          <p:cNvSpPr>
            <a:spLocks noGrp="1" noChangeArrowheads="1"/>
          </p:cNvSpPr>
          <p:nvPr>
            <p:ph type="sldNum" sz="quarter" idx="4294967295"/>
          </p:nvPr>
        </p:nvSpPr>
        <p:spPr>
          <a:xfrm>
            <a:off x="8613775" y="6305550"/>
            <a:ext cx="457200" cy="476250"/>
          </a:xfrm>
          <a:prstGeom prst="rect">
            <a:avLst/>
          </a:prstGeom>
        </p:spPr>
        <p:txBody>
          <a:bodyPr/>
          <a:lstStyle/>
          <a:p>
            <a:pPr>
              <a:defRPr/>
            </a:pPr>
            <a:fld id="{2769E8EF-DF16-4970-84CF-2585CD564A17}" type="slidenum">
              <a:rPr lang="en-US"/>
              <a:pPr>
                <a:defRPr/>
              </a:pPr>
              <a:t>5</a:t>
            </a:fld>
            <a:endParaRPr lang="en-US"/>
          </a:p>
        </p:txBody>
      </p:sp>
      <p:sp>
        <p:nvSpPr>
          <p:cNvPr id="13315" name="Slide Number Placeholder 5"/>
          <p:cNvSpPr txBox="1">
            <a:spLocks noGrp="1"/>
          </p:cNvSpPr>
          <p:nvPr/>
        </p:nvSpPr>
        <p:spPr bwMode="auto">
          <a:xfrm>
            <a:off x="68580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altLang="en-US" sz="1400"/>
          </a:p>
        </p:txBody>
      </p:sp>
      <p:sp>
        <p:nvSpPr>
          <p:cNvPr id="9220" name="Rectangle 2"/>
          <p:cNvSpPr>
            <a:spLocks noGrp="1" noChangeArrowheads="1"/>
          </p:cNvSpPr>
          <p:nvPr>
            <p:ph type="title" idx="4294967295"/>
          </p:nvPr>
        </p:nvSpPr>
        <p:spPr>
          <a:xfrm>
            <a:off x="990600" y="0"/>
            <a:ext cx="7467600" cy="1050925"/>
          </a:xfrm>
        </p:spPr>
        <p:txBody>
          <a:bodyPr/>
          <a:lstStyle/>
          <a:p>
            <a:pPr algn="ctr" eaLnBrk="1" fontAlgn="auto" hangingPunct="1">
              <a:spcAft>
                <a:spcPts val="0"/>
              </a:spcAft>
              <a:defRPr/>
            </a:pPr>
            <a:r>
              <a:rPr lang="en-US" sz="3200" dirty="0" smtClean="0">
                <a:solidFill>
                  <a:schemeClr val="accent3">
                    <a:lumMod val="50000"/>
                  </a:schemeClr>
                </a:solidFill>
                <a:latin typeface="+mn-lt"/>
              </a:rPr>
              <a:t>Financial Exclusion – Why did We Fail?</a:t>
            </a:r>
          </a:p>
        </p:txBody>
      </p:sp>
      <p:sp>
        <p:nvSpPr>
          <p:cNvPr id="13317" name="Rectangle 3"/>
          <p:cNvSpPr>
            <a:spLocks noGrp="1" noChangeArrowheads="1"/>
          </p:cNvSpPr>
          <p:nvPr>
            <p:ph type="body" idx="4294967295"/>
          </p:nvPr>
        </p:nvSpPr>
        <p:spPr>
          <a:xfrm>
            <a:off x="381000" y="1295400"/>
            <a:ext cx="8534400" cy="5334000"/>
          </a:xfrm>
        </p:spPr>
        <p:txBody>
          <a:bodyPr/>
          <a:lstStyle/>
          <a:p>
            <a:pPr marL="609600" indent="-609600" eaLnBrk="1" hangingPunct="1">
              <a:buClr>
                <a:srgbClr val="FF0000"/>
              </a:buClr>
              <a:buFont typeface="Wingdings" pitchFamily="2" charset="2"/>
              <a:buChar char="¯"/>
            </a:pPr>
            <a:endParaRPr lang="en-US" altLang="en-US" sz="2400" smtClean="0">
              <a:solidFill>
                <a:srgbClr val="000066"/>
              </a:solidFill>
              <a:latin typeface="Georgia" pitchFamily="18" charset="0"/>
            </a:endParaRPr>
          </a:p>
          <a:p>
            <a:pPr marL="609600" indent="-609600" eaLnBrk="1" hangingPunct="1">
              <a:buClr>
                <a:srgbClr val="FF0000"/>
              </a:buClr>
              <a:buFont typeface="Wingdings" pitchFamily="2" charset="2"/>
              <a:buChar char="¯"/>
            </a:pPr>
            <a:endParaRPr lang="en-US" altLang="en-US" sz="2400" smtClean="0">
              <a:solidFill>
                <a:srgbClr val="000066"/>
              </a:solidFill>
              <a:latin typeface="Georgia" pitchFamily="18" charset="0"/>
            </a:endParaRPr>
          </a:p>
        </p:txBody>
      </p:sp>
      <p:sp>
        <p:nvSpPr>
          <p:cNvPr id="2" name="Rectangle 3"/>
          <p:cNvSpPr>
            <a:spLocks noChangeArrowheads="1"/>
          </p:cNvSpPr>
          <p:nvPr/>
        </p:nvSpPr>
        <p:spPr bwMode="auto">
          <a:xfrm>
            <a:off x="762000" y="11430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lnSpc>
                <a:spcPct val="150000"/>
              </a:lnSpc>
              <a:spcBef>
                <a:spcPct val="20000"/>
              </a:spcBef>
              <a:buClr>
                <a:srgbClr val="FF0000"/>
              </a:buClr>
              <a:buFont typeface="Wingdings" pitchFamily="2" charset="2"/>
              <a:buChar char="¯"/>
            </a:pPr>
            <a:r>
              <a:rPr lang="en-US" altLang="en-US" sz="3600">
                <a:solidFill>
                  <a:srgbClr val="002060"/>
                </a:solidFill>
                <a:latin typeface="Gill Sans MT" pitchFamily="34" charset="0"/>
              </a:rPr>
              <a:t>Absence of Banking Technology</a:t>
            </a:r>
          </a:p>
          <a:p>
            <a:pPr marL="742950" lvl="1" indent="-285750">
              <a:lnSpc>
                <a:spcPct val="150000"/>
              </a:lnSpc>
              <a:spcBef>
                <a:spcPct val="20000"/>
              </a:spcBef>
              <a:buClr>
                <a:srgbClr val="FF0000"/>
              </a:buClr>
              <a:buFont typeface="Wingdings" pitchFamily="2" charset="2"/>
              <a:buChar char="¯"/>
            </a:pPr>
            <a:r>
              <a:rPr lang="en-US" altLang="en-US" sz="3600">
                <a:solidFill>
                  <a:srgbClr val="002060"/>
                </a:solidFill>
                <a:latin typeface="Gill Sans MT" pitchFamily="34" charset="0"/>
              </a:rPr>
              <a:t>Absence of Reach and Coverage</a:t>
            </a:r>
          </a:p>
          <a:p>
            <a:pPr marL="742950" lvl="1" indent="-285750">
              <a:lnSpc>
                <a:spcPct val="150000"/>
              </a:lnSpc>
              <a:spcBef>
                <a:spcPct val="20000"/>
              </a:spcBef>
              <a:buClr>
                <a:srgbClr val="FF0000"/>
              </a:buClr>
              <a:buFont typeface="Wingdings" pitchFamily="2" charset="2"/>
              <a:buChar char="¯"/>
            </a:pPr>
            <a:r>
              <a:rPr lang="en-US" altLang="en-US" sz="3600">
                <a:solidFill>
                  <a:srgbClr val="002060"/>
                </a:solidFill>
                <a:latin typeface="Gill Sans MT" pitchFamily="34" charset="0"/>
              </a:rPr>
              <a:t>Absence of Viable Delivery Mechanism</a:t>
            </a:r>
          </a:p>
          <a:p>
            <a:pPr marL="742950" lvl="1" indent="-285750">
              <a:lnSpc>
                <a:spcPct val="150000"/>
              </a:lnSpc>
              <a:spcBef>
                <a:spcPct val="20000"/>
              </a:spcBef>
              <a:buClr>
                <a:srgbClr val="FF0000"/>
              </a:buClr>
              <a:buFont typeface="Wingdings" pitchFamily="2" charset="2"/>
              <a:buChar char="¯"/>
            </a:pPr>
            <a:r>
              <a:rPr lang="en-US" altLang="en-US" sz="3600">
                <a:solidFill>
                  <a:srgbClr val="002060"/>
                </a:solidFill>
                <a:latin typeface="Gill Sans MT" pitchFamily="34" charset="0"/>
              </a:rPr>
              <a:t>Not having a Business Model</a:t>
            </a:r>
          </a:p>
          <a:p>
            <a:pPr marL="742950" lvl="1" indent="-285750">
              <a:lnSpc>
                <a:spcPct val="150000"/>
              </a:lnSpc>
              <a:spcBef>
                <a:spcPct val="20000"/>
              </a:spcBef>
              <a:buClr>
                <a:srgbClr val="FF0000"/>
              </a:buClr>
              <a:buFont typeface="Wingdings" pitchFamily="2" charset="2"/>
              <a:buChar char="¯"/>
            </a:pPr>
            <a:r>
              <a:rPr lang="en-US" altLang="en-US" sz="3600">
                <a:solidFill>
                  <a:srgbClr val="002060"/>
                </a:solidFill>
                <a:latin typeface="Gill Sans MT" pitchFamily="34" charset="0"/>
              </a:rPr>
              <a:t>Rich have no compassion for poor</a:t>
            </a:r>
          </a:p>
          <a:p>
            <a:pPr marL="742950" lvl="1" indent="-285750">
              <a:lnSpc>
                <a:spcPct val="80000"/>
              </a:lnSpc>
              <a:spcBef>
                <a:spcPct val="20000"/>
              </a:spcBef>
              <a:buClr>
                <a:srgbClr val="FF0000"/>
              </a:buClr>
              <a:buFont typeface="Wingdings" pitchFamily="2" charset="2"/>
              <a:buChar char="¯"/>
            </a:pPr>
            <a:endParaRPr lang="en-US" altLang="en-US" sz="3600">
              <a:solidFill>
                <a:srgbClr val="000066"/>
              </a:solidFill>
              <a:latin typeface="Gill Sans MT" pitchFamily="34" charset="0"/>
            </a:endParaRPr>
          </a:p>
        </p:txBody>
      </p:sp>
      <p:sp>
        <p:nvSpPr>
          <p:cNvPr id="13319" name="Slide Number Placeholder 5"/>
          <p:cNvSpPr txBox="1">
            <a:spLocks noGrp="1"/>
          </p:cNvSpPr>
          <p:nvPr/>
        </p:nvSpPr>
        <p:spPr bwMode="auto">
          <a:xfrm>
            <a:off x="68580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altLang="en-US" sz="1400"/>
          </a:p>
        </p:txBody>
      </p:sp>
    </p:spTree>
    <p:extLst>
      <p:ext uri="{BB962C8B-B14F-4D97-AF65-F5344CB8AC3E}">
        <p14:creationId xmlns:p14="http://schemas.microsoft.com/office/powerpoint/2010/main" val="42759816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
          <p:cNvSpPr>
            <a:spLocks noGrp="1" noChangeArrowheads="1"/>
          </p:cNvSpPr>
          <p:nvPr>
            <p:ph type="sldNum" sz="quarter" idx="4294967295"/>
          </p:nvPr>
        </p:nvSpPr>
        <p:spPr>
          <a:xfrm>
            <a:off x="8613775" y="6305550"/>
            <a:ext cx="457200" cy="476250"/>
          </a:xfrm>
          <a:prstGeom prst="rect">
            <a:avLst/>
          </a:prstGeom>
        </p:spPr>
        <p:txBody>
          <a:bodyPr/>
          <a:lstStyle/>
          <a:p>
            <a:pPr>
              <a:defRPr/>
            </a:pPr>
            <a:fld id="{1306FB79-D979-4705-933C-BEBE78CBB2B6}" type="slidenum">
              <a:rPr lang="en-US"/>
              <a:pPr>
                <a:defRPr/>
              </a:pPr>
              <a:t>6</a:t>
            </a:fld>
            <a:endParaRPr lang="en-US"/>
          </a:p>
        </p:txBody>
      </p:sp>
      <p:sp>
        <p:nvSpPr>
          <p:cNvPr id="14339" name="Slide Number Placeholder 5"/>
          <p:cNvSpPr txBox="1">
            <a:spLocks noGrp="1"/>
          </p:cNvSpPr>
          <p:nvPr/>
        </p:nvSpPr>
        <p:spPr bwMode="auto">
          <a:xfrm>
            <a:off x="7010400" y="6553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altLang="en-US" sz="1400"/>
          </a:p>
        </p:txBody>
      </p:sp>
      <p:sp>
        <p:nvSpPr>
          <p:cNvPr id="10244" name="Rectangle 2"/>
          <p:cNvSpPr>
            <a:spLocks noGrp="1" noChangeArrowheads="1"/>
          </p:cNvSpPr>
          <p:nvPr>
            <p:ph type="title" idx="4294967295"/>
          </p:nvPr>
        </p:nvSpPr>
        <p:spPr>
          <a:xfrm>
            <a:off x="609600" y="0"/>
            <a:ext cx="7848600" cy="1219200"/>
          </a:xfrm>
        </p:spPr>
        <p:txBody>
          <a:bodyPr>
            <a:noAutofit/>
          </a:bodyPr>
          <a:lstStyle/>
          <a:p>
            <a:pPr algn="ctr" eaLnBrk="1" fontAlgn="auto" hangingPunct="1">
              <a:spcAft>
                <a:spcPts val="0"/>
              </a:spcAft>
              <a:defRPr/>
            </a:pPr>
            <a:r>
              <a:rPr lang="en-US" sz="3200" dirty="0" smtClean="0">
                <a:solidFill>
                  <a:schemeClr val="accent3">
                    <a:lumMod val="50000"/>
                  </a:schemeClr>
                </a:solidFill>
                <a:effectLst>
                  <a:outerShdw blurRad="38100" dist="38100" dir="2700000" algn="tl">
                    <a:srgbClr val="000000">
                      <a:alpha val="43137"/>
                    </a:srgbClr>
                  </a:outerShdw>
                </a:effectLst>
              </a:rPr>
              <a:t>Why Are We Talking of Financial Exclusion  Now?</a:t>
            </a:r>
          </a:p>
        </p:txBody>
      </p:sp>
      <p:sp>
        <p:nvSpPr>
          <p:cNvPr id="14341" name="Rectangle 3"/>
          <p:cNvSpPr>
            <a:spLocks noGrp="1" noChangeArrowheads="1"/>
          </p:cNvSpPr>
          <p:nvPr>
            <p:ph type="body" idx="4294967295"/>
          </p:nvPr>
        </p:nvSpPr>
        <p:spPr>
          <a:xfrm>
            <a:off x="1066800" y="1295400"/>
            <a:ext cx="7848600" cy="3200400"/>
          </a:xfrm>
        </p:spPr>
        <p:txBody>
          <a:bodyPr/>
          <a:lstStyle/>
          <a:p>
            <a:pPr marL="609600" indent="-609600" eaLnBrk="1" hangingPunct="1">
              <a:buClr>
                <a:srgbClr val="FF0000"/>
              </a:buClr>
              <a:buFont typeface="Wingdings" pitchFamily="2" charset="2"/>
              <a:buChar char="¯"/>
            </a:pPr>
            <a:endParaRPr lang="en-US" altLang="en-US" sz="2400" smtClean="0">
              <a:solidFill>
                <a:srgbClr val="000066"/>
              </a:solidFill>
              <a:latin typeface="Georgia" pitchFamily="18" charset="0"/>
            </a:endParaRPr>
          </a:p>
          <a:p>
            <a:pPr marL="609600" indent="-609600" eaLnBrk="1" hangingPunct="1">
              <a:buClr>
                <a:srgbClr val="FF0000"/>
              </a:buClr>
              <a:buFont typeface="Wingdings" pitchFamily="2" charset="2"/>
              <a:buChar char="¯"/>
            </a:pPr>
            <a:endParaRPr lang="en-US" altLang="en-US" sz="2400" smtClean="0">
              <a:solidFill>
                <a:srgbClr val="000066"/>
              </a:solidFill>
              <a:latin typeface="Georgia" pitchFamily="18" charset="0"/>
            </a:endParaRPr>
          </a:p>
        </p:txBody>
      </p:sp>
      <p:sp>
        <p:nvSpPr>
          <p:cNvPr id="2" name="Rectangle 3"/>
          <p:cNvSpPr>
            <a:spLocks noChangeArrowheads="1"/>
          </p:cNvSpPr>
          <p:nvPr/>
        </p:nvSpPr>
        <p:spPr bwMode="auto">
          <a:xfrm>
            <a:off x="762000" y="1600200"/>
            <a:ext cx="8153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lnSpc>
                <a:spcPct val="80000"/>
              </a:lnSpc>
              <a:spcBef>
                <a:spcPct val="20000"/>
              </a:spcBef>
              <a:buClr>
                <a:srgbClr val="FF0000"/>
              </a:buClr>
              <a:buFont typeface="Wingdings" pitchFamily="2" charset="2"/>
              <a:buChar char="¯"/>
            </a:pPr>
            <a:r>
              <a:rPr lang="en-US" altLang="en-US" sz="3600">
                <a:solidFill>
                  <a:srgbClr val="000066"/>
                </a:solidFill>
                <a:latin typeface="Gill Sans MT" pitchFamily="34" charset="0"/>
              </a:rPr>
              <a:t>Focus on Inclusive Growth</a:t>
            </a:r>
          </a:p>
          <a:p>
            <a:pPr marL="1524000" lvl="2" indent="-609600">
              <a:buClr>
                <a:srgbClr val="FF0000"/>
              </a:buClr>
              <a:buFont typeface="Wingdings" pitchFamily="2" charset="2"/>
              <a:buChar char="¯"/>
            </a:pPr>
            <a:endParaRPr lang="en-US" altLang="en-US" sz="1400">
              <a:latin typeface="Gill Sans MT" pitchFamily="34" charset="0"/>
            </a:endParaRPr>
          </a:p>
          <a:p>
            <a:pPr marL="2438400" lvl="4" indent="-609600">
              <a:buClr>
                <a:srgbClr val="FF0000"/>
              </a:buClr>
            </a:pPr>
            <a:endParaRPr lang="en-US" altLang="en-US" sz="1400">
              <a:latin typeface="Gill Sans MT" pitchFamily="34" charset="0"/>
            </a:endParaRPr>
          </a:p>
          <a:p>
            <a:pPr marL="742950" lvl="1" indent="-285750">
              <a:lnSpc>
                <a:spcPct val="80000"/>
              </a:lnSpc>
              <a:spcBef>
                <a:spcPct val="20000"/>
              </a:spcBef>
              <a:buClr>
                <a:srgbClr val="FF0000"/>
              </a:buClr>
              <a:buFont typeface="Wingdings" pitchFamily="2" charset="2"/>
              <a:buChar char="¯"/>
            </a:pPr>
            <a:r>
              <a:rPr lang="en-US" altLang="en-US" sz="3600">
                <a:solidFill>
                  <a:srgbClr val="000066"/>
                </a:solidFill>
                <a:latin typeface="Gill Sans MT" pitchFamily="34" charset="0"/>
              </a:rPr>
              <a:t>Banking Technology has arrived</a:t>
            </a:r>
          </a:p>
          <a:p>
            <a:pPr marL="742950" lvl="1" indent="-285750">
              <a:lnSpc>
                <a:spcPct val="80000"/>
              </a:lnSpc>
              <a:spcBef>
                <a:spcPct val="20000"/>
              </a:spcBef>
              <a:buClr>
                <a:srgbClr val="FF0000"/>
              </a:buClr>
              <a:buFont typeface="Wingdings" pitchFamily="2" charset="2"/>
              <a:buChar char="¯"/>
            </a:pPr>
            <a:endParaRPr lang="en-US" altLang="en-US" sz="3600">
              <a:solidFill>
                <a:srgbClr val="000066"/>
              </a:solidFill>
              <a:latin typeface="Gill Sans MT" pitchFamily="34" charset="0"/>
            </a:endParaRPr>
          </a:p>
          <a:p>
            <a:pPr marL="742950" lvl="1" indent="-285750">
              <a:lnSpc>
                <a:spcPct val="80000"/>
              </a:lnSpc>
              <a:spcBef>
                <a:spcPct val="20000"/>
              </a:spcBef>
              <a:buClr>
                <a:srgbClr val="FF0000"/>
              </a:buClr>
              <a:buFont typeface="Wingdings" pitchFamily="2" charset="2"/>
              <a:buChar char="¯"/>
            </a:pPr>
            <a:r>
              <a:rPr lang="en-US" altLang="en-US" sz="3600">
                <a:solidFill>
                  <a:srgbClr val="000066"/>
                </a:solidFill>
                <a:latin typeface="Gill Sans MT" pitchFamily="34" charset="0"/>
              </a:rPr>
              <a:t>Realisation that Poor is bankable</a:t>
            </a:r>
          </a:p>
          <a:p>
            <a:pPr marL="742950" lvl="1" indent="-285750">
              <a:lnSpc>
                <a:spcPct val="80000"/>
              </a:lnSpc>
              <a:spcBef>
                <a:spcPct val="20000"/>
              </a:spcBef>
              <a:buClr>
                <a:srgbClr val="FF0000"/>
              </a:buClr>
              <a:buFont typeface="Wingdings" pitchFamily="2" charset="2"/>
              <a:buChar char="¯"/>
            </a:pPr>
            <a:endParaRPr lang="en-US" altLang="en-US" sz="3600">
              <a:solidFill>
                <a:srgbClr val="000066"/>
              </a:solidFill>
              <a:latin typeface="Gill Sans MT" pitchFamily="34" charset="0"/>
            </a:endParaRPr>
          </a:p>
        </p:txBody>
      </p:sp>
    </p:spTree>
    <p:extLst>
      <p:ext uri="{BB962C8B-B14F-4D97-AF65-F5344CB8AC3E}">
        <p14:creationId xmlns:p14="http://schemas.microsoft.com/office/powerpoint/2010/main" val="4982658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2000"/>
                                        <p:tgtEl>
                                          <p:spTgt spid="2">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fade">
                                      <p:cBhvr>
                                        <p:cTn id="13"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543800" cy="563562"/>
          </a:xfrm>
        </p:spPr>
        <p:txBody>
          <a:bodyPr rtlCol="0">
            <a:noAutofit/>
          </a:bodyPr>
          <a:lstStyle/>
          <a:p>
            <a:pPr algn="ctr" eaLnBrk="1" fontAlgn="auto" hangingPunct="1">
              <a:spcAft>
                <a:spcPts val="0"/>
              </a:spcAft>
              <a:defRPr/>
            </a:pPr>
            <a:r>
              <a:rPr lang="en-US" sz="3200" dirty="0" smtClean="0">
                <a:solidFill>
                  <a:schemeClr val="tx2">
                    <a:satMod val="130000"/>
                  </a:schemeClr>
                </a:solidFill>
              </a:rPr>
              <a:t>The Indian Way- Multi Agency Approach</a:t>
            </a:r>
            <a:endParaRPr lang="en-US" sz="3200" dirty="0">
              <a:solidFill>
                <a:schemeClr val="tx2">
                  <a:satMod val="130000"/>
                </a:schemeClr>
              </a:solidFill>
            </a:endParaRPr>
          </a:p>
        </p:txBody>
      </p:sp>
      <p:sp>
        <p:nvSpPr>
          <p:cNvPr id="3075" name="Content Placeholder 2"/>
          <p:cNvSpPr>
            <a:spLocks noGrp="1"/>
          </p:cNvSpPr>
          <p:nvPr>
            <p:ph idx="1"/>
          </p:nvPr>
        </p:nvSpPr>
        <p:spPr>
          <a:xfrm>
            <a:off x="1066800" y="1600200"/>
            <a:ext cx="7924800" cy="4876800"/>
          </a:xfrm>
        </p:spPr>
        <p:txBody>
          <a:bodyPr>
            <a:normAutofit/>
          </a:bodyPr>
          <a:lstStyle/>
          <a:p>
            <a:pPr marL="365760" indent="-283464" eaLnBrk="1" fontAlgn="auto" hangingPunct="1">
              <a:spcAft>
                <a:spcPts val="600"/>
              </a:spcAft>
              <a:buFont typeface="Wingdings" pitchFamily="2" charset="2"/>
              <a:buChar char="v"/>
              <a:defRPr/>
            </a:pPr>
            <a:r>
              <a:rPr lang="en-US" sz="3000" dirty="0" smtClean="0">
                <a:solidFill>
                  <a:schemeClr val="accent6">
                    <a:lumMod val="50000"/>
                  </a:schemeClr>
                </a:solidFill>
                <a:latin typeface="+mj-lt"/>
              </a:rPr>
              <a:t>Financial Stability and Development Council (FSDC) mandated to focus on Financial Inclusion and Financial Literacy</a:t>
            </a:r>
          </a:p>
          <a:p>
            <a:pPr marL="365760" indent="-283464" eaLnBrk="1" fontAlgn="auto" hangingPunct="1">
              <a:spcAft>
                <a:spcPts val="600"/>
              </a:spcAft>
              <a:buFont typeface="Wingdings" pitchFamily="2" charset="2"/>
              <a:buChar char="v"/>
              <a:defRPr/>
            </a:pPr>
            <a:r>
              <a:rPr lang="en-US" sz="3000" dirty="0" smtClean="0">
                <a:solidFill>
                  <a:schemeClr val="accent6">
                    <a:lumMod val="50000"/>
                  </a:schemeClr>
                </a:solidFill>
                <a:latin typeface="+mj-lt"/>
              </a:rPr>
              <a:t>Financial Sector Regulators including the Reserve Bank committed to FI Mission </a:t>
            </a:r>
          </a:p>
          <a:p>
            <a:pPr marL="365760" indent="-283464" eaLnBrk="1" fontAlgn="auto" hangingPunct="1">
              <a:spcAft>
                <a:spcPts val="600"/>
              </a:spcAft>
              <a:buFont typeface="Wingdings" pitchFamily="2" charset="2"/>
              <a:buChar char="v"/>
              <a:defRPr/>
            </a:pPr>
            <a:r>
              <a:rPr lang="en-US" sz="3000" dirty="0" smtClean="0">
                <a:solidFill>
                  <a:schemeClr val="accent6">
                    <a:lumMod val="50000"/>
                  </a:schemeClr>
                </a:solidFill>
                <a:latin typeface="+mj-lt"/>
              </a:rPr>
              <a:t>Financial Inclusion is a mammoth task- financial services through mainstream financial institutions to 600,000 villages</a:t>
            </a:r>
          </a:p>
          <a:p>
            <a:pPr marL="365760" indent="-283464" eaLnBrk="1" fontAlgn="auto" hangingPunct="1">
              <a:spcAft>
                <a:spcPts val="0"/>
              </a:spcAft>
              <a:buFont typeface="Wingdings 2"/>
              <a:buChar char=""/>
              <a:defRPr/>
            </a:pPr>
            <a:endParaRPr lang="en-US" dirty="0" smtClean="0"/>
          </a:p>
        </p:txBody>
      </p:sp>
    </p:spTree>
    <p:extLst>
      <p:ext uri="{BB962C8B-B14F-4D97-AF65-F5344CB8AC3E}">
        <p14:creationId xmlns:p14="http://schemas.microsoft.com/office/powerpoint/2010/main" val="138059772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What has been done so far</a:t>
            </a:r>
          </a:p>
        </p:txBody>
      </p:sp>
      <p:sp>
        <p:nvSpPr>
          <p:cNvPr id="12291" name="Content Placeholder 2"/>
          <p:cNvSpPr>
            <a:spLocks noGrp="1"/>
          </p:cNvSpPr>
          <p:nvPr>
            <p:ph idx="1"/>
          </p:nvPr>
        </p:nvSpPr>
        <p:spPr>
          <a:xfrm>
            <a:off x="1143000" y="1371600"/>
            <a:ext cx="7848600" cy="5181600"/>
          </a:xfrm>
        </p:spPr>
        <p:txBody>
          <a:bodyPr>
            <a:normAutofit/>
          </a:bodyPr>
          <a:lstStyle/>
          <a:p>
            <a:pPr marL="365760" indent="-283464" eaLnBrk="1" fontAlgn="auto" hangingPunct="1">
              <a:spcAft>
                <a:spcPts val="0"/>
              </a:spcAft>
              <a:buFont typeface="Wingdings" pitchFamily="2" charset="2"/>
              <a:buChar char="v"/>
              <a:defRPr/>
            </a:pPr>
            <a:r>
              <a:rPr lang="en-US" sz="2200" b="1" dirty="0" smtClean="0">
                <a:latin typeface="+mj-lt"/>
              </a:rPr>
              <a:t>ICT based Business Correspondent (BC) Model for low cost door step banking services in remote villages .</a:t>
            </a:r>
          </a:p>
          <a:p>
            <a:pPr marL="365760" indent="-283464" eaLnBrk="1" fontAlgn="auto" hangingPunct="1">
              <a:spcAft>
                <a:spcPts val="0"/>
              </a:spcAft>
              <a:buFont typeface="Wingdings" pitchFamily="2" charset="2"/>
              <a:buChar char="v"/>
              <a:defRPr/>
            </a:pPr>
            <a:r>
              <a:rPr lang="en-US" sz="2200" b="1" dirty="0" smtClean="0">
                <a:latin typeface="+mj-lt"/>
              </a:rPr>
              <a:t>Board approved Financial Inclusion Plans (FIPs) of banks for 3 years,  </a:t>
            </a:r>
          </a:p>
          <a:p>
            <a:pPr marL="365760" indent="-283464" eaLnBrk="1" fontAlgn="auto" hangingPunct="1">
              <a:spcAft>
                <a:spcPts val="0"/>
              </a:spcAft>
              <a:buFont typeface="Wingdings" pitchFamily="2" charset="2"/>
              <a:buChar char="v"/>
              <a:defRPr/>
            </a:pPr>
            <a:r>
              <a:rPr lang="en-US" sz="2200" b="1" dirty="0" smtClean="0">
                <a:latin typeface="+mj-lt"/>
              </a:rPr>
              <a:t>Roadmap to cover villages of above 2000 population   </a:t>
            </a:r>
          </a:p>
          <a:p>
            <a:pPr marL="365760" indent="-283464" eaLnBrk="1" fontAlgn="auto" hangingPunct="1">
              <a:spcAft>
                <a:spcPts val="0"/>
              </a:spcAft>
              <a:buFont typeface="Wingdings" pitchFamily="2" charset="2"/>
              <a:buChar char="v"/>
              <a:defRPr/>
            </a:pPr>
            <a:r>
              <a:rPr lang="en-US" sz="2200" b="1" dirty="0" smtClean="0">
                <a:latin typeface="+mj-lt"/>
              </a:rPr>
              <a:t>Availability of minimum four banking products through ICT model has been ensured .</a:t>
            </a:r>
          </a:p>
          <a:p>
            <a:pPr marL="365760" indent="-283464" eaLnBrk="1" fontAlgn="auto" hangingPunct="1">
              <a:spcAft>
                <a:spcPts val="0"/>
              </a:spcAft>
              <a:buFont typeface="Wingdings" pitchFamily="2" charset="2"/>
              <a:buChar char="v"/>
              <a:defRPr/>
            </a:pPr>
            <a:r>
              <a:rPr lang="en-US" sz="2200" b="1" dirty="0" smtClean="0">
                <a:latin typeface="+mj-lt"/>
              </a:rPr>
              <a:t>Mandatory opening of 25 % of new branches in unbanked rural centers.</a:t>
            </a:r>
          </a:p>
          <a:p>
            <a:pPr marL="365760" indent="-283464" eaLnBrk="1" fontAlgn="auto" hangingPunct="1">
              <a:spcAft>
                <a:spcPts val="0"/>
              </a:spcAft>
              <a:buFont typeface="Wingdings" pitchFamily="2" charset="2"/>
              <a:buChar char="v"/>
              <a:defRPr/>
            </a:pPr>
            <a:r>
              <a:rPr lang="en-US" sz="2200" b="1" dirty="0" smtClean="0">
                <a:latin typeface="+mj-lt"/>
              </a:rPr>
              <a:t>Know Your Customer (KYC) documentation requirements significantly simplified for small accounts.</a:t>
            </a:r>
          </a:p>
          <a:p>
            <a:pPr marL="365760" indent="-283464" eaLnBrk="1" fontAlgn="auto" hangingPunct="1">
              <a:spcAft>
                <a:spcPts val="0"/>
              </a:spcAft>
              <a:buFont typeface="Wingdings" pitchFamily="2" charset="2"/>
              <a:buChar char="v"/>
              <a:defRPr/>
            </a:pPr>
            <a:r>
              <a:rPr lang="en-US" sz="2200" b="1" dirty="0" smtClean="0">
                <a:latin typeface="+mj-lt"/>
              </a:rPr>
              <a:t>Guidelines for convergence between Electronic Benefit Transfer and FIP have been issued.</a:t>
            </a:r>
          </a:p>
          <a:p>
            <a:pPr marL="365760" indent="-283464" eaLnBrk="1" fontAlgn="auto" hangingPunct="1">
              <a:spcAft>
                <a:spcPts val="0"/>
              </a:spcAft>
              <a:buFont typeface="Wingdings" pitchFamily="2" charset="2"/>
              <a:buChar char="v"/>
              <a:defRPr/>
            </a:pPr>
            <a:endParaRPr lang="en-US" sz="2200" dirty="0" smtClean="0">
              <a:latin typeface="+mj-lt"/>
            </a:endParaRPr>
          </a:p>
          <a:p>
            <a:pPr marL="365760" indent="-283464" algn="ctr" eaLnBrk="1" fontAlgn="auto" hangingPunct="1">
              <a:spcAft>
                <a:spcPts val="0"/>
              </a:spcAft>
              <a:buFont typeface="Wingdings 2" pitchFamily="18" charset="2"/>
              <a:buNone/>
              <a:defRPr/>
            </a:pPr>
            <a:endParaRPr lang="en-US" sz="2000" dirty="0" smtClean="0">
              <a:solidFill>
                <a:srgbClr val="FF0000"/>
              </a:solidFill>
              <a:latin typeface="+mj-lt"/>
            </a:endParaRPr>
          </a:p>
        </p:txBody>
      </p:sp>
    </p:spTree>
    <p:extLst>
      <p:ext uri="{BB962C8B-B14F-4D97-AF65-F5344CB8AC3E}">
        <p14:creationId xmlns:p14="http://schemas.microsoft.com/office/powerpoint/2010/main" val="384850121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66800" y="304800"/>
            <a:ext cx="7856538" cy="609600"/>
          </a:xfrm>
        </p:spPr>
        <p:txBody>
          <a:bodyPr>
            <a:normAutofit fontScale="90000"/>
          </a:bodyPr>
          <a:lstStyle/>
          <a:p>
            <a:pPr eaLnBrk="1" fontAlgn="auto" hangingPunct="1">
              <a:spcAft>
                <a:spcPts val="0"/>
              </a:spcAft>
              <a:defRPr/>
            </a:pPr>
            <a:r>
              <a:rPr lang="en-US" sz="3600" dirty="0" smtClean="0">
                <a:solidFill>
                  <a:schemeClr val="tx2">
                    <a:satMod val="130000"/>
                  </a:schemeClr>
                </a:solidFill>
              </a:rPr>
              <a:t/>
            </a:r>
            <a:br>
              <a:rPr lang="en-US" sz="3600" dirty="0" smtClean="0">
                <a:solidFill>
                  <a:schemeClr val="tx2">
                    <a:satMod val="130000"/>
                  </a:schemeClr>
                </a:solidFill>
              </a:rPr>
            </a:br>
            <a:r>
              <a:rPr lang="en-US" sz="3600" dirty="0" smtClean="0">
                <a:solidFill>
                  <a:schemeClr val="tx2">
                    <a:satMod val="130000"/>
                  </a:schemeClr>
                </a:solidFill>
              </a:rPr>
              <a:t>For Financial Access and Education Imperatives to succeed…</a:t>
            </a:r>
            <a:endParaRPr lang="en-US" sz="4900" dirty="0" smtClean="0">
              <a:solidFill>
                <a:schemeClr val="tx2">
                  <a:satMod val="130000"/>
                </a:schemeClr>
              </a:solidFill>
            </a:endParaRPr>
          </a:p>
        </p:txBody>
      </p:sp>
      <p:sp>
        <p:nvSpPr>
          <p:cNvPr id="11267" name="Content Placeholder 2"/>
          <p:cNvSpPr>
            <a:spLocks noGrp="1"/>
          </p:cNvSpPr>
          <p:nvPr>
            <p:ph idx="1"/>
          </p:nvPr>
        </p:nvSpPr>
        <p:spPr>
          <a:xfrm>
            <a:off x="1219200" y="1295400"/>
            <a:ext cx="7467600" cy="5181600"/>
          </a:xfrm>
        </p:spPr>
        <p:txBody>
          <a:bodyPr>
            <a:noAutofit/>
          </a:bodyPr>
          <a:lstStyle/>
          <a:p>
            <a:pPr marL="400050" indent="-400050" eaLnBrk="1" fontAlgn="auto" hangingPunct="1">
              <a:spcAft>
                <a:spcPts val="0"/>
              </a:spcAft>
              <a:buFont typeface="Wingdings 2"/>
              <a:buChar char=""/>
              <a:defRPr/>
            </a:pPr>
            <a:r>
              <a:rPr lang="en-US" sz="2400" b="1" dirty="0" smtClean="0">
                <a:solidFill>
                  <a:schemeClr val="accent6">
                    <a:lumMod val="50000"/>
                  </a:schemeClr>
                </a:solidFill>
              </a:rPr>
              <a:t>Collaboration is the key to Success</a:t>
            </a:r>
          </a:p>
          <a:p>
            <a:pPr marL="660400" indent="23813" eaLnBrk="1" fontAlgn="auto" hangingPunct="1">
              <a:spcAft>
                <a:spcPts val="0"/>
              </a:spcAft>
              <a:buFont typeface="Wingdings 2"/>
              <a:buNone/>
              <a:defRPr/>
            </a:pPr>
            <a:r>
              <a:rPr lang="en-US" sz="2000" b="1" dirty="0" smtClean="0">
                <a:solidFill>
                  <a:schemeClr val="accent6">
                    <a:lumMod val="50000"/>
                  </a:schemeClr>
                </a:solidFill>
              </a:rPr>
              <a:t>Governments- Central and State ; RBI, IRDA, SEBI, PFRDA, NHB and other regulators ; Banks, Insurance Companies, MFs , other FIs and Intermediaries, Industry Associations ; NGOs and Consumer Organizations ; Global Co-operation</a:t>
            </a:r>
          </a:p>
          <a:p>
            <a:pPr marL="400050" indent="-400050" eaLnBrk="1" fontAlgn="auto" hangingPunct="1">
              <a:spcAft>
                <a:spcPts val="0"/>
              </a:spcAft>
              <a:buFont typeface="Wingdings 2"/>
              <a:buChar char=""/>
              <a:defRPr/>
            </a:pPr>
            <a:r>
              <a:rPr lang="en-US" sz="2400" b="1" dirty="0" smtClean="0">
                <a:solidFill>
                  <a:schemeClr val="accent6">
                    <a:lumMod val="50000"/>
                  </a:schemeClr>
                </a:solidFill>
              </a:rPr>
              <a:t>Establishing an appropriate Business Delivery Model through the involvement of all stakeholders is critical to making Financial Inclusion a reality </a:t>
            </a:r>
          </a:p>
          <a:p>
            <a:pPr marL="400050" indent="-400050" eaLnBrk="1" fontAlgn="auto" hangingPunct="1">
              <a:spcAft>
                <a:spcPts val="0"/>
              </a:spcAft>
              <a:buFont typeface="Wingdings 2"/>
              <a:buChar char=""/>
              <a:defRPr/>
            </a:pPr>
            <a:r>
              <a:rPr lang="en-US" sz="2400" b="1" dirty="0" smtClean="0">
                <a:solidFill>
                  <a:schemeClr val="accent6">
                    <a:lumMod val="50000"/>
                  </a:schemeClr>
                </a:solidFill>
              </a:rPr>
              <a:t>Access to financial services and Financial Education must happen simultaneously</a:t>
            </a:r>
          </a:p>
          <a:p>
            <a:pPr marL="398463" indent="-398463" eaLnBrk="1" fontAlgn="auto" hangingPunct="1">
              <a:spcAft>
                <a:spcPts val="0"/>
              </a:spcAft>
              <a:buFont typeface="Wingdings 2"/>
              <a:buChar char=""/>
              <a:defRPr/>
            </a:pPr>
            <a:r>
              <a:rPr lang="en-US" sz="2400" b="1" dirty="0" smtClean="0">
                <a:solidFill>
                  <a:schemeClr val="accent6">
                    <a:lumMod val="50000"/>
                  </a:schemeClr>
                </a:solidFill>
              </a:rPr>
              <a:t>It must be continuous and must target all sections of the population simultaneously</a:t>
            </a:r>
          </a:p>
          <a:p>
            <a:pPr marL="660400" indent="-660400" eaLnBrk="1" fontAlgn="auto" hangingPunct="1">
              <a:spcAft>
                <a:spcPts val="0"/>
              </a:spcAft>
              <a:buFont typeface="Wingdings 2"/>
              <a:buChar char=""/>
              <a:defRPr/>
            </a:pPr>
            <a:endParaRPr lang="en-US" sz="2800" dirty="0" smtClean="0">
              <a:solidFill>
                <a:schemeClr val="tx2">
                  <a:lumMod val="75000"/>
                </a:schemeClr>
              </a:solidFill>
            </a:endParaRPr>
          </a:p>
        </p:txBody>
      </p:sp>
      <p:sp>
        <p:nvSpPr>
          <p:cNvPr id="8" name="Slide Number Placeholder 7"/>
          <p:cNvSpPr>
            <a:spLocks noGrp="1"/>
          </p:cNvSpPr>
          <p:nvPr>
            <p:ph type="sldNum" sz="quarter" idx="4294967295"/>
          </p:nvPr>
        </p:nvSpPr>
        <p:spPr>
          <a:xfrm>
            <a:off x="8613775" y="6305550"/>
            <a:ext cx="457200" cy="476250"/>
          </a:xfrm>
          <a:prstGeom prst="rect">
            <a:avLst/>
          </a:prstGeom>
        </p:spPr>
        <p:txBody>
          <a:bodyPr/>
          <a:lstStyle/>
          <a:p>
            <a:pPr>
              <a:defRPr/>
            </a:pPr>
            <a:fld id="{14FFB9E9-1941-45C0-B952-C37DB76FDF2E}" type="slidenum">
              <a:rPr lang="en-US"/>
              <a:pPr>
                <a:defRPr/>
              </a:pPr>
              <a:t>9</a:t>
            </a:fld>
            <a:endParaRPr lang="en-US" dirty="0"/>
          </a:p>
        </p:txBody>
      </p:sp>
    </p:spTree>
    <p:extLst>
      <p:ext uri="{BB962C8B-B14F-4D97-AF65-F5344CB8AC3E}">
        <p14:creationId xmlns:p14="http://schemas.microsoft.com/office/powerpoint/2010/main" val="1693871681"/>
      </p:ext>
    </p:extLst>
  </p:cSld>
  <p:clrMapOvr>
    <a:masterClrMapping/>
  </p:clrMapOvr>
  <p:transition>
    <p:fade/>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1258</Words>
  <Application>Microsoft Office PowerPoint</Application>
  <PresentationFormat>On-screen Show (4:3)</PresentationFormat>
  <Paragraphs>177</Paragraphs>
  <Slides>18</Slides>
  <Notes>4</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Theme2</vt:lpstr>
      <vt:lpstr>      Digital Financial Services and Financial Inclusion   by  PARAMESWARAN. N Principal Advisor Telecom Regulatory Authority of India (TRAI) </vt:lpstr>
      <vt:lpstr>Access to banking services: Status</vt:lpstr>
      <vt:lpstr>Financial Inclusion</vt:lpstr>
      <vt:lpstr>Impediments to financial Inclusion  through traditional banking </vt:lpstr>
      <vt:lpstr>Financial Exclusion – Why did We Fail?</vt:lpstr>
      <vt:lpstr>Why Are We Talking of Financial Exclusion  Now?</vt:lpstr>
      <vt:lpstr>The Indian Way- Multi Agency Approach</vt:lpstr>
      <vt:lpstr>What has been done so far</vt:lpstr>
      <vt:lpstr> For Financial Access and Education Imperatives to succeed…</vt:lpstr>
      <vt:lpstr>What is the solution?</vt:lpstr>
      <vt:lpstr>Mobile Banking</vt:lpstr>
      <vt:lpstr>Comparison of Various Modes of Mobile Banking</vt:lpstr>
      <vt:lpstr>Present Status of Mobile Banking in India</vt:lpstr>
      <vt:lpstr>Regulatory Interventions for facilitating Mobile Banking</vt:lpstr>
      <vt:lpstr>DBT and Mobile Banking : Tools for Financial Inclusion </vt:lpstr>
      <vt:lpstr>Recent initatives </vt:lpstr>
      <vt:lpstr>Challenges Ahead &amp; Future Action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Outreach Programme</dc:title>
  <dc:creator>HP</dc:creator>
  <cp:lastModifiedBy>English</cp:lastModifiedBy>
  <cp:revision>191</cp:revision>
  <cp:lastPrinted>2015-05-26T22:45:18Z</cp:lastPrinted>
  <dcterms:created xsi:type="dcterms:W3CDTF">2013-02-23T07:10:43Z</dcterms:created>
  <dcterms:modified xsi:type="dcterms:W3CDTF">2015-05-26T22:46:01Z</dcterms:modified>
</cp:coreProperties>
</file>