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4"/>
  </p:notesMasterIdLst>
  <p:sldIdLst>
    <p:sldId id="258" r:id="rId5"/>
    <p:sldId id="285" r:id="rId6"/>
    <p:sldId id="295" r:id="rId7"/>
    <p:sldId id="287" r:id="rId8"/>
    <p:sldId id="294" r:id="rId9"/>
    <p:sldId id="293" r:id="rId10"/>
    <p:sldId id="289" r:id="rId11"/>
    <p:sldId id="290" r:id="rId12"/>
    <p:sldId id="292"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150" autoAdjust="0"/>
    <p:restoredTop sz="82233" autoAdjust="0"/>
  </p:normalViewPr>
  <p:slideViewPr>
    <p:cSldViewPr snapToGrid="0" snapToObjects="1" showGuides="1">
      <p:cViewPr varScale="1">
        <p:scale>
          <a:sx n="118" d="100"/>
          <a:sy n="118" d="100"/>
        </p:scale>
        <p:origin x="306" y="12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94" d="100"/>
        <a:sy n="94" d="100"/>
      </p:scale>
      <p:origin x="0" y="0"/>
    </p:cViewPr>
  </p:sorterViewPr>
  <p:notesViewPr>
    <p:cSldViewPr snapToGrid="0" snapToObjects="1">
      <p:cViewPr varScale="1">
        <p:scale>
          <a:sx n="105" d="100"/>
          <a:sy n="105" d="100"/>
        </p:scale>
        <p:origin x="250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Countries with Mobile Money Deployments</c:v>
                </c:pt>
              </c:strCache>
            </c:strRef>
          </c:tx>
          <c:spPr>
            <a:solidFill>
              <a:srgbClr val="006D76"/>
            </a:solidFill>
          </c:spPr>
          <c:dPt>
            <c:idx val="0"/>
            <c:bubble3D val="0"/>
            <c:spPr>
              <a:solidFill>
                <a:srgbClr val="006D76"/>
              </a:solidFill>
              <a:ln w="19050">
                <a:solidFill>
                  <a:schemeClr val="lt1"/>
                </a:solidFill>
              </a:ln>
              <a:effectLst/>
            </c:spPr>
          </c:dPt>
          <c:dPt>
            <c:idx val="1"/>
            <c:bubble3D val="0"/>
            <c:spPr>
              <a:solidFill>
                <a:srgbClr val="C00000"/>
              </a:solidFill>
              <a:ln w="19050">
                <a:solidFill>
                  <a:schemeClr val="lt1"/>
                </a:solidFill>
              </a:ln>
              <a:effectLst/>
            </c:spPr>
          </c:dPt>
          <c:cat>
            <c:strRef>
              <c:f>Sheet1!$A$2:$A$3</c:f>
              <c:strCache>
                <c:ptCount val="2"/>
                <c:pt idx="0">
                  <c:v>Enabling regulatory approach (29 markets)</c:v>
                </c:pt>
                <c:pt idx="1">
                  <c:v>Non-enabling regulatory approach (27 markets)</c:v>
                </c:pt>
              </c:strCache>
            </c:strRef>
          </c:cat>
          <c:val>
            <c:numRef>
              <c:f>Sheet1!$B$2:$B$3</c:f>
              <c:numCache>
                <c:formatCode>General</c:formatCode>
                <c:ptCount val="2"/>
                <c:pt idx="0">
                  <c:v>59.79</c:v>
                </c:pt>
                <c:pt idx="1">
                  <c:v>43.71</c:v>
                </c:pt>
              </c:numCache>
            </c:numRef>
          </c:val>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8507814354002103"/>
          <c:y val="0.16181925558603324"/>
          <c:w val="0.64175951100820317"/>
          <c:h val="0.90733954386116189"/>
        </c:manualLayout>
      </c:layout>
      <c:doughnutChart>
        <c:varyColors val="1"/>
        <c:ser>
          <c:idx val="0"/>
          <c:order val="0"/>
          <c:tx>
            <c:strRef>
              <c:f>Sheet1!$B$1</c:f>
              <c:strCache>
                <c:ptCount val="1"/>
                <c:pt idx="0">
                  <c:v>Countries with Mobile Money Deployments</c:v>
                </c:pt>
              </c:strCache>
            </c:strRef>
          </c:tx>
          <c:spPr>
            <a:solidFill>
              <a:srgbClr val="C00000"/>
            </a:solidFill>
          </c:spPr>
          <c:dPt>
            <c:idx val="0"/>
            <c:bubble3D val="0"/>
            <c:spPr>
              <a:solidFill>
                <a:srgbClr val="006D76"/>
              </a:solidFill>
              <a:ln w="19050">
                <a:solidFill>
                  <a:schemeClr val="lt1"/>
                </a:solidFill>
              </a:ln>
              <a:effectLst/>
            </c:spPr>
          </c:dPt>
          <c:dPt>
            <c:idx val="1"/>
            <c:bubble3D val="0"/>
            <c:spPr>
              <a:solidFill>
                <a:srgbClr val="C00000"/>
              </a:solidFill>
              <a:ln w="19050">
                <a:solidFill>
                  <a:schemeClr val="lt1"/>
                </a:solidFill>
              </a:ln>
              <a:effectLst/>
            </c:spPr>
          </c:dPt>
          <c:cat>
            <c:strRef>
              <c:f>Sheet1!$A$2:$A$3</c:f>
              <c:strCache>
                <c:ptCount val="2"/>
                <c:pt idx="0">
                  <c:v>Enabling regulatory approach (29 markets)</c:v>
                </c:pt>
                <c:pt idx="1">
                  <c:v>Non-enabling regulatory approach (27 markets)</c:v>
                </c:pt>
              </c:strCache>
            </c:strRef>
          </c:cat>
          <c:val>
            <c:numRef>
              <c:f>Sheet1!$B$2:$B$3</c:f>
              <c:numCache>
                <c:formatCode>General</c:formatCode>
                <c:ptCount val="2"/>
                <c:pt idx="0">
                  <c:v>97.9</c:v>
                </c:pt>
                <c:pt idx="1">
                  <c:v>22.5</c:v>
                </c:pt>
              </c:numCache>
            </c:numRef>
          </c:val>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Sheet1!$B$1</c:f>
              <c:strCache>
                <c:ptCount val="1"/>
                <c:pt idx="0">
                  <c:v>Countries with Mobile Money Deployments</c:v>
                </c:pt>
              </c:strCache>
            </c:strRef>
          </c:tx>
          <c:spPr>
            <a:solidFill>
              <a:srgbClr val="006D76"/>
            </a:solidFill>
          </c:spPr>
          <c:dPt>
            <c:idx val="0"/>
            <c:bubble3D val="0"/>
            <c:spPr>
              <a:solidFill>
                <a:srgbClr val="006D76"/>
              </a:solidFill>
              <a:ln w="19050">
                <a:solidFill>
                  <a:schemeClr val="lt1"/>
                </a:solidFill>
              </a:ln>
              <a:effectLst/>
            </c:spPr>
          </c:dPt>
          <c:dPt>
            <c:idx val="1"/>
            <c:bubble3D val="0"/>
            <c:spPr>
              <a:solidFill>
                <a:srgbClr val="C00000"/>
              </a:solidFill>
              <a:ln w="19050">
                <a:solidFill>
                  <a:schemeClr val="lt1"/>
                </a:solidFill>
              </a:ln>
              <a:effectLst/>
            </c:spPr>
          </c:dPt>
          <c:cat>
            <c:strRef>
              <c:f>Sheet1!$A$2:$A$3</c:f>
              <c:strCache>
                <c:ptCount val="2"/>
                <c:pt idx="0">
                  <c:v>Enabling Regulation</c:v>
                </c:pt>
                <c:pt idx="1">
                  <c:v>Non-enabling Regulation</c:v>
                </c:pt>
              </c:strCache>
            </c:strRef>
          </c:cat>
          <c:val>
            <c:numRef>
              <c:f>Sheet1!$B$2:$B$3</c:f>
              <c:numCache>
                <c:formatCode>_(* #,##0_);_(* \(#,##0\);_(* "-"??_);_(@_)</c:formatCode>
                <c:ptCount val="2"/>
                <c:pt idx="0">
                  <c:v>792701953</c:v>
                </c:pt>
                <c:pt idx="1">
                  <c:v>1943573520</c:v>
                </c:pt>
              </c:numCache>
            </c:numRef>
          </c:val>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0B071C-B805-454D-B994-6653BC3380C7}" type="doc">
      <dgm:prSet loTypeId="urn:microsoft.com/office/officeart/2008/layout/RadialCluster" loCatId="relationship" qsTypeId="urn:microsoft.com/office/officeart/2005/8/quickstyle/simple5" qsCatId="simple" csTypeId="urn:microsoft.com/office/officeart/2005/8/colors/accent2_2" csCatId="accent2" phldr="1"/>
      <dgm:spPr/>
      <dgm:t>
        <a:bodyPr/>
        <a:lstStyle/>
        <a:p>
          <a:endParaRPr lang="en-US"/>
        </a:p>
      </dgm:t>
    </dgm:pt>
    <dgm:pt modelId="{F810E75E-BD79-4934-9CA0-203AE5942C2F}">
      <dgm:prSet phldrT="[Text]" custT="1"/>
      <dgm:spPr>
        <a:solidFill>
          <a:schemeClr val="accent1">
            <a:lumMod val="75000"/>
          </a:schemeClr>
        </a:solidFill>
      </dgm:spPr>
      <dgm:t>
        <a:bodyPr/>
        <a:lstStyle/>
        <a:p>
          <a:r>
            <a:rPr lang="en-US" sz="1800" dirty="0" smtClean="0">
              <a:solidFill>
                <a:schemeClr val="bg1"/>
              </a:solidFill>
            </a:rPr>
            <a:t>Main areas of work</a:t>
          </a:r>
          <a:endParaRPr lang="en-US" sz="1800" dirty="0">
            <a:solidFill>
              <a:schemeClr val="bg1"/>
            </a:solidFill>
          </a:endParaRPr>
        </a:p>
      </dgm:t>
    </dgm:pt>
    <dgm:pt modelId="{FCBFB83C-2AD8-4C3F-B371-0618584C481E}" type="parTrans" cxnId="{253A1DA1-B844-4BB5-B7DF-6587E552FFBC}">
      <dgm:prSet/>
      <dgm:spPr/>
      <dgm:t>
        <a:bodyPr/>
        <a:lstStyle/>
        <a:p>
          <a:endParaRPr lang="en-US" sz="1600"/>
        </a:p>
      </dgm:t>
    </dgm:pt>
    <dgm:pt modelId="{BDC4D71E-F45A-4F65-BEFD-BE1B14A4FBCD}" type="sibTrans" cxnId="{253A1DA1-B844-4BB5-B7DF-6587E552FFBC}">
      <dgm:prSet/>
      <dgm:spPr/>
      <dgm:t>
        <a:bodyPr/>
        <a:lstStyle/>
        <a:p>
          <a:endParaRPr lang="en-US" sz="1600"/>
        </a:p>
      </dgm:t>
    </dgm:pt>
    <dgm:pt modelId="{B486C27C-54DE-444D-B95D-2195491DCC89}">
      <dgm:prSet phldrT="[Text]" custT="1"/>
      <dgm:spPr>
        <a:solidFill>
          <a:srgbClr val="FFC000"/>
        </a:solidFill>
      </dgm:spPr>
      <dgm:t>
        <a:bodyPr/>
        <a:lstStyle/>
        <a:p>
          <a:r>
            <a:rPr lang="en-US" sz="1400" dirty="0" smtClean="0">
              <a:solidFill>
                <a:schemeClr val="tx1"/>
              </a:solidFill>
            </a:rPr>
            <a:t>Interoperability</a:t>
          </a:r>
          <a:endParaRPr lang="en-US" sz="1400" dirty="0">
            <a:solidFill>
              <a:schemeClr val="tx1"/>
            </a:solidFill>
          </a:endParaRPr>
        </a:p>
      </dgm:t>
    </dgm:pt>
    <dgm:pt modelId="{35D53A19-8DAD-4E58-BB4C-AEAB00191A99}" type="parTrans" cxnId="{1E11BDDF-D7AD-4082-BA4B-9640566ECBF3}">
      <dgm:prSet/>
      <dgm:spPr/>
      <dgm:t>
        <a:bodyPr/>
        <a:lstStyle/>
        <a:p>
          <a:endParaRPr lang="en-US" sz="1600"/>
        </a:p>
      </dgm:t>
    </dgm:pt>
    <dgm:pt modelId="{00788B5F-AFBF-4F0A-BC8F-534B09AD5B28}" type="sibTrans" cxnId="{1E11BDDF-D7AD-4082-BA4B-9640566ECBF3}">
      <dgm:prSet/>
      <dgm:spPr/>
      <dgm:t>
        <a:bodyPr/>
        <a:lstStyle/>
        <a:p>
          <a:endParaRPr lang="en-US" sz="1600"/>
        </a:p>
      </dgm:t>
    </dgm:pt>
    <dgm:pt modelId="{1A900399-959D-42E2-9727-9032B8846F48}">
      <dgm:prSet phldrT="[Text]" custT="1"/>
      <dgm:spPr>
        <a:solidFill>
          <a:srgbClr val="FFC000"/>
        </a:solidFill>
      </dgm:spPr>
      <dgm:t>
        <a:bodyPr/>
        <a:lstStyle/>
        <a:p>
          <a:r>
            <a:rPr lang="en-US" sz="1400" dirty="0" smtClean="0">
              <a:solidFill>
                <a:schemeClr val="tx1"/>
              </a:solidFill>
            </a:rPr>
            <a:t>Consumer Experience &amp; Protection</a:t>
          </a:r>
          <a:endParaRPr lang="en-US" sz="1400" dirty="0">
            <a:solidFill>
              <a:schemeClr val="tx1"/>
            </a:solidFill>
          </a:endParaRPr>
        </a:p>
      </dgm:t>
    </dgm:pt>
    <dgm:pt modelId="{69A7C5F2-8FDF-42BD-8D94-252FE8557A71}" type="parTrans" cxnId="{5C255BD0-2BB5-40D0-BCDE-FC1CED1DC962}">
      <dgm:prSet/>
      <dgm:spPr/>
      <dgm:t>
        <a:bodyPr/>
        <a:lstStyle/>
        <a:p>
          <a:endParaRPr lang="en-US" sz="1600"/>
        </a:p>
      </dgm:t>
    </dgm:pt>
    <dgm:pt modelId="{687965B2-D86F-4043-8A28-D69235870DC1}" type="sibTrans" cxnId="{5C255BD0-2BB5-40D0-BCDE-FC1CED1DC962}">
      <dgm:prSet/>
      <dgm:spPr/>
      <dgm:t>
        <a:bodyPr/>
        <a:lstStyle/>
        <a:p>
          <a:endParaRPr lang="en-US" sz="1600"/>
        </a:p>
      </dgm:t>
    </dgm:pt>
    <dgm:pt modelId="{887EDC79-5744-46A8-A517-EBA24BB5F475}">
      <dgm:prSet phldrT="[Text]" custT="1"/>
      <dgm:spPr>
        <a:solidFill>
          <a:srgbClr val="FFC000"/>
        </a:solidFill>
      </dgm:spPr>
      <dgm:t>
        <a:bodyPr/>
        <a:lstStyle/>
        <a:p>
          <a:r>
            <a:rPr lang="en-US" sz="1400" dirty="0" smtClean="0">
              <a:solidFill>
                <a:schemeClr val="tx1"/>
              </a:solidFill>
            </a:rPr>
            <a:t>Technology, Innovation &amp; Competition</a:t>
          </a:r>
          <a:endParaRPr lang="en-US" sz="1400" dirty="0">
            <a:solidFill>
              <a:schemeClr val="tx1"/>
            </a:solidFill>
          </a:endParaRPr>
        </a:p>
      </dgm:t>
    </dgm:pt>
    <dgm:pt modelId="{C2E0B3C3-D5EC-4984-A4B5-6C48E539BA8B}" type="parTrans" cxnId="{B5462360-2ECE-4ACD-8A7A-CC8F3ABCC6CB}">
      <dgm:prSet/>
      <dgm:spPr/>
      <dgm:t>
        <a:bodyPr/>
        <a:lstStyle/>
        <a:p>
          <a:endParaRPr lang="en-US" sz="1600"/>
        </a:p>
      </dgm:t>
    </dgm:pt>
    <dgm:pt modelId="{811460A3-02D6-4591-91B4-9503B723B20E}" type="sibTrans" cxnId="{B5462360-2ECE-4ACD-8A7A-CC8F3ABCC6CB}">
      <dgm:prSet/>
      <dgm:spPr/>
      <dgm:t>
        <a:bodyPr/>
        <a:lstStyle/>
        <a:p>
          <a:endParaRPr lang="en-US" sz="1600"/>
        </a:p>
      </dgm:t>
    </dgm:pt>
    <dgm:pt modelId="{CE8BEC64-8B5D-4D08-BD8D-0304CE3B75EB}">
      <dgm:prSet phldrT="[Text]" custT="1"/>
      <dgm:spPr>
        <a:solidFill>
          <a:srgbClr val="FFC000"/>
        </a:solidFill>
      </dgm:spPr>
      <dgm:t>
        <a:bodyPr/>
        <a:lstStyle/>
        <a:p>
          <a:r>
            <a:rPr lang="en-US" sz="1400" dirty="0" smtClean="0">
              <a:solidFill>
                <a:schemeClr val="tx1"/>
              </a:solidFill>
            </a:rPr>
            <a:t>DFS Ecosystem</a:t>
          </a:r>
          <a:endParaRPr lang="en-US" sz="1400" dirty="0">
            <a:solidFill>
              <a:schemeClr val="tx1"/>
            </a:solidFill>
          </a:endParaRPr>
        </a:p>
      </dgm:t>
    </dgm:pt>
    <dgm:pt modelId="{34D7C472-F0B5-489D-9928-22F16DECECE7}" type="parTrans" cxnId="{76EE579A-2DF9-44A2-8C2B-10A1A7877604}">
      <dgm:prSet/>
      <dgm:spPr/>
      <dgm:t>
        <a:bodyPr/>
        <a:lstStyle/>
        <a:p>
          <a:endParaRPr lang="en-US" sz="1600"/>
        </a:p>
      </dgm:t>
    </dgm:pt>
    <dgm:pt modelId="{099B5946-B29E-4842-B98F-56CCB2A2FA4B}" type="sibTrans" cxnId="{76EE579A-2DF9-44A2-8C2B-10A1A7877604}">
      <dgm:prSet/>
      <dgm:spPr/>
      <dgm:t>
        <a:bodyPr/>
        <a:lstStyle/>
        <a:p>
          <a:endParaRPr lang="en-US" sz="1600"/>
        </a:p>
      </dgm:t>
    </dgm:pt>
    <dgm:pt modelId="{ED6C0930-5056-4EF7-B187-A77CF9DC2E4E}" type="pres">
      <dgm:prSet presAssocID="{DE0B071C-B805-454D-B994-6653BC3380C7}" presName="Name0" presStyleCnt="0">
        <dgm:presLayoutVars>
          <dgm:chMax val="1"/>
          <dgm:chPref val="1"/>
          <dgm:dir/>
          <dgm:animOne val="branch"/>
          <dgm:animLvl val="lvl"/>
        </dgm:presLayoutVars>
      </dgm:prSet>
      <dgm:spPr/>
      <dgm:t>
        <a:bodyPr/>
        <a:lstStyle/>
        <a:p>
          <a:endParaRPr lang="en-US"/>
        </a:p>
      </dgm:t>
    </dgm:pt>
    <dgm:pt modelId="{5B0CE9CD-9725-44B6-987A-2642B374C717}" type="pres">
      <dgm:prSet presAssocID="{F810E75E-BD79-4934-9CA0-203AE5942C2F}" presName="singleCycle" presStyleCnt="0"/>
      <dgm:spPr/>
    </dgm:pt>
    <dgm:pt modelId="{467E100E-36A9-401B-9E8A-CC721A0F2DC3}" type="pres">
      <dgm:prSet presAssocID="{F810E75E-BD79-4934-9CA0-203AE5942C2F}" presName="singleCenter" presStyleLbl="node1" presStyleIdx="0" presStyleCnt="5" custScaleX="137886" custScaleY="63326">
        <dgm:presLayoutVars>
          <dgm:chMax val="7"/>
          <dgm:chPref val="7"/>
        </dgm:presLayoutVars>
      </dgm:prSet>
      <dgm:spPr/>
      <dgm:t>
        <a:bodyPr/>
        <a:lstStyle/>
        <a:p>
          <a:endParaRPr lang="en-US"/>
        </a:p>
      </dgm:t>
    </dgm:pt>
    <dgm:pt modelId="{B5AACC43-6082-47C2-9485-5C49D996EA65}" type="pres">
      <dgm:prSet presAssocID="{35D53A19-8DAD-4E58-BB4C-AEAB00191A99}" presName="Name56" presStyleLbl="parChTrans1D2" presStyleIdx="0" presStyleCnt="4"/>
      <dgm:spPr/>
      <dgm:t>
        <a:bodyPr/>
        <a:lstStyle/>
        <a:p>
          <a:endParaRPr lang="en-US"/>
        </a:p>
      </dgm:t>
    </dgm:pt>
    <dgm:pt modelId="{8746393B-8B31-4CF9-911E-F481A13D006E}" type="pres">
      <dgm:prSet presAssocID="{B486C27C-54DE-444D-B95D-2195491DCC89}" presName="text0" presStyleLbl="node1" presStyleIdx="1" presStyleCnt="5" custScaleX="223299">
        <dgm:presLayoutVars>
          <dgm:bulletEnabled val="1"/>
        </dgm:presLayoutVars>
      </dgm:prSet>
      <dgm:spPr/>
      <dgm:t>
        <a:bodyPr/>
        <a:lstStyle/>
        <a:p>
          <a:endParaRPr lang="en-US"/>
        </a:p>
      </dgm:t>
    </dgm:pt>
    <dgm:pt modelId="{51BD8D45-1EB3-46F1-B078-B2D2AAF4BB32}" type="pres">
      <dgm:prSet presAssocID="{69A7C5F2-8FDF-42BD-8D94-252FE8557A71}" presName="Name56" presStyleLbl="parChTrans1D2" presStyleIdx="1" presStyleCnt="4"/>
      <dgm:spPr/>
      <dgm:t>
        <a:bodyPr/>
        <a:lstStyle/>
        <a:p>
          <a:endParaRPr lang="en-US"/>
        </a:p>
      </dgm:t>
    </dgm:pt>
    <dgm:pt modelId="{F382BC93-4758-4307-9F1B-69F85C74C20B}" type="pres">
      <dgm:prSet presAssocID="{1A900399-959D-42E2-9727-9032B8846F48}" presName="text0" presStyleLbl="node1" presStyleIdx="2" presStyleCnt="5" custScaleX="225273" custRadScaleRad="143397">
        <dgm:presLayoutVars>
          <dgm:bulletEnabled val="1"/>
        </dgm:presLayoutVars>
      </dgm:prSet>
      <dgm:spPr/>
      <dgm:t>
        <a:bodyPr/>
        <a:lstStyle/>
        <a:p>
          <a:endParaRPr lang="en-US"/>
        </a:p>
      </dgm:t>
    </dgm:pt>
    <dgm:pt modelId="{1E87A963-BFBD-4920-B436-BC3BE6104ED8}" type="pres">
      <dgm:prSet presAssocID="{C2E0B3C3-D5EC-4984-A4B5-6C48E539BA8B}" presName="Name56" presStyleLbl="parChTrans1D2" presStyleIdx="2" presStyleCnt="4"/>
      <dgm:spPr/>
      <dgm:t>
        <a:bodyPr/>
        <a:lstStyle/>
        <a:p>
          <a:endParaRPr lang="en-US"/>
        </a:p>
      </dgm:t>
    </dgm:pt>
    <dgm:pt modelId="{B328C838-35C6-4A68-877E-954C6959DD36}" type="pres">
      <dgm:prSet presAssocID="{887EDC79-5744-46A8-A517-EBA24BB5F475}" presName="text0" presStyleLbl="node1" presStyleIdx="3" presStyleCnt="5" custScaleX="221339">
        <dgm:presLayoutVars>
          <dgm:bulletEnabled val="1"/>
        </dgm:presLayoutVars>
      </dgm:prSet>
      <dgm:spPr/>
      <dgm:t>
        <a:bodyPr/>
        <a:lstStyle/>
        <a:p>
          <a:endParaRPr lang="en-US"/>
        </a:p>
      </dgm:t>
    </dgm:pt>
    <dgm:pt modelId="{8DEEF6A0-43CA-48F6-B718-F69D50D8B23F}" type="pres">
      <dgm:prSet presAssocID="{34D7C472-F0B5-489D-9928-22F16DECECE7}" presName="Name56" presStyleLbl="parChTrans1D2" presStyleIdx="3" presStyleCnt="4"/>
      <dgm:spPr/>
      <dgm:t>
        <a:bodyPr/>
        <a:lstStyle/>
        <a:p>
          <a:endParaRPr lang="en-US"/>
        </a:p>
      </dgm:t>
    </dgm:pt>
    <dgm:pt modelId="{4E094B79-F266-4A97-AE57-25EE76CBE9FB}" type="pres">
      <dgm:prSet presAssocID="{CE8BEC64-8B5D-4D08-BD8D-0304CE3B75EB}" presName="text0" presStyleLbl="node1" presStyleIdx="4" presStyleCnt="5" custScaleX="221353" custRadScaleRad="142981" custRadScaleInc="-1019">
        <dgm:presLayoutVars>
          <dgm:bulletEnabled val="1"/>
        </dgm:presLayoutVars>
      </dgm:prSet>
      <dgm:spPr/>
      <dgm:t>
        <a:bodyPr/>
        <a:lstStyle/>
        <a:p>
          <a:endParaRPr lang="en-US"/>
        </a:p>
      </dgm:t>
    </dgm:pt>
  </dgm:ptLst>
  <dgm:cxnLst>
    <dgm:cxn modelId="{3ECAF2AD-2E99-43C0-ADDF-892DCAB9017E}" type="presOf" srcId="{34D7C472-F0B5-489D-9928-22F16DECECE7}" destId="{8DEEF6A0-43CA-48F6-B718-F69D50D8B23F}" srcOrd="0" destOrd="0" presId="urn:microsoft.com/office/officeart/2008/layout/RadialCluster"/>
    <dgm:cxn modelId="{2711B154-F225-41E3-8DF4-892A33C25F5E}" type="presOf" srcId="{887EDC79-5744-46A8-A517-EBA24BB5F475}" destId="{B328C838-35C6-4A68-877E-954C6959DD36}" srcOrd="0" destOrd="0" presId="urn:microsoft.com/office/officeart/2008/layout/RadialCluster"/>
    <dgm:cxn modelId="{4D6ECFCE-06E1-4443-997A-49152E8130B5}" type="presOf" srcId="{DE0B071C-B805-454D-B994-6653BC3380C7}" destId="{ED6C0930-5056-4EF7-B187-A77CF9DC2E4E}" srcOrd="0" destOrd="0" presId="urn:microsoft.com/office/officeart/2008/layout/RadialCluster"/>
    <dgm:cxn modelId="{398ABF02-CF8E-4518-BA36-6741FC146253}" type="presOf" srcId="{CE8BEC64-8B5D-4D08-BD8D-0304CE3B75EB}" destId="{4E094B79-F266-4A97-AE57-25EE76CBE9FB}" srcOrd="0" destOrd="0" presId="urn:microsoft.com/office/officeart/2008/layout/RadialCluster"/>
    <dgm:cxn modelId="{1E11BDDF-D7AD-4082-BA4B-9640566ECBF3}" srcId="{F810E75E-BD79-4934-9CA0-203AE5942C2F}" destId="{B486C27C-54DE-444D-B95D-2195491DCC89}" srcOrd="0" destOrd="0" parTransId="{35D53A19-8DAD-4E58-BB4C-AEAB00191A99}" sibTransId="{00788B5F-AFBF-4F0A-BC8F-534B09AD5B28}"/>
    <dgm:cxn modelId="{B5462360-2ECE-4ACD-8A7A-CC8F3ABCC6CB}" srcId="{F810E75E-BD79-4934-9CA0-203AE5942C2F}" destId="{887EDC79-5744-46A8-A517-EBA24BB5F475}" srcOrd="2" destOrd="0" parTransId="{C2E0B3C3-D5EC-4984-A4B5-6C48E539BA8B}" sibTransId="{811460A3-02D6-4591-91B4-9503B723B20E}"/>
    <dgm:cxn modelId="{CAED2679-0CED-4E3A-923E-B391A9976C3D}" type="presOf" srcId="{F810E75E-BD79-4934-9CA0-203AE5942C2F}" destId="{467E100E-36A9-401B-9E8A-CC721A0F2DC3}" srcOrd="0" destOrd="0" presId="urn:microsoft.com/office/officeart/2008/layout/RadialCluster"/>
    <dgm:cxn modelId="{B2228E5A-2D64-4844-879B-CBCBA77BF3DE}" type="presOf" srcId="{B486C27C-54DE-444D-B95D-2195491DCC89}" destId="{8746393B-8B31-4CF9-911E-F481A13D006E}" srcOrd="0" destOrd="0" presId="urn:microsoft.com/office/officeart/2008/layout/RadialCluster"/>
    <dgm:cxn modelId="{63014FF1-745A-4F65-A4E0-F5A3DD5B4171}" type="presOf" srcId="{C2E0B3C3-D5EC-4984-A4B5-6C48E539BA8B}" destId="{1E87A963-BFBD-4920-B436-BC3BE6104ED8}" srcOrd="0" destOrd="0" presId="urn:microsoft.com/office/officeart/2008/layout/RadialCluster"/>
    <dgm:cxn modelId="{76EE579A-2DF9-44A2-8C2B-10A1A7877604}" srcId="{F810E75E-BD79-4934-9CA0-203AE5942C2F}" destId="{CE8BEC64-8B5D-4D08-BD8D-0304CE3B75EB}" srcOrd="3" destOrd="0" parTransId="{34D7C472-F0B5-489D-9928-22F16DECECE7}" sibTransId="{099B5946-B29E-4842-B98F-56CCB2A2FA4B}"/>
    <dgm:cxn modelId="{BECECCEA-A7FA-4A4C-BE71-78B36BD192E1}" type="presOf" srcId="{69A7C5F2-8FDF-42BD-8D94-252FE8557A71}" destId="{51BD8D45-1EB3-46F1-B078-B2D2AAF4BB32}" srcOrd="0" destOrd="0" presId="urn:microsoft.com/office/officeart/2008/layout/RadialCluster"/>
    <dgm:cxn modelId="{E5C88785-DDC2-45F7-A9D7-72B1EA5B3B9E}" type="presOf" srcId="{1A900399-959D-42E2-9727-9032B8846F48}" destId="{F382BC93-4758-4307-9F1B-69F85C74C20B}" srcOrd="0" destOrd="0" presId="urn:microsoft.com/office/officeart/2008/layout/RadialCluster"/>
    <dgm:cxn modelId="{253A1DA1-B844-4BB5-B7DF-6587E552FFBC}" srcId="{DE0B071C-B805-454D-B994-6653BC3380C7}" destId="{F810E75E-BD79-4934-9CA0-203AE5942C2F}" srcOrd="0" destOrd="0" parTransId="{FCBFB83C-2AD8-4C3F-B371-0618584C481E}" sibTransId="{BDC4D71E-F45A-4F65-BEFD-BE1B14A4FBCD}"/>
    <dgm:cxn modelId="{5C255BD0-2BB5-40D0-BCDE-FC1CED1DC962}" srcId="{F810E75E-BD79-4934-9CA0-203AE5942C2F}" destId="{1A900399-959D-42E2-9727-9032B8846F48}" srcOrd="1" destOrd="0" parTransId="{69A7C5F2-8FDF-42BD-8D94-252FE8557A71}" sibTransId="{687965B2-D86F-4043-8A28-D69235870DC1}"/>
    <dgm:cxn modelId="{AFE34876-62EA-4DD8-B30E-0D1DF0743B47}" type="presOf" srcId="{35D53A19-8DAD-4E58-BB4C-AEAB00191A99}" destId="{B5AACC43-6082-47C2-9485-5C49D996EA65}" srcOrd="0" destOrd="0" presId="urn:microsoft.com/office/officeart/2008/layout/RadialCluster"/>
    <dgm:cxn modelId="{1F1E8DC6-7188-4BFF-BF90-E2CFFF58332C}" type="presParOf" srcId="{ED6C0930-5056-4EF7-B187-A77CF9DC2E4E}" destId="{5B0CE9CD-9725-44B6-987A-2642B374C717}" srcOrd="0" destOrd="0" presId="urn:microsoft.com/office/officeart/2008/layout/RadialCluster"/>
    <dgm:cxn modelId="{04EAAAC4-726E-40BA-ADE2-3DD2163E9B12}" type="presParOf" srcId="{5B0CE9CD-9725-44B6-987A-2642B374C717}" destId="{467E100E-36A9-401B-9E8A-CC721A0F2DC3}" srcOrd="0" destOrd="0" presId="urn:microsoft.com/office/officeart/2008/layout/RadialCluster"/>
    <dgm:cxn modelId="{FCC4EA05-2EA5-4FF0-9895-D6DD61F7E834}" type="presParOf" srcId="{5B0CE9CD-9725-44B6-987A-2642B374C717}" destId="{B5AACC43-6082-47C2-9485-5C49D996EA65}" srcOrd="1" destOrd="0" presId="urn:microsoft.com/office/officeart/2008/layout/RadialCluster"/>
    <dgm:cxn modelId="{EA40FF34-1235-48FA-9558-7389534696D3}" type="presParOf" srcId="{5B0CE9CD-9725-44B6-987A-2642B374C717}" destId="{8746393B-8B31-4CF9-911E-F481A13D006E}" srcOrd="2" destOrd="0" presId="urn:microsoft.com/office/officeart/2008/layout/RadialCluster"/>
    <dgm:cxn modelId="{D910FC49-2188-4C27-8DDE-5D4304F4965A}" type="presParOf" srcId="{5B0CE9CD-9725-44B6-987A-2642B374C717}" destId="{51BD8D45-1EB3-46F1-B078-B2D2AAF4BB32}" srcOrd="3" destOrd="0" presId="urn:microsoft.com/office/officeart/2008/layout/RadialCluster"/>
    <dgm:cxn modelId="{E1AA5120-0FE8-4845-8B33-1E0D4B1EE89E}" type="presParOf" srcId="{5B0CE9CD-9725-44B6-987A-2642B374C717}" destId="{F382BC93-4758-4307-9F1B-69F85C74C20B}" srcOrd="4" destOrd="0" presId="urn:microsoft.com/office/officeart/2008/layout/RadialCluster"/>
    <dgm:cxn modelId="{7D9C3B74-E6DD-4FB1-BACD-C75438CA3E15}" type="presParOf" srcId="{5B0CE9CD-9725-44B6-987A-2642B374C717}" destId="{1E87A963-BFBD-4920-B436-BC3BE6104ED8}" srcOrd="5" destOrd="0" presId="urn:microsoft.com/office/officeart/2008/layout/RadialCluster"/>
    <dgm:cxn modelId="{83B762F1-2DA4-4805-AD73-C814B01AD3F8}" type="presParOf" srcId="{5B0CE9CD-9725-44B6-987A-2642B374C717}" destId="{B328C838-35C6-4A68-877E-954C6959DD36}" srcOrd="6" destOrd="0" presId="urn:microsoft.com/office/officeart/2008/layout/RadialCluster"/>
    <dgm:cxn modelId="{DCC4219B-9FB8-4EB6-A198-AE95B668FF62}" type="presParOf" srcId="{5B0CE9CD-9725-44B6-987A-2642B374C717}" destId="{8DEEF6A0-43CA-48F6-B718-F69D50D8B23F}" srcOrd="7" destOrd="0" presId="urn:microsoft.com/office/officeart/2008/layout/RadialCluster"/>
    <dgm:cxn modelId="{4E0936A1-5FB8-4F14-AEFE-A055791486DE}" type="presParOf" srcId="{5B0CE9CD-9725-44B6-987A-2642B374C717}" destId="{4E094B79-F266-4A97-AE57-25EE76CBE9FB}" srcOrd="8" destOrd="0" presId="urn:microsoft.com/office/officeart/2008/layout/RadialCluster"/>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4BC72C-EDF2-4E64-8CFF-0CC83D6B719C}" type="datetimeFigureOut">
              <a:rPr lang="en-US" smtClean="0"/>
              <a:t>28/05/2015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599372-18FB-4835-901F-002FB8DB8391}" type="slidenum">
              <a:rPr lang="en-US" smtClean="0"/>
              <a:t>‹#›</a:t>
            </a:fld>
            <a:endParaRPr lang="en-US"/>
          </a:p>
        </p:txBody>
      </p:sp>
    </p:spTree>
    <p:extLst>
      <p:ext uri="{BB962C8B-B14F-4D97-AF65-F5344CB8AC3E}">
        <p14:creationId xmlns:p14="http://schemas.microsoft.com/office/powerpoint/2010/main" val="2886608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60B2DF-2FBC-4FE7-9A25-8CAD30528E5A}" type="slidenum">
              <a:rPr lang="en-US" smtClean="0"/>
              <a:t>1</a:t>
            </a:fld>
            <a:endParaRPr lang="en-US" dirty="0"/>
          </a:p>
        </p:txBody>
      </p:sp>
    </p:spTree>
    <p:extLst>
      <p:ext uri="{BB962C8B-B14F-4D97-AF65-F5344CB8AC3E}">
        <p14:creationId xmlns:p14="http://schemas.microsoft.com/office/powerpoint/2010/main" val="1384009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Verdana" pitchFamily="34" charset="0"/>
                <a:ea typeface="+mn-ea"/>
                <a:cs typeface="Arial" charset="0"/>
              </a:rPr>
              <a:t>Mobile money services</a:t>
            </a:r>
            <a:r>
              <a:rPr lang="en-US" sz="1200" kern="1200" baseline="0" dirty="0" smtClean="0">
                <a:solidFill>
                  <a:schemeClr val="tx1"/>
                </a:solidFill>
                <a:effectLst/>
                <a:latin typeface="Verdana" pitchFamily="34" charset="0"/>
                <a:ea typeface="+mn-ea"/>
                <a:cs typeface="Arial" charset="0"/>
              </a:rPr>
              <a:t> are still in their early stages of development and there is not a technology dominant standard. This is an area where there is a lot of innovation happening and there are a number of stakeholders such as banks, merchants (</a:t>
            </a:r>
            <a:r>
              <a:rPr lang="en-US" sz="1200" kern="1200" baseline="0" dirty="0" err="1" smtClean="0">
                <a:solidFill>
                  <a:schemeClr val="tx1"/>
                </a:solidFill>
                <a:effectLst/>
                <a:latin typeface="Verdana" pitchFamily="34" charset="0"/>
                <a:ea typeface="+mn-ea"/>
                <a:cs typeface="Arial" charset="0"/>
              </a:rPr>
              <a:t>e.g</a:t>
            </a:r>
            <a:r>
              <a:rPr lang="en-US" sz="1200" kern="1200" baseline="0" dirty="0" smtClean="0">
                <a:solidFill>
                  <a:schemeClr val="tx1"/>
                </a:solidFill>
                <a:effectLst/>
                <a:latin typeface="Verdana" pitchFamily="34" charset="0"/>
                <a:ea typeface="+mn-ea"/>
                <a:cs typeface="Arial" charset="0"/>
              </a:rPr>
              <a:t> </a:t>
            </a:r>
            <a:r>
              <a:rPr lang="en-US" sz="1200" kern="1200" baseline="0" dirty="0" err="1" smtClean="0">
                <a:solidFill>
                  <a:schemeClr val="tx1"/>
                </a:solidFill>
                <a:effectLst/>
                <a:latin typeface="Verdana" pitchFamily="34" charset="0"/>
                <a:ea typeface="+mn-ea"/>
                <a:cs typeface="Arial" charset="0"/>
              </a:rPr>
              <a:t>starbucks</a:t>
            </a:r>
            <a:r>
              <a:rPr lang="en-US" sz="1200" kern="1200" baseline="0" dirty="0" smtClean="0">
                <a:solidFill>
                  <a:schemeClr val="tx1"/>
                </a:solidFill>
                <a:effectLst/>
                <a:latin typeface="Verdana" pitchFamily="34" charset="0"/>
                <a:ea typeface="+mn-ea"/>
                <a:cs typeface="Arial" charset="0"/>
              </a:rPr>
              <a:t>), telecom companies, technology firms (</a:t>
            </a:r>
            <a:r>
              <a:rPr lang="en-US" sz="1200" kern="1200" baseline="0" dirty="0" err="1" smtClean="0">
                <a:solidFill>
                  <a:schemeClr val="tx1"/>
                </a:solidFill>
                <a:effectLst/>
                <a:latin typeface="Verdana" pitchFamily="34" charset="0"/>
                <a:ea typeface="+mn-ea"/>
                <a:cs typeface="Arial" charset="0"/>
              </a:rPr>
              <a:t>e.g</a:t>
            </a:r>
            <a:r>
              <a:rPr lang="en-US" sz="1200" kern="1200" baseline="0" dirty="0" smtClean="0">
                <a:solidFill>
                  <a:schemeClr val="tx1"/>
                </a:solidFill>
                <a:effectLst/>
                <a:latin typeface="Verdana" pitchFamily="34" charset="0"/>
                <a:ea typeface="+mn-ea"/>
                <a:cs typeface="Arial" charset="0"/>
              </a:rPr>
              <a:t> Google), credit card companies and financial services organizations offering different services aiming to get a share of the market.</a:t>
            </a:r>
            <a:r>
              <a:rPr lang="en-US" sz="1200" kern="1200" dirty="0" smtClean="0">
                <a:solidFill>
                  <a:schemeClr val="tx1"/>
                </a:solidFill>
                <a:effectLst/>
                <a:latin typeface="Verdana" pitchFamily="34" charset="0"/>
                <a:ea typeface="+mn-ea"/>
                <a:cs typeface="Arial" charset="0"/>
              </a:rPr>
              <a:t> Telecom operators will have a big role in enabling financial inclusion in the future and interoperability (although now is not a major issue) of mobile payment platforms could be an issue in the context of international remittances. There is a need for a </a:t>
            </a:r>
            <a:r>
              <a:rPr lang="en-US" sz="1200" kern="1200" dirty="0" err="1" smtClean="0">
                <a:solidFill>
                  <a:schemeClr val="tx1"/>
                </a:solidFill>
                <a:effectLst/>
                <a:latin typeface="Verdana" pitchFamily="34" charset="0"/>
                <a:ea typeface="+mn-ea"/>
                <a:cs typeface="Arial" charset="0"/>
              </a:rPr>
              <a:t>multistakeholder</a:t>
            </a:r>
            <a:r>
              <a:rPr lang="en-US" sz="1200" kern="1200" dirty="0" smtClean="0">
                <a:solidFill>
                  <a:schemeClr val="tx1"/>
                </a:solidFill>
                <a:effectLst/>
                <a:latin typeface="Verdana" pitchFamily="34" charset="0"/>
                <a:ea typeface="+mn-ea"/>
                <a:cs typeface="Arial" charset="0"/>
              </a:rPr>
              <a:t> approach for standards development</a:t>
            </a:r>
            <a:r>
              <a:rPr lang="en-US" sz="1200" kern="1200" baseline="0" dirty="0" smtClean="0">
                <a:solidFill>
                  <a:schemeClr val="tx1"/>
                </a:solidFill>
                <a:effectLst/>
                <a:latin typeface="Verdana" pitchFamily="34" charset="0"/>
                <a:ea typeface="+mn-ea"/>
                <a:cs typeface="Arial" charset="0"/>
              </a:rPr>
              <a:t> for mobile payment services</a:t>
            </a:r>
            <a:r>
              <a:rPr lang="en-US" sz="1200" kern="1200" dirty="0" smtClean="0">
                <a:solidFill>
                  <a:schemeClr val="tx1"/>
                </a:solidFill>
                <a:effectLst/>
                <a:latin typeface="Verdana" pitchFamily="34" charset="0"/>
                <a:ea typeface="+mn-ea"/>
                <a:cs typeface="Arial" charset="0"/>
              </a:rPr>
              <a:t>. </a:t>
            </a:r>
          </a:p>
          <a:p>
            <a:endParaRPr lang="en-US" sz="1200" kern="1200" dirty="0" smtClean="0">
              <a:solidFill>
                <a:schemeClr val="tx1"/>
              </a:solidFill>
              <a:effectLst/>
              <a:latin typeface="Verdana" pitchFamily="34" charset="0"/>
              <a:ea typeface="+mn-ea"/>
              <a:cs typeface="Arial" charset="0"/>
            </a:endParaRPr>
          </a:p>
          <a:p>
            <a:r>
              <a:rPr lang="en-US" sz="1200" b="0" i="0" u="none" strike="noStrike" kern="1200" baseline="0" dirty="0" smtClean="0">
                <a:solidFill>
                  <a:schemeClr val="tx1"/>
                </a:solidFill>
                <a:latin typeface="Verdana" pitchFamily="34" charset="0"/>
                <a:ea typeface="+mn-ea"/>
                <a:cs typeface="Arial" charset="0"/>
              </a:rPr>
              <a:t>In their infancy, mobile money platforms are predominantly used for money transfers between known parties. In this case, it is reasonable to accept mobile-money platforms restricted to users of a particular MNO because the parties can agree beforehand to operate on a given network belonging to a particular MNO. As mobile money matures towards m-payments and m-financial services, improved interoperability</a:t>
            </a:r>
          </a:p>
          <a:p>
            <a:r>
              <a:rPr lang="en-US" sz="1200" b="0" i="0" u="none" strike="noStrike" kern="1200" baseline="0" dirty="0" smtClean="0">
                <a:solidFill>
                  <a:schemeClr val="tx1"/>
                </a:solidFill>
                <a:latin typeface="Verdana" pitchFamily="34" charset="0"/>
                <a:ea typeface="+mn-ea"/>
                <a:cs typeface="Arial" charset="0"/>
              </a:rPr>
              <a:t>becomes increasingly critical. </a:t>
            </a:r>
          </a:p>
          <a:p>
            <a:r>
              <a:rPr lang="en-US" sz="1200" kern="1200" dirty="0" smtClean="0">
                <a:solidFill>
                  <a:schemeClr val="tx1"/>
                </a:solidFill>
                <a:effectLst/>
                <a:latin typeface="Verdana" pitchFamily="34" charset="0"/>
                <a:ea typeface="+mn-ea"/>
                <a:cs typeface="Arial" charset="0"/>
              </a:rPr>
              <a:t> </a:t>
            </a:r>
          </a:p>
          <a:p>
            <a:r>
              <a:rPr lang="en-US" sz="1200" kern="1200" dirty="0" smtClean="0">
                <a:solidFill>
                  <a:schemeClr val="tx1"/>
                </a:solidFill>
                <a:effectLst/>
                <a:latin typeface="Verdana" pitchFamily="34" charset="0"/>
                <a:ea typeface="+mn-ea"/>
                <a:cs typeface="Arial" charset="0"/>
              </a:rPr>
              <a:t>Additional regulatory attention is also needed for issues of competition and interoperability. Like other network industries, economies of scale and high barriers to entry could create uncompetitive market outcomes in the mobile money industry. In cases where a mobile money service is tied to a dominant mobile network operator (as in the case of Kenya’s </a:t>
            </a:r>
            <a:r>
              <a:rPr lang="en-US" sz="1200" kern="1200" dirty="0" err="1" smtClean="0">
                <a:solidFill>
                  <a:schemeClr val="tx1"/>
                </a:solidFill>
                <a:effectLst/>
                <a:latin typeface="Verdana" pitchFamily="34" charset="0"/>
                <a:ea typeface="+mn-ea"/>
                <a:cs typeface="Arial" charset="0"/>
              </a:rPr>
              <a:t>Safaricom</a:t>
            </a:r>
            <a:r>
              <a:rPr lang="en-US" sz="1200" kern="1200" dirty="0" smtClean="0">
                <a:solidFill>
                  <a:schemeClr val="tx1"/>
                </a:solidFill>
                <a:effectLst/>
                <a:latin typeface="Verdana" pitchFamily="34" charset="0"/>
                <a:ea typeface="+mn-ea"/>
                <a:cs typeface="Arial" charset="0"/>
              </a:rPr>
              <a:t>, which has 68 percent of the mobile subscribers market), that operator is at an advantage in dictating the market.  The appropriate form of regulation is still emerging. Premature competition regulation may have a negative impact on the growth of mobile money. One of the main ways to reduce mobile money market domination is through interoperability. Interoperability can occur at various levels: in Nigeria, where the</a:t>
            </a:r>
          </a:p>
          <a:p>
            <a:r>
              <a:rPr lang="en-US" sz="1200" kern="1200" dirty="0" smtClean="0">
                <a:solidFill>
                  <a:schemeClr val="tx1"/>
                </a:solidFill>
                <a:effectLst/>
                <a:latin typeface="Verdana" pitchFamily="34" charset="0"/>
                <a:ea typeface="+mn-ea"/>
                <a:cs typeface="Arial" charset="0"/>
              </a:rPr>
              <a:t>Central Bank has been keen to avoid a dominant market player, interoperability is required at the level of the bank, the switch, and the payment channel. In other countries, mobile money occurs in a “walled garden” because interoperability is not technically allowed. Consumers wishing to swap between mobile money services must have multiple SIM cards and use cash to exchange between different digital wallets (incurring time, effort, and extra fees). Sensing a market opportunity, third-party firms are beginning to offer interoperability between different mobile money services. Because these interoperability systems are often unofficial, however, they remain tenuous. While some observers (</a:t>
            </a:r>
            <a:r>
              <a:rPr lang="en-US" sz="1200" kern="1200" dirty="0" err="1" smtClean="0">
                <a:solidFill>
                  <a:schemeClr val="tx1"/>
                </a:solidFill>
                <a:effectLst/>
                <a:latin typeface="Verdana" pitchFamily="34" charset="0"/>
                <a:ea typeface="+mn-ea"/>
                <a:cs typeface="Arial" charset="0"/>
              </a:rPr>
              <a:t>e.g</a:t>
            </a:r>
            <a:r>
              <a:rPr lang="en-US" sz="1200" kern="1200" dirty="0" smtClean="0">
                <a:solidFill>
                  <a:schemeClr val="tx1"/>
                </a:solidFill>
                <a:effectLst/>
                <a:latin typeface="Verdana" pitchFamily="34" charset="0"/>
                <a:ea typeface="+mn-ea"/>
                <a:cs typeface="Arial" charset="0"/>
              </a:rPr>
              <a:t> GSMA) are of the opinion that consumer demand will ultimately pressure providers to allow interoperability in time, others detect a potential market failure. The interoperability issue has to be treated with caution. Mobile money operators are often reluctant to allow formal interoperability because, after investing heavily in their product, they do not want to make it easy for customers to move their money to competitors. In fact, in markets where customers frequently change mobile phone operators to save money, mobile money services are seen as a key way of keeping customers locked into an operator’s own network.</a:t>
            </a:r>
          </a:p>
          <a:p>
            <a:endParaRPr lang="en-US" dirty="0"/>
          </a:p>
        </p:txBody>
      </p:sp>
      <p:sp>
        <p:nvSpPr>
          <p:cNvPr id="4" name="Slide Number Placeholder 3"/>
          <p:cNvSpPr>
            <a:spLocks noGrp="1"/>
          </p:cNvSpPr>
          <p:nvPr>
            <p:ph type="sldNum" sz="quarter" idx="10"/>
          </p:nvPr>
        </p:nvSpPr>
        <p:spPr/>
        <p:txBody>
          <a:bodyPr/>
          <a:lstStyle/>
          <a:p>
            <a:pPr>
              <a:defRPr/>
            </a:pPr>
            <a:fld id="{EC5ACC02-BEF3-4564-8840-5F15E2E7F1BE}" type="slidenum">
              <a:rPr lang="en-US" smtClean="0"/>
              <a:pPr>
                <a:defRPr/>
              </a:pPr>
              <a:t>7</a:t>
            </a:fld>
            <a:endParaRPr lang="en-US"/>
          </a:p>
        </p:txBody>
      </p:sp>
    </p:spTree>
    <p:extLst>
      <p:ext uri="{BB962C8B-B14F-4D97-AF65-F5344CB8AC3E}">
        <p14:creationId xmlns:p14="http://schemas.microsoft.com/office/powerpoint/2010/main" val="2561385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Verdana" pitchFamily="34" charset="0"/>
                <a:ea typeface="+mn-ea"/>
                <a:cs typeface="Arial" charset="0"/>
              </a:rPr>
              <a:t>Mobile money services</a:t>
            </a:r>
            <a:r>
              <a:rPr lang="en-US" sz="1200" kern="1200" baseline="0" dirty="0" smtClean="0">
                <a:solidFill>
                  <a:schemeClr val="tx1"/>
                </a:solidFill>
                <a:effectLst/>
                <a:latin typeface="Verdana" pitchFamily="34" charset="0"/>
                <a:ea typeface="+mn-ea"/>
                <a:cs typeface="Arial" charset="0"/>
              </a:rPr>
              <a:t> are still in their early stages of development and there is not a technology dominant standard. This is an area where there is a lot of innovation happening and there are a number of stakeholders such as banks, merchants (</a:t>
            </a:r>
            <a:r>
              <a:rPr lang="en-US" sz="1200" kern="1200" baseline="0" dirty="0" err="1" smtClean="0">
                <a:solidFill>
                  <a:schemeClr val="tx1"/>
                </a:solidFill>
                <a:effectLst/>
                <a:latin typeface="Verdana" pitchFamily="34" charset="0"/>
                <a:ea typeface="+mn-ea"/>
                <a:cs typeface="Arial" charset="0"/>
              </a:rPr>
              <a:t>e.g</a:t>
            </a:r>
            <a:r>
              <a:rPr lang="en-US" sz="1200" kern="1200" baseline="0" dirty="0" smtClean="0">
                <a:solidFill>
                  <a:schemeClr val="tx1"/>
                </a:solidFill>
                <a:effectLst/>
                <a:latin typeface="Verdana" pitchFamily="34" charset="0"/>
                <a:ea typeface="+mn-ea"/>
                <a:cs typeface="Arial" charset="0"/>
              </a:rPr>
              <a:t> </a:t>
            </a:r>
            <a:r>
              <a:rPr lang="en-US" sz="1200" kern="1200" baseline="0" dirty="0" err="1" smtClean="0">
                <a:solidFill>
                  <a:schemeClr val="tx1"/>
                </a:solidFill>
                <a:effectLst/>
                <a:latin typeface="Verdana" pitchFamily="34" charset="0"/>
                <a:ea typeface="+mn-ea"/>
                <a:cs typeface="Arial" charset="0"/>
              </a:rPr>
              <a:t>starbucks</a:t>
            </a:r>
            <a:r>
              <a:rPr lang="en-US" sz="1200" kern="1200" baseline="0" dirty="0" smtClean="0">
                <a:solidFill>
                  <a:schemeClr val="tx1"/>
                </a:solidFill>
                <a:effectLst/>
                <a:latin typeface="Verdana" pitchFamily="34" charset="0"/>
                <a:ea typeface="+mn-ea"/>
                <a:cs typeface="Arial" charset="0"/>
              </a:rPr>
              <a:t>), telecom companies, technology firms (</a:t>
            </a:r>
            <a:r>
              <a:rPr lang="en-US" sz="1200" kern="1200" baseline="0" dirty="0" err="1" smtClean="0">
                <a:solidFill>
                  <a:schemeClr val="tx1"/>
                </a:solidFill>
                <a:effectLst/>
                <a:latin typeface="Verdana" pitchFamily="34" charset="0"/>
                <a:ea typeface="+mn-ea"/>
                <a:cs typeface="Arial" charset="0"/>
              </a:rPr>
              <a:t>e.g</a:t>
            </a:r>
            <a:r>
              <a:rPr lang="en-US" sz="1200" kern="1200" baseline="0" dirty="0" smtClean="0">
                <a:solidFill>
                  <a:schemeClr val="tx1"/>
                </a:solidFill>
                <a:effectLst/>
                <a:latin typeface="Verdana" pitchFamily="34" charset="0"/>
                <a:ea typeface="+mn-ea"/>
                <a:cs typeface="Arial" charset="0"/>
              </a:rPr>
              <a:t> Google), credit card companies and financial services organizations offering different services aiming to get a share of the market.</a:t>
            </a:r>
            <a:r>
              <a:rPr lang="en-US" sz="1200" kern="1200" dirty="0" smtClean="0">
                <a:solidFill>
                  <a:schemeClr val="tx1"/>
                </a:solidFill>
                <a:effectLst/>
                <a:latin typeface="Verdana" pitchFamily="34" charset="0"/>
                <a:ea typeface="+mn-ea"/>
                <a:cs typeface="Arial" charset="0"/>
              </a:rPr>
              <a:t> Telecom operators will have a big role in enabling financial inclusion in the future and interoperability (although now is not a major issue) of mobile payment platforms could be an issue in the context of international remittances. There is a need for a </a:t>
            </a:r>
            <a:r>
              <a:rPr lang="en-US" sz="1200" kern="1200" dirty="0" err="1" smtClean="0">
                <a:solidFill>
                  <a:schemeClr val="tx1"/>
                </a:solidFill>
                <a:effectLst/>
                <a:latin typeface="Verdana" pitchFamily="34" charset="0"/>
                <a:ea typeface="+mn-ea"/>
                <a:cs typeface="Arial" charset="0"/>
              </a:rPr>
              <a:t>multistakeholder</a:t>
            </a:r>
            <a:r>
              <a:rPr lang="en-US" sz="1200" kern="1200" dirty="0" smtClean="0">
                <a:solidFill>
                  <a:schemeClr val="tx1"/>
                </a:solidFill>
                <a:effectLst/>
                <a:latin typeface="Verdana" pitchFamily="34" charset="0"/>
                <a:ea typeface="+mn-ea"/>
                <a:cs typeface="Arial" charset="0"/>
              </a:rPr>
              <a:t> approach for standards development</a:t>
            </a:r>
            <a:r>
              <a:rPr lang="en-US" sz="1200" kern="1200" baseline="0" dirty="0" smtClean="0">
                <a:solidFill>
                  <a:schemeClr val="tx1"/>
                </a:solidFill>
                <a:effectLst/>
                <a:latin typeface="Verdana" pitchFamily="34" charset="0"/>
                <a:ea typeface="+mn-ea"/>
                <a:cs typeface="Arial" charset="0"/>
              </a:rPr>
              <a:t> for mobile payment services</a:t>
            </a:r>
            <a:r>
              <a:rPr lang="en-US" sz="1200" kern="1200" dirty="0" smtClean="0">
                <a:solidFill>
                  <a:schemeClr val="tx1"/>
                </a:solidFill>
                <a:effectLst/>
                <a:latin typeface="Verdana" pitchFamily="34" charset="0"/>
                <a:ea typeface="+mn-ea"/>
                <a:cs typeface="Arial" charset="0"/>
              </a:rPr>
              <a:t>. </a:t>
            </a:r>
          </a:p>
          <a:p>
            <a:endParaRPr lang="en-US" sz="1200" kern="1200" dirty="0" smtClean="0">
              <a:solidFill>
                <a:schemeClr val="tx1"/>
              </a:solidFill>
              <a:effectLst/>
              <a:latin typeface="Verdana" pitchFamily="34" charset="0"/>
              <a:ea typeface="+mn-ea"/>
              <a:cs typeface="Arial" charset="0"/>
            </a:endParaRPr>
          </a:p>
          <a:p>
            <a:r>
              <a:rPr lang="en-US" sz="1200" b="0" i="0" u="none" strike="noStrike" kern="1200" baseline="0" dirty="0" smtClean="0">
                <a:solidFill>
                  <a:schemeClr val="tx1"/>
                </a:solidFill>
                <a:latin typeface="Verdana" pitchFamily="34" charset="0"/>
                <a:ea typeface="+mn-ea"/>
                <a:cs typeface="Arial" charset="0"/>
              </a:rPr>
              <a:t>In their infancy, mobile money platforms are predominantly used for money transfers between known parties. In this case, it is reasonable to accept mobile-money platforms restricted to users of a particular MNO because the parties can agree beforehand to operate on a given network belonging to a particular MNO. As mobile money matures towards m-payments and m-financial services, improved interoperability</a:t>
            </a:r>
          </a:p>
          <a:p>
            <a:r>
              <a:rPr lang="en-US" sz="1200" b="0" i="0" u="none" strike="noStrike" kern="1200" baseline="0" dirty="0" smtClean="0">
                <a:solidFill>
                  <a:schemeClr val="tx1"/>
                </a:solidFill>
                <a:latin typeface="Verdana" pitchFamily="34" charset="0"/>
                <a:ea typeface="+mn-ea"/>
                <a:cs typeface="Arial" charset="0"/>
              </a:rPr>
              <a:t>becomes increasingly critical. </a:t>
            </a:r>
          </a:p>
          <a:p>
            <a:r>
              <a:rPr lang="en-US" sz="1200" kern="1200" dirty="0" smtClean="0">
                <a:solidFill>
                  <a:schemeClr val="tx1"/>
                </a:solidFill>
                <a:effectLst/>
                <a:latin typeface="Verdana" pitchFamily="34" charset="0"/>
                <a:ea typeface="+mn-ea"/>
                <a:cs typeface="Arial" charset="0"/>
              </a:rPr>
              <a:t> </a:t>
            </a:r>
          </a:p>
          <a:p>
            <a:r>
              <a:rPr lang="en-US" sz="1200" kern="1200" dirty="0" smtClean="0">
                <a:solidFill>
                  <a:schemeClr val="tx1"/>
                </a:solidFill>
                <a:effectLst/>
                <a:latin typeface="Verdana" pitchFamily="34" charset="0"/>
                <a:ea typeface="+mn-ea"/>
                <a:cs typeface="Arial" charset="0"/>
              </a:rPr>
              <a:t>Additional regulatory attention is also needed for issues of competition and interoperability. Like other network industries, economies of scale and high barriers to entry could create uncompetitive market outcomes in the mobile money industry. In cases where a mobile money service is tied to a dominant mobile network operator (as in the case of Kenya’s </a:t>
            </a:r>
            <a:r>
              <a:rPr lang="en-US" sz="1200" kern="1200" dirty="0" err="1" smtClean="0">
                <a:solidFill>
                  <a:schemeClr val="tx1"/>
                </a:solidFill>
                <a:effectLst/>
                <a:latin typeface="Verdana" pitchFamily="34" charset="0"/>
                <a:ea typeface="+mn-ea"/>
                <a:cs typeface="Arial" charset="0"/>
              </a:rPr>
              <a:t>Safaricom</a:t>
            </a:r>
            <a:r>
              <a:rPr lang="en-US" sz="1200" kern="1200" dirty="0" smtClean="0">
                <a:solidFill>
                  <a:schemeClr val="tx1"/>
                </a:solidFill>
                <a:effectLst/>
                <a:latin typeface="Verdana" pitchFamily="34" charset="0"/>
                <a:ea typeface="+mn-ea"/>
                <a:cs typeface="Arial" charset="0"/>
              </a:rPr>
              <a:t>, which has 68 percent of the mobile subscribers market), that operator is at an advantage in dictating the market.  The appropriate form of regulation is still emerging. Premature competition regulation may have a negative impact on the growth of mobile money. One of the main ways to reduce mobile money market domination is through interoperability. Interoperability can occur at various levels: in Nigeria, where the</a:t>
            </a:r>
          </a:p>
          <a:p>
            <a:r>
              <a:rPr lang="en-US" sz="1200" kern="1200" dirty="0" smtClean="0">
                <a:solidFill>
                  <a:schemeClr val="tx1"/>
                </a:solidFill>
                <a:effectLst/>
                <a:latin typeface="Verdana" pitchFamily="34" charset="0"/>
                <a:ea typeface="+mn-ea"/>
                <a:cs typeface="Arial" charset="0"/>
              </a:rPr>
              <a:t>Central Bank has been keen to avoid a dominant market player, interoperability is required at the level of the bank, the switch, and the payment channel. In other countries, mobile money occurs in a “walled garden” because interoperability is not technically allowed. Consumers wishing to swap between mobile money services must have multiple SIM cards and use cash to exchange between different digital wallets (incurring time, effort, and extra fees). Sensing a market opportunity, third-party firms are beginning to offer interoperability between different mobile money services. Because these interoperability systems are often unofficial, however, they remain tenuous. While some observers (</a:t>
            </a:r>
            <a:r>
              <a:rPr lang="en-US" sz="1200" kern="1200" dirty="0" err="1" smtClean="0">
                <a:solidFill>
                  <a:schemeClr val="tx1"/>
                </a:solidFill>
                <a:effectLst/>
                <a:latin typeface="Verdana" pitchFamily="34" charset="0"/>
                <a:ea typeface="+mn-ea"/>
                <a:cs typeface="Arial" charset="0"/>
              </a:rPr>
              <a:t>e.g</a:t>
            </a:r>
            <a:r>
              <a:rPr lang="en-US" sz="1200" kern="1200" dirty="0" smtClean="0">
                <a:solidFill>
                  <a:schemeClr val="tx1"/>
                </a:solidFill>
                <a:effectLst/>
                <a:latin typeface="Verdana" pitchFamily="34" charset="0"/>
                <a:ea typeface="+mn-ea"/>
                <a:cs typeface="Arial" charset="0"/>
              </a:rPr>
              <a:t> GSMA) are of the opinion that consumer demand will ultimately pressure providers to allow interoperability in time, others detect a potential market failure. The interoperability issue has to be treated with caution. Mobile money operators are often reluctant to allow formal interoperability because, after investing heavily in their product, they do not want to make it easy for customers to move their money to competitors. In fact, in markets where customers frequently change mobile phone operators to save money, mobile money services are seen as a key way of keeping customers locked into an operator’s own network.</a:t>
            </a:r>
          </a:p>
          <a:p>
            <a:endParaRPr lang="en-US" dirty="0"/>
          </a:p>
        </p:txBody>
      </p:sp>
      <p:sp>
        <p:nvSpPr>
          <p:cNvPr id="4" name="Slide Number Placeholder 3"/>
          <p:cNvSpPr>
            <a:spLocks noGrp="1"/>
          </p:cNvSpPr>
          <p:nvPr>
            <p:ph type="sldNum" sz="quarter" idx="10"/>
          </p:nvPr>
        </p:nvSpPr>
        <p:spPr/>
        <p:txBody>
          <a:bodyPr/>
          <a:lstStyle/>
          <a:p>
            <a:pPr>
              <a:defRPr/>
            </a:pPr>
            <a:fld id="{EC5ACC02-BEF3-4564-8840-5F15E2E7F1BE}" type="slidenum">
              <a:rPr lang="en-US" smtClean="0"/>
              <a:pPr>
                <a:defRPr/>
              </a:pPr>
              <a:t>8</a:t>
            </a:fld>
            <a:endParaRPr lang="en-US"/>
          </a:p>
        </p:txBody>
      </p:sp>
    </p:spTree>
    <p:extLst>
      <p:ext uri="{BB962C8B-B14F-4D97-AF65-F5344CB8AC3E}">
        <p14:creationId xmlns:p14="http://schemas.microsoft.com/office/powerpoint/2010/main" val="2865213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51622DF7-3D2C-4C80-B9CA-49C2823366CD}" type="slidenum">
              <a:rPr lang="en-US" altLang="en-US" sz="1200" smtClean="0"/>
              <a:pPr/>
              <a:t>9</a:t>
            </a:fld>
            <a:endParaRPr lang="en-US" altLang="en-US" sz="1200"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3805604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1357506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2012932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82083"/>
            <a:ext cx="2057400" cy="525991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82083"/>
            <a:ext cx="6019800" cy="525991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4111037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2549944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558ED5"/>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3702459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2629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2629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2190456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6882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6882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3013552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4215232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213837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3250"/>
            <a:ext cx="3008313" cy="8318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03250"/>
            <a:ext cx="5111750" cy="512233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2904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97824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506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283C63E4-F9BE-C24A-B4FF-309EB18BA564}" type="slidenum">
              <a:rPr lang="en-US" smtClean="0"/>
              <a:t>‹#›</a:t>
            </a:fld>
            <a:endParaRPr lang="en-US"/>
          </a:p>
        </p:txBody>
      </p:sp>
    </p:spTree>
    <p:extLst>
      <p:ext uri="{BB962C8B-B14F-4D97-AF65-F5344CB8AC3E}">
        <p14:creationId xmlns:p14="http://schemas.microsoft.com/office/powerpoint/2010/main" val="2694059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70972"/>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968500"/>
            <a:ext cx="8229600" cy="383116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3505200" y="6176433"/>
            <a:ext cx="2133600" cy="365125"/>
          </a:xfrm>
          <a:prstGeom prst="rect">
            <a:avLst/>
          </a:prstGeom>
        </p:spPr>
        <p:txBody>
          <a:bodyPr vert="horz" lIns="91440" tIns="45720" rIns="91440" bIns="45720" rtlCol="0" anchor="ctr"/>
          <a:lstStyle>
            <a:lvl1pPr algn="ctr">
              <a:defRPr sz="1200">
                <a:solidFill>
                  <a:schemeClr val="accent1">
                    <a:lumMod val="60000"/>
                    <a:lumOff val="40000"/>
                  </a:schemeClr>
                </a:solidFill>
              </a:defRPr>
            </a:lvl1pPr>
          </a:lstStyle>
          <a:p>
            <a:fld id="{283C63E4-F9BE-C24A-B4FF-309EB18BA564}" type="slidenum">
              <a:rPr lang="en-US" smtClean="0"/>
              <a:pPr/>
              <a:t>‹#›</a:t>
            </a:fld>
            <a:endParaRPr lang="en-US" dirty="0"/>
          </a:p>
        </p:txBody>
      </p:sp>
    </p:spTree>
    <p:extLst>
      <p:ext uri="{BB962C8B-B14F-4D97-AF65-F5344CB8AC3E}">
        <p14:creationId xmlns:p14="http://schemas.microsoft.com/office/powerpoint/2010/main" val="3468638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b="1" i="0" kern="1200">
          <a:solidFill>
            <a:schemeClr val="tx2">
              <a:lumMod val="60000"/>
              <a:lumOff val="40000"/>
            </a:schemeClr>
          </a:solidFill>
          <a:latin typeface="Calibri"/>
          <a:ea typeface="+mj-ea"/>
          <a:cs typeface="Calibri"/>
        </a:defRPr>
      </a:lvl1pPr>
    </p:titleStyle>
    <p:bodyStyle>
      <a:lvl1pPr marL="342900" indent="-342900" algn="l" defTabSz="457200" rtl="0" eaLnBrk="1" latinLnBrk="0" hangingPunct="1">
        <a:spcBef>
          <a:spcPct val="20000"/>
        </a:spcBef>
        <a:buFont typeface="Arial"/>
        <a:buChar char="•"/>
        <a:defRPr sz="3200" kern="1200">
          <a:solidFill>
            <a:schemeClr val="tx2">
              <a:lumMod val="60000"/>
              <a:lumOff val="40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2">
              <a:lumMod val="60000"/>
              <a:lumOff val="40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2">
              <a:lumMod val="60000"/>
              <a:lumOff val="4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2">
              <a:lumMod val="60000"/>
              <a:lumOff val="40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2">
              <a:lumMod val="60000"/>
              <a:lumOff val="4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CizIvs_egrQ&amp;feature=player_embedded#t=26"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hyperlink" Target="http://www.itu.int/en/ITU-T/focusgroups/dfs/Pages/default.asp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4.png"/><Relationship Id="rId7" Type="http://schemas.openxmlformats.org/officeDocument/2006/relationships/diagramQuickStyle" Target="../diagrams/quickStyle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5.png"/><Relationship Id="rId9"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572000"/>
            <a:ext cx="6400800" cy="1021276"/>
          </a:xfrm>
        </p:spPr>
        <p:txBody>
          <a:bodyPr>
            <a:normAutofit lnSpcReduction="10000"/>
          </a:bodyPr>
          <a:lstStyle/>
          <a:p>
            <a:r>
              <a:rPr lang="en-GB" sz="2800" b="1" noProof="0" dirty="0" smtClean="0"/>
              <a:t>Vijay Mauree</a:t>
            </a:r>
          </a:p>
          <a:p>
            <a:r>
              <a:rPr lang="en-GB" sz="2800" b="1" noProof="0" dirty="0" smtClean="0"/>
              <a:t>TSB, ITU</a:t>
            </a:r>
            <a:endParaRPr lang="en-GB" sz="2800" b="1" noProof="0" dirty="0"/>
          </a:p>
        </p:txBody>
      </p:sp>
      <p:sp>
        <p:nvSpPr>
          <p:cNvPr id="2" name="Title 1"/>
          <p:cNvSpPr>
            <a:spLocks noGrp="1"/>
          </p:cNvSpPr>
          <p:nvPr>
            <p:ph type="ctrTitle"/>
          </p:nvPr>
        </p:nvSpPr>
        <p:spPr>
          <a:xfrm>
            <a:off x="755576" y="2435196"/>
            <a:ext cx="7772400" cy="1610591"/>
          </a:xfrm>
        </p:spPr>
        <p:txBody>
          <a:bodyPr>
            <a:normAutofit/>
          </a:bodyPr>
          <a:lstStyle/>
          <a:p>
            <a:r>
              <a:rPr lang="en-US" sz="4000" dirty="0" smtClean="0"/>
              <a:t>Digital Financial Services and Financial Inclusion</a:t>
            </a:r>
            <a:endParaRPr lang="en-GB" sz="4000" noProof="0" dirty="0"/>
          </a:p>
        </p:txBody>
      </p:sp>
      <p:sp>
        <p:nvSpPr>
          <p:cNvPr id="5" name="Title 3"/>
          <p:cNvSpPr txBox="1">
            <a:spLocks/>
          </p:cNvSpPr>
          <p:nvPr/>
        </p:nvSpPr>
        <p:spPr>
          <a:xfrm>
            <a:off x="457200" y="382780"/>
            <a:ext cx="8229600" cy="1610407"/>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b="1" i="0" kern="1200">
                <a:solidFill>
                  <a:schemeClr val="tx2">
                    <a:lumMod val="60000"/>
                    <a:lumOff val="40000"/>
                  </a:schemeClr>
                </a:solidFill>
                <a:latin typeface="Calibri"/>
                <a:ea typeface="+mj-ea"/>
                <a:cs typeface="Calibri"/>
              </a:defRPr>
            </a:lvl1pPr>
          </a:lstStyle>
          <a:p>
            <a:r>
              <a:rPr lang="en-US" sz="2800" dirty="0" smtClean="0"/>
              <a:t>WSIS: Thematic Workshop</a:t>
            </a:r>
          </a:p>
          <a:p>
            <a:r>
              <a:rPr lang="en-US" sz="2800" dirty="0" smtClean="0"/>
              <a:t>Geneva, Switzerland, 29 May 2015</a:t>
            </a:r>
            <a:endParaRPr lang="en-US" sz="2400" i="1" dirty="0"/>
          </a:p>
        </p:txBody>
      </p:sp>
    </p:spTree>
    <p:extLst>
      <p:ext uri="{BB962C8B-B14F-4D97-AF65-F5344CB8AC3E}">
        <p14:creationId xmlns:p14="http://schemas.microsoft.com/office/powerpoint/2010/main" val="3703936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1"/>
          <p:cNvSpPr txBox="1">
            <a:spLocks/>
          </p:cNvSpPr>
          <p:nvPr/>
        </p:nvSpPr>
        <p:spPr>
          <a:xfrm>
            <a:off x="320568" y="17626"/>
            <a:ext cx="8229600" cy="444828"/>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b="1" i="0" kern="1200">
                <a:solidFill>
                  <a:schemeClr val="tx2">
                    <a:lumMod val="60000"/>
                    <a:lumOff val="40000"/>
                  </a:schemeClr>
                </a:solidFill>
                <a:latin typeface="Calibri"/>
                <a:ea typeface="+mj-ea"/>
                <a:cs typeface="Calibri"/>
              </a:defRPr>
            </a:lvl1pPr>
          </a:lstStyle>
          <a:p>
            <a:pPr algn="l"/>
            <a:r>
              <a:rPr lang="en-US" altLang="ko-KR" sz="2400" dirty="0" smtClean="0">
                <a:solidFill>
                  <a:srgbClr val="0070C0"/>
                </a:solidFill>
              </a:rPr>
              <a:t>I. Panelists</a:t>
            </a:r>
            <a:endParaRPr lang="ko-KR" altLang="en-US" sz="2400" dirty="0" smtClean="0">
              <a:solidFill>
                <a:srgbClr val="0070C0"/>
              </a:solidFill>
            </a:endParaRPr>
          </a:p>
        </p:txBody>
      </p:sp>
      <p:sp>
        <p:nvSpPr>
          <p:cNvPr id="5" name="Rectangle 4"/>
          <p:cNvSpPr/>
          <p:nvPr/>
        </p:nvSpPr>
        <p:spPr>
          <a:xfrm>
            <a:off x="320568" y="560788"/>
            <a:ext cx="8399722" cy="4893647"/>
          </a:xfrm>
          <a:prstGeom prst="rect">
            <a:avLst/>
          </a:prstGeom>
        </p:spPr>
        <p:txBody>
          <a:bodyPr wrap="square">
            <a:spAutoFit/>
          </a:bodyPr>
          <a:lstStyle/>
          <a:p>
            <a:pPr marL="457200" indent="-457200">
              <a:spcBef>
                <a:spcPct val="0"/>
              </a:spcBef>
              <a:buFont typeface="Wingdings" panose="05000000000000000000" pitchFamily="2" charset="2"/>
              <a:buChar char="l"/>
            </a:pPr>
            <a:r>
              <a:rPr lang="en-US" sz="2400" b="1" dirty="0" smtClean="0">
                <a:solidFill>
                  <a:schemeClr val="tx2">
                    <a:lumMod val="60000"/>
                    <a:lumOff val="40000"/>
                  </a:schemeClr>
                </a:solidFill>
                <a:ea typeface="MS PGothic" panose="020B0600070205080204" pitchFamily="34" charset="-128"/>
              </a:rPr>
              <a:t>Mr Francis </a:t>
            </a:r>
            <a:r>
              <a:rPr lang="en-US" sz="2400" b="1" dirty="0">
                <a:solidFill>
                  <a:schemeClr val="tx2">
                    <a:lumMod val="60000"/>
                    <a:lumOff val="40000"/>
                  </a:schemeClr>
                </a:solidFill>
                <a:ea typeface="MS PGothic" panose="020B0600070205080204" pitchFamily="34" charset="-128"/>
              </a:rPr>
              <a:t>Wangusi</a:t>
            </a:r>
            <a:r>
              <a:rPr lang="en-US" sz="2400" dirty="0"/>
              <a:t>, </a:t>
            </a:r>
            <a:r>
              <a:rPr lang="en-US" sz="2400" b="1" dirty="0" smtClean="0">
                <a:ea typeface="MS PGothic" panose="020B0600070205080204" pitchFamily="34" charset="-128"/>
              </a:rPr>
              <a:t>Director General, Communications </a:t>
            </a:r>
            <a:r>
              <a:rPr lang="en-US" sz="2400" b="1" dirty="0">
                <a:ea typeface="MS PGothic" panose="020B0600070205080204" pitchFamily="34" charset="-128"/>
              </a:rPr>
              <a:t>Authority of Kenya</a:t>
            </a:r>
            <a:r>
              <a:rPr lang="en-US" sz="2400" dirty="0"/>
              <a:t> </a:t>
            </a:r>
            <a:endParaRPr lang="en-US" sz="2400" dirty="0" smtClean="0"/>
          </a:p>
          <a:p>
            <a:pPr marL="457200" indent="-457200">
              <a:spcBef>
                <a:spcPct val="0"/>
              </a:spcBef>
              <a:buFont typeface="Wingdings" panose="05000000000000000000" pitchFamily="2" charset="2"/>
              <a:buChar char="l"/>
            </a:pPr>
            <a:r>
              <a:rPr lang="en-US" sz="2400" b="1" dirty="0" smtClean="0">
                <a:solidFill>
                  <a:schemeClr val="tx2">
                    <a:lumMod val="60000"/>
                    <a:lumOff val="40000"/>
                  </a:schemeClr>
                </a:solidFill>
                <a:ea typeface="MS PGothic" panose="020B0600070205080204" pitchFamily="34" charset="-128"/>
              </a:rPr>
              <a:t>Prof </a:t>
            </a:r>
            <a:r>
              <a:rPr lang="en-US" sz="2400" b="1" dirty="0" err="1" smtClean="0">
                <a:solidFill>
                  <a:schemeClr val="tx2">
                    <a:lumMod val="60000"/>
                    <a:lumOff val="40000"/>
                  </a:schemeClr>
                </a:solidFill>
                <a:ea typeface="MS PGothic" panose="020B0600070205080204" pitchFamily="34" charset="-128"/>
              </a:rPr>
              <a:t>Kalamullah</a:t>
            </a:r>
            <a:r>
              <a:rPr lang="en-US" sz="2400" b="1" dirty="0" smtClean="0">
                <a:solidFill>
                  <a:schemeClr val="tx2">
                    <a:lumMod val="60000"/>
                    <a:lumOff val="40000"/>
                  </a:schemeClr>
                </a:solidFill>
                <a:ea typeface="MS PGothic" panose="020B0600070205080204" pitchFamily="34" charset="-128"/>
              </a:rPr>
              <a:t> </a:t>
            </a:r>
            <a:r>
              <a:rPr lang="en-US" sz="2400" b="1" dirty="0" err="1" smtClean="0">
                <a:solidFill>
                  <a:schemeClr val="tx2">
                    <a:lumMod val="60000"/>
                    <a:lumOff val="40000"/>
                  </a:schemeClr>
                </a:solidFill>
                <a:ea typeface="MS PGothic" panose="020B0600070205080204" pitchFamily="34" charset="-128"/>
              </a:rPr>
              <a:t>Ramli</a:t>
            </a:r>
            <a:r>
              <a:rPr lang="en-US" sz="2400" b="1" dirty="0" smtClean="0">
                <a:ea typeface="MS PGothic" panose="020B0600070205080204" pitchFamily="34" charset="-128"/>
              </a:rPr>
              <a:t>, Director General, Ministry of Communications and IT, Indonesia</a:t>
            </a:r>
          </a:p>
          <a:p>
            <a:pPr marL="457200" indent="-457200">
              <a:spcBef>
                <a:spcPct val="0"/>
              </a:spcBef>
              <a:buFont typeface="Wingdings" panose="05000000000000000000" pitchFamily="2" charset="2"/>
              <a:buChar char="l"/>
            </a:pPr>
            <a:r>
              <a:rPr lang="en-US" sz="2400" b="1" dirty="0" smtClean="0">
                <a:solidFill>
                  <a:schemeClr val="tx2">
                    <a:lumMod val="60000"/>
                    <a:lumOff val="40000"/>
                  </a:schemeClr>
                </a:solidFill>
                <a:ea typeface="MS PGothic" panose="020B0600070205080204" pitchFamily="34" charset="-128"/>
              </a:rPr>
              <a:t>Mr N </a:t>
            </a:r>
            <a:r>
              <a:rPr lang="en-US" sz="2400" b="1" dirty="0" err="1">
                <a:solidFill>
                  <a:schemeClr val="tx2">
                    <a:lumMod val="60000"/>
                    <a:lumOff val="40000"/>
                  </a:schemeClr>
                </a:solidFill>
                <a:ea typeface="MS PGothic" panose="020B0600070205080204" pitchFamily="34" charset="-128"/>
              </a:rPr>
              <a:t>Parameswaran</a:t>
            </a:r>
            <a:r>
              <a:rPr lang="en-US" sz="2400" b="1" dirty="0" smtClean="0">
                <a:ea typeface="MS PGothic" panose="020B0600070205080204" pitchFamily="34" charset="-128"/>
              </a:rPr>
              <a:t>, Principal Advisor, TRAI, India</a:t>
            </a:r>
            <a:endParaRPr lang="en-US" sz="2400" b="1" dirty="0">
              <a:ea typeface="MS PGothic" panose="020B0600070205080204" pitchFamily="34" charset="-128"/>
            </a:endParaRPr>
          </a:p>
          <a:p>
            <a:pPr marL="457200" indent="-457200">
              <a:spcBef>
                <a:spcPct val="0"/>
              </a:spcBef>
              <a:buFont typeface="Wingdings" panose="05000000000000000000" pitchFamily="2" charset="2"/>
              <a:buChar char="l"/>
            </a:pPr>
            <a:r>
              <a:rPr lang="en-US" sz="2400" b="1" dirty="0" smtClean="0">
                <a:solidFill>
                  <a:schemeClr val="tx2">
                    <a:lumMod val="60000"/>
                    <a:lumOff val="40000"/>
                  </a:schemeClr>
                </a:solidFill>
                <a:ea typeface="MS PGothic" panose="020B0600070205080204" pitchFamily="34" charset="-128"/>
              </a:rPr>
              <a:t>H.E Mohamed Ibrahim</a:t>
            </a:r>
            <a:r>
              <a:rPr lang="en-US" sz="2400" b="1" dirty="0" smtClean="0">
                <a:ea typeface="MS PGothic" panose="020B0600070205080204" pitchFamily="34" charset="-128"/>
              </a:rPr>
              <a:t>, </a:t>
            </a:r>
            <a:r>
              <a:rPr lang="en-US" sz="2400" b="1" dirty="0" smtClean="0">
                <a:ea typeface="MS PGothic" panose="020B0600070205080204" pitchFamily="34" charset="-128"/>
              </a:rPr>
              <a:t>Head, National ICT and Digital Economy Office, Somalia</a:t>
            </a:r>
            <a:endParaRPr lang="en-US" sz="2400" b="1" dirty="0" smtClean="0">
              <a:ea typeface="MS PGothic" panose="020B0600070205080204" pitchFamily="34" charset="-128"/>
            </a:endParaRPr>
          </a:p>
          <a:p>
            <a:pPr marL="457200" indent="-457200">
              <a:spcBef>
                <a:spcPct val="0"/>
              </a:spcBef>
              <a:buFont typeface="Wingdings" panose="05000000000000000000" pitchFamily="2" charset="2"/>
              <a:buChar char="l"/>
            </a:pPr>
            <a:r>
              <a:rPr lang="en-US" sz="2400" b="1" dirty="0" smtClean="0">
                <a:solidFill>
                  <a:schemeClr val="tx2">
                    <a:lumMod val="60000"/>
                    <a:lumOff val="40000"/>
                  </a:schemeClr>
                </a:solidFill>
                <a:ea typeface="MS PGothic" panose="020B0600070205080204" pitchFamily="34" charset="-128"/>
              </a:rPr>
              <a:t>Mr Ahmed Said</a:t>
            </a:r>
            <a:r>
              <a:rPr lang="en-US" sz="2400" b="1" dirty="0" smtClean="0">
                <a:ea typeface="MS PGothic" panose="020B0600070205080204" pitchFamily="34" charset="-128"/>
              </a:rPr>
              <a:t>, NTRA, Egypt</a:t>
            </a:r>
            <a:endParaRPr lang="en-US" sz="2400" b="1" dirty="0">
              <a:ea typeface="MS PGothic" panose="020B0600070205080204" pitchFamily="34" charset="-128"/>
            </a:endParaRPr>
          </a:p>
          <a:p>
            <a:pPr marL="457200" indent="-457200">
              <a:spcBef>
                <a:spcPct val="0"/>
              </a:spcBef>
              <a:buFont typeface="Wingdings" panose="05000000000000000000" pitchFamily="2" charset="2"/>
              <a:buChar char="l"/>
            </a:pPr>
            <a:r>
              <a:rPr lang="en-US" sz="2400" b="1" dirty="0" err="1">
                <a:solidFill>
                  <a:schemeClr val="tx2">
                    <a:lumMod val="60000"/>
                    <a:lumOff val="40000"/>
                  </a:schemeClr>
                </a:solidFill>
                <a:ea typeface="MS PGothic" panose="020B0600070205080204" pitchFamily="34" charset="-128"/>
              </a:rPr>
              <a:t>Dr</a:t>
            </a:r>
            <a:r>
              <a:rPr lang="en-US" sz="2400" b="1" dirty="0">
                <a:solidFill>
                  <a:schemeClr val="tx2">
                    <a:lumMod val="60000"/>
                    <a:lumOff val="40000"/>
                  </a:schemeClr>
                </a:solidFill>
                <a:ea typeface="MS PGothic" panose="020B0600070205080204" pitchFamily="34" charset="-128"/>
              </a:rPr>
              <a:t> Unho Choi, </a:t>
            </a:r>
            <a:r>
              <a:rPr lang="en-US" sz="2400" b="1" dirty="0">
                <a:ea typeface="MS PGothic" panose="020B0600070205080204" pitchFamily="34" charset="-128"/>
              </a:rPr>
              <a:t>UNHCR</a:t>
            </a:r>
          </a:p>
          <a:p>
            <a:pPr marL="457200" indent="-457200">
              <a:spcBef>
                <a:spcPct val="0"/>
              </a:spcBef>
              <a:buFont typeface="Wingdings" panose="05000000000000000000" pitchFamily="2" charset="2"/>
              <a:buChar char="l"/>
            </a:pPr>
            <a:r>
              <a:rPr lang="en-US" sz="2400" b="1" dirty="0" err="1">
                <a:solidFill>
                  <a:schemeClr val="tx2">
                    <a:lumMod val="60000"/>
                    <a:lumOff val="40000"/>
                  </a:schemeClr>
                </a:solidFill>
                <a:ea typeface="MS PGothic" panose="020B0600070205080204" pitchFamily="34" charset="-128"/>
              </a:rPr>
              <a:t>Olutunmbi</a:t>
            </a:r>
            <a:r>
              <a:rPr lang="en-US" sz="2400" b="1" dirty="0">
                <a:solidFill>
                  <a:schemeClr val="tx2">
                    <a:lumMod val="60000"/>
                    <a:lumOff val="40000"/>
                  </a:schemeClr>
                </a:solidFill>
                <a:ea typeface="MS PGothic" panose="020B0600070205080204" pitchFamily="34" charset="-128"/>
              </a:rPr>
              <a:t> </a:t>
            </a:r>
            <a:r>
              <a:rPr lang="en-US" sz="2400" b="1" dirty="0" err="1">
                <a:solidFill>
                  <a:schemeClr val="tx2">
                    <a:lumMod val="60000"/>
                    <a:lumOff val="40000"/>
                  </a:schemeClr>
                </a:solidFill>
                <a:ea typeface="MS PGothic" panose="020B0600070205080204" pitchFamily="34" charset="-128"/>
              </a:rPr>
              <a:t>Idowu</a:t>
            </a:r>
            <a:r>
              <a:rPr lang="en-US" sz="2400" b="1" dirty="0">
                <a:solidFill>
                  <a:schemeClr val="tx2">
                    <a:lumMod val="60000"/>
                    <a:lumOff val="40000"/>
                  </a:schemeClr>
                </a:solidFill>
                <a:ea typeface="MS PGothic" panose="020B0600070205080204" pitchFamily="34" charset="-128"/>
              </a:rPr>
              <a:t>, </a:t>
            </a:r>
            <a:r>
              <a:rPr lang="en-US" sz="2400" b="1" dirty="0">
                <a:ea typeface="MS PGothic" panose="020B0600070205080204" pitchFamily="34" charset="-128"/>
              </a:rPr>
              <a:t>Head Compliance and Risk Control, Ericsson</a:t>
            </a:r>
          </a:p>
          <a:p>
            <a:pPr marL="457200" indent="-457200">
              <a:spcBef>
                <a:spcPct val="0"/>
              </a:spcBef>
              <a:buFont typeface="Wingdings" panose="05000000000000000000" pitchFamily="2" charset="2"/>
              <a:buChar char="l"/>
            </a:pPr>
            <a:r>
              <a:rPr lang="en-US" sz="2400" b="1" smtClean="0">
                <a:solidFill>
                  <a:schemeClr val="tx2">
                    <a:lumMod val="60000"/>
                    <a:lumOff val="40000"/>
                  </a:schemeClr>
                </a:solidFill>
                <a:ea typeface="MS PGothic" panose="020B0600070205080204" pitchFamily="34" charset="-128"/>
              </a:rPr>
              <a:t>Ms</a:t>
            </a:r>
            <a:r>
              <a:rPr lang="en-US" sz="2400" b="1" smtClean="0">
                <a:solidFill>
                  <a:schemeClr val="tx2">
                    <a:lumMod val="60000"/>
                    <a:lumOff val="40000"/>
                  </a:schemeClr>
                </a:solidFill>
                <a:ea typeface="MS PGothic" panose="020B0600070205080204" pitchFamily="34" charset="-128"/>
              </a:rPr>
              <a:t> </a:t>
            </a:r>
            <a:r>
              <a:rPr lang="en-US" sz="2400" b="1" dirty="0">
                <a:solidFill>
                  <a:schemeClr val="tx2">
                    <a:lumMod val="60000"/>
                    <a:lumOff val="40000"/>
                  </a:schemeClr>
                </a:solidFill>
                <a:ea typeface="MS PGothic" panose="020B0600070205080204" pitchFamily="34" charset="-128"/>
              </a:rPr>
              <a:t>Oksana </a:t>
            </a:r>
            <a:r>
              <a:rPr lang="en-US" sz="2400" b="1" dirty="0" err="1">
                <a:solidFill>
                  <a:schemeClr val="tx2">
                    <a:lumMod val="60000"/>
                    <a:lumOff val="40000"/>
                  </a:schemeClr>
                </a:solidFill>
                <a:ea typeface="MS PGothic" panose="020B0600070205080204" pitchFamily="34" charset="-128"/>
              </a:rPr>
              <a:t>Smirnova-Krell</a:t>
            </a:r>
            <a:r>
              <a:rPr lang="en-US" sz="2400" dirty="0"/>
              <a:t>, </a:t>
            </a:r>
            <a:r>
              <a:rPr lang="en-US" sz="2400" b="1" dirty="0">
                <a:ea typeface="MS PGothic" panose="020B0600070205080204" pitchFamily="34" charset="-128"/>
              </a:rPr>
              <a:t>CEO, </a:t>
            </a:r>
            <a:r>
              <a:rPr lang="en-US" sz="2400" b="1" dirty="0" err="1">
                <a:ea typeface="MS PGothic" panose="020B0600070205080204" pitchFamily="34" charset="-128"/>
              </a:rPr>
              <a:t>Intervale</a:t>
            </a:r>
            <a:endParaRPr lang="en-US" sz="2400" b="1" dirty="0">
              <a:ea typeface="MS PGothic" panose="020B0600070205080204" pitchFamily="34" charset="-128"/>
            </a:endParaRPr>
          </a:p>
          <a:p>
            <a:pPr marL="457200" indent="-457200">
              <a:spcBef>
                <a:spcPct val="0"/>
              </a:spcBef>
              <a:buFont typeface="Wingdings" panose="05000000000000000000" pitchFamily="2" charset="2"/>
              <a:buChar char="l"/>
            </a:pPr>
            <a:r>
              <a:rPr lang="en-US" sz="2400" b="1" dirty="0" smtClean="0">
                <a:solidFill>
                  <a:schemeClr val="tx2">
                    <a:lumMod val="60000"/>
                    <a:lumOff val="40000"/>
                  </a:schemeClr>
                </a:solidFill>
                <a:ea typeface="MS PGothic" panose="020B0600070205080204" pitchFamily="34" charset="-128"/>
              </a:rPr>
              <a:t>Mr Jonathan Greenacre</a:t>
            </a:r>
            <a:r>
              <a:rPr lang="en-US" sz="2400" b="1" dirty="0" smtClean="0">
                <a:ea typeface="MS PGothic" panose="020B0600070205080204" pitchFamily="34" charset="-128"/>
              </a:rPr>
              <a:t>, Researcher, Oxford University</a:t>
            </a:r>
            <a:endParaRPr lang="en-US" sz="2400" b="1" dirty="0">
              <a:ea typeface="MS PGothic" panose="020B0600070205080204" pitchFamily="34" charset="-128"/>
            </a:endParaRPr>
          </a:p>
        </p:txBody>
      </p:sp>
    </p:spTree>
    <p:extLst>
      <p:ext uri="{BB962C8B-B14F-4D97-AF65-F5344CB8AC3E}">
        <p14:creationId xmlns:p14="http://schemas.microsoft.com/office/powerpoint/2010/main" val="33065504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제목 1"/>
          <p:cNvSpPr txBox="1">
            <a:spLocks/>
          </p:cNvSpPr>
          <p:nvPr/>
        </p:nvSpPr>
        <p:spPr>
          <a:xfrm>
            <a:off x="320568" y="17626"/>
            <a:ext cx="8229600" cy="444828"/>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b="1" i="0" kern="1200">
                <a:solidFill>
                  <a:schemeClr val="tx2">
                    <a:lumMod val="60000"/>
                    <a:lumOff val="40000"/>
                  </a:schemeClr>
                </a:solidFill>
                <a:latin typeface="Calibri"/>
                <a:ea typeface="+mj-ea"/>
                <a:cs typeface="Calibri"/>
              </a:defRPr>
            </a:lvl1pPr>
          </a:lstStyle>
          <a:p>
            <a:pPr algn="l"/>
            <a:r>
              <a:rPr lang="en-US" altLang="ko-KR" sz="2400" dirty="0" smtClean="0">
                <a:solidFill>
                  <a:srgbClr val="0070C0"/>
                </a:solidFill>
              </a:rPr>
              <a:t>II. Set the scene: Digital Financial Services</a:t>
            </a:r>
            <a:endParaRPr lang="ko-KR" altLang="en-US" sz="2400" dirty="0" smtClean="0">
              <a:solidFill>
                <a:srgbClr val="0070C0"/>
              </a:solidFill>
            </a:endParaRPr>
          </a:p>
        </p:txBody>
      </p:sp>
      <p:sp>
        <p:nvSpPr>
          <p:cNvPr id="10" name="TextBox 9">
            <a:hlinkClick r:id="rId2"/>
          </p:cNvPr>
          <p:cNvSpPr txBox="1"/>
          <p:nvPr/>
        </p:nvSpPr>
        <p:spPr>
          <a:xfrm>
            <a:off x="2927497" y="3004312"/>
            <a:ext cx="3870251" cy="338554"/>
          </a:xfrm>
          <a:prstGeom prst="rect">
            <a:avLst/>
          </a:prstGeom>
          <a:noFill/>
        </p:spPr>
        <p:txBody>
          <a:bodyPr wrap="square" rtlCol="0">
            <a:spAutoFit/>
          </a:bodyPr>
          <a:lstStyle/>
          <a:p>
            <a:r>
              <a:rPr lang="en-US" sz="1600" dirty="0" smtClean="0">
                <a:ea typeface="SimSun" panose="02010600030101010101" pitchFamily="2" charset="-122"/>
                <a:cs typeface="Gisha" panose="020B0502040204020203" pitchFamily="34" charset="-79"/>
              </a:rPr>
              <a:t>Short Video on Digital Financial Services</a:t>
            </a:r>
            <a:endParaRPr lang="en-GB" sz="1600" dirty="0">
              <a:latin typeface="Arial Narrow" panose="020B0606020202030204" pitchFamily="34" charset="0"/>
            </a:endParaRPr>
          </a:p>
        </p:txBody>
      </p:sp>
    </p:spTree>
    <p:extLst>
      <p:ext uri="{BB962C8B-B14F-4D97-AF65-F5344CB8AC3E}">
        <p14:creationId xmlns:p14="http://schemas.microsoft.com/office/powerpoint/2010/main" val="13263318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제목 1"/>
          <p:cNvSpPr txBox="1">
            <a:spLocks/>
          </p:cNvSpPr>
          <p:nvPr/>
        </p:nvSpPr>
        <p:spPr>
          <a:xfrm>
            <a:off x="320568" y="17626"/>
            <a:ext cx="8229600" cy="444828"/>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b="1" i="0" kern="1200">
                <a:solidFill>
                  <a:schemeClr val="tx2">
                    <a:lumMod val="60000"/>
                    <a:lumOff val="40000"/>
                  </a:schemeClr>
                </a:solidFill>
                <a:latin typeface="Calibri"/>
                <a:ea typeface="+mj-ea"/>
                <a:cs typeface="Calibri"/>
              </a:defRPr>
            </a:lvl1pPr>
          </a:lstStyle>
          <a:p>
            <a:pPr algn="l"/>
            <a:r>
              <a:rPr lang="en-US" altLang="ko-KR" sz="2400" dirty="0" smtClean="0">
                <a:solidFill>
                  <a:srgbClr val="0070C0"/>
                </a:solidFill>
              </a:rPr>
              <a:t>II. Set the scene: Digital Financial Services</a:t>
            </a:r>
            <a:endParaRPr lang="ko-KR" altLang="en-US" sz="2400" dirty="0" smtClean="0">
              <a:solidFill>
                <a:srgbClr val="0070C0"/>
              </a:solidFill>
            </a:endParaRPr>
          </a:p>
        </p:txBody>
      </p:sp>
      <p:pic>
        <p:nvPicPr>
          <p:cNvPr id="9" name="Picture 8"/>
          <p:cNvPicPr>
            <a:picLocks noChangeAspect="1"/>
          </p:cNvPicPr>
          <p:nvPr/>
        </p:nvPicPr>
        <p:blipFill>
          <a:blip r:embed="rId2"/>
          <a:stretch>
            <a:fillRect/>
          </a:stretch>
        </p:blipFill>
        <p:spPr>
          <a:xfrm>
            <a:off x="421922" y="1005520"/>
            <a:ext cx="8026892" cy="373224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0" name="TextBox 9"/>
          <p:cNvSpPr txBox="1"/>
          <p:nvPr/>
        </p:nvSpPr>
        <p:spPr>
          <a:xfrm>
            <a:off x="6505516" y="3472143"/>
            <a:ext cx="1943298" cy="1323439"/>
          </a:xfrm>
          <a:prstGeom prst="rect">
            <a:avLst/>
          </a:prstGeom>
          <a:noFill/>
        </p:spPr>
        <p:txBody>
          <a:bodyPr wrap="square" rtlCol="0">
            <a:spAutoFit/>
          </a:bodyPr>
          <a:lstStyle/>
          <a:p>
            <a:r>
              <a:rPr lang="en-US" sz="1600" dirty="0" smtClean="0">
                <a:ea typeface="SimSun" panose="02010600030101010101" pitchFamily="2" charset="-122"/>
                <a:cs typeface="Gisha" panose="020B0502040204020203" pitchFamily="34" charset="-79"/>
              </a:rPr>
              <a:t>     1.6 </a:t>
            </a:r>
            <a:r>
              <a:rPr lang="en-US" sz="1600" dirty="0">
                <a:ea typeface="SimSun" panose="02010600030101010101" pitchFamily="2" charset="-122"/>
                <a:cs typeface="Gisha" panose="020B0502040204020203" pitchFamily="34" charset="-79"/>
              </a:rPr>
              <a:t>billion have a </a:t>
            </a:r>
            <a:endParaRPr lang="en-US" sz="1600" dirty="0" smtClean="0">
              <a:ea typeface="SimSun" panose="02010600030101010101" pitchFamily="2" charset="-122"/>
              <a:cs typeface="Gisha" panose="020B0502040204020203" pitchFamily="34" charset="-79"/>
            </a:endParaRPr>
          </a:p>
          <a:p>
            <a:r>
              <a:rPr lang="en-US" sz="1600" dirty="0">
                <a:ea typeface="SimSun" panose="02010600030101010101" pitchFamily="2" charset="-122"/>
                <a:cs typeface="Gisha" panose="020B0502040204020203" pitchFamily="34" charset="-79"/>
              </a:rPr>
              <a:t> </a:t>
            </a:r>
            <a:r>
              <a:rPr lang="en-US" sz="1600" dirty="0" smtClean="0">
                <a:ea typeface="SimSun" panose="02010600030101010101" pitchFamily="2" charset="-122"/>
                <a:cs typeface="Gisha" panose="020B0502040204020203" pitchFamily="34" charset="-79"/>
              </a:rPr>
              <a:t>    mobile </a:t>
            </a:r>
            <a:r>
              <a:rPr lang="en-US" sz="1600" dirty="0">
                <a:ea typeface="SimSun" panose="02010600030101010101" pitchFamily="2" charset="-122"/>
                <a:cs typeface="Gisha" panose="020B0502040204020203" pitchFamily="34" charset="-79"/>
              </a:rPr>
              <a:t>phone </a:t>
            </a:r>
          </a:p>
          <a:p>
            <a:endParaRPr lang="en-GB" sz="1600" dirty="0" smtClean="0">
              <a:latin typeface="Arial Narrow" panose="020B0606020202030204" pitchFamily="34" charset="0"/>
            </a:endParaRPr>
          </a:p>
          <a:p>
            <a:endParaRPr lang="en-GB" sz="1600" dirty="0">
              <a:latin typeface="Arial Narrow" panose="020B0606020202030204" pitchFamily="34" charset="0"/>
            </a:endParaRPr>
          </a:p>
          <a:p>
            <a:r>
              <a:rPr lang="en-GB" sz="1600" dirty="0" smtClean="0">
                <a:latin typeface="Arial Narrow" panose="020B0606020202030204" pitchFamily="34" charset="0"/>
              </a:rPr>
              <a:t>Source: FINDEX 2014 </a:t>
            </a:r>
            <a:endParaRPr lang="en-GB" sz="1600" dirty="0">
              <a:latin typeface="Arial Narrow" panose="020B0606020202030204" pitchFamily="34" charset="0"/>
            </a:endParaRPr>
          </a:p>
        </p:txBody>
      </p:sp>
    </p:spTree>
    <p:extLst>
      <p:ext uri="{BB962C8B-B14F-4D97-AF65-F5344CB8AC3E}">
        <p14:creationId xmlns:p14="http://schemas.microsoft.com/office/powerpoint/2010/main" val="10981347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제목 1"/>
          <p:cNvSpPr txBox="1">
            <a:spLocks/>
          </p:cNvSpPr>
          <p:nvPr/>
        </p:nvSpPr>
        <p:spPr>
          <a:xfrm>
            <a:off x="320568" y="17626"/>
            <a:ext cx="8229600" cy="444828"/>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b="1" i="0" kern="1200">
                <a:solidFill>
                  <a:schemeClr val="tx2">
                    <a:lumMod val="60000"/>
                    <a:lumOff val="40000"/>
                  </a:schemeClr>
                </a:solidFill>
                <a:latin typeface="Calibri"/>
                <a:ea typeface="+mj-ea"/>
                <a:cs typeface="Calibri"/>
              </a:defRPr>
            </a:lvl1pPr>
          </a:lstStyle>
          <a:p>
            <a:pPr algn="l"/>
            <a:r>
              <a:rPr lang="en-US" altLang="ko-KR" sz="2400" dirty="0" smtClean="0">
                <a:solidFill>
                  <a:srgbClr val="0070C0"/>
                </a:solidFill>
              </a:rPr>
              <a:t>III. DFS Market Situation</a:t>
            </a:r>
            <a:endParaRPr lang="ko-KR" altLang="en-US" sz="2400" dirty="0" smtClean="0">
              <a:solidFill>
                <a:srgbClr val="0070C0"/>
              </a:solidFill>
            </a:endParaRPr>
          </a:p>
        </p:txBody>
      </p:sp>
      <p:sp>
        <p:nvSpPr>
          <p:cNvPr id="82" name="TextBox 81"/>
          <p:cNvSpPr txBox="1"/>
          <p:nvPr/>
        </p:nvSpPr>
        <p:spPr>
          <a:xfrm>
            <a:off x="2153781" y="5012923"/>
            <a:ext cx="4648200" cy="338554"/>
          </a:xfrm>
          <a:prstGeom prst="rect">
            <a:avLst/>
          </a:prstGeom>
          <a:noFill/>
        </p:spPr>
        <p:txBody>
          <a:bodyPr wrap="square" rtlCol="0">
            <a:spAutoFit/>
          </a:bodyPr>
          <a:lstStyle/>
          <a:p>
            <a:r>
              <a:rPr lang="en-GB" sz="1600" dirty="0" smtClean="0">
                <a:latin typeface="Arial Narrow" panose="020B0606020202030204" pitchFamily="34" charset="0"/>
              </a:rPr>
              <a:t>Source: GSMA </a:t>
            </a:r>
            <a:endParaRPr lang="en-GB" sz="1600" dirty="0">
              <a:latin typeface="Arial Narrow" panose="020B0606020202030204" pitchFamily="34" charset="0"/>
            </a:endParaRPr>
          </a:p>
        </p:txBody>
      </p:sp>
      <p:pic>
        <p:nvPicPr>
          <p:cNvPr id="22" name="Picture 21"/>
          <p:cNvPicPr>
            <a:picLocks noChangeAspect="1"/>
          </p:cNvPicPr>
          <p:nvPr/>
        </p:nvPicPr>
        <p:blipFill rotWithShape="1">
          <a:blip r:embed="rId2"/>
          <a:srcRect t="15293"/>
          <a:stretch/>
        </p:blipFill>
        <p:spPr>
          <a:xfrm>
            <a:off x="591289" y="1569724"/>
            <a:ext cx="7793211" cy="3197335"/>
          </a:xfrm>
          <a:prstGeom prst="rect">
            <a:avLst/>
          </a:prstGeom>
        </p:spPr>
      </p:pic>
      <p:sp>
        <p:nvSpPr>
          <p:cNvPr id="23" name="Rectangle 8"/>
          <p:cNvSpPr>
            <a:spLocks noChangeArrowheads="1"/>
          </p:cNvSpPr>
          <p:nvPr/>
        </p:nvSpPr>
        <p:spPr bwMode="auto">
          <a:xfrm>
            <a:off x="1049080" y="803980"/>
            <a:ext cx="618106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rgbClr val="000000"/>
                </a:solidFill>
                <a:latin typeface="Calibri" panose="020F0502020204030204" pitchFamily="34" charset="0"/>
                <a:ea typeface="MS PGothic" panose="020B0600070205080204" pitchFamily="34" charset="-128"/>
                <a:sym typeface="Calibri" panose="020F0502020204030204" pitchFamily="34" charset="0"/>
              </a:defRPr>
            </a:lvl1pPr>
            <a:lvl2pPr marL="742950" indent="-285750">
              <a:defRPr sz="2400">
                <a:solidFill>
                  <a:srgbClr val="000000"/>
                </a:solidFill>
                <a:latin typeface="Calibri" panose="020F0502020204030204" pitchFamily="34" charset="0"/>
                <a:ea typeface="MS PGothic" panose="020B0600070205080204" pitchFamily="34" charset="-128"/>
                <a:sym typeface="Calibri" panose="020F0502020204030204" pitchFamily="34" charset="0"/>
              </a:defRPr>
            </a:lvl2pPr>
            <a:lvl3pPr marL="1143000" indent="-228600">
              <a:defRPr sz="2400">
                <a:solidFill>
                  <a:srgbClr val="000000"/>
                </a:solidFill>
                <a:latin typeface="Calibri" panose="020F0502020204030204" pitchFamily="34" charset="0"/>
                <a:ea typeface="MS PGothic" panose="020B0600070205080204" pitchFamily="34" charset="-128"/>
                <a:sym typeface="Calibri" panose="020F0502020204030204" pitchFamily="34" charset="0"/>
              </a:defRPr>
            </a:lvl3pPr>
            <a:lvl4pPr marL="1600200" indent="-228600">
              <a:defRPr sz="2400">
                <a:solidFill>
                  <a:srgbClr val="000000"/>
                </a:solidFill>
                <a:latin typeface="Calibri" panose="020F0502020204030204" pitchFamily="34" charset="0"/>
                <a:ea typeface="MS PGothic" panose="020B0600070205080204" pitchFamily="34" charset="-128"/>
                <a:sym typeface="Calibri" panose="020F0502020204030204" pitchFamily="34" charset="0"/>
              </a:defRPr>
            </a:lvl4pPr>
            <a:lvl5pPr marL="2057400" indent="-228600">
              <a:defRPr sz="2400">
                <a:solidFill>
                  <a:srgbClr val="000000"/>
                </a:solidFill>
                <a:latin typeface="Calibri" panose="020F0502020204030204" pitchFamily="34" charset="0"/>
                <a:ea typeface="MS PGothic" panose="020B0600070205080204" pitchFamily="34" charset="-128"/>
                <a:sym typeface="Calibri" panose="020F0502020204030204" pitchFamily="34" charset="0"/>
              </a:defRPr>
            </a:lvl5pPr>
            <a:lvl6pPr marL="2514600" indent="-228600" defTabSz="609600" eaLnBrk="0" fontAlgn="base" hangingPunct="0">
              <a:spcBef>
                <a:spcPct val="0"/>
              </a:spcBef>
              <a:spcAft>
                <a:spcPct val="0"/>
              </a:spcAft>
              <a:defRPr sz="2400">
                <a:solidFill>
                  <a:srgbClr val="000000"/>
                </a:solidFill>
                <a:latin typeface="Calibri" panose="020F0502020204030204" pitchFamily="34" charset="0"/>
                <a:ea typeface="MS PGothic" panose="020B0600070205080204" pitchFamily="34" charset="-128"/>
                <a:sym typeface="Calibri" panose="020F0502020204030204" pitchFamily="34" charset="0"/>
              </a:defRPr>
            </a:lvl6pPr>
            <a:lvl7pPr marL="2971800" indent="-228600" defTabSz="609600" eaLnBrk="0" fontAlgn="base" hangingPunct="0">
              <a:spcBef>
                <a:spcPct val="0"/>
              </a:spcBef>
              <a:spcAft>
                <a:spcPct val="0"/>
              </a:spcAft>
              <a:defRPr sz="2400">
                <a:solidFill>
                  <a:srgbClr val="000000"/>
                </a:solidFill>
                <a:latin typeface="Calibri" panose="020F0502020204030204" pitchFamily="34" charset="0"/>
                <a:ea typeface="MS PGothic" panose="020B0600070205080204" pitchFamily="34" charset="-128"/>
                <a:sym typeface="Calibri" panose="020F0502020204030204" pitchFamily="34" charset="0"/>
              </a:defRPr>
            </a:lvl7pPr>
            <a:lvl8pPr marL="3429000" indent="-228600" defTabSz="609600" eaLnBrk="0" fontAlgn="base" hangingPunct="0">
              <a:spcBef>
                <a:spcPct val="0"/>
              </a:spcBef>
              <a:spcAft>
                <a:spcPct val="0"/>
              </a:spcAft>
              <a:defRPr sz="2400">
                <a:solidFill>
                  <a:srgbClr val="000000"/>
                </a:solidFill>
                <a:latin typeface="Calibri" panose="020F0502020204030204" pitchFamily="34" charset="0"/>
                <a:ea typeface="MS PGothic" panose="020B0600070205080204" pitchFamily="34" charset="-128"/>
                <a:sym typeface="Calibri" panose="020F0502020204030204" pitchFamily="34" charset="0"/>
              </a:defRPr>
            </a:lvl8pPr>
            <a:lvl9pPr marL="3886200" indent="-228600" defTabSz="609600" eaLnBrk="0" fontAlgn="base" hangingPunct="0">
              <a:spcBef>
                <a:spcPct val="0"/>
              </a:spcBef>
              <a:spcAft>
                <a:spcPct val="0"/>
              </a:spcAft>
              <a:defRPr sz="2400">
                <a:solidFill>
                  <a:srgbClr val="000000"/>
                </a:solidFill>
                <a:latin typeface="Calibri" panose="020F0502020204030204" pitchFamily="34" charset="0"/>
                <a:ea typeface="MS PGothic" panose="020B0600070205080204" pitchFamily="34" charset="-128"/>
                <a:sym typeface="Calibri" panose="020F0502020204030204" pitchFamily="34" charset="0"/>
              </a:defRPr>
            </a:lvl9pPr>
          </a:lstStyle>
          <a:p>
            <a:pPr marL="0" indent="0" algn="ctr" eaLnBrk="1">
              <a:spcAft>
                <a:spcPts val="600"/>
              </a:spcAft>
              <a:defRPr/>
            </a:pPr>
            <a:r>
              <a:rPr lang="en-GB" altLang="en-US" sz="1400" dirty="0">
                <a:solidFill>
                  <a:schemeClr val="accent5"/>
                </a:solidFill>
                <a:latin typeface="Arial Narrow" panose="020B0606020202030204" pitchFamily="34" charset="0"/>
                <a:cs typeface="Arial" panose="020B0604020202020204" pitchFamily="34" charset="0"/>
              </a:rPr>
              <a:t>NUMBER OF LIVE MOBILE MONEY SERVICES FOR THE UNBANKED BY </a:t>
            </a:r>
            <a:r>
              <a:rPr lang="en-GB" altLang="en-US" sz="1400" dirty="0" smtClean="0">
                <a:solidFill>
                  <a:schemeClr val="accent5"/>
                </a:solidFill>
                <a:latin typeface="Arial Narrow" panose="020B0606020202030204" pitchFamily="34" charset="0"/>
                <a:cs typeface="Arial" panose="020B0604020202020204" pitchFamily="34" charset="0"/>
              </a:rPr>
              <a:t>REGION - 2014</a:t>
            </a:r>
            <a:endParaRPr lang="en-GB" altLang="en-US" sz="1400" b="1" dirty="0">
              <a:solidFill>
                <a:schemeClr val="accent5"/>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4150605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제목 1"/>
          <p:cNvSpPr txBox="1">
            <a:spLocks/>
          </p:cNvSpPr>
          <p:nvPr/>
        </p:nvSpPr>
        <p:spPr>
          <a:xfrm>
            <a:off x="320568" y="17626"/>
            <a:ext cx="8229600" cy="444828"/>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b="1" i="0" kern="1200">
                <a:solidFill>
                  <a:schemeClr val="tx2">
                    <a:lumMod val="60000"/>
                    <a:lumOff val="40000"/>
                  </a:schemeClr>
                </a:solidFill>
                <a:latin typeface="Calibri"/>
                <a:ea typeface="+mj-ea"/>
                <a:cs typeface="Calibri"/>
              </a:defRPr>
            </a:lvl1pPr>
          </a:lstStyle>
          <a:p>
            <a:pPr algn="l"/>
            <a:r>
              <a:rPr lang="en-US" altLang="ko-KR" sz="2400" dirty="0" smtClean="0">
                <a:solidFill>
                  <a:srgbClr val="0070C0"/>
                </a:solidFill>
              </a:rPr>
              <a:t>IV. Digital Financial Services: Account Penetration</a:t>
            </a:r>
            <a:endParaRPr lang="ko-KR" altLang="en-US" sz="2400" dirty="0" smtClean="0">
              <a:solidFill>
                <a:srgbClr val="0070C0"/>
              </a:solidFill>
            </a:endParaRPr>
          </a:p>
        </p:txBody>
      </p:sp>
      <p:sp>
        <p:nvSpPr>
          <p:cNvPr id="64" name="Rectangle 63"/>
          <p:cNvSpPr/>
          <p:nvPr/>
        </p:nvSpPr>
        <p:spPr>
          <a:xfrm>
            <a:off x="4767950" y="2326255"/>
            <a:ext cx="1539204" cy="415498"/>
          </a:xfrm>
          <a:prstGeom prst="rect">
            <a:avLst/>
          </a:prstGeom>
        </p:spPr>
        <p:txBody>
          <a:bodyPr wrap="none">
            <a:spAutoFit/>
          </a:bodyPr>
          <a:lstStyle/>
          <a:p>
            <a:pPr marL="40480" indent="-40480" algn="ctr" defTabSz="457189">
              <a:defRPr/>
            </a:pPr>
            <a:r>
              <a:rPr lang="en-GB" altLang="en-US" sz="2100" dirty="0">
                <a:solidFill>
                  <a:srgbClr val="FFFFFF"/>
                </a:solidFill>
                <a:latin typeface="Arial Narrow" panose="020B0606020202030204" pitchFamily="34" charset="0"/>
              </a:rPr>
              <a:t> 792,701,953 </a:t>
            </a:r>
          </a:p>
        </p:txBody>
      </p:sp>
      <p:sp>
        <p:nvSpPr>
          <p:cNvPr id="65" name="Rectangle 64"/>
          <p:cNvSpPr/>
          <p:nvPr/>
        </p:nvSpPr>
        <p:spPr>
          <a:xfrm>
            <a:off x="1380374" y="3867974"/>
            <a:ext cx="6168676" cy="276999"/>
          </a:xfrm>
          <a:prstGeom prst="rect">
            <a:avLst/>
          </a:prstGeom>
        </p:spPr>
        <p:txBody>
          <a:bodyPr wrap="none">
            <a:spAutoFit/>
          </a:bodyPr>
          <a:lstStyle/>
          <a:p>
            <a:pPr algn="ctr">
              <a:spcBef>
                <a:spcPts val="450"/>
              </a:spcBef>
              <a:defRPr sz="1912" b="0" i="0" u="none" strike="noStrike" kern="1200" spc="0" baseline="0">
                <a:solidFill>
                  <a:srgbClr val="373737">
                    <a:lumMod val="65000"/>
                    <a:lumOff val="35000"/>
                  </a:srgbClr>
                </a:solidFill>
                <a:latin typeface="Arial Narrow" panose="020B0606020202030204" pitchFamily="34" charset="0"/>
                <a:ea typeface="+mn-ea"/>
                <a:cs typeface="+mn-cs"/>
              </a:defRPr>
            </a:pPr>
            <a:r>
              <a:rPr lang="en-GB" sz="1200" dirty="0">
                <a:solidFill>
                  <a:srgbClr val="00585E"/>
                </a:solidFill>
                <a:latin typeface="Arial Narrow" panose="020B0606020202030204" pitchFamily="34" charset="0"/>
              </a:rPr>
              <a:t>■ </a:t>
            </a:r>
            <a:r>
              <a:rPr lang="en-GB" sz="1200" dirty="0">
                <a:solidFill>
                  <a:schemeClr val="accent6">
                    <a:lumMod val="50000"/>
                  </a:schemeClr>
                </a:solidFill>
                <a:latin typeface="Arial Narrow" panose="020B0606020202030204" pitchFamily="34" charset="0"/>
              </a:rPr>
              <a:t>Enabling regulatory approach (47 countries)		</a:t>
            </a:r>
            <a:r>
              <a:rPr lang="en-GB" sz="1200" dirty="0">
                <a:solidFill>
                  <a:srgbClr val="C00000"/>
                </a:solidFill>
                <a:latin typeface="Arial Narrow" panose="020B0606020202030204" pitchFamily="34" charset="0"/>
              </a:rPr>
              <a:t>■</a:t>
            </a:r>
            <a:r>
              <a:rPr lang="en-GB" sz="1200" dirty="0">
                <a:solidFill>
                  <a:srgbClr val="00585E"/>
                </a:solidFill>
                <a:latin typeface="Arial Narrow" panose="020B0606020202030204" pitchFamily="34" charset="0"/>
              </a:rPr>
              <a:t> </a:t>
            </a:r>
            <a:r>
              <a:rPr lang="en-GB" sz="1200" dirty="0">
                <a:solidFill>
                  <a:schemeClr val="accent6">
                    <a:lumMod val="50000"/>
                  </a:schemeClr>
                </a:solidFill>
                <a:latin typeface="Arial Narrow" panose="020B0606020202030204" pitchFamily="34" charset="0"/>
              </a:rPr>
              <a:t>Non-enabling regulatory approach (42 countries)</a:t>
            </a:r>
          </a:p>
        </p:txBody>
      </p:sp>
      <p:graphicFrame>
        <p:nvGraphicFramePr>
          <p:cNvPr id="66" name="Chart 32"/>
          <p:cNvGraphicFramePr>
            <a:graphicFrameLocks/>
          </p:cNvGraphicFramePr>
          <p:nvPr>
            <p:extLst>
              <p:ext uri="{D42A27DB-BD31-4B8C-83A1-F6EECF244321}">
                <p14:modId xmlns:p14="http://schemas.microsoft.com/office/powerpoint/2010/main" val="3887168446"/>
              </p:ext>
            </p:extLst>
          </p:nvPr>
        </p:nvGraphicFramePr>
        <p:xfrm>
          <a:off x="3131038" y="1605220"/>
          <a:ext cx="2749907" cy="227729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7" name="Chart 32"/>
          <p:cNvGraphicFramePr>
            <a:graphicFrameLocks/>
          </p:cNvGraphicFramePr>
          <p:nvPr>
            <p:extLst>
              <p:ext uri="{D42A27DB-BD31-4B8C-83A1-F6EECF244321}">
                <p14:modId xmlns:p14="http://schemas.microsoft.com/office/powerpoint/2010/main" val="2350544972"/>
              </p:ext>
            </p:extLst>
          </p:nvPr>
        </p:nvGraphicFramePr>
        <p:xfrm>
          <a:off x="5119950" y="1220498"/>
          <a:ext cx="3185676" cy="2765961"/>
        </p:xfrm>
        <a:graphic>
          <a:graphicData uri="http://schemas.openxmlformats.org/drawingml/2006/chart">
            <c:chart xmlns:c="http://schemas.openxmlformats.org/drawingml/2006/chart" xmlns:r="http://schemas.openxmlformats.org/officeDocument/2006/relationships" r:id="rId3"/>
          </a:graphicData>
        </a:graphic>
      </p:graphicFrame>
      <p:grpSp>
        <p:nvGrpSpPr>
          <p:cNvPr id="68" name="Group 67"/>
          <p:cNvGrpSpPr/>
          <p:nvPr/>
        </p:nvGrpSpPr>
        <p:grpSpPr>
          <a:xfrm>
            <a:off x="749305" y="1610622"/>
            <a:ext cx="6654167" cy="2283998"/>
            <a:chOff x="-425090" y="2422671"/>
            <a:chExt cx="8872223" cy="3045331"/>
          </a:xfrm>
        </p:grpSpPr>
        <p:grpSp>
          <p:nvGrpSpPr>
            <p:cNvPr id="69" name="Group 68"/>
            <p:cNvGrpSpPr/>
            <p:nvPr/>
          </p:nvGrpSpPr>
          <p:grpSpPr>
            <a:xfrm>
              <a:off x="3586745" y="2602820"/>
              <a:ext cx="1791646" cy="2705301"/>
              <a:chOff x="3484309" y="2301965"/>
              <a:chExt cx="1885345" cy="2599188"/>
            </a:xfrm>
          </p:grpSpPr>
          <p:sp>
            <p:nvSpPr>
              <p:cNvPr id="79" name="Rectangle 78"/>
              <p:cNvSpPr/>
              <p:nvPr/>
            </p:nvSpPr>
            <p:spPr>
              <a:xfrm>
                <a:off x="3872103" y="4561093"/>
                <a:ext cx="1497551" cy="340060"/>
              </a:xfrm>
              <a:prstGeom prst="rect">
                <a:avLst/>
              </a:prstGeom>
            </p:spPr>
            <p:txBody>
              <a:bodyPr wrap="square">
                <a:spAutoFit/>
              </a:bodyPr>
              <a:lstStyle/>
              <a:p>
                <a:pPr marL="30360" indent="-30360" algn="ctr" defTabSz="342892" eaLnBrk="1" fontAlgn="auto" hangingPunct="1">
                  <a:spcBef>
                    <a:spcPts val="0"/>
                  </a:spcBef>
                  <a:spcAft>
                    <a:spcPts val="0"/>
                  </a:spcAft>
                  <a:defRPr/>
                </a:pPr>
                <a:r>
                  <a:rPr lang="en-GB" altLang="en-US" sz="1125" b="1" kern="0" dirty="0">
                    <a:solidFill>
                      <a:srgbClr val="FFFFFF"/>
                    </a:solidFill>
                    <a:latin typeface="Arial Narrow" panose="020B0606020202030204" pitchFamily="34" charset="0"/>
                    <a:cs typeface="Arial" pitchFamily="-110" charset="0"/>
                  </a:rPr>
                  <a:t> 60 m </a:t>
                </a:r>
              </a:p>
            </p:txBody>
          </p:sp>
          <p:sp>
            <p:nvSpPr>
              <p:cNvPr id="80" name="TextBox 79"/>
              <p:cNvSpPr txBox="1"/>
              <p:nvPr/>
            </p:nvSpPr>
            <p:spPr>
              <a:xfrm>
                <a:off x="3711326" y="2743576"/>
                <a:ext cx="1582787" cy="1582017"/>
              </a:xfrm>
              <a:prstGeom prst="rect">
                <a:avLst/>
              </a:prstGeom>
              <a:noFill/>
            </p:spPr>
            <p:txBody>
              <a:bodyPr wrap="square">
                <a:spAutoFit/>
              </a:bodyPr>
              <a:lstStyle/>
              <a:p>
                <a:pPr marL="0" indent="0" algn="ctr" defTabSz="685800" eaLnBrk="1" fontAlgn="auto" hangingPunct="1">
                  <a:spcBef>
                    <a:spcPts val="0"/>
                  </a:spcBef>
                  <a:spcAft>
                    <a:spcPts val="0"/>
                  </a:spcAft>
                  <a:defRPr/>
                </a:pPr>
                <a:r>
                  <a:rPr lang="en-GB" sz="4050" b="1" kern="0" dirty="0">
                    <a:solidFill>
                      <a:srgbClr val="000000">
                        <a:lumMod val="95000"/>
                        <a:lumOff val="5000"/>
                      </a:srgbClr>
                    </a:solidFill>
                    <a:latin typeface="Arial Narrow" panose="020B0606020202030204" pitchFamily="34" charset="0"/>
                    <a:cs typeface="Arial" pitchFamily="-110" charset="0"/>
                  </a:rPr>
                  <a:t>103</a:t>
                </a:r>
              </a:p>
              <a:p>
                <a:pPr marL="0" indent="0" algn="ctr" defTabSz="685800" eaLnBrk="1" fontAlgn="auto" hangingPunct="1">
                  <a:spcBef>
                    <a:spcPts val="0"/>
                  </a:spcBef>
                  <a:spcAft>
                    <a:spcPts val="0"/>
                  </a:spcAft>
                  <a:defRPr/>
                </a:pPr>
                <a:r>
                  <a:rPr lang="en-GB" sz="1125" b="1" kern="0" dirty="0">
                    <a:solidFill>
                      <a:srgbClr val="000000">
                        <a:lumMod val="95000"/>
                        <a:lumOff val="5000"/>
                      </a:srgbClr>
                    </a:solidFill>
                    <a:latin typeface="Arial Narrow" panose="020B0606020202030204" pitchFamily="34" charset="0"/>
                    <a:cs typeface="Arial" pitchFamily="-110" charset="0"/>
                  </a:rPr>
                  <a:t>million active accounts globally</a:t>
                </a:r>
              </a:p>
            </p:txBody>
          </p:sp>
          <p:sp>
            <p:nvSpPr>
              <p:cNvPr id="81" name="Rectangle 80"/>
              <p:cNvSpPr/>
              <p:nvPr/>
            </p:nvSpPr>
            <p:spPr>
              <a:xfrm>
                <a:off x="3484309" y="2301965"/>
                <a:ext cx="1497549" cy="340060"/>
              </a:xfrm>
              <a:prstGeom prst="rect">
                <a:avLst/>
              </a:prstGeom>
            </p:spPr>
            <p:txBody>
              <a:bodyPr wrap="square">
                <a:spAutoFit/>
              </a:bodyPr>
              <a:lstStyle/>
              <a:p>
                <a:pPr marL="30360" indent="-30360" algn="ctr" defTabSz="342892" eaLnBrk="1" fontAlgn="auto" hangingPunct="1">
                  <a:spcBef>
                    <a:spcPts val="0"/>
                  </a:spcBef>
                  <a:spcAft>
                    <a:spcPts val="0"/>
                  </a:spcAft>
                  <a:defRPr/>
                </a:pPr>
                <a:r>
                  <a:rPr lang="en-GB" altLang="en-US" sz="1125" b="1" kern="0" dirty="0">
                    <a:solidFill>
                      <a:srgbClr val="FFFFFF"/>
                    </a:solidFill>
                    <a:latin typeface="Arial Narrow" panose="020B0606020202030204" pitchFamily="34" charset="0"/>
                    <a:cs typeface="Arial" pitchFamily="-110" charset="0"/>
                  </a:rPr>
                  <a:t>43 m </a:t>
                </a:r>
              </a:p>
            </p:txBody>
          </p:sp>
        </p:grpSp>
        <p:grpSp>
          <p:nvGrpSpPr>
            <p:cNvPr id="70" name="Group 69"/>
            <p:cNvGrpSpPr/>
            <p:nvPr/>
          </p:nvGrpSpPr>
          <p:grpSpPr>
            <a:xfrm>
              <a:off x="6602005" y="2596318"/>
              <a:ext cx="1845128" cy="2679168"/>
              <a:chOff x="6710701" y="2134843"/>
              <a:chExt cx="2023339" cy="2691974"/>
            </a:xfrm>
          </p:grpSpPr>
          <p:sp>
            <p:nvSpPr>
              <p:cNvPr id="76" name="TextBox 75"/>
              <p:cNvSpPr txBox="1"/>
              <p:nvPr/>
            </p:nvSpPr>
            <p:spPr>
              <a:xfrm>
                <a:off x="6710701" y="2616672"/>
                <a:ext cx="2023339" cy="1654475"/>
              </a:xfrm>
              <a:prstGeom prst="rect">
                <a:avLst/>
              </a:prstGeom>
              <a:noFill/>
            </p:spPr>
            <p:txBody>
              <a:bodyPr wrap="square">
                <a:spAutoFit/>
              </a:bodyPr>
              <a:lstStyle/>
              <a:p>
                <a:pPr marL="0" indent="0" algn="ctr" defTabSz="685800" eaLnBrk="1" fontAlgn="auto" hangingPunct="1">
                  <a:spcBef>
                    <a:spcPts val="0"/>
                  </a:spcBef>
                  <a:spcAft>
                    <a:spcPts val="0"/>
                  </a:spcAft>
                  <a:defRPr/>
                </a:pPr>
                <a:r>
                  <a:rPr lang="en-GB" sz="4050" b="1" kern="0" dirty="0">
                    <a:solidFill>
                      <a:srgbClr val="000000">
                        <a:lumMod val="95000"/>
                        <a:lumOff val="5000"/>
                      </a:srgbClr>
                    </a:solidFill>
                    <a:latin typeface="Arial Narrow" panose="020B0606020202030204" pitchFamily="34" charset="0"/>
                    <a:cs typeface="Arial" pitchFamily="-110" charset="0"/>
                  </a:rPr>
                  <a:t>37.8</a:t>
                </a:r>
              </a:p>
              <a:p>
                <a:pPr marL="0" indent="0" algn="ctr" defTabSz="685800" eaLnBrk="1" fontAlgn="auto" hangingPunct="1">
                  <a:spcBef>
                    <a:spcPts val="0"/>
                  </a:spcBef>
                  <a:spcAft>
                    <a:spcPts val="0"/>
                  </a:spcAft>
                  <a:defRPr/>
                </a:pPr>
                <a:r>
                  <a:rPr lang="en-GB" sz="1125" b="1" kern="0" dirty="0">
                    <a:solidFill>
                      <a:srgbClr val="000000">
                        <a:lumMod val="95000"/>
                        <a:lumOff val="5000"/>
                      </a:srgbClr>
                    </a:solidFill>
                    <a:latin typeface="Arial Narrow" panose="020B0606020202030204" pitchFamily="34" charset="0"/>
                    <a:cs typeface="Arial" pitchFamily="-110" charset="0"/>
                  </a:rPr>
                  <a:t>active accounts</a:t>
                </a:r>
              </a:p>
              <a:p>
                <a:pPr marL="0" indent="0" algn="ctr" defTabSz="685800" eaLnBrk="1" fontAlgn="auto" hangingPunct="1">
                  <a:spcBef>
                    <a:spcPts val="0"/>
                  </a:spcBef>
                  <a:spcAft>
                    <a:spcPts val="0"/>
                  </a:spcAft>
                  <a:defRPr/>
                </a:pPr>
                <a:r>
                  <a:rPr lang="en-GB" sz="1125" b="1" kern="0" dirty="0">
                    <a:solidFill>
                      <a:srgbClr val="000000">
                        <a:lumMod val="95000"/>
                        <a:lumOff val="5000"/>
                      </a:srgbClr>
                    </a:solidFill>
                    <a:latin typeface="Arial Narrow" panose="020B0606020202030204" pitchFamily="34" charset="0"/>
                    <a:cs typeface="Arial" pitchFamily="-110" charset="0"/>
                  </a:rPr>
                  <a:t> per 1,000 adults globally</a:t>
                </a:r>
              </a:p>
            </p:txBody>
          </p:sp>
          <p:sp>
            <p:nvSpPr>
              <p:cNvPr id="77" name="Rectangle 76"/>
              <p:cNvSpPr/>
              <p:nvPr/>
            </p:nvSpPr>
            <p:spPr>
              <a:xfrm>
                <a:off x="7180104" y="2134843"/>
                <a:ext cx="592360" cy="587571"/>
              </a:xfrm>
              <a:prstGeom prst="rect">
                <a:avLst/>
              </a:prstGeom>
            </p:spPr>
            <p:txBody>
              <a:bodyPr wrap="square">
                <a:spAutoFit/>
              </a:bodyPr>
              <a:lstStyle/>
              <a:p>
                <a:pPr marL="30360" indent="-30360" defTabSz="342892" eaLnBrk="1" fontAlgn="auto" hangingPunct="1">
                  <a:spcBef>
                    <a:spcPts val="0"/>
                  </a:spcBef>
                  <a:spcAft>
                    <a:spcPts val="0"/>
                  </a:spcAft>
                  <a:defRPr/>
                </a:pPr>
                <a:r>
                  <a:rPr lang="en-GB" sz="1125" b="1" kern="0" dirty="0">
                    <a:solidFill>
                      <a:srgbClr val="FFFFFF"/>
                    </a:solidFill>
                    <a:latin typeface="Arial Narrow" panose="020B0606020202030204" pitchFamily="34" charset="0"/>
                    <a:cs typeface="Arial" pitchFamily="-110" charset="0"/>
                  </a:rPr>
                  <a:t>22.5</a:t>
                </a:r>
              </a:p>
            </p:txBody>
          </p:sp>
          <p:sp>
            <p:nvSpPr>
              <p:cNvPr id="78" name="Rectangle 77"/>
              <p:cNvSpPr/>
              <p:nvPr/>
            </p:nvSpPr>
            <p:spPr>
              <a:xfrm>
                <a:off x="7329378" y="4471183"/>
                <a:ext cx="1065006" cy="355634"/>
              </a:xfrm>
              <a:prstGeom prst="rect">
                <a:avLst/>
              </a:prstGeom>
            </p:spPr>
            <p:txBody>
              <a:bodyPr wrap="square">
                <a:spAutoFit/>
              </a:bodyPr>
              <a:lstStyle/>
              <a:p>
                <a:pPr marL="30360" indent="-30360" algn="ctr" defTabSz="342892" eaLnBrk="1" fontAlgn="auto" hangingPunct="1">
                  <a:spcBef>
                    <a:spcPts val="0"/>
                  </a:spcBef>
                  <a:spcAft>
                    <a:spcPts val="0"/>
                  </a:spcAft>
                  <a:defRPr/>
                </a:pPr>
                <a:r>
                  <a:rPr lang="en-GB" sz="1125" b="1" kern="0" dirty="0">
                    <a:solidFill>
                      <a:srgbClr val="FFFFFF"/>
                    </a:solidFill>
                    <a:latin typeface="Arial Narrow" panose="020B0606020202030204" pitchFamily="34" charset="0"/>
                    <a:cs typeface="Arial" pitchFamily="-110" charset="0"/>
                  </a:rPr>
                  <a:t>75.4</a:t>
                </a:r>
              </a:p>
            </p:txBody>
          </p:sp>
        </p:grpSp>
        <p:grpSp>
          <p:nvGrpSpPr>
            <p:cNvPr id="71" name="Group 70"/>
            <p:cNvGrpSpPr/>
            <p:nvPr/>
          </p:nvGrpSpPr>
          <p:grpSpPr>
            <a:xfrm>
              <a:off x="-425090" y="2422671"/>
              <a:ext cx="4059528" cy="3045331"/>
              <a:chOff x="-627187" y="1922383"/>
              <a:chExt cx="4540063" cy="3179465"/>
            </a:xfrm>
          </p:grpSpPr>
          <p:graphicFrame>
            <p:nvGraphicFramePr>
              <p:cNvPr id="72" name="Chart 32"/>
              <p:cNvGraphicFramePr>
                <a:graphicFrameLocks/>
              </p:cNvGraphicFramePr>
              <p:nvPr>
                <p:extLst>
                  <p:ext uri="{D42A27DB-BD31-4B8C-83A1-F6EECF244321}">
                    <p14:modId xmlns:p14="http://schemas.microsoft.com/office/powerpoint/2010/main" val="1535779143"/>
                  </p:ext>
                </p:extLst>
              </p:nvPr>
            </p:nvGraphicFramePr>
            <p:xfrm>
              <a:off x="-627187" y="1922383"/>
              <a:ext cx="4540063" cy="3179465"/>
            </p:xfrm>
            <a:graphic>
              <a:graphicData uri="http://schemas.openxmlformats.org/drawingml/2006/chart">
                <c:chart xmlns:c="http://schemas.openxmlformats.org/drawingml/2006/chart" xmlns:r="http://schemas.openxmlformats.org/officeDocument/2006/relationships" r:id="rId4"/>
              </a:graphicData>
            </a:graphic>
          </p:graphicFrame>
          <p:sp>
            <p:nvSpPr>
              <p:cNvPr id="73" name="Rectangle 72"/>
              <p:cNvSpPr/>
              <p:nvPr/>
            </p:nvSpPr>
            <p:spPr>
              <a:xfrm>
                <a:off x="1467115" y="2103678"/>
                <a:ext cx="978127" cy="369532"/>
              </a:xfrm>
              <a:prstGeom prst="rect">
                <a:avLst/>
              </a:prstGeom>
            </p:spPr>
            <p:txBody>
              <a:bodyPr wrap="none">
                <a:spAutoFit/>
              </a:bodyPr>
              <a:lstStyle/>
              <a:p>
                <a:pPr marL="30360" indent="-30360" algn="ctr" defTabSz="342892" eaLnBrk="1" fontAlgn="auto" hangingPunct="1">
                  <a:spcBef>
                    <a:spcPts val="0"/>
                  </a:spcBef>
                  <a:spcAft>
                    <a:spcPts val="0"/>
                  </a:spcAft>
                  <a:defRPr/>
                </a:pPr>
                <a:r>
                  <a:rPr lang="en-GB" altLang="en-US" sz="1125" b="1" kern="0" dirty="0">
                    <a:solidFill>
                      <a:srgbClr val="FFFFFF"/>
                    </a:solidFill>
                    <a:latin typeface="Arial Narrow" panose="020B0606020202030204" pitchFamily="34" charset="0"/>
                    <a:cs typeface="Arial" pitchFamily="-110" charset="0"/>
                  </a:rPr>
                  <a:t>  800 m  </a:t>
                </a:r>
              </a:p>
            </p:txBody>
          </p:sp>
          <p:sp>
            <p:nvSpPr>
              <p:cNvPr id="74" name="TextBox 73"/>
              <p:cNvSpPr txBox="1"/>
              <p:nvPr/>
            </p:nvSpPr>
            <p:spPr>
              <a:xfrm>
                <a:off x="650532" y="2524781"/>
                <a:ext cx="1892181" cy="2024397"/>
              </a:xfrm>
              <a:prstGeom prst="rect">
                <a:avLst/>
              </a:prstGeom>
              <a:noFill/>
            </p:spPr>
            <p:txBody>
              <a:bodyPr wrap="square">
                <a:spAutoFit/>
              </a:bodyPr>
              <a:lstStyle/>
              <a:p>
                <a:pPr marL="0" indent="0" algn="ctr" defTabSz="685800" eaLnBrk="1" fontAlgn="auto" hangingPunct="1">
                  <a:spcBef>
                    <a:spcPts val="0"/>
                  </a:spcBef>
                  <a:spcAft>
                    <a:spcPts val="0"/>
                  </a:spcAft>
                  <a:defRPr/>
                </a:pPr>
                <a:r>
                  <a:rPr lang="en-GB" sz="4050" b="1" kern="0" dirty="0">
                    <a:solidFill>
                      <a:srgbClr val="000000">
                        <a:lumMod val="95000"/>
                        <a:lumOff val="5000"/>
                      </a:srgbClr>
                    </a:solidFill>
                    <a:latin typeface="Arial Narrow" panose="020B0606020202030204" pitchFamily="34" charset="0"/>
                    <a:cs typeface="Arial" pitchFamily="-110" charset="0"/>
                  </a:rPr>
                  <a:t>2.7</a:t>
                </a:r>
              </a:p>
              <a:p>
                <a:pPr marL="0" indent="0" algn="ctr" defTabSz="685800" eaLnBrk="1" fontAlgn="auto" hangingPunct="1">
                  <a:spcBef>
                    <a:spcPts val="0"/>
                  </a:spcBef>
                  <a:spcAft>
                    <a:spcPts val="0"/>
                  </a:spcAft>
                  <a:defRPr/>
                </a:pPr>
                <a:r>
                  <a:rPr lang="en-GB" sz="1200" b="1" kern="0" dirty="0">
                    <a:solidFill>
                      <a:srgbClr val="000000">
                        <a:lumMod val="95000"/>
                        <a:lumOff val="5000"/>
                      </a:srgbClr>
                    </a:solidFill>
                    <a:latin typeface="Arial Narrow" panose="020B0606020202030204" pitchFamily="34" charset="0"/>
                    <a:cs typeface="Arial" pitchFamily="-110" charset="0"/>
                  </a:rPr>
                  <a:t> billion </a:t>
                </a:r>
              </a:p>
              <a:p>
                <a:pPr marL="0" indent="0" algn="ctr" defTabSz="685800" eaLnBrk="1" fontAlgn="auto" hangingPunct="1">
                  <a:spcBef>
                    <a:spcPts val="0"/>
                  </a:spcBef>
                  <a:spcAft>
                    <a:spcPts val="0"/>
                  </a:spcAft>
                  <a:defRPr/>
                </a:pPr>
                <a:r>
                  <a:rPr lang="en-GB" sz="1200" b="1" kern="0" dirty="0">
                    <a:solidFill>
                      <a:srgbClr val="000000">
                        <a:lumMod val="95000"/>
                        <a:lumOff val="5000"/>
                      </a:srgbClr>
                    </a:solidFill>
                    <a:latin typeface="Arial Narrow" panose="020B0606020202030204" pitchFamily="34" charset="0"/>
                    <a:cs typeface="Arial" pitchFamily="-110" charset="0"/>
                  </a:rPr>
                  <a:t>a</a:t>
                </a:r>
                <a:r>
                  <a:rPr lang="en-GB" sz="1200" b="1" kern="0" dirty="0" err="1">
                    <a:solidFill>
                      <a:srgbClr val="000000">
                        <a:lumMod val="95000"/>
                        <a:lumOff val="5000"/>
                      </a:srgbClr>
                    </a:solidFill>
                    <a:latin typeface="Arial Narrow" panose="020B0606020202030204" pitchFamily="34" charset="0"/>
                    <a:cs typeface="Arial" pitchFamily="-110" charset="0"/>
                  </a:rPr>
                  <a:t>dults</a:t>
                </a:r>
                <a:r>
                  <a:rPr lang="en-GB" sz="1200" b="1" kern="0" dirty="0">
                    <a:solidFill>
                      <a:srgbClr val="000000">
                        <a:lumMod val="95000"/>
                        <a:lumOff val="5000"/>
                      </a:srgbClr>
                    </a:solidFill>
                    <a:latin typeface="Arial Narrow" panose="020B0606020202030204" pitchFamily="34" charset="0"/>
                    <a:cs typeface="Arial" pitchFamily="-110" charset="0"/>
                  </a:rPr>
                  <a:t> living in 89 mobile money markets</a:t>
                </a:r>
              </a:p>
            </p:txBody>
          </p:sp>
          <p:sp>
            <p:nvSpPr>
              <p:cNvPr id="75" name="Rectangle 74"/>
              <p:cNvSpPr/>
              <p:nvPr/>
            </p:nvSpPr>
            <p:spPr>
              <a:xfrm>
                <a:off x="1269857" y="4565394"/>
                <a:ext cx="837097" cy="369532"/>
              </a:xfrm>
              <a:prstGeom prst="rect">
                <a:avLst/>
              </a:prstGeom>
            </p:spPr>
            <p:txBody>
              <a:bodyPr wrap="none">
                <a:spAutoFit/>
              </a:bodyPr>
              <a:lstStyle/>
              <a:p>
                <a:pPr marL="30360" indent="-30360" algn="ctr" defTabSz="342892" eaLnBrk="1" fontAlgn="auto" hangingPunct="1">
                  <a:spcBef>
                    <a:spcPts val="0"/>
                  </a:spcBef>
                  <a:spcAft>
                    <a:spcPts val="0"/>
                  </a:spcAft>
                  <a:defRPr/>
                </a:pPr>
                <a:r>
                  <a:rPr lang="en-GB" sz="1125" b="1" kern="0" dirty="0">
                    <a:solidFill>
                      <a:srgbClr val="FFFFFF"/>
                    </a:solidFill>
                    <a:latin typeface="Arial Narrow" panose="020B0606020202030204" pitchFamily="34" charset="0"/>
                    <a:cs typeface="Arial" pitchFamily="-110" charset="0"/>
                  </a:rPr>
                  <a:t>1.9 </a:t>
                </a:r>
                <a:r>
                  <a:rPr lang="en-GB" sz="1125" b="1" kern="0" dirty="0" err="1">
                    <a:solidFill>
                      <a:srgbClr val="FFFFFF"/>
                    </a:solidFill>
                    <a:latin typeface="Arial Narrow" panose="020B0606020202030204" pitchFamily="34" charset="0"/>
                    <a:cs typeface="Arial" pitchFamily="-110" charset="0"/>
                  </a:rPr>
                  <a:t>bn</a:t>
                </a:r>
                <a:r>
                  <a:rPr lang="en-GB" sz="1125" b="1" kern="0" dirty="0">
                    <a:solidFill>
                      <a:srgbClr val="FFFFFF"/>
                    </a:solidFill>
                    <a:latin typeface="Arial Narrow" panose="020B0606020202030204" pitchFamily="34" charset="0"/>
                    <a:cs typeface="Arial" pitchFamily="-110" charset="0"/>
                  </a:rPr>
                  <a:t> </a:t>
                </a:r>
              </a:p>
            </p:txBody>
          </p:sp>
        </p:grpSp>
      </p:grpSp>
      <p:sp>
        <p:nvSpPr>
          <p:cNvPr id="82" name="TextBox 81"/>
          <p:cNvSpPr txBox="1"/>
          <p:nvPr/>
        </p:nvSpPr>
        <p:spPr>
          <a:xfrm>
            <a:off x="2153781" y="5012923"/>
            <a:ext cx="4648200" cy="338554"/>
          </a:xfrm>
          <a:prstGeom prst="rect">
            <a:avLst/>
          </a:prstGeom>
          <a:noFill/>
        </p:spPr>
        <p:txBody>
          <a:bodyPr wrap="square" rtlCol="0">
            <a:spAutoFit/>
          </a:bodyPr>
          <a:lstStyle/>
          <a:p>
            <a:r>
              <a:rPr lang="en-GB" sz="1600" dirty="0" smtClean="0">
                <a:latin typeface="Arial Narrow" panose="020B0606020202030204" pitchFamily="34" charset="0"/>
              </a:rPr>
              <a:t>Source: GSMA </a:t>
            </a:r>
            <a:endParaRPr lang="en-GB" sz="1600" dirty="0">
              <a:latin typeface="Arial Narrow" panose="020B0606020202030204" pitchFamily="34" charset="0"/>
            </a:endParaRPr>
          </a:p>
        </p:txBody>
      </p:sp>
    </p:spTree>
    <p:extLst>
      <p:ext uri="{BB962C8B-B14F-4D97-AF65-F5344CB8AC3E}">
        <p14:creationId xmlns:p14="http://schemas.microsoft.com/office/powerpoint/2010/main" val="23548154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360" y="267355"/>
            <a:ext cx="8229600" cy="1143000"/>
          </a:xfrm>
        </p:spPr>
        <p:txBody>
          <a:bodyPr>
            <a:normAutofit/>
          </a:bodyPr>
          <a:lstStyle/>
          <a:p>
            <a:r>
              <a:rPr lang="en-US" sz="2800" dirty="0" smtClean="0"/>
              <a:t>ITU Focus Group Digital Financial Services (FG DFS)</a:t>
            </a:r>
            <a:endParaRPr lang="en-US" sz="2800" dirty="0"/>
          </a:p>
        </p:txBody>
      </p:sp>
      <p:sp>
        <p:nvSpPr>
          <p:cNvPr id="5" name="Slide Number Placeholder 4"/>
          <p:cNvSpPr>
            <a:spLocks noGrp="1"/>
          </p:cNvSpPr>
          <p:nvPr>
            <p:ph type="sldNum" sz="quarter" idx="4294967295"/>
          </p:nvPr>
        </p:nvSpPr>
        <p:spPr>
          <a:xfrm>
            <a:off x="250825" y="6381750"/>
            <a:ext cx="3827463" cy="268288"/>
          </a:xfrm>
          <a:prstGeom prst="rect">
            <a:avLst/>
          </a:prstGeom>
        </p:spPr>
        <p:txBody>
          <a:bodyPr/>
          <a:lstStyle/>
          <a:p>
            <a:pPr>
              <a:defRPr/>
            </a:pPr>
            <a:fld id="{DAF8899C-515A-4059-B477-EF0502EBB9D3}" type="slidenum">
              <a:rPr lang="en-US" smtClean="0"/>
              <a:pPr>
                <a:defRPr/>
              </a:pPr>
              <a:t>7</a:t>
            </a:fld>
            <a:endParaRPr lang="en-US" dirty="0"/>
          </a:p>
        </p:txBody>
      </p:sp>
      <p:sp>
        <p:nvSpPr>
          <p:cNvPr id="4" name="TextBox 3"/>
          <p:cNvSpPr txBox="1"/>
          <p:nvPr/>
        </p:nvSpPr>
        <p:spPr>
          <a:xfrm>
            <a:off x="647700" y="1410355"/>
            <a:ext cx="8039100" cy="4401205"/>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Forum for Discussion</a:t>
            </a:r>
            <a:r>
              <a:rPr lang="en-US" sz="2000" dirty="0"/>
              <a:t> </a:t>
            </a:r>
            <a:r>
              <a:rPr lang="en-US" sz="2000" dirty="0" smtClean="0"/>
              <a:t>&amp; Dialogue</a:t>
            </a:r>
          </a:p>
          <a:p>
            <a:pPr marL="285750" indent="-285750">
              <a:buFont typeface="Arial" panose="020B0604020202020204" pitchFamily="34" charset="0"/>
              <a:buChar char="•"/>
            </a:pPr>
            <a:r>
              <a:rPr lang="en-US" sz="2000" dirty="0"/>
              <a:t>Set up for 2 years</a:t>
            </a:r>
          </a:p>
          <a:p>
            <a:pPr marL="285750" indent="-285750">
              <a:buFont typeface="Arial" panose="020B0604020202020204" pitchFamily="34" charset="0"/>
              <a:buChar char="•"/>
            </a:pPr>
            <a:r>
              <a:rPr lang="en-US" sz="2000" dirty="0" smtClean="0"/>
              <a:t>Groups all key players of the DFS Ecosystem (Banks, Regulators, Consumer Organizations, International Organizations, MNOs, DFS Providers, Platform Providers etc.)</a:t>
            </a:r>
          </a:p>
          <a:p>
            <a:pPr marL="285750" indent="-285750">
              <a:buFont typeface="Arial" panose="020B0604020202020204" pitchFamily="34" charset="0"/>
              <a:buChar char="•"/>
            </a:pPr>
            <a:r>
              <a:rPr lang="en-US" sz="2000" dirty="0" smtClean="0"/>
              <a:t>Open to all stakeholders</a:t>
            </a:r>
          </a:p>
          <a:p>
            <a:pPr marL="285750" indent="-285750">
              <a:buFont typeface="Arial" panose="020B0604020202020204" pitchFamily="34" charset="0"/>
              <a:buChar char="•"/>
            </a:pPr>
            <a:r>
              <a:rPr lang="en-US" sz="2000" dirty="0" smtClean="0"/>
              <a:t>1</a:t>
            </a:r>
            <a:r>
              <a:rPr lang="en-US" sz="2000" baseline="30000" dirty="0" smtClean="0"/>
              <a:t>st</a:t>
            </a:r>
            <a:r>
              <a:rPr lang="en-US" sz="2000" dirty="0" smtClean="0"/>
              <a:t> Meeting</a:t>
            </a:r>
            <a:r>
              <a:rPr lang="en-US" sz="2000" dirty="0"/>
              <a:t>: </a:t>
            </a:r>
            <a:r>
              <a:rPr lang="en-US" sz="2000" dirty="0" smtClean="0"/>
              <a:t>Geneva, 5</a:t>
            </a:r>
            <a:r>
              <a:rPr lang="en-US" sz="2000" baseline="30000" dirty="0" smtClean="0"/>
              <a:t>th</a:t>
            </a:r>
            <a:r>
              <a:rPr lang="en-US" sz="2000" dirty="0" smtClean="0"/>
              <a:t> </a:t>
            </a:r>
            <a:r>
              <a:rPr lang="en-US" sz="2000" dirty="0"/>
              <a:t>December 2014. </a:t>
            </a:r>
            <a:endParaRPr lang="en-US" sz="2000" dirty="0" smtClean="0"/>
          </a:p>
          <a:p>
            <a:pPr marL="1200150" lvl="2" indent="-285750">
              <a:buFont typeface="Arial" panose="020B0604020202020204" pitchFamily="34" charset="0"/>
              <a:buChar char="•"/>
            </a:pPr>
            <a:r>
              <a:rPr lang="en-US" sz="2000" dirty="0" smtClean="0"/>
              <a:t>97 </a:t>
            </a:r>
            <a:r>
              <a:rPr lang="en-US" sz="2000" dirty="0"/>
              <a:t>participants, 25 </a:t>
            </a:r>
            <a:r>
              <a:rPr lang="en-US" sz="2000" dirty="0" smtClean="0"/>
              <a:t>countries</a:t>
            </a:r>
          </a:p>
          <a:p>
            <a:pPr marL="285750" indent="-285750">
              <a:buFont typeface="Arial" panose="020B0604020202020204" pitchFamily="34" charset="0"/>
              <a:buChar char="•"/>
            </a:pPr>
            <a:r>
              <a:rPr lang="en-US" sz="2000" dirty="0" smtClean="0"/>
              <a:t>2</a:t>
            </a:r>
            <a:r>
              <a:rPr lang="en-US" sz="2000" baseline="30000" dirty="0" smtClean="0"/>
              <a:t>nd</a:t>
            </a:r>
            <a:r>
              <a:rPr lang="en-US" sz="2000" dirty="0" smtClean="0"/>
              <a:t> Meeting: Washington DC, 21</a:t>
            </a:r>
            <a:r>
              <a:rPr lang="en-US" sz="2000" baseline="30000" dirty="0" smtClean="0"/>
              <a:t>st</a:t>
            </a:r>
            <a:r>
              <a:rPr lang="en-US" sz="2000" dirty="0" smtClean="0"/>
              <a:t> April 2015. </a:t>
            </a:r>
          </a:p>
          <a:p>
            <a:pPr marL="1200150" lvl="2" indent="-285750">
              <a:buFont typeface="Arial" panose="020B0604020202020204" pitchFamily="34" charset="0"/>
              <a:buChar char="•"/>
            </a:pPr>
            <a:r>
              <a:rPr lang="en-US" sz="2000" dirty="0" smtClean="0"/>
              <a:t>93 participants, 33 countries, 22 regulators</a:t>
            </a:r>
          </a:p>
          <a:p>
            <a:pPr marL="285750" indent="-285750">
              <a:buFont typeface="Arial" panose="020B0604020202020204" pitchFamily="34" charset="0"/>
              <a:buChar char="•"/>
            </a:pPr>
            <a:r>
              <a:rPr lang="en-US" sz="2000" dirty="0" smtClean="0"/>
              <a:t>3</a:t>
            </a:r>
            <a:r>
              <a:rPr lang="en-US" sz="2000" baseline="30000" dirty="0" smtClean="0"/>
              <a:t>rd</a:t>
            </a:r>
            <a:r>
              <a:rPr lang="en-US" sz="2000" dirty="0" smtClean="0"/>
              <a:t> Meeting: 30 Sept – 2 October 2015 in Malaysia</a:t>
            </a:r>
          </a:p>
          <a:p>
            <a:pPr marL="285750" indent="-285750">
              <a:buFont typeface="Arial" panose="020B0604020202020204" pitchFamily="34" charset="0"/>
              <a:buChar char="•"/>
            </a:pPr>
            <a:r>
              <a:rPr lang="en-US" sz="2000" dirty="0" smtClean="0"/>
              <a:t>4</a:t>
            </a:r>
            <a:r>
              <a:rPr lang="en-US" sz="2000" baseline="30000" dirty="0" smtClean="0"/>
              <a:t>th</a:t>
            </a:r>
            <a:r>
              <a:rPr lang="en-US" sz="2000" dirty="0" smtClean="0"/>
              <a:t> Meeting: 15-17 December, ITU, Geneva</a:t>
            </a:r>
          </a:p>
          <a:p>
            <a:r>
              <a:rPr lang="en-US" sz="2000" dirty="0" smtClean="0"/>
              <a:t>  </a:t>
            </a:r>
            <a:endParaRPr lang="en-US" sz="2000" dirty="0"/>
          </a:p>
          <a:p>
            <a:pPr marL="285750" indent="-285750">
              <a:buFont typeface="Arial" panose="020B0604020202020204" pitchFamily="34" charset="0"/>
              <a:buChar char="•"/>
            </a:pPr>
            <a:endParaRPr lang="en-US" sz="2000" dirty="0"/>
          </a:p>
        </p:txBody>
      </p:sp>
      <p:sp>
        <p:nvSpPr>
          <p:cNvPr id="6" name="Rectangle 2"/>
          <p:cNvSpPr txBox="1">
            <a:spLocks noChangeArrowheads="1"/>
          </p:cNvSpPr>
          <p:nvPr/>
        </p:nvSpPr>
        <p:spPr bwMode="auto">
          <a:xfrm>
            <a:off x="1104900" y="4955897"/>
            <a:ext cx="7772400" cy="990600"/>
          </a:xfrm>
          <a:prstGeom prst="rect">
            <a:avLst/>
          </a:prstGeom>
          <a:noFill/>
          <a:ln w="9525">
            <a:noFill/>
            <a:miter lim="800000"/>
            <a:headEnd/>
            <a:tailEnd/>
          </a:ln>
        </p:spPr>
        <p:txBody>
          <a:bodyPr/>
          <a:lstStyle/>
          <a:p>
            <a:pPr lvl="0" algn="ctr" defTabSz="914400" eaLnBrk="0" fontAlgn="base" hangingPunct="0">
              <a:spcBef>
                <a:spcPct val="0"/>
              </a:spcBef>
              <a:spcAft>
                <a:spcPct val="0"/>
              </a:spcAft>
            </a:pPr>
            <a:endParaRPr lang="en-US" altLang="en-US" sz="2000" dirty="0" smtClean="0">
              <a:solidFill>
                <a:srgbClr val="000000"/>
              </a:solidFill>
              <a:latin typeface="Arial" panose="020B0604020202020204" pitchFamily="34" charset="0"/>
              <a:ea typeface="Calibri" panose="020F0502020204030204" pitchFamily="34" charset="0"/>
              <a:cs typeface="Arial" panose="020B0604020202020204" pitchFamily="34" charset="0"/>
              <a:hlinkClick r:id="rId3"/>
            </a:endParaRPr>
          </a:p>
          <a:p>
            <a:pPr lvl="0" algn="ctr" defTabSz="914400" eaLnBrk="0" fontAlgn="base" hangingPunct="0">
              <a:spcBef>
                <a:spcPct val="0"/>
              </a:spcBef>
              <a:spcAft>
                <a:spcPct val="0"/>
              </a:spcAft>
            </a:pPr>
            <a:r>
              <a:rPr lang="en-US" altLang="en-US" sz="2000" dirty="0" smtClean="0">
                <a:solidFill>
                  <a:srgbClr val="000000"/>
                </a:solidFill>
                <a:latin typeface="Arial" panose="020B0604020202020204" pitchFamily="34" charset="0"/>
                <a:ea typeface="Calibri" panose="020F0502020204030204" pitchFamily="34" charset="0"/>
                <a:cs typeface="Arial" panose="020B0604020202020204" pitchFamily="34" charset="0"/>
                <a:hlinkClick r:id="rId3"/>
              </a:rPr>
              <a:t>www.itu.int/en/ITU-T/focusgroups/dfs/</a:t>
            </a:r>
            <a:r>
              <a:rPr lang="en-US" altLang="en-US" sz="2000" dirty="0" smtClean="0">
                <a:solidFill>
                  <a:srgbClr val="000000"/>
                </a:solidFill>
                <a:latin typeface="Arial" panose="020B0604020202020204" pitchFamily="34" charset="0"/>
                <a:ea typeface="Calibri" panose="020F0502020204030204" pitchFamily="34" charset="0"/>
                <a:cs typeface="Arial" panose="020B0604020202020204" pitchFamily="34" charset="0"/>
              </a:rPr>
              <a:t> </a:t>
            </a:r>
            <a:endParaRPr lang="en-US" altLang="en-US" sz="200" dirty="0"/>
          </a:p>
        </p:txBody>
      </p:sp>
      <p:sp>
        <p:nvSpPr>
          <p:cNvPr id="7" name="제목 1"/>
          <p:cNvSpPr txBox="1">
            <a:spLocks/>
          </p:cNvSpPr>
          <p:nvPr/>
        </p:nvSpPr>
        <p:spPr>
          <a:xfrm>
            <a:off x="320568" y="17626"/>
            <a:ext cx="8229600" cy="444828"/>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b="1" i="0" kern="1200">
                <a:solidFill>
                  <a:schemeClr val="tx2">
                    <a:lumMod val="60000"/>
                    <a:lumOff val="40000"/>
                  </a:schemeClr>
                </a:solidFill>
                <a:latin typeface="Calibri"/>
                <a:ea typeface="+mj-ea"/>
                <a:cs typeface="Calibri"/>
              </a:defRPr>
            </a:lvl1pPr>
          </a:lstStyle>
          <a:p>
            <a:pPr algn="l"/>
            <a:r>
              <a:rPr lang="en-US" altLang="ko-KR" sz="2400" dirty="0" smtClean="0">
                <a:solidFill>
                  <a:srgbClr val="0070C0"/>
                </a:solidFill>
              </a:rPr>
              <a:t>IV. ITU FG DFS</a:t>
            </a:r>
            <a:endParaRPr lang="ko-KR" altLang="en-US" sz="2400" dirty="0" smtClean="0">
              <a:solidFill>
                <a:srgbClr val="0070C0"/>
              </a:solidFill>
            </a:endParaRPr>
          </a:p>
        </p:txBody>
      </p:sp>
    </p:spTree>
    <p:extLst>
      <p:ext uri="{BB962C8B-B14F-4D97-AF65-F5344CB8AC3E}">
        <p14:creationId xmlns:p14="http://schemas.microsoft.com/office/powerpoint/2010/main" val="27351232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Key Objectives</a:t>
            </a:r>
            <a:endParaRPr lang="en-US" sz="2800" dirty="0"/>
          </a:p>
        </p:txBody>
      </p:sp>
      <p:sp>
        <p:nvSpPr>
          <p:cNvPr id="3" name="Content Placeholder 2"/>
          <p:cNvSpPr>
            <a:spLocks noGrp="1"/>
          </p:cNvSpPr>
          <p:nvPr>
            <p:ph idx="1"/>
          </p:nvPr>
        </p:nvSpPr>
        <p:spPr>
          <a:xfrm>
            <a:off x="457200" y="1454150"/>
            <a:ext cx="8229600" cy="3831167"/>
          </a:xfrm>
        </p:spPr>
        <p:txBody>
          <a:bodyPr>
            <a:normAutofit fontScale="77500" lnSpcReduction="20000"/>
          </a:bodyPr>
          <a:lstStyle/>
          <a:p>
            <a:pPr lvl="1"/>
            <a:r>
              <a:rPr lang="en-US" dirty="0">
                <a:solidFill>
                  <a:schemeClr val="tx1"/>
                </a:solidFill>
              </a:rPr>
              <a:t>Promote dialogue and coordination between FS and Telco regulators</a:t>
            </a:r>
          </a:p>
          <a:p>
            <a:pPr lvl="1"/>
            <a:r>
              <a:rPr lang="en-US" dirty="0">
                <a:solidFill>
                  <a:schemeClr val="tx1"/>
                </a:solidFill>
              </a:rPr>
              <a:t>Raise Telco regulators awareness of the role </a:t>
            </a:r>
            <a:r>
              <a:rPr lang="en-US" dirty="0" smtClean="0">
                <a:solidFill>
                  <a:schemeClr val="tx1"/>
                </a:solidFill>
              </a:rPr>
              <a:t>D/</a:t>
            </a:r>
            <a:r>
              <a:rPr lang="en-US" dirty="0">
                <a:solidFill>
                  <a:schemeClr val="tx1"/>
                </a:solidFill>
              </a:rPr>
              <a:t>M</a:t>
            </a:r>
            <a:r>
              <a:rPr lang="en-US" dirty="0" smtClean="0">
                <a:solidFill>
                  <a:schemeClr val="tx1"/>
                </a:solidFill>
              </a:rPr>
              <a:t>FS </a:t>
            </a:r>
            <a:r>
              <a:rPr lang="en-US" dirty="0">
                <a:solidFill>
                  <a:schemeClr val="tx1"/>
                </a:solidFill>
              </a:rPr>
              <a:t>play to promote FI</a:t>
            </a:r>
          </a:p>
          <a:p>
            <a:pPr lvl="1"/>
            <a:r>
              <a:rPr lang="en-US" dirty="0">
                <a:solidFill>
                  <a:schemeClr val="tx1"/>
                </a:solidFill>
              </a:rPr>
              <a:t>Given the increasing participation </a:t>
            </a:r>
            <a:r>
              <a:rPr lang="en-US" dirty="0" smtClean="0">
                <a:solidFill>
                  <a:schemeClr val="tx1"/>
                </a:solidFill>
              </a:rPr>
              <a:t>of MNOs in </a:t>
            </a:r>
            <a:r>
              <a:rPr lang="en-US" dirty="0">
                <a:solidFill>
                  <a:schemeClr val="tx1"/>
                </a:solidFill>
              </a:rPr>
              <a:t>the provision of DFS, there is a need to clarify roles and responsibilities between the FS and Telco regulators. </a:t>
            </a:r>
            <a:r>
              <a:rPr lang="en-US" dirty="0" smtClean="0">
                <a:solidFill>
                  <a:schemeClr val="tx1"/>
                </a:solidFill>
              </a:rPr>
              <a:t>Though Central </a:t>
            </a:r>
            <a:r>
              <a:rPr lang="en-US" dirty="0">
                <a:solidFill>
                  <a:schemeClr val="tx1"/>
                </a:solidFill>
              </a:rPr>
              <a:t>Banks remain the leading regulator for </a:t>
            </a:r>
            <a:r>
              <a:rPr lang="en-US" dirty="0" smtClean="0">
                <a:solidFill>
                  <a:schemeClr val="tx1"/>
                </a:solidFill>
              </a:rPr>
              <a:t>payment systems, Telco </a:t>
            </a:r>
            <a:r>
              <a:rPr lang="en-US" dirty="0">
                <a:solidFill>
                  <a:schemeClr val="tx1"/>
                </a:solidFill>
              </a:rPr>
              <a:t>regulators </a:t>
            </a:r>
            <a:r>
              <a:rPr lang="en-US" dirty="0" smtClean="0">
                <a:solidFill>
                  <a:schemeClr val="tx1"/>
                </a:solidFill>
              </a:rPr>
              <a:t>need </a:t>
            </a:r>
            <a:r>
              <a:rPr lang="en-US" dirty="0">
                <a:solidFill>
                  <a:schemeClr val="tx1"/>
                </a:solidFill>
              </a:rPr>
              <a:t>to be </a:t>
            </a:r>
            <a:r>
              <a:rPr lang="en-US" dirty="0" smtClean="0">
                <a:solidFill>
                  <a:schemeClr val="tx1"/>
                </a:solidFill>
              </a:rPr>
              <a:t>involved in the discussion;</a:t>
            </a:r>
            <a:endParaRPr lang="en-US" dirty="0">
              <a:solidFill>
                <a:schemeClr val="tx1"/>
              </a:solidFill>
            </a:endParaRPr>
          </a:p>
          <a:p>
            <a:pPr lvl="1"/>
            <a:r>
              <a:rPr lang="en-US" dirty="0">
                <a:solidFill>
                  <a:schemeClr val="tx1"/>
                </a:solidFill>
              </a:rPr>
              <a:t>Identify a series of key issues where the FG can </a:t>
            </a:r>
            <a:r>
              <a:rPr lang="en-US" dirty="0" smtClean="0">
                <a:solidFill>
                  <a:schemeClr val="tx1"/>
                </a:solidFill>
              </a:rPr>
              <a:t>consensually adopt </a:t>
            </a:r>
            <a:r>
              <a:rPr lang="en-US" dirty="0">
                <a:solidFill>
                  <a:schemeClr val="tx1"/>
                </a:solidFill>
              </a:rPr>
              <a:t>principles, identify best practices, develop guidelines </a:t>
            </a:r>
            <a:r>
              <a:rPr lang="en-US" dirty="0" smtClean="0">
                <a:solidFill>
                  <a:schemeClr val="tx1"/>
                </a:solidFill>
              </a:rPr>
              <a:t>that can </a:t>
            </a:r>
            <a:r>
              <a:rPr lang="en-US" dirty="0">
                <a:solidFill>
                  <a:schemeClr val="tx1"/>
                </a:solidFill>
              </a:rPr>
              <a:t>help emerging markets fast track policy reform.   </a:t>
            </a:r>
          </a:p>
          <a:p>
            <a:pPr marL="0" indent="0">
              <a:buNone/>
            </a:pPr>
            <a:endParaRPr lang="en-US" sz="2800" dirty="0" smtClean="0">
              <a:solidFill>
                <a:schemeClr val="tx1"/>
              </a:solidFill>
            </a:endParaRPr>
          </a:p>
        </p:txBody>
      </p:sp>
      <p:sp>
        <p:nvSpPr>
          <p:cNvPr id="5" name="Slide Number Placeholder 4"/>
          <p:cNvSpPr>
            <a:spLocks noGrp="1"/>
          </p:cNvSpPr>
          <p:nvPr>
            <p:ph type="sldNum" sz="quarter" idx="4294967295"/>
          </p:nvPr>
        </p:nvSpPr>
        <p:spPr>
          <a:xfrm>
            <a:off x="250825" y="6381750"/>
            <a:ext cx="3827463" cy="268288"/>
          </a:xfrm>
          <a:prstGeom prst="rect">
            <a:avLst/>
          </a:prstGeom>
        </p:spPr>
        <p:txBody>
          <a:bodyPr/>
          <a:lstStyle/>
          <a:p>
            <a:pPr>
              <a:defRPr/>
            </a:pPr>
            <a:fld id="{DAF8899C-515A-4059-B477-EF0502EBB9D3}" type="slidenum">
              <a:rPr lang="en-US" smtClean="0"/>
              <a:pPr>
                <a:defRPr/>
              </a:pPr>
              <a:t>8</a:t>
            </a:fld>
            <a:endParaRPr lang="en-US"/>
          </a:p>
        </p:txBody>
      </p:sp>
      <p:sp>
        <p:nvSpPr>
          <p:cNvPr id="6" name="제목 1"/>
          <p:cNvSpPr txBox="1">
            <a:spLocks/>
          </p:cNvSpPr>
          <p:nvPr/>
        </p:nvSpPr>
        <p:spPr>
          <a:xfrm>
            <a:off x="320568" y="17626"/>
            <a:ext cx="8229600" cy="444828"/>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b="1" i="0" kern="1200">
                <a:solidFill>
                  <a:schemeClr val="tx2">
                    <a:lumMod val="60000"/>
                    <a:lumOff val="40000"/>
                  </a:schemeClr>
                </a:solidFill>
                <a:latin typeface="Calibri"/>
                <a:ea typeface="+mj-ea"/>
                <a:cs typeface="Calibri"/>
              </a:defRPr>
            </a:lvl1pPr>
          </a:lstStyle>
          <a:p>
            <a:pPr algn="l"/>
            <a:r>
              <a:rPr lang="en-US" altLang="ko-KR" sz="2400" dirty="0" smtClean="0">
                <a:solidFill>
                  <a:srgbClr val="0070C0"/>
                </a:solidFill>
              </a:rPr>
              <a:t>IV. ITU FG DFS</a:t>
            </a:r>
            <a:endParaRPr lang="ko-KR" altLang="en-US" sz="2400" dirty="0" smtClean="0">
              <a:solidFill>
                <a:srgbClr val="0070C0"/>
              </a:solidFill>
            </a:endParaRPr>
          </a:p>
        </p:txBody>
      </p:sp>
    </p:spTree>
    <p:extLst>
      <p:ext uri="{BB962C8B-B14F-4D97-AF65-F5344CB8AC3E}">
        <p14:creationId xmlns:p14="http://schemas.microsoft.com/office/powerpoint/2010/main" val="33589481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r>
              <a:rPr lang="en-US" altLang="en-US" sz="2800" dirty="0" smtClean="0"/>
              <a:t>Four Working Groups Have Been Established to Lead the Focus Group’s Efforts</a:t>
            </a:r>
          </a:p>
        </p:txBody>
      </p:sp>
      <p:sp>
        <p:nvSpPr>
          <p:cNvPr id="8197" name="Slide Number Placeholder 1"/>
          <p:cNvSpPr>
            <a:spLocks noGrp="1"/>
          </p:cNvSpPr>
          <p:nvPr>
            <p:ph type="sldNum" sz="quarter" idx="4294967295"/>
          </p:nvPr>
        </p:nvSpPr>
        <p:spPr>
          <a:xfrm>
            <a:off x="7751763" y="6453188"/>
            <a:ext cx="1366837" cy="431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fld id="{A0AB2C0F-A5FC-48E7-A480-2532D042B777}" type="slidenum">
              <a:rPr lang="en-US" altLang="en-US" sz="1200" smtClean="0">
                <a:solidFill>
                  <a:schemeClr val="tx1"/>
                </a:solidFill>
              </a:rPr>
              <a:pPr>
                <a:spcBef>
                  <a:spcPct val="0"/>
                </a:spcBef>
                <a:buSzTx/>
                <a:buFontTx/>
                <a:buNone/>
              </a:pPr>
              <a:t>9</a:t>
            </a:fld>
            <a:endParaRPr lang="en-US" altLang="en-US" sz="1200" smtClean="0">
              <a:solidFill>
                <a:schemeClr val="tx1"/>
              </a:solidFill>
            </a:endParaRPr>
          </a:p>
        </p:txBody>
      </p:sp>
      <p:graphicFrame>
        <p:nvGraphicFramePr>
          <p:cNvPr id="5" name="Content Placeholder 4"/>
          <p:cNvGraphicFramePr>
            <a:graphicFrameLocks noGrp="1"/>
          </p:cNvGraphicFramePr>
          <p:nvPr>
            <p:ph idx="1"/>
            <p:extLst/>
          </p:nvPr>
        </p:nvGraphicFramePr>
        <p:xfrm>
          <a:off x="859809" y="1897039"/>
          <a:ext cx="7287904" cy="341194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6" name="제목 1"/>
          <p:cNvSpPr txBox="1">
            <a:spLocks/>
          </p:cNvSpPr>
          <p:nvPr/>
        </p:nvSpPr>
        <p:spPr>
          <a:xfrm>
            <a:off x="320568" y="17626"/>
            <a:ext cx="8229600" cy="444828"/>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b="1" i="0" kern="1200">
                <a:solidFill>
                  <a:schemeClr val="tx2">
                    <a:lumMod val="60000"/>
                    <a:lumOff val="40000"/>
                  </a:schemeClr>
                </a:solidFill>
                <a:latin typeface="Calibri"/>
                <a:ea typeface="+mj-ea"/>
                <a:cs typeface="Calibri"/>
              </a:defRPr>
            </a:lvl1pPr>
          </a:lstStyle>
          <a:p>
            <a:pPr algn="l"/>
            <a:r>
              <a:rPr lang="en-US" altLang="ko-KR" sz="2400" dirty="0" smtClean="0">
                <a:solidFill>
                  <a:srgbClr val="0070C0"/>
                </a:solidFill>
              </a:rPr>
              <a:t>IV. ITU FG DFS</a:t>
            </a:r>
            <a:endParaRPr lang="ko-KR" altLang="en-US" sz="2400" dirty="0" smtClean="0">
              <a:solidFill>
                <a:srgbClr val="0070C0"/>
              </a:solidFill>
            </a:endParaRPr>
          </a:p>
        </p:txBody>
      </p:sp>
    </p:spTree>
    <p:extLst>
      <p:ext uri="{BB962C8B-B14F-4D97-AF65-F5344CB8AC3E}">
        <p14:creationId xmlns:p14="http://schemas.microsoft.com/office/powerpoint/2010/main" val="39059413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TU150template.potx" id="{ADB880A8-EEC0-4243-B056-19B9660C7DE3}" vid="{335FF76A-1870-47FC-9478-9E275AC3FB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GSMA PPT Template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SMA PPT Template 2008">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GSMA PPT Template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SMA PPT Template 2008">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GSMA PPT Template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SMA PPT Template 2008">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escription0 xmlns="c1fa6a6c-a277-4f7a-8dc9-9a7b90a53f05">Template for PowerPoint Presentations</Description0>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EB169EE67E48F4D9548DD69F026FAFC" ma:contentTypeVersion="1" ma:contentTypeDescription="Create a new document." ma:contentTypeScope="" ma:versionID="ef65526aee853072b63f588e4f499859">
  <xsd:schema xmlns:xsd="http://www.w3.org/2001/XMLSchema" xmlns:xs="http://www.w3.org/2001/XMLSchema" xmlns:p="http://schemas.microsoft.com/office/2006/metadata/properties" xmlns:ns2="c1fa6a6c-a277-4f7a-8dc9-9a7b90a53f05" targetNamespace="http://schemas.microsoft.com/office/2006/metadata/properties" ma:root="true" ma:fieldsID="e8636a2c323c17fcc0aa19a69d11e3c4" ns2:_="">
    <xsd:import namespace="c1fa6a6c-a277-4f7a-8dc9-9a7b90a53f05"/>
    <xsd:element name="properties">
      <xsd:complexType>
        <xsd:sequence>
          <xsd:element name="documentManagement">
            <xsd:complexType>
              <xsd:all>
                <xsd:element ref="ns2:Description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fa6a6c-a277-4f7a-8dc9-9a7b90a53f05" elementFormDefault="qualified">
    <xsd:import namespace="http://schemas.microsoft.com/office/2006/documentManagement/types"/>
    <xsd:import namespace="http://schemas.microsoft.com/office/infopath/2007/PartnerControls"/>
    <xsd:element name="Description0" ma:index="8" nillable="true" ma:displayName="Description" ma:description="Description" ma:internalName="Description0">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EB02993-7961-4EF2-B1FF-E2A48CEEDA17}">
  <ds:schemaRefs>
    <ds:schemaRef ds:uri="c1fa6a6c-a277-4f7a-8dc9-9a7b90a53f05"/>
    <ds:schemaRef ds:uri="http://schemas.microsoft.com/office/2006/documentManagement/types"/>
    <ds:schemaRef ds:uri="http://purl.org/dc/terms/"/>
    <ds:schemaRef ds:uri="http://purl.org/dc/elements/1.1/"/>
    <ds:schemaRef ds:uri="http://purl.org/dc/dcmitype/"/>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56EE3021-2DD4-4A21-94E0-933C5BF0EBD3}">
  <ds:schemaRefs>
    <ds:schemaRef ds:uri="http://schemas.microsoft.com/sharepoint/v3/contenttype/forms"/>
  </ds:schemaRefs>
</ds:datastoreItem>
</file>

<file path=customXml/itemProps3.xml><?xml version="1.0" encoding="utf-8"?>
<ds:datastoreItem xmlns:ds="http://schemas.openxmlformats.org/officeDocument/2006/customXml" ds:itemID="{F3051569-4009-4A57-A713-859386658E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1fa6a6c-a277-4f7a-8dc9-9a7b90a53f0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2268</TotalTime>
  <Words>810</Words>
  <Application>Microsoft Office PowerPoint</Application>
  <PresentationFormat>On-screen Show (4:3)</PresentationFormat>
  <Paragraphs>93</Paragraphs>
  <Slides>9</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9</vt:i4>
      </vt:variant>
    </vt:vector>
  </HeadingPairs>
  <TitlesOfParts>
    <vt:vector size="19" baseType="lpstr">
      <vt:lpstr>맑은 고딕</vt:lpstr>
      <vt:lpstr>MS PGothic</vt:lpstr>
      <vt:lpstr>SimSun</vt:lpstr>
      <vt:lpstr>Arial</vt:lpstr>
      <vt:lpstr>Arial Narrow</vt:lpstr>
      <vt:lpstr>Calibri</vt:lpstr>
      <vt:lpstr>Gisha</vt:lpstr>
      <vt:lpstr>Verdana</vt:lpstr>
      <vt:lpstr>Wingdings</vt:lpstr>
      <vt:lpstr>Office Theme</vt:lpstr>
      <vt:lpstr>Digital Financial Services and Financial Inclusion</vt:lpstr>
      <vt:lpstr>PowerPoint Presentation</vt:lpstr>
      <vt:lpstr>PowerPoint Presentation</vt:lpstr>
      <vt:lpstr>PowerPoint Presentation</vt:lpstr>
      <vt:lpstr>PowerPoint Presentation</vt:lpstr>
      <vt:lpstr>PowerPoint Presentation</vt:lpstr>
      <vt:lpstr>ITU Focus Group Digital Financial Services (FG DFS)</vt:lpstr>
      <vt:lpstr>Key Objectives</vt:lpstr>
      <vt:lpstr>Four Working Groups Have Been Established to Lead the Focus Group’s Efforts</vt:lpstr>
    </vt:vector>
  </TitlesOfParts>
  <Company>ITU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ITU150 Template</dc:title>
  <dc:creator>Jesús Vicente</dc:creator>
  <cp:lastModifiedBy>Mauree, Venkatesen</cp:lastModifiedBy>
  <cp:revision>183</cp:revision>
  <dcterms:created xsi:type="dcterms:W3CDTF">2014-09-01T15:38:30Z</dcterms:created>
  <dcterms:modified xsi:type="dcterms:W3CDTF">2015-05-28T15:50:33Z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0x0101000EB169EE67E48F4D9548DD69F026FAFC</vt:lpwstr>
  </property>
</Properties>
</file>