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8"/>
  </p:notesMasterIdLst>
  <p:handoutMasterIdLst>
    <p:handoutMasterId r:id="rId19"/>
  </p:handoutMasterIdLst>
  <p:sldIdLst>
    <p:sldId id="256" r:id="rId2"/>
    <p:sldId id="298" r:id="rId3"/>
    <p:sldId id="285" r:id="rId4"/>
    <p:sldId id="290" r:id="rId5"/>
    <p:sldId id="294" r:id="rId6"/>
    <p:sldId id="299" r:id="rId7"/>
    <p:sldId id="302" r:id="rId8"/>
    <p:sldId id="300" r:id="rId9"/>
    <p:sldId id="305" r:id="rId10"/>
    <p:sldId id="306" r:id="rId11"/>
    <p:sldId id="307" r:id="rId12"/>
    <p:sldId id="308" r:id="rId13"/>
    <p:sldId id="310" r:id="rId14"/>
    <p:sldId id="301" r:id="rId15"/>
    <p:sldId id="289" r:id="rId16"/>
    <p:sldId id="268" r:id="rId17"/>
  </p:sldIdLst>
  <p:sldSz cx="12192000" cy="6858000"/>
  <p:notesSz cx="6858000"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100" d="100"/>
          <a:sy n="100" d="100"/>
        </p:scale>
        <p:origin x="-80" y="360"/>
      </p:cViewPr>
      <p:guideLst>
        <p:guide orient="horz" pos="2160"/>
        <p:guide pos="3840"/>
      </p:guideLst>
    </p:cSldViewPr>
  </p:slideViewPr>
  <p:notesTextViewPr>
    <p:cViewPr>
      <p:scale>
        <a:sx n="1" d="1"/>
        <a:sy n="1" d="1"/>
      </p:scale>
      <p:origin x="0" y="0"/>
    </p:cViewPr>
  </p:notesTextViewPr>
  <p:notesViewPr>
    <p:cSldViewPr snapToGrid="0">
      <p:cViewPr>
        <p:scale>
          <a:sx n="100" d="100"/>
          <a:sy n="100" d="100"/>
        </p:scale>
        <p:origin x="-2280" y="-64"/>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99091"/>
          </a:xfrm>
          <a:prstGeom prst="rect">
            <a:avLst/>
          </a:prstGeom>
        </p:spPr>
        <p:txBody>
          <a:bodyPr vert="horz" lIns="91440" tIns="45720" rIns="91440" bIns="45720" rtlCol="0"/>
          <a:lstStyle>
            <a:lvl1pPr algn="r">
              <a:defRPr sz="1200"/>
            </a:lvl1pPr>
          </a:lstStyle>
          <a:p>
            <a:fld id="{202FC7CC-C815-4369-9D74-4833216B4585}" type="datetimeFigureOut">
              <a:rPr lang="en-AU" smtClean="0"/>
              <a:t>5/22/15</a:t>
            </a:fld>
            <a:endParaRPr lang="en-AU"/>
          </a:p>
        </p:txBody>
      </p:sp>
      <p:sp>
        <p:nvSpPr>
          <p:cNvPr id="4" name="Footer Placeholder 3"/>
          <p:cNvSpPr>
            <a:spLocks noGrp="1"/>
          </p:cNvSpPr>
          <p:nvPr>
            <p:ph type="ftr" sz="quarter" idx="2"/>
          </p:nvPr>
        </p:nvSpPr>
        <p:spPr>
          <a:xfrm>
            <a:off x="0" y="9448185"/>
            <a:ext cx="2971800" cy="49909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9448185"/>
            <a:ext cx="2971800" cy="499090"/>
          </a:xfrm>
          <a:prstGeom prst="rect">
            <a:avLst/>
          </a:prstGeom>
        </p:spPr>
        <p:txBody>
          <a:bodyPr vert="horz" lIns="91440" tIns="45720" rIns="91440" bIns="45720" rtlCol="0" anchor="b"/>
          <a:lstStyle>
            <a:lvl1pPr algn="r">
              <a:defRPr sz="1200"/>
            </a:lvl1pPr>
          </a:lstStyle>
          <a:p>
            <a:fld id="{A3ED8FAE-9B57-4011-9C56-447357D333AD}" type="slidenum">
              <a:rPr lang="en-AU" smtClean="0"/>
              <a:t>‹#›</a:t>
            </a:fld>
            <a:endParaRPr lang="en-AU"/>
          </a:p>
        </p:txBody>
      </p:sp>
    </p:spTree>
    <p:extLst>
      <p:ext uri="{BB962C8B-B14F-4D97-AF65-F5344CB8AC3E}">
        <p14:creationId xmlns:p14="http://schemas.microsoft.com/office/powerpoint/2010/main" val="2237790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0D9EA308-3362-274B-AA53-6CC003E2862A}" type="datetimeFigureOut">
              <a:rPr lang="en-US" smtClean="0"/>
              <a:t>5/22/15</a:t>
            </a:fld>
            <a:endParaRPr lang="en-US"/>
          </a:p>
        </p:txBody>
      </p:sp>
      <p:sp>
        <p:nvSpPr>
          <p:cNvPr id="4" name="Slide Image Placeholder 3"/>
          <p:cNvSpPr>
            <a:spLocks noGrp="1" noRot="1" noChangeAspect="1"/>
          </p:cNvSpPr>
          <p:nvPr>
            <p:ph type="sldImg" idx="2"/>
          </p:nvPr>
        </p:nvSpPr>
        <p:spPr>
          <a:xfrm>
            <a:off x="114300" y="746125"/>
            <a:ext cx="6629400" cy="3730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24400"/>
            <a:ext cx="5486400" cy="44767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8800"/>
            <a:ext cx="29718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8800"/>
            <a:ext cx="2971800" cy="496888"/>
          </a:xfrm>
          <a:prstGeom prst="rect">
            <a:avLst/>
          </a:prstGeom>
        </p:spPr>
        <p:txBody>
          <a:bodyPr vert="horz" lIns="91440" tIns="45720" rIns="91440" bIns="45720" rtlCol="0" anchor="b"/>
          <a:lstStyle>
            <a:lvl1pPr algn="r">
              <a:defRPr sz="1200"/>
            </a:lvl1pPr>
          </a:lstStyle>
          <a:p>
            <a:fld id="{0992900A-76C5-6A4C-AD21-FE8829ED76A4}" type="slidenum">
              <a:rPr lang="en-US" smtClean="0"/>
              <a:t>‹#›</a:t>
            </a:fld>
            <a:endParaRPr lang="en-US"/>
          </a:p>
        </p:txBody>
      </p:sp>
    </p:spTree>
    <p:extLst>
      <p:ext uri="{BB962C8B-B14F-4D97-AF65-F5344CB8AC3E}">
        <p14:creationId xmlns:p14="http://schemas.microsoft.com/office/powerpoint/2010/main" val="1631872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2900A-76C5-6A4C-AD21-FE8829ED76A4}" type="slidenum">
              <a:rPr lang="en-US" smtClean="0"/>
              <a:t>1</a:t>
            </a:fld>
            <a:endParaRPr lang="en-US"/>
          </a:p>
        </p:txBody>
      </p:sp>
    </p:spTree>
    <p:extLst>
      <p:ext uri="{BB962C8B-B14F-4D97-AF65-F5344CB8AC3E}">
        <p14:creationId xmlns:p14="http://schemas.microsoft.com/office/powerpoint/2010/main" val="4071797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992900A-76C5-6A4C-AD21-FE8829ED76A4}" type="slidenum">
              <a:rPr lang="en-US" smtClean="0"/>
              <a:t>2</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03887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92900A-76C5-6A4C-AD21-FE8829ED76A4}" type="slidenum">
              <a:rPr lang="en-US" smtClean="0"/>
              <a:t>3</a:t>
            </a:fld>
            <a:endParaRPr lang="en-US"/>
          </a:p>
        </p:txBody>
      </p:sp>
    </p:spTree>
    <p:extLst>
      <p:ext uri="{BB962C8B-B14F-4D97-AF65-F5344CB8AC3E}">
        <p14:creationId xmlns:p14="http://schemas.microsoft.com/office/powerpoint/2010/main" val="15332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881175"/>
            <a:ext cx="9120249" cy="52148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881175"/>
            <a:ext cx="2925318" cy="5214825"/>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pic>
        <p:nvPicPr>
          <p:cNvPr id="12" name="Picture 11"/>
          <p:cNvPicPr>
            <a:picLocks noChangeAspect="1"/>
          </p:cNvPicPr>
          <p:nvPr userDrawn="1"/>
        </p:nvPicPr>
        <p:blipFill>
          <a:blip r:embed="rId2"/>
          <a:stretch>
            <a:fillRect/>
          </a:stretch>
        </p:blipFill>
        <p:spPr>
          <a:xfrm>
            <a:off x="4187458" y="33484"/>
            <a:ext cx="766701" cy="847691"/>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5/22/15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5/22/15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pic>
        <p:nvPicPr>
          <p:cNvPr id="7" name="Picture 6"/>
          <p:cNvPicPr>
            <a:picLocks noChangeAspect="1"/>
          </p:cNvPicPr>
          <p:nvPr userDrawn="1"/>
        </p:nvPicPr>
        <p:blipFill>
          <a:blip r:embed="rId2"/>
          <a:stretch>
            <a:fillRect/>
          </a:stretch>
        </p:blipFill>
        <p:spPr>
          <a:xfrm>
            <a:off x="1408624" y="59375"/>
            <a:ext cx="636072" cy="674403"/>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5/22/15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5/22/15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5/22/15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5/22/15</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5/22/15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5/22/15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5/22/15</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5/22/15</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xmlns:p14="http://schemas.microsoft.com/office/powerpoint/2010/main" id="1" dur="indefinite" restart="never" nodeType="tmRoot"/>
      </p:par>
    </p:tnLst>
  </p:timing>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AU" sz="4000" dirty="0" smtClean="0"/>
              <a:t>Providing Digital Services Platform for Economy</a:t>
            </a:r>
            <a:endParaRPr lang="en-AU" sz="4000"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0492" y="895613"/>
            <a:ext cx="2921508" cy="173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0492" y="2612846"/>
            <a:ext cx="2921508" cy="1819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17712"/>
          <a:stretch/>
        </p:blipFill>
        <p:spPr bwMode="auto">
          <a:xfrm>
            <a:off x="9270492" y="4390846"/>
            <a:ext cx="2921508" cy="170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ubtitle 1"/>
          <p:cNvSpPr>
            <a:spLocks noGrp="1"/>
          </p:cNvSpPr>
          <p:nvPr>
            <p:ph type="subTitle" idx="1"/>
          </p:nvPr>
        </p:nvSpPr>
        <p:spPr/>
        <p:txBody>
          <a:bodyPr>
            <a:normAutofit fontScale="70000" lnSpcReduction="20000"/>
          </a:bodyPr>
          <a:lstStyle/>
          <a:p>
            <a:pPr algn="r"/>
            <a:r>
              <a:rPr lang="en-US" dirty="0" smtClean="0"/>
              <a:t>Prof. </a:t>
            </a:r>
            <a:r>
              <a:rPr lang="en-US" dirty="0" err="1" smtClean="0"/>
              <a:t>Kalamullah</a:t>
            </a:r>
            <a:r>
              <a:rPr lang="en-US" dirty="0" smtClean="0"/>
              <a:t> </a:t>
            </a:r>
            <a:r>
              <a:rPr lang="en-US" dirty="0" err="1" smtClean="0"/>
              <a:t>Ramli</a:t>
            </a:r>
            <a:endParaRPr lang="en-US" dirty="0" smtClean="0"/>
          </a:p>
          <a:p>
            <a:pPr algn="r"/>
            <a:r>
              <a:rPr lang="en-US" dirty="0" smtClean="0"/>
              <a:t>Director General of Posts and Information Technology</a:t>
            </a:r>
          </a:p>
          <a:p>
            <a:pPr algn="r"/>
            <a:r>
              <a:rPr lang="en-US" dirty="0" smtClean="0"/>
              <a:t>MCIT Indonesia</a:t>
            </a:r>
            <a:endParaRPr lang="en-US" dirty="0"/>
          </a:p>
        </p:txBody>
      </p:sp>
    </p:spTree>
    <p:extLst>
      <p:ext uri="{BB962C8B-B14F-4D97-AF65-F5344CB8AC3E}">
        <p14:creationId xmlns:p14="http://schemas.microsoft.com/office/powerpoint/2010/main" val="20784307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of Mobile Money and Mobile Payment</a:t>
            </a:r>
            <a:endParaRPr lang="en-US" dirty="0"/>
          </a:p>
        </p:txBody>
      </p:sp>
      <p:pic>
        <p:nvPicPr>
          <p:cNvPr id="3" name="Picture 2"/>
          <p:cNvPicPr>
            <a:picLocks noChangeAspect="1"/>
          </p:cNvPicPr>
          <p:nvPr/>
        </p:nvPicPr>
        <p:blipFill>
          <a:blip r:embed="rId2"/>
          <a:stretch>
            <a:fillRect/>
          </a:stretch>
        </p:blipFill>
        <p:spPr>
          <a:xfrm>
            <a:off x="3517900" y="584200"/>
            <a:ext cx="8166100" cy="5994400"/>
          </a:xfrm>
          <a:prstGeom prst="rect">
            <a:avLst/>
          </a:prstGeom>
        </p:spPr>
      </p:pic>
    </p:spTree>
    <p:extLst>
      <p:ext uri="{BB962C8B-B14F-4D97-AF65-F5344CB8AC3E}">
        <p14:creationId xmlns:p14="http://schemas.microsoft.com/office/powerpoint/2010/main" val="504522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goal         of DFS ecosystem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2025" y="768074"/>
            <a:ext cx="8235305" cy="4832626"/>
          </a:xfrm>
          <a:prstGeom prst="rect">
            <a:avLst/>
          </a:prstGeom>
        </p:spPr>
      </p:pic>
      <p:sp>
        <p:nvSpPr>
          <p:cNvPr id="5" name="TextBox 4"/>
          <p:cNvSpPr txBox="1"/>
          <p:nvPr/>
        </p:nvSpPr>
        <p:spPr>
          <a:xfrm>
            <a:off x="3644900" y="5664200"/>
            <a:ext cx="8115300" cy="923330"/>
          </a:xfrm>
          <a:prstGeom prst="rect">
            <a:avLst/>
          </a:prstGeom>
          <a:noFill/>
        </p:spPr>
        <p:txBody>
          <a:bodyPr wrap="square" rtlCol="0">
            <a:spAutoFit/>
          </a:bodyPr>
          <a:lstStyle/>
          <a:p>
            <a:r>
              <a:rPr lang="en-US" dirty="0" smtClean="0"/>
              <a:t>A multi bank, multi mobile operator, multi merchant, multi agent platform are integrated by one trusted secure manager system and will provide all type of digital financial services.</a:t>
            </a:r>
            <a:endParaRPr lang="en-US" dirty="0"/>
          </a:p>
        </p:txBody>
      </p:sp>
    </p:spTree>
    <p:extLst>
      <p:ext uri="{BB962C8B-B14F-4D97-AF65-F5344CB8AC3E}">
        <p14:creationId xmlns:p14="http://schemas.microsoft.com/office/powerpoint/2010/main" val="1735006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Challenging in implementing DFS</a:t>
            </a:r>
            <a:endParaRPr lang="en-US" sz="3200" dirty="0"/>
          </a:p>
        </p:txBody>
      </p:sp>
      <p:sp>
        <p:nvSpPr>
          <p:cNvPr id="6" name="Content Placeholder 2"/>
          <p:cNvSpPr>
            <a:spLocks noGrp="1"/>
          </p:cNvSpPr>
          <p:nvPr>
            <p:ph idx="1"/>
          </p:nvPr>
        </p:nvSpPr>
        <p:spPr>
          <a:xfrm>
            <a:off x="3691468" y="792480"/>
            <a:ext cx="7315200" cy="5120640"/>
          </a:xfrm>
        </p:spPr>
        <p:txBody>
          <a:bodyPr>
            <a:normAutofit/>
          </a:bodyPr>
          <a:lstStyle/>
          <a:p>
            <a:r>
              <a:rPr lang="en-US" dirty="0" smtClean="0"/>
              <a:t>Integrate and harmonize all related policies to be in direction : taking opportunity of DFS in increasing national efficiencies including developing a good ecosystem of DFS</a:t>
            </a:r>
          </a:p>
          <a:p>
            <a:r>
              <a:rPr lang="en-US" dirty="0" smtClean="0"/>
              <a:t>Develop an understanding that DFS is a hybrid services which will provide by a single national digital platform and need to regulate and facilitate it more flexible but trusted and secured;</a:t>
            </a:r>
          </a:p>
          <a:p>
            <a:r>
              <a:rPr lang="en-US" dirty="0" smtClean="0"/>
              <a:t>More than just </a:t>
            </a:r>
            <a:r>
              <a:rPr lang="en-US" dirty="0" err="1" smtClean="0"/>
              <a:t>MoU</a:t>
            </a:r>
            <a:r>
              <a:rPr lang="en-US" dirty="0" smtClean="0"/>
              <a:t>, presidential instruction should be in place to instruct all government policy maker to do those two above urgent activities;</a:t>
            </a:r>
          </a:p>
          <a:p>
            <a:endParaRPr lang="en-US" dirty="0"/>
          </a:p>
        </p:txBody>
      </p:sp>
    </p:spTree>
    <p:extLst>
      <p:ext uri="{BB962C8B-B14F-4D97-AF65-F5344CB8AC3E}">
        <p14:creationId xmlns:p14="http://schemas.microsoft.com/office/powerpoint/2010/main" val="2192409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Opportunity in implementing DFS</a:t>
            </a:r>
            <a:endParaRPr lang="en-US" sz="3200" dirty="0"/>
          </a:p>
        </p:txBody>
      </p:sp>
      <p:sp>
        <p:nvSpPr>
          <p:cNvPr id="6" name="Content Placeholder 2"/>
          <p:cNvSpPr>
            <a:spLocks noGrp="1"/>
          </p:cNvSpPr>
          <p:nvPr>
            <p:ph idx="1"/>
          </p:nvPr>
        </p:nvSpPr>
        <p:spPr>
          <a:xfrm>
            <a:off x="3856568" y="4297680"/>
            <a:ext cx="7315200" cy="2230120"/>
          </a:xfrm>
        </p:spPr>
        <p:txBody>
          <a:bodyPr>
            <a:normAutofit/>
          </a:bodyPr>
          <a:lstStyle/>
          <a:p>
            <a:r>
              <a:rPr lang="en-US" dirty="0" smtClean="0"/>
              <a:t>DFS will provide financial access for more than 80 millions </a:t>
            </a:r>
            <a:r>
              <a:rPr lang="en-US" dirty="0" err="1" smtClean="0"/>
              <a:t>unbankable</a:t>
            </a:r>
            <a:r>
              <a:rPr lang="en-US" dirty="0" smtClean="0"/>
              <a:t> people to increase their quality of life (41,6 millions are in villages);</a:t>
            </a:r>
          </a:p>
          <a:p>
            <a:r>
              <a:rPr lang="en-US" dirty="0" smtClean="0"/>
              <a:t>For daily life they can afford from their daily activities but need financial access for health, education and social activities. Micro saving and loan provide by DFS will enable them to manage those needs.</a:t>
            </a:r>
          </a:p>
          <a:p>
            <a:endParaRPr lang="en-US" dirty="0"/>
          </a:p>
        </p:txBody>
      </p:sp>
      <p:pic>
        <p:nvPicPr>
          <p:cNvPr id="5" name="Picture 4"/>
          <p:cNvPicPr>
            <a:picLocks noChangeAspect="1"/>
          </p:cNvPicPr>
          <p:nvPr/>
        </p:nvPicPr>
        <p:blipFill>
          <a:blip r:embed="rId2"/>
          <a:stretch>
            <a:fillRect/>
          </a:stretch>
        </p:blipFill>
        <p:spPr>
          <a:xfrm>
            <a:off x="3632200" y="647700"/>
            <a:ext cx="7429500" cy="3568700"/>
          </a:xfrm>
          <a:prstGeom prst="rect">
            <a:avLst/>
          </a:prstGeom>
        </p:spPr>
      </p:pic>
    </p:spTree>
    <p:extLst>
      <p:ext uri="{BB962C8B-B14F-4D97-AF65-F5344CB8AC3E}">
        <p14:creationId xmlns:p14="http://schemas.microsoft.com/office/powerpoint/2010/main" val="3976106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ITU’s roles</a:t>
            </a:r>
            <a:endParaRPr lang="en-US" dirty="0"/>
          </a:p>
        </p:txBody>
      </p:sp>
      <p:sp>
        <p:nvSpPr>
          <p:cNvPr id="5" name="Content Placeholder 2"/>
          <p:cNvSpPr>
            <a:spLocks noGrp="1"/>
          </p:cNvSpPr>
          <p:nvPr>
            <p:ph idx="1"/>
          </p:nvPr>
        </p:nvSpPr>
        <p:spPr>
          <a:xfrm>
            <a:off x="3869268" y="864108"/>
            <a:ext cx="7315200" cy="5120640"/>
          </a:xfrm>
        </p:spPr>
        <p:txBody>
          <a:bodyPr>
            <a:normAutofit/>
          </a:bodyPr>
          <a:lstStyle/>
          <a:p>
            <a:r>
              <a:rPr lang="en-US" dirty="0"/>
              <a:t>ITU should strengthening her roles in accelerating development of Digital Financial Platform by providing proper assistance for developing countries.</a:t>
            </a:r>
          </a:p>
          <a:p>
            <a:r>
              <a:rPr lang="en-US" dirty="0" smtClean="0"/>
              <a:t>Developing countries need a technical guidance in:</a:t>
            </a:r>
          </a:p>
          <a:p>
            <a:pPr lvl="1"/>
            <a:r>
              <a:rPr lang="en-US" dirty="0" smtClean="0"/>
              <a:t>Creating </a:t>
            </a:r>
            <a:r>
              <a:rPr lang="en-US" dirty="0"/>
              <a:t>a national framework for the development of digital Financial </a:t>
            </a:r>
            <a:r>
              <a:rPr lang="en-US" dirty="0" smtClean="0"/>
              <a:t>Services Ecosystems.</a:t>
            </a:r>
            <a:endParaRPr lang="en-US" dirty="0"/>
          </a:p>
          <a:p>
            <a:pPr lvl="1"/>
            <a:r>
              <a:rPr lang="en-US" dirty="0" smtClean="0"/>
              <a:t>Managing </a:t>
            </a:r>
            <a:r>
              <a:rPr lang="en-US" dirty="0"/>
              <a:t>national resources along the relevant parties to the development of digital Financial </a:t>
            </a:r>
            <a:r>
              <a:rPr lang="en-US" dirty="0" smtClean="0"/>
              <a:t>Services ecosystems.</a:t>
            </a:r>
            <a:endParaRPr lang="en-US" dirty="0"/>
          </a:p>
          <a:p>
            <a:pPr lvl="1"/>
            <a:r>
              <a:rPr lang="en-US" dirty="0" smtClean="0"/>
              <a:t>Designing comprehensive </a:t>
            </a:r>
            <a:r>
              <a:rPr lang="en-US" dirty="0"/>
              <a:t>Financial Services </a:t>
            </a:r>
            <a:r>
              <a:rPr lang="en-US" dirty="0" smtClean="0"/>
              <a:t>Digital </a:t>
            </a:r>
            <a:r>
              <a:rPr lang="en-US" dirty="0"/>
              <a:t>ecosystems </a:t>
            </a:r>
            <a:r>
              <a:rPr lang="en-US" dirty="0" smtClean="0"/>
              <a:t>national </a:t>
            </a:r>
          </a:p>
          <a:p>
            <a:pPr lvl="1"/>
            <a:r>
              <a:rPr lang="en-US" dirty="0" smtClean="0"/>
              <a:t>Creating </a:t>
            </a:r>
            <a:r>
              <a:rPr lang="en-US" dirty="0"/>
              <a:t>a roadmap of action plans of each party involved in the development of digital Financial </a:t>
            </a:r>
            <a:r>
              <a:rPr lang="en-US" dirty="0" smtClean="0"/>
              <a:t>Services ecosystems.</a:t>
            </a:r>
            <a:endParaRPr lang="en-US" dirty="0"/>
          </a:p>
          <a:p>
            <a:r>
              <a:rPr lang="en-US" dirty="0" smtClean="0"/>
              <a:t>ITU also could setting an indicative time line in implementation of digital financial services through a resolution in standardization assembly or development conference </a:t>
            </a:r>
            <a:r>
              <a:rPr lang="en-US" i="1" dirty="0" smtClean="0"/>
              <a:t>(Resolution on Implementing </a:t>
            </a:r>
            <a:r>
              <a:rPr lang="en-US" i="1" dirty="0"/>
              <a:t>digital financial services </a:t>
            </a:r>
            <a:r>
              <a:rPr lang="en-US" i="1" dirty="0" smtClean="0"/>
              <a:t>especially digital financial inclusion on 2020).</a:t>
            </a:r>
            <a:endParaRPr lang="en-US" i="1" dirty="0"/>
          </a:p>
        </p:txBody>
      </p:sp>
    </p:spTree>
    <p:extLst>
      <p:ext uri="{BB962C8B-B14F-4D97-AF65-F5344CB8AC3E}">
        <p14:creationId xmlns:p14="http://schemas.microsoft.com/office/powerpoint/2010/main" val="3525123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p:txBody>
          <a:bodyPr>
            <a:normAutofit lnSpcReduction="10000"/>
          </a:bodyPr>
          <a:lstStyle/>
          <a:p>
            <a:r>
              <a:rPr lang="en-US" dirty="0" smtClean="0"/>
              <a:t>Providing Digital Service for Economy is a key in advancing National Competitiveness and Regional Competitiveness (Asia Competitiveness)</a:t>
            </a:r>
          </a:p>
          <a:p>
            <a:r>
              <a:rPr lang="en-US" dirty="0" smtClean="0"/>
              <a:t>National policy and Regulation including Roadmap of Implementation should be in place to Harmonize between related Parties in Providing Digital Services for Economy</a:t>
            </a:r>
          </a:p>
          <a:p>
            <a:r>
              <a:rPr lang="en-US" dirty="0" smtClean="0"/>
              <a:t>Type of digital services that should be implemented as important to increase efficiency and effectiveness in national/regional development:</a:t>
            </a:r>
          </a:p>
          <a:p>
            <a:pPr lvl="1"/>
            <a:r>
              <a:rPr lang="en-US" dirty="0" smtClean="0"/>
              <a:t>Digital Financial Inclusion</a:t>
            </a:r>
          </a:p>
          <a:p>
            <a:pPr lvl="1"/>
            <a:r>
              <a:rPr lang="en-US" dirty="0" smtClean="0"/>
              <a:t>Digital Service Platform for Business (e-logistic, e-commerce, e-payment, M2M, e-procurement, e-government)</a:t>
            </a:r>
          </a:p>
          <a:p>
            <a:pPr lvl="1"/>
            <a:r>
              <a:rPr lang="en-US" dirty="0" smtClean="0"/>
              <a:t>Digital Service Platform for Public (e-book, e-banking, new media, e-health, e-money)</a:t>
            </a:r>
          </a:p>
          <a:p>
            <a:r>
              <a:rPr lang="en-US" dirty="0" smtClean="0"/>
              <a:t>ITU should strengthening her roles in accelerating development of Digital Financial Platform by providing proper assistance for developing countries.</a:t>
            </a:r>
            <a:endParaRPr lang="en-US" dirty="0"/>
          </a:p>
        </p:txBody>
      </p:sp>
    </p:spTree>
    <p:extLst>
      <p:ext uri="{BB962C8B-B14F-4D97-AF65-F5344CB8AC3E}">
        <p14:creationId xmlns:p14="http://schemas.microsoft.com/office/powerpoint/2010/main" val="2895934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13663" y="3621974"/>
            <a:ext cx="3654783" cy="1015663"/>
          </a:xfrm>
          <a:prstGeom prst="rect">
            <a:avLst/>
          </a:prstGeom>
          <a:noFill/>
        </p:spPr>
        <p:txBody>
          <a:bodyPr wrap="none" rtlCol="0">
            <a:spAutoFit/>
          </a:bodyPr>
          <a:lstStyle/>
          <a:p>
            <a:pPr algn="r"/>
            <a:r>
              <a:rPr lang="en-AU" sz="6000" dirty="0" smtClean="0"/>
              <a:t>Thank You!</a:t>
            </a:r>
            <a:endParaRPr lang="en-AU" sz="6000" dirty="0"/>
          </a:p>
        </p:txBody>
      </p:sp>
      <p:sp>
        <p:nvSpPr>
          <p:cNvPr id="3" name="Rectangle 2"/>
          <p:cNvSpPr/>
          <p:nvPr/>
        </p:nvSpPr>
        <p:spPr>
          <a:xfrm>
            <a:off x="2363190" y="4637637"/>
            <a:ext cx="9250878" cy="134191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p:cNvPicPr>
            <a:picLocks noChangeAspect="1"/>
          </p:cNvPicPr>
          <p:nvPr/>
        </p:nvPicPr>
        <p:blipFill>
          <a:blip r:embed="rId2"/>
          <a:stretch>
            <a:fillRect/>
          </a:stretch>
        </p:blipFill>
        <p:spPr>
          <a:xfrm>
            <a:off x="968247" y="4637637"/>
            <a:ext cx="1120037" cy="1341912"/>
          </a:xfrm>
          <a:prstGeom prst="rect">
            <a:avLst/>
          </a:prstGeom>
        </p:spPr>
      </p:pic>
    </p:spTree>
    <p:extLst>
      <p:ext uri="{BB962C8B-B14F-4D97-AF65-F5344CB8AC3E}">
        <p14:creationId xmlns:p14="http://schemas.microsoft.com/office/powerpoint/2010/main" val="11423063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Agenda</a:t>
            </a:r>
            <a:endParaRPr lang="en-AU" sz="2800" b="1" i="1" dirty="0"/>
          </a:p>
        </p:txBody>
      </p:sp>
      <p:sp>
        <p:nvSpPr>
          <p:cNvPr id="12" name="Content Placeholder 2"/>
          <p:cNvSpPr>
            <a:spLocks noGrp="1"/>
          </p:cNvSpPr>
          <p:nvPr>
            <p:ph idx="1"/>
          </p:nvPr>
        </p:nvSpPr>
        <p:spPr>
          <a:xfrm>
            <a:off x="3869268" y="864108"/>
            <a:ext cx="7315200" cy="5120640"/>
          </a:xfrm>
        </p:spPr>
        <p:txBody>
          <a:bodyPr>
            <a:normAutofit/>
          </a:bodyPr>
          <a:lstStyle/>
          <a:p>
            <a:r>
              <a:rPr lang="en-US" dirty="0" smtClean="0"/>
              <a:t>Indonesia Telco Outlook</a:t>
            </a:r>
          </a:p>
          <a:p>
            <a:r>
              <a:rPr lang="en-US" smtClean="0"/>
              <a:t>National </a:t>
            </a:r>
            <a:r>
              <a:rPr lang="en-US" dirty="0" smtClean="0"/>
              <a:t>Policy and regulation  on </a:t>
            </a:r>
            <a:r>
              <a:rPr lang="en-US" dirty="0"/>
              <a:t>digital service </a:t>
            </a:r>
            <a:r>
              <a:rPr lang="en-US" dirty="0" smtClean="0"/>
              <a:t>platform</a:t>
            </a:r>
          </a:p>
          <a:p>
            <a:r>
              <a:rPr lang="en-US" dirty="0" smtClean="0"/>
              <a:t>Existing digital service platform for DFS</a:t>
            </a:r>
          </a:p>
          <a:p>
            <a:r>
              <a:rPr lang="en-US" dirty="0" smtClean="0"/>
              <a:t>Challenging and opportunity in implementation of DFS</a:t>
            </a:r>
          </a:p>
          <a:p>
            <a:r>
              <a:rPr lang="en-US" dirty="0" smtClean="0"/>
              <a:t>ITU roles in accelerating implementation of DFS</a:t>
            </a:r>
          </a:p>
          <a:p>
            <a:r>
              <a:rPr lang="en-US" dirty="0" smtClean="0"/>
              <a:t>Conclusion</a:t>
            </a:r>
          </a:p>
          <a:p>
            <a:endParaRPr lang="en-US" dirty="0"/>
          </a:p>
        </p:txBody>
      </p:sp>
    </p:spTree>
    <p:extLst>
      <p:ext uri="{BB962C8B-B14F-4D97-AF65-F5344CB8AC3E}">
        <p14:creationId xmlns:p14="http://schemas.microsoft.com/office/powerpoint/2010/main" val="10016585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Indonesian Telco Outlook</a:t>
            </a:r>
            <a:endParaRPr lang="en-AU" sz="2800" b="1" i="1" dirty="0"/>
          </a:p>
        </p:txBody>
      </p:sp>
      <p:pic>
        <p:nvPicPr>
          <p:cNvPr id="3" name="Picture 2"/>
          <p:cNvPicPr>
            <a:picLocks noChangeAspect="1"/>
          </p:cNvPicPr>
          <p:nvPr/>
        </p:nvPicPr>
        <p:blipFill>
          <a:blip r:embed="rId3"/>
          <a:stretch>
            <a:fillRect/>
          </a:stretch>
        </p:blipFill>
        <p:spPr>
          <a:xfrm>
            <a:off x="3614057" y="705714"/>
            <a:ext cx="3962400" cy="2178993"/>
          </a:xfrm>
          <a:prstGeom prst="rect">
            <a:avLst/>
          </a:prstGeom>
        </p:spPr>
      </p:pic>
      <p:cxnSp>
        <p:nvCxnSpPr>
          <p:cNvPr id="25" name="Straight Connector 24"/>
          <p:cNvCxnSpPr/>
          <p:nvPr/>
        </p:nvCxnSpPr>
        <p:spPr>
          <a:xfrm flipH="1">
            <a:off x="7651182" y="640399"/>
            <a:ext cx="34133" cy="5629772"/>
          </a:xfrm>
          <a:prstGeom prst="line">
            <a:avLst/>
          </a:prstGeom>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4"/>
          <a:stretch>
            <a:fillRect/>
          </a:stretch>
        </p:blipFill>
        <p:spPr>
          <a:xfrm>
            <a:off x="7865495" y="780653"/>
            <a:ext cx="3520962" cy="5200075"/>
          </a:xfrm>
          <a:prstGeom prst="rect">
            <a:avLst/>
          </a:prstGeom>
        </p:spPr>
      </p:pic>
      <p:sp>
        <p:nvSpPr>
          <p:cNvPr id="28" name="TextBox 27"/>
          <p:cNvSpPr txBox="1"/>
          <p:nvPr/>
        </p:nvSpPr>
        <p:spPr>
          <a:xfrm>
            <a:off x="3614057" y="336382"/>
            <a:ext cx="1561646" cy="369332"/>
          </a:xfrm>
          <a:prstGeom prst="rect">
            <a:avLst/>
          </a:prstGeom>
          <a:noFill/>
        </p:spPr>
        <p:txBody>
          <a:bodyPr wrap="none" rtlCol="0">
            <a:spAutoFit/>
          </a:bodyPr>
          <a:lstStyle/>
          <a:p>
            <a:r>
              <a:rPr lang="en-AU" i="1" dirty="0" smtClean="0"/>
              <a:t>Data and facts</a:t>
            </a:r>
            <a:endParaRPr lang="en-AU" i="1" dirty="0"/>
          </a:p>
        </p:txBody>
      </p:sp>
      <p:sp>
        <p:nvSpPr>
          <p:cNvPr id="29" name="TextBox 28"/>
          <p:cNvSpPr txBox="1"/>
          <p:nvPr/>
        </p:nvSpPr>
        <p:spPr>
          <a:xfrm>
            <a:off x="7755617" y="411321"/>
            <a:ext cx="1426353" cy="369332"/>
          </a:xfrm>
          <a:prstGeom prst="rect">
            <a:avLst/>
          </a:prstGeom>
          <a:noFill/>
        </p:spPr>
        <p:txBody>
          <a:bodyPr wrap="none" rtlCol="0">
            <a:spAutoFit/>
          </a:bodyPr>
          <a:lstStyle/>
          <a:p>
            <a:r>
              <a:rPr lang="en-AU" i="1" dirty="0" smtClean="0"/>
              <a:t>Future Trends</a:t>
            </a:r>
            <a:endParaRPr lang="en-AU" i="1" dirty="0"/>
          </a:p>
        </p:txBody>
      </p:sp>
      <p:sp>
        <p:nvSpPr>
          <p:cNvPr id="30" name="TextBox 29"/>
          <p:cNvSpPr txBox="1"/>
          <p:nvPr/>
        </p:nvSpPr>
        <p:spPr>
          <a:xfrm>
            <a:off x="7755617" y="5931617"/>
            <a:ext cx="2517036" cy="338554"/>
          </a:xfrm>
          <a:prstGeom prst="rect">
            <a:avLst/>
          </a:prstGeom>
          <a:noFill/>
        </p:spPr>
        <p:txBody>
          <a:bodyPr wrap="none" rtlCol="0">
            <a:spAutoFit/>
          </a:bodyPr>
          <a:lstStyle/>
          <a:p>
            <a:r>
              <a:rPr lang="en-AU" sz="1600" i="1" dirty="0" smtClean="0"/>
              <a:t>Including financial inclusion</a:t>
            </a:r>
            <a:endParaRPr lang="en-AU" sz="1600" i="1" dirty="0"/>
          </a:p>
        </p:txBody>
      </p:sp>
      <p:pic>
        <p:nvPicPr>
          <p:cNvPr id="31" name="Picture 30"/>
          <p:cNvPicPr>
            <a:picLocks noChangeAspect="1"/>
          </p:cNvPicPr>
          <p:nvPr/>
        </p:nvPicPr>
        <p:blipFill>
          <a:blip r:embed="rId5"/>
          <a:stretch>
            <a:fillRect/>
          </a:stretch>
        </p:blipFill>
        <p:spPr>
          <a:xfrm>
            <a:off x="3625173" y="4836709"/>
            <a:ext cx="3740827" cy="1745986"/>
          </a:xfrm>
          <a:prstGeom prst="rect">
            <a:avLst/>
          </a:prstGeom>
        </p:spPr>
      </p:pic>
      <p:sp>
        <p:nvSpPr>
          <p:cNvPr id="32" name="TextBox 31"/>
          <p:cNvSpPr txBox="1"/>
          <p:nvPr/>
        </p:nvSpPr>
        <p:spPr>
          <a:xfrm>
            <a:off x="3722665" y="4559450"/>
            <a:ext cx="1703864" cy="307777"/>
          </a:xfrm>
          <a:prstGeom prst="rect">
            <a:avLst/>
          </a:prstGeom>
          <a:noFill/>
        </p:spPr>
        <p:txBody>
          <a:bodyPr wrap="none" rtlCol="0">
            <a:spAutoFit/>
          </a:bodyPr>
          <a:lstStyle/>
          <a:p>
            <a:r>
              <a:rPr lang="en-AU" sz="1400" i="1" dirty="0" smtClean="0"/>
              <a:t>Industry Composition</a:t>
            </a:r>
            <a:endParaRPr lang="en-AU" sz="1400" i="1" dirty="0"/>
          </a:p>
        </p:txBody>
      </p:sp>
      <p:sp>
        <p:nvSpPr>
          <p:cNvPr id="5" name="TextBox 4"/>
          <p:cNvSpPr txBox="1"/>
          <p:nvPr/>
        </p:nvSpPr>
        <p:spPr>
          <a:xfrm>
            <a:off x="3657600" y="2925497"/>
            <a:ext cx="3843867" cy="1615827"/>
          </a:xfrm>
          <a:prstGeom prst="rect">
            <a:avLst/>
          </a:prstGeom>
          <a:noFill/>
        </p:spPr>
        <p:txBody>
          <a:bodyPr wrap="square" rtlCol="0">
            <a:spAutoFit/>
          </a:bodyPr>
          <a:lstStyle/>
          <a:p>
            <a:pPr marL="271463" indent="-271463">
              <a:buAutoNum type="arabicPeriod"/>
            </a:pPr>
            <a:r>
              <a:rPr lang="en-US" sz="900" dirty="0"/>
              <a:t>The communications sector, which consists of postal services, information technology services and telecommunication services, accounted for 6.8% of GDP (total ~ 216 Trillion Rupiah) in FY13. The total output of the communications sector grew at a CAGR of 21% in 2004-2014.</a:t>
            </a:r>
          </a:p>
          <a:p>
            <a:pPr marL="271463" indent="-271463">
              <a:buAutoNum type="arabicPeriod"/>
            </a:pPr>
            <a:r>
              <a:rPr lang="en-US" sz="900" dirty="0"/>
              <a:t>Mobile network grew 7.7% </a:t>
            </a:r>
            <a:r>
              <a:rPr lang="en-US" sz="900" dirty="0" err="1"/>
              <a:t>YoY</a:t>
            </a:r>
            <a:r>
              <a:rPr lang="en-US" sz="900" dirty="0"/>
              <a:t> in FY13 which increases penetration to 121.5%</a:t>
            </a:r>
          </a:p>
          <a:p>
            <a:pPr marL="271463" indent="-271463">
              <a:buAutoNum type="arabicPeriod"/>
            </a:pPr>
            <a:r>
              <a:rPr lang="en-US" sz="900" dirty="0"/>
              <a:t>The fixed line network grew 2.5% </a:t>
            </a:r>
            <a:r>
              <a:rPr lang="en-US" sz="900" dirty="0" err="1"/>
              <a:t>YoY</a:t>
            </a:r>
            <a:r>
              <a:rPr lang="en-US" sz="900" dirty="0"/>
              <a:t> in FY13, compared to 1.6% to FY12</a:t>
            </a:r>
          </a:p>
          <a:p>
            <a:pPr marL="271463" indent="-271463">
              <a:buAutoNum type="arabicPeriod"/>
            </a:pPr>
            <a:r>
              <a:rPr lang="en-US" sz="900" dirty="0"/>
              <a:t>The mobile service ARPU trend continued in 2013, with a market weighted average blended ARPU fell by 5% for this year</a:t>
            </a:r>
          </a:p>
        </p:txBody>
      </p:sp>
    </p:spTree>
    <p:extLst>
      <p:ext uri="{BB962C8B-B14F-4D97-AF65-F5344CB8AC3E}">
        <p14:creationId xmlns:p14="http://schemas.microsoft.com/office/powerpoint/2010/main" val="14054233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Digital Service Platform Ecosystem</a:t>
            </a:r>
            <a:endParaRPr lang="en-US" dirty="0"/>
          </a:p>
        </p:txBody>
      </p:sp>
      <p:sp>
        <p:nvSpPr>
          <p:cNvPr id="11" name="Rectangle 10"/>
          <p:cNvSpPr/>
          <p:nvPr/>
        </p:nvSpPr>
        <p:spPr>
          <a:xfrm>
            <a:off x="5401733" y="2844804"/>
            <a:ext cx="4487334" cy="5418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Digital Service Platform</a:t>
            </a:r>
            <a:endParaRPr lang="en-US" dirty="0"/>
          </a:p>
        </p:txBody>
      </p:sp>
      <p:sp>
        <p:nvSpPr>
          <p:cNvPr id="12" name="Rectangle 11"/>
          <p:cNvSpPr/>
          <p:nvPr/>
        </p:nvSpPr>
        <p:spPr>
          <a:xfrm>
            <a:off x="5384800" y="3420537"/>
            <a:ext cx="4487334" cy="54186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Broadband Service</a:t>
            </a:r>
            <a:endParaRPr lang="en-US" dirty="0"/>
          </a:p>
        </p:txBody>
      </p:sp>
      <p:sp>
        <p:nvSpPr>
          <p:cNvPr id="13" name="Rectangle 12"/>
          <p:cNvSpPr/>
          <p:nvPr/>
        </p:nvSpPr>
        <p:spPr>
          <a:xfrm>
            <a:off x="5384800" y="3962404"/>
            <a:ext cx="4487334" cy="54186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Network Infrastructure</a:t>
            </a:r>
            <a:endParaRPr lang="en-US" dirty="0"/>
          </a:p>
        </p:txBody>
      </p:sp>
      <p:sp>
        <p:nvSpPr>
          <p:cNvPr id="14" name="Rectangle 13"/>
          <p:cNvSpPr/>
          <p:nvPr/>
        </p:nvSpPr>
        <p:spPr>
          <a:xfrm>
            <a:off x="5384799" y="2286004"/>
            <a:ext cx="1473201" cy="54186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smtClean="0"/>
              <a:t>Security Operation Centre</a:t>
            </a:r>
            <a:endParaRPr lang="en-US" sz="1400" dirty="0"/>
          </a:p>
        </p:txBody>
      </p:sp>
      <p:sp>
        <p:nvSpPr>
          <p:cNvPr id="15" name="Rectangle 14"/>
          <p:cNvSpPr/>
          <p:nvPr/>
        </p:nvSpPr>
        <p:spPr>
          <a:xfrm>
            <a:off x="6874933" y="2286002"/>
            <a:ext cx="1388533" cy="54186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Trust : Business Model</a:t>
            </a:r>
            <a:endParaRPr lang="en-US" sz="1200" dirty="0"/>
          </a:p>
        </p:txBody>
      </p:sp>
      <p:sp>
        <p:nvSpPr>
          <p:cNvPr id="16" name="Rectangle 15"/>
          <p:cNvSpPr/>
          <p:nvPr/>
        </p:nvSpPr>
        <p:spPr>
          <a:xfrm>
            <a:off x="8297334" y="2286005"/>
            <a:ext cx="1574799" cy="54186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Knowing Your Customer</a:t>
            </a:r>
            <a:endParaRPr lang="en-US" sz="1200" dirty="0"/>
          </a:p>
        </p:txBody>
      </p:sp>
      <p:sp>
        <p:nvSpPr>
          <p:cNvPr id="17" name="Rectangle 16"/>
          <p:cNvSpPr/>
          <p:nvPr/>
        </p:nvSpPr>
        <p:spPr>
          <a:xfrm>
            <a:off x="5384799" y="4538135"/>
            <a:ext cx="4504268" cy="4741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Agents</a:t>
            </a:r>
            <a:endParaRPr lang="en-US" dirty="0"/>
          </a:p>
        </p:txBody>
      </p:sp>
      <p:sp>
        <p:nvSpPr>
          <p:cNvPr id="18" name="Rectangle 17"/>
          <p:cNvSpPr/>
          <p:nvPr/>
        </p:nvSpPr>
        <p:spPr>
          <a:xfrm>
            <a:off x="10193867" y="2252133"/>
            <a:ext cx="1185333" cy="863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Merchant</a:t>
            </a:r>
            <a:endParaRPr lang="en-US" dirty="0"/>
          </a:p>
        </p:txBody>
      </p:sp>
      <p:sp>
        <p:nvSpPr>
          <p:cNvPr id="19" name="Rectangle 18"/>
          <p:cNvSpPr/>
          <p:nvPr/>
        </p:nvSpPr>
        <p:spPr>
          <a:xfrm>
            <a:off x="3725333" y="2269066"/>
            <a:ext cx="728133" cy="269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User</a:t>
            </a:r>
            <a:endParaRPr lang="en-US" dirty="0"/>
          </a:p>
        </p:txBody>
      </p:sp>
      <p:sp>
        <p:nvSpPr>
          <p:cNvPr id="20" name="Rectangle 19"/>
          <p:cNvSpPr/>
          <p:nvPr/>
        </p:nvSpPr>
        <p:spPr>
          <a:xfrm>
            <a:off x="10176934" y="3166533"/>
            <a:ext cx="1185333" cy="863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Content Apps</a:t>
            </a:r>
            <a:endParaRPr lang="en-US" dirty="0"/>
          </a:p>
        </p:txBody>
      </p:sp>
      <p:sp>
        <p:nvSpPr>
          <p:cNvPr id="21" name="Rectangle 20"/>
          <p:cNvSpPr/>
          <p:nvPr/>
        </p:nvSpPr>
        <p:spPr>
          <a:xfrm>
            <a:off x="10176934" y="4080933"/>
            <a:ext cx="1185333" cy="863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Start Up</a:t>
            </a:r>
            <a:endParaRPr lang="en-US" dirty="0"/>
          </a:p>
        </p:txBody>
      </p:sp>
      <p:sp>
        <p:nvSpPr>
          <p:cNvPr id="22" name="Rectangle 21"/>
          <p:cNvSpPr/>
          <p:nvPr/>
        </p:nvSpPr>
        <p:spPr>
          <a:xfrm>
            <a:off x="9499600" y="1253066"/>
            <a:ext cx="2116667" cy="7281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Financial Institution</a:t>
            </a:r>
            <a:endParaRPr lang="en-US" dirty="0"/>
          </a:p>
        </p:txBody>
      </p:sp>
      <p:sp>
        <p:nvSpPr>
          <p:cNvPr id="23" name="Rectangle 22"/>
          <p:cNvSpPr/>
          <p:nvPr/>
        </p:nvSpPr>
        <p:spPr>
          <a:xfrm>
            <a:off x="9601200" y="5300135"/>
            <a:ext cx="2116667" cy="7281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Public Service/transaction  Provider</a:t>
            </a:r>
            <a:endParaRPr lang="en-US" sz="1600" dirty="0"/>
          </a:p>
        </p:txBody>
      </p:sp>
      <p:sp>
        <p:nvSpPr>
          <p:cNvPr id="24" name="Rectangle 23"/>
          <p:cNvSpPr/>
          <p:nvPr/>
        </p:nvSpPr>
        <p:spPr>
          <a:xfrm>
            <a:off x="4538133" y="2269066"/>
            <a:ext cx="728133" cy="2692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OBO</a:t>
            </a:r>
            <a:endParaRPr lang="en-US" dirty="0"/>
          </a:p>
        </p:txBody>
      </p:sp>
      <p:cxnSp>
        <p:nvCxnSpPr>
          <p:cNvPr id="5" name="Straight Connector 4"/>
          <p:cNvCxnSpPr/>
          <p:nvPr/>
        </p:nvCxnSpPr>
        <p:spPr>
          <a:xfrm>
            <a:off x="5317067" y="2133600"/>
            <a:ext cx="4656666" cy="33867"/>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5350933" y="5063066"/>
            <a:ext cx="4656666" cy="33867"/>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5317067" y="2116667"/>
            <a:ext cx="16933" cy="29464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H="1">
            <a:off x="9973733" y="2167467"/>
            <a:ext cx="16934" cy="2912533"/>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a:stCxn id="18" idx="1"/>
          </p:cNvCxnSpPr>
          <p:nvPr/>
        </p:nvCxnSpPr>
        <p:spPr>
          <a:xfrm flipH="1">
            <a:off x="10007600" y="2683933"/>
            <a:ext cx="186267" cy="846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20" idx="1"/>
          </p:cNvCxnSpPr>
          <p:nvPr/>
        </p:nvCxnSpPr>
        <p:spPr>
          <a:xfrm flipH="1" flipV="1">
            <a:off x="9973733" y="3589867"/>
            <a:ext cx="203201" cy="8466"/>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21" idx="1"/>
          </p:cNvCxnSpPr>
          <p:nvPr/>
        </p:nvCxnSpPr>
        <p:spPr>
          <a:xfrm flipH="1" flipV="1">
            <a:off x="9939867" y="4504267"/>
            <a:ext cx="237067" cy="8466"/>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10803417" y="1998125"/>
            <a:ext cx="0" cy="237067"/>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flipV="1">
            <a:off x="10854267" y="4944535"/>
            <a:ext cx="16933" cy="355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Elbow Connector 38"/>
          <p:cNvCxnSpPr>
            <a:stCxn id="22" idx="1"/>
          </p:cNvCxnSpPr>
          <p:nvPr/>
        </p:nvCxnSpPr>
        <p:spPr>
          <a:xfrm rot="10800000" flipV="1">
            <a:off x="7653868" y="1617133"/>
            <a:ext cx="1845733" cy="499534"/>
          </a:xfrm>
          <a:prstGeom prst="bentConnector3">
            <a:avLst>
              <a:gd name="adj1" fmla="val 100459"/>
            </a:avLst>
          </a:prstGeom>
        </p:spPr>
        <p:style>
          <a:lnRef idx="2">
            <a:schemeClr val="accent1"/>
          </a:lnRef>
          <a:fillRef idx="0">
            <a:schemeClr val="accent1"/>
          </a:fillRef>
          <a:effectRef idx="1">
            <a:schemeClr val="accent1"/>
          </a:effectRef>
          <a:fontRef idx="minor">
            <a:schemeClr val="tx1"/>
          </a:fontRef>
        </p:style>
      </p:cxnSp>
      <p:cxnSp>
        <p:nvCxnSpPr>
          <p:cNvPr id="42" name="Elbow Connector 41"/>
          <p:cNvCxnSpPr>
            <a:stCxn id="23" idx="1"/>
          </p:cNvCxnSpPr>
          <p:nvPr/>
        </p:nvCxnSpPr>
        <p:spPr>
          <a:xfrm rot="10800000">
            <a:off x="7569200" y="5063068"/>
            <a:ext cx="2032000" cy="601135"/>
          </a:xfrm>
          <a:prstGeom prst="bentConnector3">
            <a:avLst>
              <a:gd name="adj1" fmla="val 99167"/>
            </a:avLst>
          </a:prstGeom>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4165600" y="5401733"/>
            <a:ext cx="2218267" cy="50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SME and Co-operation</a:t>
            </a:r>
            <a:endParaRPr lang="en-US" dirty="0"/>
          </a:p>
        </p:txBody>
      </p:sp>
      <p:cxnSp>
        <p:nvCxnSpPr>
          <p:cNvPr id="46" name="Elbow Connector 45"/>
          <p:cNvCxnSpPr>
            <a:stCxn id="19" idx="2"/>
            <a:endCxn id="44" idx="1"/>
          </p:cNvCxnSpPr>
          <p:nvPr/>
        </p:nvCxnSpPr>
        <p:spPr>
          <a:xfrm rot="16200000" flipH="1">
            <a:off x="3780367" y="5270499"/>
            <a:ext cx="694267" cy="76200"/>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48" name="Elbow Connector 47"/>
          <p:cNvCxnSpPr>
            <a:endCxn id="44" idx="3"/>
          </p:cNvCxnSpPr>
          <p:nvPr/>
        </p:nvCxnSpPr>
        <p:spPr>
          <a:xfrm rot="10800000" flipV="1">
            <a:off x="6383868" y="5063067"/>
            <a:ext cx="880533" cy="592666"/>
          </a:xfrm>
          <a:prstGeom prst="bentConnector3">
            <a:avLst>
              <a:gd name="adj1" fmla="val -3846"/>
            </a:avLst>
          </a:prstGeom>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9050874" y="6350007"/>
            <a:ext cx="2646878" cy="307777"/>
          </a:xfrm>
          <a:prstGeom prst="rect">
            <a:avLst/>
          </a:prstGeom>
          <a:noFill/>
        </p:spPr>
        <p:txBody>
          <a:bodyPr wrap="none" rtlCol="0">
            <a:spAutoFit/>
          </a:bodyPr>
          <a:lstStyle/>
          <a:p>
            <a:r>
              <a:rPr lang="en-US" sz="1400" dirty="0" smtClean="0"/>
              <a:t>OBO: Other Broadband Operator</a:t>
            </a:r>
          </a:p>
        </p:txBody>
      </p:sp>
      <p:sp>
        <p:nvSpPr>
          <p:cNvPr id="32" name="TextBox 31"/>
          <p:cNvSpPr txBox="1"/>
          <p:nvPr/>
        </p:nvSpPr>
        <p:spPr>
          <a:xfrm>
            <a:off x="4351867" y="846667"/>
            <a:ext cx="2532326" cy="1200329"/>
          </a:xfrm>
          <a:prstGeom prst="rect">
            <a:avLst/>
          </a:prstGeom>
          <a:noFill/>
        </p:spPr>
        <p:txBody>
          <a:bodyPr wrap="none" rtlCol="0">
            <a:spAutoFit/>
          </a:bodyPr>
          <a:lstStyle/>
          <a:p>
            <a:r>
              <a:rPr lang="en-US" dirty="0" smtClean="0"/>
              <a:t>It is “digital mall” and</a:t>
            </a:r>
          </a:p>
          <a:p>
            <a:r>
              <a:rPr lang="en-US" dirty="0" smtClean="0"/>
              <a:t>International recognized</a:t>
            </a:r>
          </a:p>
          <a:p>
            <a:r>
              <a:rPr lang="en-US" dirty="0" smtClean="0"/>
              <a:t>Trusted and comfortable</a:t>
            </a:r>
          </a:p>
          <a:p>
            <a:endParaRPr lang="en-US" dirty="0"/>
          </a:p>
        </p:txBody>
      </p:sp>
      <p:cxnSp>
        <p:nvCxnSpPr>
          <p:cNvPr id="33" name="Elbow Connector 32"/>
          <p:cNvCxnSpPr/>
          <p:nvPr/>
        </p:nvCxnSpPr>
        <p:spPr>
          <a:xfrm rot="16200000" flipH="1">
            <a:off x="6764866" y="1583266"/>
            <a:ext cx="812800" cy="389467"/>
          </a:xfrm>
          <a:prstGeom prst="bentConnector3">
            <a:avLst>
              <a:gd name="adj1" fmla="val 2083"/>
            </a:avLst>
          </a:prstGeom>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6681394" y="160868"/>
            <a:ext cx="4955203" cy="1323439"/>
          </a:xfrm>
          <a:prstGeom prst="rect">
            <a:avLst/>
          </a:prstGeom>
          <a:noFill/>
        </p:spPr>
        <p:txBody>
          <a:bodyPr wrap="none" rtlCol="0">
            <a:spAutoFit/>
          </a:bodyPr>
          <a:lstStyle/>
          <a:p>
            <a:r>
              <a:rPr lang="en-US" sz="1600" dirty="0" smtClean="0"/>
              <a:t>Business Model</a:t>
            </a:r>
          </a:p>
          <a:p>
            <a:r>
              <a:rPr lang="en-US" sz="1600" dirty="0" err="1" smtClean="0"/>
              <a:t>Extention</a:t>
            </a:r>
            <a:r>
              <a:rPr lang="en-US" sz="1600" dirty="0" smtClean="0"/>
              <a:t> : Branchless banking </a:t>
            </a:r>
            <a:r>
              <a:rPr lang="en-US" sz="1600" dirty="0" err="1" smtClean="0"/>
              <a:t>etc</a:t>
            </a:r>
            <a:endParaRPr lang="en-US" sz="1600" dirty="0" smtClean="0"/>
          </a:p>
          <a:p>
            <a:r>
              <a:rPr lang="en-US" sz="1600" dirty="0" smtClean="0"/>
              <a:t>Intermediary : between User and CA/Start Ups/Merchant</a:t>
            </a:r>
          </a:p>
          <a:p>
            <a:endParaRPr lang="en-US" sz="1600" dirty="0" smtClean="0"/>
          </a:p>
          <a:p>
            <a:endParaRPr lang="en-US" sz="1600" dirty="0"/>
          </a:p>
        </p:txBody>
      </p:sp>
      <p:sp>
        <p:nvSpPr>
          <p:cNvPr id="36" name="TextBox 35"/>
          <p:cNvSpPr txBox="1"/>
          <p:nvPr/>
        </p:nvSpPr>
        <p:spPr>
          <a:xfrm>
            <a:off x="3589867" y="5977572"/>
            <a:ext cx="5655733" cy="646331"/>
          </a:xfrm>
          <a:prstGeom prst="rect">
            <a:avLst/>
          </a:prstGeom>
          <a:noFill/>
        </p:spPr>
        <p:txBody>
          <a:bodyPr wrap="square" rtlCol="0">
            <a:spAutoFit/>
          </a:bodyPr>
          <a:lstStyle/>
          <a:p>
            <a:r>
              <a:rPr lang="en-US" dirty="0" smtClean="0"/>
              <a:t>Smart Hub Content : as intermediary system for new media developed by content application developer</a:t>
            </a:r>
          </a:p>
        </p:txBody>
      </p:sp>
    </p:spTree>
    <p:extLst>
      <p:ext uri="{BB962C8B-B14F-4D97-AF65-F5344CB8AC3E}">
        <p14:creationId xmlns:p14="http://schemas.microsoft.com/office/powerpoint/2010/main" val="586299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p Arrow 9"/>
          <p:cNvSpPr/>
          <p:nvPr/>
        </p:nvSpPr>
        <p:spPr>
          <a:xfrm>
            <a:off x="6489700" y="4864100"/>
            <a:ext cx="2667000" cy="13843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Digital Service Platform Regulations  and policies</a:t>
            </a:r>
            <a:endParaRPr lang="en-US" dirty="0"/>
          </a:p>
        </p:txBody>
      </p:sp>
      <p:sp>
        <p:nvSpPr>
          <p:cNvPr id="11" name="Rectangle 10"/>
          <p:cNvSpPr/>
          <p:nvPr/>
        </p:nvSpPr>
        <p:spPr>
          <a:xfrm>
            <a:off x="5401733" y="2311404"/>
            <a:ext cx="4487334" cy="5418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Digital Service Platform</a:t>
            </a:r>
            <a:endParaRPr lang="en-US" dirty="0"/>
          </a:p>
        </p:txBody>
      </p:sp>
      <p:sp>
        <p:nvSpPr>
          <p:cNvPr id="12" name="Rectangle 11"/>
          <p:cNvSpPr/>
          <p:nvPr/>
        </p:nvSpPr>
        <p:spPr>
          <a:xfrm>
            <a:off x="5384800" y="2887137"/>
            <a:ext cx="4487334" cy="54186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Broadband Service</a:t>
            </a:r>
            <a:endParaRPr lang="en-US" dirty="0"/>
          </a:p>
        </p:txBody>
      </p:sp>
      <p:sp>
        <p:nvSpPr>
          <p:cNvPr id="13" name="Rectangle 12"/>
          <p:cNvSpPr/>
          <p:nvPr/>
        </p:nvSpPr>
        <p:spPr>
          <a:xfrm>
            <a:off x="5384800" y="3429004"/>
            <a:ext cx="4487334" cy="54186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Network Infrastructure</a:t>
            </a:r>
            <a:endParaRPr lang="en-US" dirty="0"/>
          </a:p>
        </p:txBody>
      </p:sp>
      <p:sp>
        <p:nvSpPr>
          <p:cNvPr id="14" name="Rectangle 13"/>
          <p:cNvSpPr/>
          <p:nvPr/>
        </p:nvSpPr>
        <p:spPr>
          <a:xfrm>
            <a:off x="5384799" y="1752604"/>
            <a:ext cx="1473201" cy="54186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Security Operation </a:t>
            </a:r>
            <a:r>
              <a:rPr lang="en-US" sz="1200" dirty="0" err="1" smtClean="0"/>
              <a:t>Centres</a:t>
            </a:r>
            <a:endParaRPr lang="en-US" sz="1200" dirty="0"/>
          </a:p>
        </p:txBody>
      </p:sp>
      <p:sp>
        <p:nvSpPr>
          <p:cNvPr id="15" name="Rectangle 14"/>
          <p:cNvSpPr/>
          <p:nvPr/>
        </p:nvSpPr>
        <p:spPr>
          <a:xfrm>
            <a:off x="6874933" y="1752602"/>
            <a:ext cx="1388533" cy="54186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Trust : Business Model</a:t>
            </a:r>
            <a:endParaRPr lang="en-US" sz="1200" dirty="0"/>
          </a:p>
        </p:txBody>
      </p:sp>
      <p:sp>
        <p:nvSpPr>
          <p:cNvPr id="16" name="Rectangle 15"/>
          <p:cNvSpPr/>
          <p:nvPr/>
        </p:nvSpPr>
        <p:spPr>
          <a:xfrm>
            <a:off x="8297334" y="1752605"/>
            <a:ext cx="1574799" cy="54186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Knowing Your Customer</a:t>
            </a:r>
            <a:endParaRPr lang="en-US" sz="1200" dirty="0"/>
          </a:p>
        </p:txBody>
      </p:sp>
      <p:sp>
        <p:nvSpPr>
          <p:cNvPr id="17" name="Rectangle 16"/>
          <p:cNvSpPr/>
          <p:nvPr/>
        </p:nvSpPr>
        <p:spPr>
          <a:xfrm>
            <a:off x="5384799" y="4004735"/>
            <a:ext cx="4504268" cy="4741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Agents</a:t>
            </a:r>
            <a:endParaRPr lang="en-US" dirty="0"/>
          </a:p>
        </p:txBody>
      </p:sp>
      <p:cxnSp>
        <p:nvCxnSpPr>
          <p:cNvPr id="5" name="Straight Connector 4"/>
          <p:cNvCxnSpPr/>
          <p:nvPr/>
        </p:nvCxnSpPr>
        <p:spPr>
          <a:xfrm>
            <a:off x="5317067" y="1600200"/>
            <a:ext cx="4656666" cy="33867"/>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5317067" y="1583267"/>
            <a:ext cx="16933" cy="29464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H="1">
            <a:off x="9973733" y="1634067"/>
            <a:ext cx="16934" cy="2912533"/>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5317067" y="4529666"/>
            <a:ext cx="4656666" cy="33867"/>
          </a:xfrm>
          <a:prstGeom prst="line">
            <a:avLst/>
          </a:prstGeom>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7357532" y="745067"/>
            <a:ext cx="3945467" cy="646331"/>
          </a:xfrm>
          <a:prstGeom prst="rect">
            <a:avLst/>
          </a:prstGeom>
          <a:noFill/>
        </p:spPr>
        <p:txBody>
          <a:bodyPr wrap="square" rtlCol="0">
            <a:spAutoFit/>
          </a:bodyPr>
          <a:lstStyle/>
          <a:p>
            <a:r>
              <a:rPr lang="en-US" dirty="0" smtClean="0"/>
              <a:t>2. Investment protection policy from regulator by consolidating player.</a:t>
            </a:r>
            <a:endParaRPr lang="en-US" dirty="0"/>
          </a:p>
        </p:txBody>
      </p:sp>
      <p:sp>
        <p:nvSpPr>
          <p:cNvPr id="34" name="TextBox 33"/>
          <p:cNvSpPr txBox="1"/>
          <p:nvPr/>
        </p:nvSpPr>
        <p:spPr>
          <a:xfrm>
            <a:off x="3594103" y="575736"/>
            <a:ext cx="3945467" cy="923330"/>
          </a:xfrm>
          <a:prstGeom prst="rect">
            <a:avLst/>
          </a:prstGeom>
          <a:noFill/>
        </p:spPr>
        <p:txBody>
          <a:bodyPr wrap="square" rtlCol="0">
            <a:spAutoFit/>
          </a:bodyPr>
          <a:lstStyle/>
          <a:p>
            <a:r>
              <a:rPr lang="en-US" dirty="0"/>
              <a:t>1</a:t>
            </a:r>
            <a:r>
              <a:rPr lang="en-US" dirty="0" smtClean="0"/>
              <a:t>. It is a “hybrid services” which will need a new regulation of telecommunication</a:t>
            </a:r>
            <a:endParaRPr lang="en-US" dirty="0"/>
          </a:p>
        </p:txBody>
      </p:sp>
      <p:sp>
        <p:nvSpPr>
          <p:cNvPr id="36" name="TextBox 35"/>
          <p:cNvSpPr txBox="1"/>
          <p:nvPr/>
        </p:nvSpPr>
        <p:spPr>
          <a:xfrm>
            <a:off x="3640667" y="1566336"/>
            <a:ext cx="1659467" cy="2862323"/>
          </a:xfrm>
          <a:prstGeom prst="rect">
            <a:avLst/>
          </a:prstGeom>
          <a:noFill/>
        </p:spPr>
        <p:txBody>
          <a:bodyPr wrap="square" rtlCol="0">
            <a:spAutoFit/>
          </a:bodyPr>
          <a:lstStyle/>
          <a:p>
            <a:r>
              <a:rPr lang="en-US" dirty="0" smtClean="0"/>
              <a:t>3. Technical regulation of  platform : </a:t>
            </a:r>
            <a:r>
              <a:rPr lang="en-US" dirty="0" err="1" smtClean="0"/>
              <a:t>SoC</a:t>
            </a:r>
            <a:r>
              <a:rPr lang="en-US" dirty="0" smtClean="0"/>
              <a:t> Framework, </a:t>
            </a:r>
            <a:r>
              <a:rPr lang="en-US" dirty="0" err="1" smtClean="0"/>
              <a:t>QoS</a:t>
            </a:r>
            <a:r>
              <a:rPr lang="en-US" dirty="0" smtClean="0"/>
              <a:t> Framework, KYC Framework (E-digital numbering)</a:t>
            </a:r>
            <a:endParaRPr lang="en-US" dirty="0"/>
          </a:p>
        </p:txBody>
      </p:sp>
      <p:sp>
        <p:nvSpPr>
          <p:cNvPr id="38" name="TextBox 37"/>
          <p:cNvSpPr txBox="1"/>
          <p:nvPr/>
        </p:nvSpPr>
        <p:spPr>
          <a:xfrm>
            <a:off x="3640669" y="4631267"/>
            <a:ext cx="3945467" cy="923330"/>
          </a:xfrm>
          <a:prstGeom prst="rect">
            <a:avLst/>
          </a:prstGeom>
          <a:noFill/>
        </p:spPr>
        <p:txBody>
          <a:bodyPr wrap="square" rtlCol="0">
            <a:spAutoFit/>
          </a:bodyPr>
          <a:lstStyle/>
          <a:p>
            <a:r>
              <a:rPr lang="en-US" dirty="0" smtClean="0"/>
              <a:t>6. National coverage including for Digital Financial Inclusion purposes (Vertical horizontal platform)</a:t>
            </a:r>
            <a:endParaRPr lang="en-US" dirty="0"/>
          </a:p>
        </p:txBody>
      </p:sp>
      <p:sp>
        <p:nvSpPr>
          <p:cNvPr id="40" name="TextBox 39"/>
          <p:cNvSpPr txBox="1"/>
          <p:nvPr/>
        </p:nvSpPr>
        <p:spPr>
          <a:xfrm>
            <a:off x="10058401" y="1481668"/>
            <a:ext cx="1659467" cy="2585323"/>
          </a:xfrm>
          <a:prstGeom prst="rect">
            <a:avLst/>
          </a:prstGeom>
          <a:noFill/>
        </p:spPr>
        <p:txBody>
          <a:bodyPr wrap="square" rtlCol="0">
            <a:spAutoFit/>
          </a:bodyPr>
          <a:lstStyle/>
          <a:p>
            <a:r>
              <a:rPr lang="en-US" dirty="0"/>
              <a:t>4</a:t>
            </a:r>
            <a:r>
              <a:rPr lang="en-US" dirty="0" smtClean="0"/>
              <a:t>. Business regulation: Intermediary Framework and </a:t>
            </a:r>
            <a:r>
              <a:rPr lang="en-US" dirty="0" err="1" smtClean="0"/>
              <a:t>Extention</a:t>
            </a:r>
            <a:r>
              <a:rPr lang="en-US" dirty="0" smtClean="0"/>
              <a:t> framework</a:t>
            </a:r>
          </a:p>
          <a:p>
            <a:r>
              <a:rPr lang="en-US" dirty="0" smtClean="0"/>
              <a:t>5. Consumer Protection Regulation.</a:t>
            </a:r>
            <a:endParaRPr lang="en-US" dirty="0"/>
          </a:p>
        </p:txBody>
      </p:sp>
      <p:sp>
        <p:nvSpPr>
          <p:cNvPr id="41" name="TextBox 40"/>
          <p:cNvSpPr txBox="1"/>
          <p:nvPr/>
        </p:nvSpPr>
        <p:spPr>
          <a:xfrm>
            <a:off x="7332139" y="4597403"/>
            <a:ext cx="3945467" cy="923330"/>
          </a:xfrm>
          <a:prstGeom prst="rect">
            <a:avLst/>
          </a:prstGeom>
          <a:noFill/>
        </p:spPr>
        <p:txBody>
          <a:bodyPr wrap="square" rtlCol="0">
            <a:spAutoFit/>
          </a:bodyPr>
          <a:lstStyle/>
          <a:p>
            <a:r>
              <a:rPr lang="en-US" dirty="0"/>
              <a:t>7</a:t>
            </a:r>
            <a:r>
              <a:rPr lang="en-US" dirty="0" smtClean="0"/>
              <a:t>. As a smart hub content which will develop a competitive based for local content</a:t>
            </a:r>
            <a:r>
              <a:rPr lang="en-US" dirty="0"/>
              <a:t> </a:t>
            </a:r>
            <a:r>
              <a:rPr lang="en-US" dirty="0" smtClean="0"/>
              <a:t>in facing  OTT.</a:t>
            </a:r>
            <a:endParaRPr lang="en-US" dirty="0"/>
          </a:p>
        </p:txBody>
      </p:sp>
      <p:sp>
        <p:nvSpPr>
          <p:cNvPr id="4" name="TextBox 3"/>
          <p:cNvSpPr txBox="1"/>
          <p:nvPr/>
        </p:nvSpPr>
        <p:spPr>
          <a:xfrm>
            <a:off x="3606801" y="5588000"/>
            <a:ext cx="8153400" cy="923330"/>
          </a:xfrm>
          <a:prstGeom prst="rect">
            <a:avLst/>
          </a:prstGeom>
          <a:noFill/>
        </p:spPr>
        <p:txBody>
          <a:bodyPr wrap="square" rtlCol="0">
            <a:spAutoFit/>
          </a:bodyPr>
          <a:lstStyle/>
          <a:p>
            <a:pPr algn="ctr"/>
            <a:r>
              <a:rPr lang="en-US" i="1" dirty="0" smtClean="0"/>
              <a:t>Integrated national policy on DFS for in providing financial access for </a:t>
            </a:r>
            <a:r>
              <a:rPr lang="en-US" i="1" dirty="0" err="1" smtClean="0"/>
              <a:t>unbankable</a:t>
            </a:r>
            <a:r>
              <a:rPr lang="en-US" i="1" dirty="0" smtClean="0"/>
              <a:t>. National policy on Single national platform for payment. National Policy on single digital national platform for public services.</a:t>
            </a:r>
            <a:endParaRPr lang="en-US" i="1" dirty="0"/>
          </a:p>
        </p:txBody>
      </p:sp>
      <p:cxnSp>
        <p:nvCxnSpPr>
          <p:cNvPr id="8" name="Straight Connector 7"/>
          <p:cNvCxnSpPr/>
          <p:nvPr/>
        </p:nvCxnSpPr>
        <p:spPr>
          <a:xfrm>
            <a:off x="3594100" y="5626100"/>
            <a:ext cx="8128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1952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a:t>
            </a:r>
            <a:br>
              <a:rPr lang="en-US" dirty="0" smtClean="0"/>
            </a:br>
            <a:r>
              <a:rPr lang="en-US" dirty="0" smtClean="0"/>
              <a:t>Digital Financial Service Ecosystem</a:t>
            </a:r>
            <a:endParaRPr lang="en-US" dirty="0"/>
          </a:p>
        </p:txBody>
      </p:sp>
      <p:pic>
        <p:nvPicPr>
          <p:cNvPr id="5" name="Picture 4"/>
          <p:cNvPicPr>
            <a:picLocks noChangeAspect="1"/>
          </p:cNvPicPr>
          <p:nvPr/>
        </p:nvPicPr>
        <p:blipFill>
          <a:blip r:embed="rId2"/>
          <a:stretch>
            <a:fillRect/>
          </a:stretch>
        </p:blipFill>
        <p:spPr>
          <a:xfrm>
            <a:off x="3501198" y="965200"/>
            <a:ext cx="8055802" cy="4965700"/>
          </a:xfrm>
          <a:prstGeom prst="rect">
            <a:avLst/>
          </a:prstGeom>
        </p:spPr>
      </p:pic>
      <p:sp>
        <p:nvSpPr>
          <p:cNvPr id="6" name="TextBox 5"/>
          <p:cNvSpPr txBox="1"/>
          <p:nvPr/>
        </p:nvSpPr>
        <p:spPr>
          <a:xfrm>
            <a:off x="3954123" y="5194300"/>
            <a:ext cx="7742577" cy="923330"/>
          </a:xfrm>
          <a:prstGeom prst="rect">
            <a:avLst/>
          </a:prstGeom>
          <a:noFill/>
        </p:spPr>
        <p:txBody>
          <a:bodyPr wrap="square" rtlCol="0">
            <a:spAutoFit/>
          </a:bodyPr>
          <a:lstStyle/>
          <a:p>
            <a:r>
              <a:rPr lang="en-US" dirty="0" err="1" smtClean="0"/>
              <a:t>Telkomsel</a:t>
            </a:r>
            <a:r>
              <a:rPr lang="en-US" dirty="0" smtClean="0"/>
              <a:t> is largest operator providing digital financial services platform in Indonesia. This platform will integrated with more than 100.000 agent and </a:t>
            </a:r>
            <a:r>
              <a:rPr lang="en-US" dirty="0" err="1" smtClean="0"/>
              <a:t>sme</a:t>
            </a:r>
            <a:r>
              <a:rPr lang="en-US" dirty="0" smtClean="0"/>
              <a:t> as </a:t>
            </a:r>
            <a:r>
              <a:rPr lang="en-US" dirty="0" err="1" smtClean="0"/>
              <a:t>telkomsel’s</a:t>
            </a:r>
            <a:r>
              <a:rPr lang="en-US" dirty="0" smtClean="0"/>
              <a:t> partner.</a:t>
            </a:r>
            <a:endParaRPr lang="en-US" dirty="0"/>
          </a:p>
        </p:txBody>
      </p:sp>
      <p:cxnSp>
        <p:nvCxnSpPr>
          <p:cNvPr id="8" name="Elbow Connector 7"/>
          <p:cNvCxnSpPr/>
          <p:nvPr/>
        </p:nvCxnSpPr>
        <p:spPr>
          <a:xfrm rot="16200000" flipH="1">
            <a:off x="7327900" y="4216400"/>
            <a:ext cx="1549400" cy="355600"/>
          </a:xfrm>
          <a:prstGeom prst="bentConnector3">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3611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Existing </a:t>
            </a:r>
            <a:br>
              <a:rPr lang="en-US" dirty="0" smtClean="0"/>
            </a:br>
            <a:r>
              <a:rPr lang="en-US" dirty="0" smtClean="0"/>
              <a:t>Digital Financial Service</a:t>
            </a:r>
            <a:endParaRPr lang="en-US" dirty="0"/>
          </a:p>
        </p:txBody>
      </p:sp>
      <p:pic>
        <p:nvPicPr>
          <p:cNvPr id="4" name="Picture 3"/>
          <p:cNvPicPr>
            <a:picLocks noChangeAspect="1"/>
          </p:cNvPicPr>
          <p:nvPr/>
        </p:nvPicPr>
        <p:blipFill>
          <a:blip r:embed="rId2"/>
          <a:stretch>
            <a:fillRect/>
          </a:stretch>
        </p:blipFill>
        <p:spPr>
          <a:xfrm>
            <a:off x="3606800" y="774700"/>
            <a:ext cx="8089900" cy="4826000"/>
          </a:xfrm>
          <a:prstGeom prst="rect">
            <a:avLst/>
          </a:prstGeom>
        </p:spPr>
      </p:pic>
      <p:sp>
        <p:nvSpPr>
          <p:cNvPr id="5" name="TextBox 4"/>
          <p:cNvSpPr txBox="1"/>
          <p:nvPr/>
        </p:nvSpPr>
        <p:spPr>
          <a:xfrm>
            <a:off x="3759201" y="5892800"/>
            <a:ext cx="7988300" cy="646331"/>
          </a:xfrm>
          <a:prstGeom prst="rect">
            <a:avLst/>
          </a:prstGeom>
          <a:noFill/>
        </p:spPr>
        <p:txBody>
          <a:bodyPr wrap="square" rtlCol="0">
            <a:spAutoFit/>
          </a:bodyPr>
          <a:lstStyle/>
          <a:p>
            <a:r>
              <a:rPr lang="en-US" dirty="0" smtClean="0"/>
              <a:t>T-cash platform as a digital service platform for facilitating financial services has grown rapidly and need to be interoperable with banking platform</a:t>
            </a:r>
            <a:endParaRPr lang="en-US" dirty="0"/>
          </a:p>
        </p:txBody>
      </p:sp>
    </p:spTree>
    <p:extLst>
      <p:ext uri="{BB962C8B-B14F-4D97-AF65-F5344CB8AC3E}">
        <p14:creationId xmlns:p14="http://schemas.microsoft.com/office/powerpoint/2010/main" val="1475101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Digital Financial Service Ecosystem</a:t>
            </a:r>
            <a:endParaRPr lang="en-US" dirty="0"/>
          </a:p>
        </p:txBody>
      </p:sp>
      <p:pic>
        <p:nvPicPr>
          <p:cNvPr id="3" name="Picture 2"/>
          <p:cNvPicPr>
            <a:picLocks noChangeAspect="1"/>
          </p:cNvPicPr>
          <p:nvPr/>
        </p:nvPicPr>
        <p:blipFill>
          <a:blip r:embed="rId2"/>
          <a:stretch>
            <a:fillRect/>
          </a:stretch>
        </p:blipFill>
        <p:spPr>
          <a:xfrm>
            <a:off x="3530600" y="736600"/>
            <a:ext cx="8173027" cy="5156200"/>
          </a:xfrm>
          <a:prstGeom prst="rect">
            <a:avLst/>
          </a:prstGeom>
        </p:spPr>
      </p:pic>
    </p:spTree>
    <p:extLst>
      <p:ext uri="{BB962C8B-B14F-4D97-AF65-F5344CB8AC3E}">
        <p14:creationId xmlns:p14="http://schemas.microsoft.com/office/powerpoint/2010/main" val="340072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sz="3200" dirty="0" smtClean="0"/>
              <a:t>Interoperability of</a:t>
            </a:r>
            <a:r>
              <a:rPr lang="en-US" sz="3200" dirty="0"/>
              <a:t> </a:t>
            </a:r>
            <a:r>
              <a:rPr lang="en-US" sz="3200" dirty="0" smtClean="0"/>
              <a:t>Mobile Money and Mobile payment</a:t>
            </a:r>
            <a:endParaRPr lang="en-US" sz="3200" dirty="0"/>
          </a:p>
        </p:txBody>
      </p:sp>
      <p:pic>
        <p:nvPicPr>
          <p:cNvPr id="3" name="Picture 2"/>
          <p:cNvPicPr>
            <a:picLocks noChangeAspect="1"/>
          </p:cNvPicPr>
          <p:nvPr/>
        </p:nvPicPr>
        <p:blipFill>
          <a:blip r:embed="rId2"/>
          <a:stretch>
            <a:fillRect/>
          </a:stretch>
        </p:blipFill>
        <p:spPr>
          <a:xfrm>
            <a:off x="3378200" y="673100"/>
            <a:ext cx="8407400" cy="5448300"/>
          </a:xfrm>
          <a:prstGeom prst="rect">
            <a:avLst/>
          </a:prstGeom>
        </p:spPr>
      </p:pic>
    </p:spTree>
    <p:extLst>
      <p:ext uri="{BB962C8B-B14F-4D97-AF65-F5344CB8AC3E}">
        <p14:creationId xmlns:p14="http://schemas.microsoft.com/office/powerpoint/2010/main" val="2840989496"/>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1215</TotalTime>
  <Words>939</Words>
  <Application>Microsoft Macintosh PowerPoint</Application>
  <PresentationFormat>Custom</PresentationFormat>
  <Paragraphs>96</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Frame</vt:lpstr>
      <vt:lpstr>Providing Digital Services Platform for Economy</vt:lpstr>
      <vt:lpstr>Agenda</vt:lpstr>
      <vt:lpstr>Indonesian Telco Outlook</vt:lpstr>
      <vt:lpstr>General Digital Service Platform Ecosystem</vt:lpstr>
      <vt:lpstr>Digital Service Platform Regulations  and policies</vt:lpstr>
      <vt:lpstr>Existing Digital Financial Service Ecosystem</vt:lpstr>
      <vt:lpstr> Existing  Digital Financial Service</vt:lpstr>
      <vt:lpstr> Digital Financial Service Ecosystem</vt:lpstr>
      <vt:lpstr> Interoperability of Mobile Money and Mobile payment</vt:lpstr>
      <vt:lpstr>Progress of Mobile Money and Mobile Payment</vt:lpstr>
      <vt:lpstr>Final goal         of DFS ecosystem</vt:lpstr>
      <vt:lpstr>Challenging in implementing DFS</vt:lpstr>
      <vt:lpstr>Opportunity in implementing DFS</vt:lpstr>
      <vt:lpstr>ITU’s roles</vt:lpstr>
      <vt:lpstr>Conclusion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Tindak Lanjut RPI</dc:title>
  <dc:creator>DJPPI.59</dc:creator>
  <cp:lastModifiedBy>Gunawan Hutagalung</cp:lastModifiedBy>
  <cp:revision>117</cp:revision>
  <cp:lastPrinted>2014-11-24T04:42:34Z</cp:lastPrinted>
  <dcterms:created xsi:type="dcterms:W3CDTF">2014-11-20T04:56:16Z</dcterms:created>
  <dcterms:modified xsi:type="dcterms:W3CDTF">2015-05-22T08:25:33Z</dcterms:modified>
</cp:coreProperties>
</file>