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524" r:id="rId2"/>
    <p:sldId id="724" r:id="rId3"/>
    <p:sldId id="745" r:id="rId4"/>
    <p:sldId id="772" r:id="rId5"/>
    <p:sldId id="800" r:id="rId6"/>
    <p:sldId id="801" r:id="rId7"/>
    <p:sldId id="799" r:id="rId8"/>
    <p:sldId id="798" r:id="rId9"/>
    <p:sldId id="709" r:id="rId10"/>
    <p:sldId id="716" r:id="rId11"/>
    <p:sldId id="717" r:id="rId12"/>
    <p:sldId id="718" r:id="rId13"/>
  </p:sldIdLst>
  <p:sldSz cx="9144000" cy="6858000" type="screen4x3"/>
  <p:notesSz cx="6884988" cy="10018713"/>
  <p:embeddedFontLst>
    <p:embeddedFont>
      <p:font typeface="MS PGothic" panose="020B0600070205080204" pitchFamily="34" charset="-128"/>
      <p:regular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Ericsson Capital TT" panose="02000503000000020004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2C2C2D"/>
    <a:srgbClr val="FFFFFF"/>
    <a:srgbClr val="1F65D7"/>
    <a:srgbClr val="808080"/>
    <a:srgbClr val="9FB7D3"/>
    <a:srgbClr val="8BC5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9086" autoAdjust="0"/>
  </p:normalViewPr>
  <p:slideViewPr>
    <p:cSldViewPr snapToGrid="0" snapToObjects="1">
      <p:cViewPr>
        <p:scale>
          <a:sx n="110" d="100"/>
          <a:sy n="110" d="100"/>
        </p:scale>
        <p:origin x="-216" y="-72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2015-05-27 </a:t>
            </a:r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Ericsson AB 2015 </a:t>
            </a: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BDEB06-C1F9-514C-8617-85F6AFF19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93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2015-05-27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DDF0370F-1F88-E342-A52D-402DB9453C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1738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Ericsson AB 2015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56252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2015-05-27 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83A53-2286-4A8E-8FE2-4690686945DB}" type="slidenum">
              <a:rPr lang="en-US" sz="1200" smtClean="0">
                <a:solidFill>
                  <a:srgbClr val="000000"/>
                </a:solidFill>
                <a:cs typeface="MS PGothic" charset="0"/>
              </a:rPr>
              <a:t>1</a:t>
            </a:fld>
            <a:endParaRPr lang="en-US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024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</a:rPr>
              <a:t>© Ericsson AB 2015 </a:t>
            </a:r>
          </a:p>
        </p:txBody>
      </p:sp>
      <p:sp>
        <p:nvSpPr>
          <p:cNvPr id="286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2015-05-27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B01890-9412-4B11-8C82-80F51DFC27AF}" type="slidenum">
              <a:rPr lang="en-US" sz="1200" smtClean="0"/>
              <a:t>10</a:t>
            </a:fld>
            <a:endParaRPr lang="en-US" sz="120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Ericsson AB 2015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2015-05-27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16825D-8403-4224-8730-0371C52FB2FD}" type="slidenum">
              <a:rPr lang="en-US" sz="1200" smtClean="0"/>
              <a:t>11</a:t>
            </a:fld>
            <a:endParaRPr lang="en-US" sz="120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Ericsson AB 2015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2015-05-27 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528EC1-5A4C-4D68-A704-A59813901D48}" type="slidenum">
              <a:rPr lang="en-US" sz="1200" smtClean="0"/>
              <a:t>12</a:t>
            </a:fld>
            <a:endParaRPr lang="en-US" sz="1200"/>
          </a:p>
        </p:txBody>
      </p:sp>
      <p:sp>
        <p:nvSpPr>
          <p:cNvPr id="46086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 </a:t>
            </a:r>
          </a:p>
        </p:txBody>
      </p:sp>
      <p:sp>
        <p:nvSpPr>
          <p:cNvPr id="46087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© Ericsson AB 2015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2015-05-27 </a:t>
            </a:r>
            <a:endParaRPr lang="en-US" sz="1200"/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E3B711-47F2-4D4D-B3E4-AC35466FB2E6}" type="slidenum">
              <a:rPr lang="en-US" sz="1200" smtClean="0">
                <a:cs typeface="MS PGothic" charset="0"/>
              </a:rPr>
              <a:t>2</a:t>
            </a:fld>
            <a:endParaRPr lang="en-US" sz="1200">
              <a:cs typeface="MS PGothic" charset="0"/>
            </a:endParaRPr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 </a:t>
            </a:r>
            <a:endParaRPr lang="en-US" sz="1200"/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© Ericsson AB 2015 </a:t>
            </a:r>
            <a:endParaRPr lang="en-US" sz="1200"/>
          </a:p>
        </p:txBody>
      </p:sp>
      <p:sp>
        <p:nvSpPr>
          <p:cNvPr id="307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The Networked Society is not just a vision of the future – it is </a:t>
            </a:r>
            <a:r>
              <a:rPr lang="en-US" b="1"/>
              <a:t>happening right now</a:t>
            </a:r>
            <a:r>
              <a:rPr lang="en-US"/>
              <a:t> as we speak, everywhere we look.</a:t>
            </a:r>
            <a:endParaRPr lang="en-AU"/>
          </a:p>
          <a:p>
            <a:pPr eaLnBrk="1" hangingPunct="1"/>
            <a:r>
              <a:rPr lang="en-US"/>
              <a:t> </a:t>
            </a:r>
            <a:endParaRPr lang="en-AU"/>
          </a:p>
          <a:p>
            <a:pPr eaLnBrk="1" hangingPunct="1"/>
            <a:r>
              <a:rPr lang="en-US"/>
              <a:t>From a historical perspective, it is easy to see that we are on the verge of a </a:t>
            </a:r>
            <a:r>
              <a:rPr lang="en-US" b="1"/>
              <a:t>turning point</a:t>
            </a:r>
            <a:r>
              <a:rPr lang="en-US"/>
              <a:t>, from which change will happen big and fast. We are experiencing the technological revolution of our time, the ICT revolution.</a:t>
            </a:r>
            <a:endParaRPr lang="en-AU"/>
          </a:p>
          <a:p>
            <a:pPr eaLnBrk="1" hangingPunct="1"/>
            <a:r>
              <a:rPr lang="en-US"/>
              <a:t>	</a:t>
            </a:r>
            <a:endParaRPr lang="en-AU"/>
          </a:p>
          <a:p>
            <a:pPr eaLnBrk="1" hangingPunct="1"/>
            <a:r>
              <a:rPr lang="en-US"/>
              <a:t>To put it in perspective: It took 100 years to connect 1 billion </a:t>
            </a:r>
            <a:r>
              <a:rPr lang="en-US" b="1"/>
              <a:t>places</a:t>
            </a:r>
            <a:r>
              <a:rPr lang="en-US"/>
              <a:t>. It took 25 years to connect 5 billion </a:t>
            </a:r>
            <a:r>
              <a:rPr lang="en-US" b="1"/>
              <a:t>people</a:t>
            </a:r>
            <a:r>
              <a:rPr lang="en-US"/>
              <a:t>. And by 2020, there will be 50 billon connected </a:t>
            </a:r>
            <a:r>
              <a:rPr lang="en-US" b="1"/>
              <a:t>things</a:t>
            </a:r>
            <a:r>
              <a:rPr lang="en-US"/>
              <a:t>. That is more than 6 things per every person on earth, and we’re there in less than 7 years.</a:t>
            </a:r>
            <a:endParaRPr lang="en-AU"/>
          </a:p>
          <a:p>
            <a:pPr eaLnBrk="1" hangingPunct="1"/>
            <a:r>
              <a:rPr lang="en-US"/>
              <a:t> </a:t>
            </a:r>
            <a:endParaRPr lang="en-AU"/>
          </a:p>
          <a:p>
            <a:pPr eaLnBrk="1" hangingPunct="1"/>
            <a:r>
              <a:rPr lang="en-US"/>
              <a:t>As connectivity gets more and more integrated in our way of life, our challenges are and will be to serve the very </a:t>
            </a:r>
            <a:r>
              <a:rPr lang="en-US" b="1"/>
              <a:t>fundamental functions of society</a:t>
            </a:r>
            <a:r>
              <a:rPr lang="en-US"/>
              <a:t>. Functions and services on which we all depend on, and therefore they cannot fail. </a:t>
            </a:r>
            <a:endParaRPr lang="en-AU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2015-05-27 </a:t>
            </a:r>
            <a:endParaRPr lang="en-US" dirty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FD11B4-7892-43F4-9652-7E3A4CAE8BF7}" type="slidenum">
              <a:rPr lang="en-US" sz="1200" smtClean="0">
                <a:cs typeface="MS PGothic" charset="0"/>
              </a:rPr>
              <a:t>3</a:t>
            </a:fld>
            <a:endParaRPr lang="en-US" sz="1200">
              <a:cs typeface="MS PGothic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Ericsson AB 2015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100" smtClean="0">
                <a:solidFill>
                  <a:srgbClr val="000000"/>
                </a:solidFill>
              </a:rPr>
              <a:t>2015-05-27 </a:t>
            </a: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52E4DE-5481-4F5A-A23D-EA5DAE6F41BF}" type="slidenum">
              <a:rPr lang="en-GB" sz="1100" smtClean="0">
                <a:solidFill>
                  <a:srgbClr val="000000"/>
                </a:solidFill>
                <a:cs typeface="MS PGothic" charset="0"/>
              </a:rPr>
              <a:t>4</a:t>
            </a:fld>
            <a:endParaRPr lang="en-GB" sz="11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07526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1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7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n-US" sz="1100" smtClean="0">
                <a:solidFill>
                  <a:srgbClr val="000000"/>
                </a:solidFill>
              </a:rPr>
              <a:t>© Ericsson AB 2015 </a:t>
            </a:r>
            <a:endParaRPr lang="en-GB" altLang="en-US" sz="11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LINK TO OPEN MONEY FILM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2015-05-27 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7FE7DF-16D5-44F4-8DA7-4427F9D16F08}" type="slidenum">
              <a:rPr lang="en-US" sz="1200" smtClean="0"/>
              <a:t>5</a:t>
            </a:fld>
            <a:endParaRPr lang="en-US" sz="1200"/>
          </a:p>
        </p:txBody>
      </p:sp>
      <p:sp>
        <p:nvSpPr>
          <p:cNvPr id="35846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 </a:t>
            </a: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© Ericsson AB 2015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LINK TO OPEN MONEY FILM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2015-05-27 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03F048-E076-46A7-9064-D0B6BDF71606}" type="slidenum">
              <a:rPr lang="en-US" sz="1200" smtClean="0"/>
              <a:t>6</a:t>
            </a:fld>
            <a:endParaRPr lang="en-US" sz="1200"/>
          </a:p>
        </p:txBody>
      </p:sp>
      <p:sp>
        <p:nvSpPr>
          <p:cNvPr id="35846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 </a:t>
            </a: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© Ericsson AB 2015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33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66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231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65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98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631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</a:rPr>
              <a:t>2015-05-27 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26E869-7227-461A-B490-E294B92EC012}" type="slidenum">
              <a:rPr lang="en-US" sz="1200" smtClean="0">
                <a:solidFill>
                  <a:srgbClr val="000000"/>
                </a:solidFill>
              </a:rPr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90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33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66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231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65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98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631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91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33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66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231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65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98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631" indent="-228567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</a:rPr>
              <a:t>© Ericsson AB 2015 </a:t>
            </a: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2015-05-27 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E82832-5041-44A6-8399-79CF00C9C211}" type="slidenum">
              <a:rPr lang="en-US" sz="1200" smtClean="0"/>
              <a:t>8</a:t>
            </a:fld>
            <a:endParaRPr lang="en-US" sz="1200" smtClean="0"/>
          </a:p>
        </p:txBody>
      </p:sp>
      <p:sp>
        <p:nvSpPr>
          <p:cNvPr id="26630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 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© Ericsson AB 2015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2015-05-27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B980E7-E344-439B-B9DE-2E2DFA8F2CA5}" type="slidenum">
              <a:rPr lang="en-US" sz="1200" smtClean="0"/>
              <a:t>9</a:t>
            </a:fld>
            <a:endParaRPr lang="en-US" sz="120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Ericsson AB 2015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1514474" y="2828925"/>
            <a:ext cx="1476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en-US" sz="1200" smtClean="0">
                <a:solidFill>
                  <a:srgbClr val="FFFFFF"/>
                </a:solidFill>
                <a:ea typeface="+mn-ea"/>
                <a:cs typeface="Arial" pitchFamily="34" charset="0"/>
              </a:rPr>
              <a:t>Slide title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200" smtClean="0">
                <a:solidFill>
                  <a:srgbClr val="FFFFFF"/>
                </a:solidFill>
                <a:ea typeface="+mn-ea"/>
                <a:cs typeface="Arial" pitchFamily="34" charset="0"/>
              </a:rPr>
              <a:t>70 pt</a:t>
            </a: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200" smtClean="0">
                <a:solidFill>
                  <a:srgbClr val="9FB7D3"/>
                </a:solidFill>
                <a:ea typeface="+mn-ea"/>
                <a:cs typeface="Arial" pitchFamily="34" charset="0"/>
              </a:rPr>
              <a:t>CAPITALS</a:t>
            </a: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en-US" sz="1200" smtClean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200" smtClean="0">
                <a:solidFill>
                  <a:srgbClr val="FFFFFF"/>
                </a:solidFill>
                <a:ea typeface="+mn-ea"/>
                <a:cs typeface="Arial" pitchFamily="34" charset="0"/>
              </a:rPr>
              <a:t>Slide subtitle 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lang="en-US" sz="1200" smtClean="0">
                <a:solidFill>
                  <a:srgbClr val="FFFFFF"/>
                </a:solidFill>
                <a:ea typeface="+mn-ea"/>
                <a:cs typeface="Arial" pitchFamily="34" charset="0"/>
              </a:rPr>
              <a:t>minimum 30 pt</a:t>
            </a:r>
          </a:p>
          <a:p>
            <a:pPr algn="r" eaLnBrk="1" hangingPunct="1">
              <a:spcBef>
                <a:spcPct val="0"/>
              </a:spcBef>
              <a:defRPr/>
            </a:pPr>
            <a:endParaRPr lang="en-GB" sz="1200" smtClean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pic>
        <p:nvPicPr>
          <p:cNvPr id="5" name="Logo2011" descr="ERI_UF_rgb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31800"/>
            <a:ext cx="1027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393700" y="5137206"/>
            <a:ext cx="8355014" cy="1386001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393701" y="1808709"/>
            <a:ext cx="8351839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20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393701" y="4010025"/>
            <a:ext cx="8355013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7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393701" y="4010025"/>
            <a:ext cx="8355013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3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8" y="4013201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8" y="1795464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1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4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9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9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8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39713"/>
            <a:ext cx="7494588" cy="1085850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0229"/>
            <a:ext cx="8351838" cy="3851275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7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8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239716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6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4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8" y="239716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3545846"/>
            <a:ext cx="4105275" cy="297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5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7572289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LeftInfo"/>
          <p:cNvSpPr txBox="1">
            <a:spLocks noChangeArrowheads="1"/>
          </p:cNvSpPr>
          <p:nvPr/>
        </p:nvSpPr>
        <p:spPr bwMode="auto">
          <a:xfrm>
            <a:off x="-1887538" y="438151"/>
            <a:ext cx="17653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Slide title </a:t>
            </a: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44 pt</a:t>
            </a: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Text and bullet level 1</a:t>
            </a: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 minimum 24 pt</a:t>
            </a: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Bullets level 2-5</a:t>
            </a:r>
          </a:p>
          <a:p>
            <a:pPr algn="r" eaLnBrk="1" hangingPunct="1"/>
            <a:r>
              <a:rPr lang="en-US" sz="1200">
                <a:solidFill>
                  <a:srgbClr val="FFFFFF"/>
                </a:solidFill>
              </a:rPr>
              <a:t>minimum 20 pt</a:t>
            </a:r>
          </a:p>
          <a:p>
            <a:pPr algn="r" eaLnBrk="1" hangingPunct="1"/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80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80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">
                <a:solidFill>
                  <a:srgbClr val="9FB7D3"/>
                </a:solidFill>
              </a:rPr>
              <a:t>Characters for Embedded font:</a:t>
            </a:r>
            <a:br>
              <a:rPr lang="en-US" sz="500">
                <a:solidFill>
                  <a:srgbClr val="9FB7D3"/>
                </a:solidFill>
              </a:rPr>
            </a:br>
            <a:r>
              <a:rPr lang="en-US" sz="500">
                <a:solidFill>
                  <a:srgbClr val="9FB7D3"/>
                </a:solidFill>
                <a:latin typeface="Ericsson Capital TT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>
              <a:solidFill>
                <a:srgbClr val="9FB7D3"/>
              </a:solidFill>
              <a:latin typeface="Ericsson Capital TT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00" i="1">
              <a:solidFill>
                <a:srgbClr val="9FB7D3"/>
              </a:solidFill>
              <a:latin typeface="Ericsson Capital TT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">
                <a:solidFill>
                  <a:srgbClr val="9FB7D3"/>
                </a:solidFill>
                <a:latin typeface="Ericsson Capital TT" charset="0"/>
              </a:rPr>
              <a:t>ΆΈΉΊΌΎΏΐΑΒΓΕΖΗΘΙΚΛΜΝΞΟΠΡΣΤΥΦΧΨΪΫΆΈΉΊΰαβγδεζηθικλνξορςΣΤΥΦΧΨΩΪΫΌΎΏ</a:t>
            </a:r>
            <a:endParaRPr lang="en-US" sz="500" i="1">
              <a:solidFill>
                <a:srgbClr val="9FB7D3"/>
              </a:solidFill>
              <a:latin typeface="Ericsson Capital TT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">
                <a:solidFill>
                  <a:srgbClr val="9FB7D3"/>
                </a:solidFill>
                <a:latin typeface="Ericsson Capital TT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500">
              <a:solidFill>
                <a:srgbClr val="9FB7D3"/>
              </a:solidFill>
              <a:latin typeface="Ericsson Capital TT" charset="0"/>
            </a:endParaRPr>
          </a:p>
          <a:p>
            <a:pPr algn="r" eaLnBrk="1" hangingPunct="1"/>
            <a:endParaRPr lang="en-US" sz="500">
              <a:solidFill>
                <a:schemeClr val="bg1"/>
              </a:solidFill>
              <a:latin typeface="Ericsson Capital TT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charset="0"/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  <a:latin typeface="Ericsson Capital TT" charset="0"/>
            </a:endParaRPr>
          </a:p>
          <a:p>
            <a:pPr algn="r" eaLnBrk="1" hangingPunct="1"/>
            <a:endParaRPr lang="en-US" sz="1400">
              <a:solidFill>
                <a:schemeClr val="bg1"/>
              </a:solidFill>
            </a:endParaRPr>
          </a:p>
          <a:p>
            <a:pPr algn="r" eaLnBrk="1" hangingPunct="1"/>
            <a:r>
              <a:rPr lang="en-US" sz="120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pic>
        <p:nvPicPr>
          <p:cNvPr id="1027" name="Econ2011" descr="ECON_RGB"/>
          <p:cNvPicPr>
            <a:picLocks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6" y="360363"/>
            <a:ext cx="4445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="0" i="0" u="none" smtClean="0">
                <a:solidFill>
                  <a:srgbClr val="87888A"/>
                </a:solidFill>
              </a:rPr>
              <a:t>Commercial in confidence  |  © Ericsson AB 2015  |  2015-05-27  |  Page </a:t>
            </a:r>
            <a:fld id="{E58A3232-7B09-48AD-A024-FC1341F1D13B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>
              <a:solidFill>
                <a:srgbClr val="87888A"/>
              </a:solidFill>
            </a:endParaRPr>
          </a:p>
        </p:txBody>
      </p:sp>
      <p:sp>
        <p:nvSpPr>
          <p:cNvPr id="1029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229"/>
            <a:ext cx="835183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39713"/>
            <a:ext cx="74945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  <p:sldLayoutId id="2147484778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ＭＳ Ｐゴシック" charset="0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  <a:ea typeface="ＭＳ Ｐゴシック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  <a:ea typeface="ＭＳ Ｐゴシック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  <a:ea typeface="ＭＳ Ｐゴシック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34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92175" indent="-179388" algn="l" rtl="0" eaLnBrk="0" fontAlgn="base" hangingPunct="0">
        <a:spcBef>
          <a:spcPct val="20000"/>
        </a:spcBef>
        <a:spcAft>
          <a:spcPct val="0"/>
        </a:spcAft>
        <a:buClr>
          <a:srgbClr val="92CCE5"/>
        </a:buClr>
        <a:buFont typeface="Ericsson Capital TT" charset="0"/>
        <a:buChar char="›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2538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14488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charset="0"/>
        <a:buChar char="›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ericsson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www.youtube.com/ericss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ericsson.com/openmoney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emf"/><Relationship Id="rId4" Type="http://schemas.openxmlformats.org/officeDocument/2006/relationships/hyperlink" Target="http://www.gsma.com/mobilefordevelopment/wp-content/uploads/2014/02/SOTIR_201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erajha\AppData\Local\Microsoft\Windows\Temporary Internet Files\Content.IE5\5M7IN78D\force_skyline_pp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98" b="7080"/>
          <a:stretch>
            <a:fillRect/>
          </a:stretch>
        </p:blipFill>
        <p:spPr bwMode="auto">
          <a:xfrm>
            <a:off x="2" y="-9524"/>
            <a:ext cx="91487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20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00" y="432000"/>
            <a:ext cx="1027112" cy="902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  <a:latin typeface="Ericsson Capital TT" charset="0"/>
              </a:rPr>
              <a:t>Making money </a:t>
            </a:r>
            <a:r>
              <a:rPr lang="en-US" sz="7200" dirty="0" smtClean="0">
                <a:solidFill>
                  <a:schemeClr val="bg1"/>
                </a:solidFill>
                <a:latin typeface="Ericsson Capital TT" charset="0"/>
              </a:rPr>
              <a:t>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Olutunmbi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Idowu</a:t>
            </a:r>
            <a:endParaRPr lang="en-US" sz="3200" dirty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GB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Head of Compliance &amp; Risk Control</a:t>
            </a:r>
          </a:p>
          <a:p>
            <a:pPr eaLnBrk="1" hangingPunct="1"/>
            <a:r>
              <a:rPr lang="en-GB" sz="3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Ericsson M-Commerce</a:t>
            </a:r>
            <a:endParaRPr lang="en-GB" sz="3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9BA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3555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2" y="328613"/>
            <a:ext cx="461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3"/>
          <p:cNvSpPr>
            <a:spLocks noGrp="1"/>
          </p:cNvSpPr>
          <p:nvPr>
            <p:ph type="title"/>
          </p:nvPr>
        </p:nvSpPr>
        <p:spPr>
          <a:xfrm>
            <a:off x="417513" y="1639888"/>
            <a:ext cx="5105400" cy="2563812"/>
          </a:xfrm>
        </p:spPr>
        <p:txBody>
          <a:bodyPr anchor="t"/>
          <a:lstStyle/>
          <a:p>
            <a:r>
              <a:rPr lang="en-US" sz="6000">
                <a:solidFill>
                  <a:srgbClr val="FFFFFF"/>
                </a:solidFill>
                <a:latin typeface="Ericsson Capital TT" charset="0"/>
              </a:rPr>
              <a:t>It’s time</a:t>
            </a:r>
            <a:br>
              <a:rPr lang="en-US" sz="6000">
                <a:solidFill>
                  <a:srgbClr val="FFFFFF"/>
                </a:solidFill>
                <a:latin typeface="Ericsson Capital TT" charset="0"/>
              </a:rPr>
            </a:br>
            <a:r>
              <a:rPr lang="en-US" sz="6000">
                <a:solidFill>
                  <a:srgbClr val="FFFFFF"/>
                </a:solidFill>
                <a:latin typeface="Ericsson Capital TT" charset="0"/>
              </a:rPr>
              <a:t>for Money</a:t>
            </a:r>
            <a:br>
              <a:rPr lang="en-US" sz="6000">
                <a:solidFill>
                  <a:srgbClr val="FFFFFF"/>
                </a:solidFill>
                <a:latin typeface="Ericsson Capital TT" charset="0"/>
              </a:rPr>
            </a:br>
            <a:r>
              <a:rPr lang="en-US" sz="6000">
                <a:solidFill>
                  <a:srgbClr val="FFFFFF"/>
                </a:solidFill>
                <a:latin typeface="Ericsson Capital TT" charset="0"/>
              </a:rPr>
              <a:t>to Change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15926" y="4408492"/>
            <a:ext cx="4645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When money is open, the way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we send, spend, and receive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money will change forever.</a:t>
            </a:r>
          </a:p>
        </p:txBody>
      </p:sp>
      <p:pic>
        <p:nvPicPr>
          <p:cNvPr id="2355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r="12334"/>
          <a:stretch>
            <a:fillRect/>
          </a:stretch>
        </p:blipFill>
        <p:spPr bwMode="auto">
          <a:xfrm>
            <a:off x="4189415" y="2381254"/>
            <a:ext cx="511968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942" y="6512929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Commercial in confidence  |  © Ericsson AB 2015  |  2015-05-27  |  Page </a:t>
            </a:r>
            <a:fld id="{9C6F354D-DD55-4F94-98B6-BEB4C189B178}" type="slidenum">
              <a:rPr lang="en-US" sz="900" smtClean="0">
                <a:solidFill>
                  <a:schemeClr val="bg1"/>
                </a:solidFill>
              </a:rPr>
              <a:t>10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5603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578350"/>
            <a:ext cx="12128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133604"/>
            <a:ext cx="1212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359150"/>
            <a:ext cx="12128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reeform 13"/>
          <p:cNvSpPr>
            <a:spLocks noEditPoints="1"/>
          </p:cNvSpPr>
          <p:nvPr/>
        </p:nvSpPr>
        <p:spPr bwMode="auto">
          <a:xfrm>
            <a:off x="1538288" y="1063625"/>
            <a:ext cx="1382712" cy="8890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229" y="104"/>
                </a:moveTo>
                <a:cubicBezTo>
                  <a:pt x="241" y="104"/>
                  <a:pt x="251" y="114"/>
                  <a:pt x="251" y="127"/>
                </a:cubicBezTo>
                <a:cubicBezTo>
                  <a:pt x="251" y="151"/>
                  <a:pt x="251" y="151"/>
                  <a:pt x="251" y="151"/>
                </a:cubicBezTo>
                <a:cubicBezTo>
                  <a:pt x="251" y="165"/>
                  <a:pt x="263" y="177"/>
                  <a:pt x="277" y="177"/>
                </a:cubicBezTo>
                <a:cubicBezTo>
                  <a:pt x="291" y="177"/>
                  <a:pt x="302" y="165"/>
                  <a:pt x="302" y="151"/>
                </a:cubicBezTo>
                <a:cubicBezTo>
                  <a:pt x="303" y="121"/>
                  <a:pt x="303" y="121"/>
                  <a:pt x="303" y="121"/>
                </a:cubicBezTo>
                <a:cubicBezTo>
                  <a:pt x="303" y="80"/>
                  <a:pt x="270" y="47"/>
                  <a:pt x="229" y="47"/>
                </a:cubicBezTo>
                <a:cubicBezTo>
                  <a:pt x="188" y="47"/>
                  <a:pt x="155" y="80"/>
                  <a:pt x="155" y="121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87"/>
                  <a:pt x="188" y="220"/>
                  <a:pt x="229" y="220"/>
                </a:cubicBezTo>
                <a:cubicBezTo>
                  <a:pt x="243" y="220"/>
                  <a:pt x="258" y="214"/>
                  <a:pt x="269" y="205"/>
                </a:cubicBezTo>
                <a:cubicBezTo>
                  <a:pt x="273" y="202"/>
                  <a:pt x="273" y="197"/>
                  <a:pt x="270" y="194"/>
                </a:cubicBezTo>
                <a:cubicBezTo>
                  <a:pt x="267" y="191"/>
                  <a:pt x="262" y="190"/>
                  <a:pt x="259" y="193"/>
                </a:cubicBezTo>
                <a:cubicBezTo>
                  <a:pt x="251" y="200"/>
                  <a:pt x="240" y="204"/>
                  <a:pt x="229" y="204"/>
                </a:cubicBezTo>
                <a:cubicBezTo>
                  <a:pt x="197" y="204"/>
                  <a:pt x="171" y="178"/>
                  <a:pt x="171" y="146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89"/>
                  <a:pt x="197" y="63"/>
                  <a:pt x="229" y="63"/>
                </a:cubicBezTo>
                <a:cubicBezTo>
                  <a:pt x="261" y="63"/>
                  <a:pt x="287" y="89"/>
                  <a:pt x="287" y="120"/>
                </a:cubicBezTo>
                <a:cubicBezTo>
                  <a:pt x="286" y="151"/>
                  <a:pt x="286" y="151"/>
                  <a:pt x="286" y="151"/>
                </a:cubicBezTo>
                <a:cubicBezTo>
                  <a:pt x="286" y="156"/>
                  <a:pt x="282" y="161"/>
                  <a:pt x="277" y="161"/>
                </a:cubicBezTo>
                <a:cubicBezTo>
                  <a:pt x="272" y="161"/>
                  <a:pt x="267" y="156"/>
                  <a:pt x="267" y="151"/>
                </a:cubicBezTo>
                <a:cubicBezTo>
                  <a:pt x="267" y="126"/>
                  <a:pt x="267" y="126"/>
                  <a:pt x="267" y="126"/>
                </a:cubicBezTo>
                <a:cubicBezTo>
                  <a:pt x="267" y="106"/>
                  <a:pt x="250" y="88"/>
                  <a:pt x="229" y="88"/>
                </a:cubicBezTo>
                <a:cubicBezTo>
                  <a:pt x="208" y="88"/>
                  <a:pt x="191" y="106"/>
                  <a:pt x="191" y="126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57"/>
                  <a:pt x="201" y="171"/>
                  <a:pt x="217" y="176"/>
                </a:cubicBezTo>
                <a:cubicBezTo>
                  <a:pt x="221" y="178"/>
                  <a:pt x="226" y="175"/>
                  <a:pt x="227" y="171"/>
                </a:cubicBezTo>
                <a:cubicBezTo>
                  <a:pt x="229" y="167"/>
                  <a:pt x="226" y="163"/>
                  <a:pt x="222" y="161"/>
                </a:cubicBezTo>
                <a:cubicBezTo>
                  <a:pt x="213" y="158"/>
                  <a:pt x="207" y="150"/>
                  <a:pt x="207" y="141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207" y="114"/>
                  <a:pt x="217" y="104"/>
                  <a:pt x="229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4891088" y="1249366"/>
            <a:ext cx="387032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8400"/>
              </a:spcAft>
            </a:pPr>
            <a:r>
              <a:rPr lang="en-US" sz="1600">
                <a:solidFill>
                  <a:srgbClr val="00B0F0"/>
                </a:solidFill>
                <a:hlinkClick r:id="rId6"/>
              </a:rPr>
              <a:t>http://www.ericsson.com/openmoney</a:t>
            </a:r>
            <a:r>
              <a:rPr lang="en-US" sz="1600">
                <a:solidFill>
                  <a:srgbClr val="00B0F0"/>
                </a:solidFill>
              </a:rPr>
              <a:t> </a:t>
            </a:r>
          </a:p>
          <a:p>
            <a:pPr eaLnBrk="1" hangingPunct="1">
              <a:spcAft>
                <a:spcPts val="7800"/>
              </a:spcAft>
            </a:pPr>
            <a:r>
              <a:rPr lang="en-US" sz="1600">
                <a:solidFill>
                  <a:srgbClr val="00B0F0"/>
                </a:solidFill>
              </a:rPr>
              <a:t>@EricssonMcomm  </a:t>
            </a:r>
          </a:p>
          <a:p>
            <a:pPr eaLnBrk="1" hangingPunct="1">
              <a:spcAft>
                <a:spcPts val="7200"/>
              </a:spcAft>
            </a:pPr>
            <a:r>
              <a:rPr lang="en-US" sz="1600">
                <a:solidFill>
                  <a:srgbClr val="00B0F0"/>
                </a:solidFill>
                <a:hlinkClick r:id="rId7"/>
              </a:rPr>
              <a:t>http://www.youtube.com/ericsson</a:t>
            </a:r>
            <a:r>
              <a:rPr lang="en-US" sz="1600">
                <a:solidFill>
                  <a:srgbClr val="00B0F0"/>
                </a:solidFill>
              </a:rPr>
              <a:t> </a:t>
            </a:r>
          </a:p>
          <a:p>
            <a:pPr eaLnBrk="1" hangingPunct="1">
              <a:spcAft>
                <a:spcPts val="6000"/>
              </a:spcAft>
            </a:pPr>
            <a:r>
              <a:rPr lang="en-US" sz="1600">
                <a:solidFill>
                  <a:srgbClr val="00B0F0"/>
                </a:solidFill>
                <a:hlinkClick r:id="rId8"/>
              </a:rPr>
              <a:t>http://www.facebook.com/ericsson</a:t>
            </a:r>
            <a:r>
              <a:rPr lang="en-US" sz="160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942" y="6512929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Commercial in confidence  |  © Ericsson AB 2015  |  2015-05-27  |  Page </a:t>
            </a:r>
            <a:fld id="{9C6F354D-DD55-4F94-98B6-BEB4C189B178}" type="slidenum">
              <a:rPr lang="en-US" sz="900" smtClean="0">
                <a:solidFill>
                  <a:schemeClr val="bg1"/>
                </a:solidFill>
              </a:rPr>
              <a:t>11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Logo_ChapterSlide_Normal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101203-0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15923" r="21898" b="13902"/>
          <a:stretch>
            <a:fillRect/>
          </a:stretch>
        </p:blipFill>
        <p:spPr bwMode="auto">
          <a:xfrm>
            <a:off x="-11113" y="-11111"/>
            <a:ext cx="9144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Ericsson Capital TT" charset="0"/>
              </a:rPr>
              <a:t>Progress</a:t>
            </a:r>
            <a:endParaRPr lang="en-US">
              <a:latin typeface="Ericsson Capital TT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6"/>
          <a:stretch/>
        </p:blipFill>
        <p:spPr bwMode="auto">
          <a:xfrm>
            <a:off x="0" y="-11113"/>
            <a:ext cx="8657112" cy="665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42" y="6512929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Commercial in confidence  |  © Ericsson AB 2015  |  2015-05-27  |  Page </a:t>
            </a:r>
            <a:fld id="{9C6F354D-DD55-4F94-98B6-BEB4C189B178}" type="slidenum">
              <a:rPr lang="en-US" sz="900" smtClean="0">
                <a:solidFill>
                  <a:schemeClr val="bg1"/>
                </a:solidFill>
              </a:rPr>
              <a:t>2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" name="Econ20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  <p:pic>
        <p:nvPicPr>
          <p:cNvPr id="3" name="Econ20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8337551" cy="10858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Ericsson Capital TT" charset="0"/>
              </a:rPr>
              <a:t>Mobile </a:t>
            </a:r>
            <a:r>
              <a:rPr lang="en-US" sz="4000" dirty="0">
                <a:latin typeface="Ericsson Capital TT" charset="0"/>
              </a:rPr>
              <a:t>money </a:t>
            </a:r>
            <a:r>
              <a:rPr lang="en-US" sz="4000" dirty="0" smtClean="0">
                <a:latin typeface="Ericsson Capital TT" charset="0"/>
              </a:rPr>
              <a:t>market Development</a:t>
            </a:r>
            <a:endParaRPr lang="en-US" sz="4000" dirty="0">
              <a:latin typeface="Ericsson Capital TT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4792665" y="3787775"/>
            <a:ext cx="1212850" cy="1792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/>
          <a:lstStyle/>
          <a:p>
            <a:pPr algn="ctr"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2.1B</a:t>
            </a:r>
            <a:r>
              <a:rPr lang="en-US" sz="1800" b="1" baseline="700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</a:t>
            </a: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subscriptions charged and billed by Ericsson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7507290" y="1808167"/>
            <a:ext cx="1223962" cy="18192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$395B</a:t>
            </a:r>
            <a:r>
              <a:rPr lang="en-US" sz="1800" b="1" baseline="700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mobile money transactions 2017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6145215" y="3787775"/>
            <a:ext cx="1233487" cy="17922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1.0B</a:t>
            </a:r>
            <a:r>
              <a:rPr lang="en-US" sz="1800" b="1" baseline="700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has a mobile but not a bank account</a:t>
            </a:r>
            <a:endParaRPr lang="en-US" sz="1400" i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7507290" y="3787775"/>
            <a:ext cx="1223962" cy="17922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2nd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generation is coming</a:t>
            </a:r>
            <a:endParaRPr lang="en-US" sz="1400" i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6145215" y="1820863"/>
            <a:ext cx="1233487" cy="17970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251</a:t>
            </a:r>
            <a:r>
              <a:rPr lang="en-US" sz="1800" b="1" baseline="700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live deployments in emerging markets in Nov 2014</a:t>
            </a: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4799015" y="1822450"/>
            <a:ext cx="1216025" cy="17922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2.5B</a:t>
            </a:r>
            <a:r>
              <a:rPr lang="en-US" sz="1800" b="1" baseline="700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B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lack a bank </a:t>
            </a:r>
            <a:r>
              <a:rPr lang="en-US" sz="1400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account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i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(3 years ago)</a:t>
            </a:r>
            <a:endParaRPr lang="en-US" sz="1400" i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5718175" y="5951835"/>
            <a:ext cx="3595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/>
            <a:r>
              <a:rPr lang="en-US" sz="700" dirty="0">
                <a:cs typeface="MS PGothic" charset="0"/>
              </a:rPr>
              <a:t>Sources:</a:t>
            </a:r>
          </a:p>
          <a:p>
            <a:pPr marL="361950" indent="-361950"/>
            <a:r>
              <a:rPr lang="en-US" sz="700" dirty="0">
                <a:cs typeface="MS PGothic" charset="0"/>
              </a:rPr>
              <a:t>A    	GSMA MMU Mobile Money Tracker, 5</a:t>
            </a:r>
            <a:r>
              <a:rPr lang="en-US" sz="700" baseline="30000" dirty="0">
                <a:cs typeface="MS PGothic" charset="0"/>
              </a:rPr>
              <a:t>th</a:t>
            </a:r>
            <a:r>
              <a:rPr lang="en-US" sz="700" dirty="0">
                <a:cs typeface="MS PGothic" charset="0"/>
              </a:rPr>
              <a:t> November 2014</a:t>
            </a:r>
          </a:p>
          <a:p>
            <a:pPr marL="361950" indent="-361950"/>
            <a:r>
              <a:rPr lang="en-US" sz="700" dirty="0">
                <a:cs typeface="MS PGothic" charset="0"/>
              </a:rPr>
              <a:t>B  	Source: </a:t>
            </a:r>
            <a:r>
              <a:rPr lang="en-US" sz="700" dirty="0" smtClean="0">
                <a:cs typeface="MS PGothic" charset="0"/>
              </a:rPr>
              <a:t>World Bank,</a:t>
            </a:r>
            <a:r>
              <a:rPr lang="en-GB" sz="700" dirty="0">
                <a:cs typeface="MS PGothic" charset="0"/>
              </a:rPr>
              <a:t> </a:t>
            </a:r>
            <a:r>
              <a:rPr lang="en-GB" sz="700" dirty="0" smtClean="0">
                <a:cs typeface="MS PGothic" charset="0"/>
              </a:rPr>
              <a:t>Policy </a:t>
            </a:r>
            <a:r>
              <a:rPr lang="en-GB" sz="700" dirty="0">
                <a:cs typeface="MS PGothic" charset="0"/>
              </a:rPr>
              <a:t>Research Working Paper 7255</a:t>
            </a:r>
            <a:r>
              <a:rPr lang="en-US" sz="700" dirty="0" smtClean="0">
                <a:cs typeface="MS PGothic" charset="0"/>
              </a:rPr>
              <a:t> </a:t>
            </a:r>
          </a:p>
          <a:p>
            <a:pPr marL="361950" indent="-361950"/>
            <a:r>
              <a:rPr lang="en-US" sz="700" dirty="0" smtClean="0">
                <a:cs typeface="MS PGothic" charset="0"/>
              </a:rPr>
              <a:t>C 	Source: Ericsson 2014</a:t>
            </a:r>
          </a:p>
          <a:p>
            <a:pPr marL="361950" indent="-361950"/>
            <a:r>
              <a:rPr lang="en-US" sz="700" dirty="0" smtClean="0">
                <a:cs typeface="MS PGothic" charset="0"/>
              </a:rPr>
              <a:t>D</a:t>
            </a:r>
            <a:r>
              <a:rPr lang="en-US" sz="700" dirty="0">
                <a:cs typeface="MS PGothic" charset="0"/>
              </a:rPr>
              <a:t>	Berg Insights, Mobile Money in Emerging Markets</a:t>
            </a:r>
          </a:p>
          <a:p>
            <a:pPr marL="361950" indent="-361950"/>
            <a:r>
              <a:rPr lang="en-US" sz="700" dirty="0">
                <a:cs typeface="MS PGothic" charset="0"/>
              </a:rPr>
              <a:t>E	GSMA and McKinsey</a:t>
            </a:r>
          </a:p>
        </p:txBody>
      </p:sp>
      <p:graphicFrame>
        <p:nvGraphicFramePr>
          <p:cNvPr id="6154" name="Chart 4"/>
          <p:cNvGraphicFramePr>
            <a:graphicFrameLocks/>
          </p:cNvGraphicFramePr>
          <p:nvPr/>
        </p:nvGraphicFramePr>
        <p:xfrm>
          <a:off x="342900" y="2055814"/>
          <a:ext cx="422910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r:id="rId9" imgW="4230991" imgH="3889585" progId="Excel.Chart.8">
                  <p:embed/>
                </p:oleObj>
              </mc:Choice>
              <mc:Fallback>
                <p:oleObj r:id="rId9" imgW="4230991" imgH="3889585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055814"/>
                        <a:ext cx="4229100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Box 4"/>
          <p:cNvSpPr txBox="1">
            <a:spLocks noChangeArrowheads="1"/>
          </p:cNvSpPr>
          <p:nvPr/>
        </p:nvSpPr>
        <p:spPr bwMode="auto">
          <a:xfrm>
            <a:off x="1578402" y="1747311"/>
            <a:ext cx="1927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  <a:cs typeface="MS PGothic" charset="0"/>
              </a:rPr>
              <a:t>Live </a:t>
            </a:r>
            <a:r>
              <a:rPr lang="en-US" sz="1800" dirty="0" err="1" smtClean="0">
                <a:latin typeface="Calibri" charset="0"/>
                <a:cs typeface="MS PGothic" charset="0"/>
              </a:rPr>
              <a:t>deployments</a:t>
            </a:r>
            <a:r>
              <a:rPr lang="en-US" baseline="60000" dirty="0" err="1" smtClean="0">
                <a:latin typeface="Calibri" charset="0"/>
                <a:cs typeface="MS PGothic" charset="0"/>
              </a:rPr>
              <a:t>A</a:t>
            </a:r>
            <a:endParaRPr lang="en-US" baseline="60000" dirty="0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SELN\AppData\Local\Microsoft\Windows\Temporary Internet Files\Content.IE5\ZX5RQUGE\OTM_010_pp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8051" r="29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/>
          </p:cNvSpPr>
          <p:nvPr>
            <p:ph type="title"/>
          </p:nvPr>
        </p:nvSpPr>
        <p:spPr>
          <a:xfrm>
            <a:off x="393700" y="311150"/>
            <a:ext cx="7494588" cy="108585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eaLnBrk="1"/>
            <a:r>
              <a:rPr lang="en-US" sz="4800">
                <a:solidFill>
                  <a:srgbClr val="FFFFFF"/>
                </a:solidFill>
                <a:latin typeface="Ericsson Capital TT" charset="0"/>
              </a:rPr>
              <a:t>SLOW Service uptake </a:t>
            </a:r>
            <a:endParaRPr lang="en-US" sz="4800">
              <a:latin typeface="Ericsson Capital TT" charset="0"/>
            </a:endParaRPr>
          </a:p>
        </p:txBody>
      </p:sp>
      <p:sp>
        <p:nvSpPr>
          <p:cNvPr id="7172" name="Rectangle 5"/>
          <p:cNvSpPr>
            <a:spLocks noGrp="1"/>
          </p:cNvSpPr>
          <p:nvPr>
            <p:ph idx="1"/>
          </p:nvPr>
        </p:nvSpPr>
        <p:spPr>
          <a:xfrm>
            <a:off x="577942" y="2824437"/>
            <a:ext cx="3867150" cy="1343321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0" indent="0" eaLnBrk="1">
              <a:spcBef>
                <a:spcPts val="700"/>
              </a:spcBef>
              <a:buClr>
                <a:srgbClr val="92CCE5"/>
              </a:buClr>
              <a:buFont typeface="Arial" charset="0"/>
              <a:buNone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Live MFS deployments in emerging markets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(March 2015)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2" name="AutoShape 6"/>
          <p:cNvSpPr>
            <a:spLocks/>
          </p:cNvSpPr>
          <p:nvPr/>
        </p:nvSpPr>
        <p:spPr bwMode="auto">
          <a:xfrm>
            <a:off x="5132388" y="2824437"/>
            <a:ext cx="3405188" cy="161008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700"/>
              </a:spcBef>
              <a:buClr>
                <a:srgbClr val="FFFFFF"/>
              </a:buClr>
              <a:defRPr/>
            </a:pPr>
            <a:r>
              <a:rPr lang="en-US" sz="2800" dirty="0">
                <a:solidFill>
                  <a:srgbClr val="FFFFFF"/>
                </a:solidFill>
              </a:rPr>
              <a:t>MFS deployments with more than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1 million users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(March 2015)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>
            <a:off x="577942" y="1230313"/>
            <a:ext cx="2965450" cy="21986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11500" dirty="0" smtClean="0">
                <a:solidFill>
                  <a:srgbClr val="FFFFFF"/>
                </a:solidFill>
                <a:latin typeface="Ericsson Capital TT" charset="0"/>
                <a:sym typeface="Helvetica" charset="0"/>
              </a:rPr>
              <a:t>255</a:t>
            </a:r>
            <a:endParaRPr lang="en-US" sz="1800" dirty="0">
              <a:solidFill>
                <a:srgbClr val="58585A"/>
              </a:solidFill>
              <a:latin typeface="Ericsson Capital TT" charset="0"/>
            </a:endParaRPr>
          </a:p>
        </p:txBody>
      </p:sp>
      <p:sp>
        <p:nvSpPr>
          <p:cNvPr id="7175" name="AutoShape 8"/>
          <p:cNvSpPr>
            <a:spLocks/>
          </p:cNvSpPr>
          <p:nvPr/>
        </p:nvSpPr>
        <p:spPr bwMode="auto">
          <a:xfrm>
            <a:off x="5016502" y="1247087"/>
            <a:ext cx="1852613" cy="21986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11500" dirty="0" smtClean="0">
                <a:solidFill>
                  <a:srgbClr val="FFFFFF"/>
                </a:solidFill>
                <a:latin typeface="Ericsson Capital TT" charset="0"/>
                <a:sym typeface="Helvetica" charset="0"/>
              </a:rPr>
              <a:t>21</a:t>
            </a:r>
            <a:endParaRPr lang="en-US" sz="1800" dirty="0">
              <a:solidFill>
                <a:srgbClr val="58585A"/>
              </a:solidFill>
              <a:latin typeface="Ericsson Capital TT" charset="0"/>
            </a:endParaRPr>
          </a:p>
        </p:txBody>
      </p:sp>
      <p:sp>
        <p:nvSpPr>
          <p:cNvPr id="7176" name="AutoShape 9"/>
          <p:cNvSpPr>
            <a:spLocks/>
          </p:cNvSpPr>
          <p:nvPr/>
        </p:nvSpPr>
        <p:spPr bwMode="auto">
          <a:xfrm>
            <a:off x="5233750" y="6314085"/>
            <a:ext cx="3910250" cy="542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C2C2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/>
            <a:r>
              <a:rPr lang="en-US" sz="1100" dirty="0">
                <a:solidFill>
                  <a:srgbClr val="FFFFFF"/>
                </a:solidFill>
                <a:cs typeface="MS PGothic" charset="0"/>
              </a:rPr>
              <a:t>Source: </a:t>
            </a:r>
            <a:r>
              <a:rPr lang="en-US" sz="1100" dirty="0">
                <a:solidFill>
                  <a:srgbClr val="58585A"/>
                </a:solidFill>
                <a:cs typeface="MS PGothic" charset="0"/>
                <a:hlinkClick r:id="rId4"/>
              </a:rPr>
              <a:t>GSMA State of the industry </a:t>
            </a:r>
            <a:r>
              <a:rPr lang="en-US" sz="1100" dirty="0" smtClean="0">
                <a:solidFill>
                  <a:srgbClr val="58585A"/>
                </a:solidFill>
                <a:cs typeface="MS PGothic" charset="0"/>
                <a:hlinkClick r:id="rId4"/>
              </a:rPr>
              <a:t> Report 2014 </a:t>
            </a:r>
            <a:endParaRPr lang="en-US" sz="1100" dirty="0">
              <a:solidFill>
                <a:srgbClr val="FFFFFF"/>
              </a:solidFill>
              <a:cs typeface="MS PGothic" charset="0"/>
            </a:endParaRPr>
          </a:p>
          <a:p>
            <a:pPr marL="180975"/>
            <a:r>
              <a:rPr lang="en-US" sz="1100" dirty="0">
                <a:solidFill>
                  <a:srgbClr val="FFFFFF"/>
                </a:solidFill>
                <a:cs typeface="MS PGothic" charset="0"/>
              </a:rPr>
              <a:t>Source: GSMA Mobile Money Tracker</a:t>
            </a:r>
            <a:r>
              <a:rPr lang="en-US" sz="1100" dirty="0" smtClean="0">
                <a:solidFill>
                  <a:srgbClr val="FFFFFF"/>
                </a:solidFill>
                <a:cs typeface="MS PGothic" charset="0"/>
              </a:rPr>
              <a:t>,</a:t>
            </a:r>
          </a:p>
          <a:p>
            <a:pPr marL="180975"/>
            <a:r>
              <a:rPr lang="en-US" sz="1100" dirty="0" smtClean="0">
                <a:solidFill>
                  <a:srgbClr val="FFFFFF"/>
                </a:solidFill>
                <a:cs typeface="MS PGothic" charset="0"/>
              </a:rPr>
              <a:t>Source: </a:t>
            </a:r>
            <a:r>
              <a:rPr lang="en-GB" sz="1100" dirty="0">
                <a:solidFill>
                  <a:srgbClr val="FFFFFF"/>
                </a:solidFill>
                <a:cs typeface="MS PGothic" charset="0"/>
              </a:rPr>
              <a:t>World Bank Policy Research Working Paper 7255</a:t>
            </a:r>
            <a:endParaRPr lang="en-US" sz="1100" dirty="0">
              <a:solidFill>
                <a:srgbClr val="FFFFFF"/>
              </a:solidFill>
              <a:cs typeface="MS PGothic" charset="0"/>
            </a:endParaRPr>
          </a:p>
        </p:txBody>
      </p:sp>
      <p:pic>
        <p:nvPicPr>
          <p:cNvPr id="7177" name="Econ20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6" y="360366"/>
            <a:ext cx="444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9242" y="4111422"/>
            <a:ext cx="6379368" cy="2122751"/>
            <a:chOff x="489242" y="4111422"/>
            <a:chExt cx="6379368" cy="2122751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89242" y="4111422"/>
              <a:ext cx="6379368" cy="21227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lIns="72000" rIns="72000"/>
            <a:lstStyle/>
            <a:p>
              <a:pPr>
                <a:spcBef>
                  <a:spcPts val="0"/>
                </a:spcBef>
                <a:defRPr/>
              </a:pPr>
              <a:r>
                <a:rPr lang="en-US" sz="11500" dirty="0" smtClean="0">
                  <a:solidFill>
                    <a:srgbClr val="FFFFFF"/>
                  </a:solidFill>
                  <a:latin typeface="Ericsson Capital TT" charset="0"/>
                </a:rPr>
                <a:t>2B</a:t>
              </a:r>
              <a:r>
                <a:rPr lang="en-US" sz="2800" dirty="0" smtClean="0">
                  <a:solidFill>
                    <a:srgbClr val="FFFFFF"/>
                  </a:solidFill>
                  <a:latin typeface="+mn-lt"/>
                  <a:ea typeface="ＭＳ Ｐゴシック" pitchFamily="34" charset="-128"/>
                  <a:cs typeface="Arial" pitchFamily="34" charset="0"/>
                </a:rPr>
                <a:t>un</a:t>
              </a:r>
              <a:r>
                <a:rPr lang="en-US" sz="2800" dirty="0" smtClean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banked!!!!!!!!!!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2800" i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5231" y="558999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(2014)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0942" y="6512929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Commercial in confidence  |  © Ericsson AB 2015  |  2015-05-27  |  Page </a:t>
            </a:r>
            <a:fld id="{9C6F354D-DD55-4F94-98B6-BEB4C189B178}" type="slidenum">
              <a:rPr lang="en-US" sz="900" smtClean="0">
                <a:solidFill>
                  <a:schemeClr val="bg1"/>
                </a:solidFill>
              </a:rPr>
              <a:t>4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 descr="CF009785_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Econ20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360366"/>
            <a:ext cx="4302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42" y="6512929"/>
            <a:ext cx="3379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Commercial in confidence | Ericsson AB | 2015-02-16 | Page 7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292" y="169060"/>
            <a:ext cx="9131707" cy="6145025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charset="0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charset="0"/>
              <a:buChar char="-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charset="0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GB" i="1" kern="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GB" i="1" kern="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GB" i="1" kern="0" dirty="0" smtClean="0">
                <a:solidFill>
                  <a:schemeClr val="bg1"/>
                </a:solidFill>
              </a:rPr>
              <a:t>WASHINGTON, April 17, 2015 </a:t>
            </a:r>
            <a:br>
              <a:rPr lang="en-GB" i="1" kern="0" dirty="0" smtClean="0">
                <a:solidFill>
                  <a:schemeClr val="bg1"/>
                </a:solidFill>
              </a:rPr>
            </a:br>
            <a:endParaRPr lang="en-GB" i="1" kern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i="1" kern="0" dirty="0" smtClean="0">
                <a:solidFill>
                  <a:schemeClr val="bg1"/>
                </a:solidFill>
              </a:rPr>
              <a:t>“…….Numeric </a:t>
            </a:r>
            <a:r>
              <a:rPr lang="en-GB" sz="2000" i="1" kern="0" dirty="0">
                <a:solidFill>
                  <a:schemeClr val="bg1"/>
                </a:solidFill>
              </a:rPr>
              <a:t>commitments that will help promote financial inclusion and achieve universal financial access by the year 2020</a:t>
            </a:r>
            <a:r>
              <a:rPr lang="en-GB" sz="2000" i="1" kern="0" dirty="0" smtClean="0">
                <a:solidFill>
                  <a:schemeClr val="bg1"/>
                </a:solidFill>
              </a:rPr>
              <a:t>”.</a:t>
            </a:r>
          </a:p>
          <a:p>
            <a:pPr marL="0" indent="0">
              <a:buNone/>
            </a:pPr>
            <a:endParaRPr lang="en-GB" sz="2000" i="1" kern="0" dirty="0">
              <a:solidFill>
                <a:schemeClr val="bg1"/>
              </a:solidFill>
            </a:endParaRPr>
          </a:p>
          <a:p>
            <a:r>
              <a:rPr lang="en-GB" i="1" kern="0" dirty="0" smtClean="0">
                <a:solidFill>
                  <a:schemeClr val="bg1"/>
                </a:solidFill>
              </a:rPr>
              <a:t>“World Bank Group and a broad coalition of partners </a:t>
            </a:r>
          </a:p>
          <a:p>
            <a:pPr marL="0" indent="0">
              <a:buNone/>
            </a:pPr>
            <a:r>
              <a:rPr lang="en-GB" i="1" kern="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i="1" kern="0" dirty="0" smtClean="0">
                <a:solidFill>
                  <a:schemeClr val="bg1"/>
                </a:solidFill>
              </a:rPr>
              <a:t>multilateral agencies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i="1" kern="0" dirty="0" smtClean="0">
                <a:solidFill>
                  <a:schemeClr val="bg1"/>
                </a:solidFill>
              </a:rPr>
              <a:t>banks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i="1" kern="0" dirty="0" smtClean="0">
                <a:solidFill>
                  <a:schemeClr val="bg1"/>
                </a:solidFill>
              </a:rPr>
              <a:t>credit unions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i="1" kern="0" dirty="0" smtClean="0">
                <a:solidFill>
                  <a:schemeClr val="bg1"/>
                </a:solidFill>
              </a:rPr>
              <a:t>card networks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i="1" kern="0" dirty="0" smtClean="0">
                <a:solidFill>
                  <a:schemeClr val="bg1"/>
                </a:solidFill>
              </a:rPr>
              <a:t>microfinance institutions and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i="1" kern="0" dirty="0" smtClean="0">
                <a:solidFill>
                  <a:schemeClr val="bg1"/>
                </a:solidFill>
              </a:rPr>
              <a:t>telecommunications companies 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5233750" y="6314085"/>
            <a:ext cx="3910250" cy="542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C2C2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/>
            <a:r>
              <a:rPr lang="en-US" sz="1100" dirty="0" smtClean="0">
                <a:solidFill>
                  <a:srgbClr val="FFFFFF"/>
                </a:solidFill>
                <a:cs typeface="MS PGothic" charset="0"/>
              </a:rPr>
              <a:t>Source: </a:t>
            </a:r>
            <a:r>
              <a:rPr lang="en-GB" sz="1100" dirty="0">
                <a:solidFill>
                  <a:srgbClr val="FFFFFF"/>
                </a:solidFill>
                <a:cs typeface="MS PGothic" charset="0"/>
              </a:rPr>
              <a:t>World Bank </a:t>
            </a:r>
            <a:r>
              <a:rPr lang="en-GB" sz="1100" dirty="0" smtClean="0">
                <a:solidFill>
                  <a:srgbClr val="FFFFFF"/>
                </a:solidFill>
                <a:cs typeface="MS PGothic" charset="0"/>
              </a:rPr>
              <a:t>Group</a:t>
            </a:r>
            <a:endParaRPr lang="en-US" sz="1100" dirty="0">
              <a:solidFill>
                <a:srgbClr val="FFFFFF"/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39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 descr="CF009785_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Econ20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360366"/>
            <a:ext cx="4302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42" y="6512929"/>
            <a:ext cx="3379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Commercial in confidence | Ericsson AB | 2015-02-16 | Page 7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292" y="169060"/>
            <a:ext cx="9131707" cy="6145025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charset="0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charset="0"/>
              <a:buChar char="-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charset="0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GB" i="1" kern="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GB" i="1" kern="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GB" i="1" kern="0" dirty="0" smtClean="0">
                <a:solidFill>
                  <a:schemeClr val="bg1"/>
                </a:solidFill>
              </a:rPr>
              <a:t>World Health Organisation</a:t>
            </a:r>
          </a:p>
          <a:p>
            <a:pPr marL="0" indent="0">
              <a:buNone/>
            </a:pPr>
            <a:r>
              <a:rPr lang="en-GB" sz="1400" i="1" kern="0" dirty="0" smtClean="0">
                <a:solidFill>
                  <a:schemeClr val="bg1"/>
                </a:solidFill>
              </a:rPr>
              <a:t>“</a:t>
            </a:r>
            <a:r>
              <a:rPr lang="en-GB" sz="1400" i="1" u="sng" kern="0" dirty="0" smtClean="0">
                <a:solidFill>
                  <a:schemeClr val="bg1"/>
                </a:solidFill>
              </a:rPr>
              <a:t>Ministers </a:t>
            </a:r>
            <a:r>
              <a:rPr lang="en-GB" sz="1400" i="1" u="sng" kern="0" dirty="0">
                <a:solidFill>
                  <a:schemeClr val="bg1"/>
                </a:solidFill>
              </a:rPr>
              <a:t>of health </a:t>
            </a:r>
            <a:r>
              <a:rPr lang="en-GB" sz="1400" i="1" kern="0" dirty="0">
                <a:solidFill>
                  <a:schemeClr val="bg1"/>
                </a:solidFill>
              </a:rPr>
              <a:t>from around the world attending this week’s World Health Assembly (WHA) in Geneva, Switzerland, adopted a landmark resolution to secure a lasting world free of all polio-disease once and for </a:t>
            </a:r>
            <a:r>
              <a:rPr lang="en-GB" sz="1400" i="1" kern="0" dirty="0" smtClean="0">
                <a:solidFill>
                  <a:schemeClr val="bg1"/>
                </a:solidFill>
              </a:rPr>
              <a:t>all”</a:t>
            </a:r>
            <a:br>
              <a:rPr lang="en-GB" sz="1400" i="1" kern="0" dirty="0" smtClean="0">
                <a:solidFill>
                  <a:schemeClr val="bg1"/>
                </a:solidFill>
              </a:rPr>
            </a:br>
            <a:endParaRPr lang="en-GB" sz="1400" i="1" kern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00" i="1" u="sng" kern="0" dirty="0">
                <a:solidFill>
                  <a:schemeClr val="bg1"/>
                </a:solidFill>
              </a:rPr>
              <a:t>1988 – World Health Assembly adopted a resolution for the worldwide eradication of </a:t>
            </a:r>
            <a:r>
              <a:rPr lang="en-GB" sz="1400" i="1" u="sng" kern="0" dirty="0" smtClean="0">
                <a:solidFill>
                  <a:schemeClr val="bg1"/>
                </a:solidFill>
              </a:rPr>
              <a:t>polio</a:t>
            </a:r>
            <a:br>
              <a:rPr lang="en-GB" sz="1400" i="1" u="sng" kern="0" dirty="0" smtClean="0">
                <a:solidFill>
                  <a:schemeClr val="bg1"/>
                </a:solidFill>
              </a:rPr>
            </a:br>
            <a:endParaRPr lang="en-GB" sz="1400" i="1" u="sng" kern="0" dirty="0" smtClean="0">
              <a:solidFill>
                <a:schemeClr val="bg1"/>
              </a:solidFill>
            </a:endParaRPr>
          </a:p>
          <a:p>
            <a:r>
              <a:rPr lang="en-GB" sz="1400" i="1" kern="0" dirty="0" smtClean="0">
                <a:solidFill>
                  <a:schemeClr val="bg1"/>
                </a:solidFill>
              </a:rPr>
              <a:t>Global </a:t>
            </a:r>
            <a:r>
              <a:rPr lang="en-GB" sz="1400" i="1" kern="0" dirty="0">
                <a:solidFill>
                  <a:schemeClr val="bg1"/>
                </a:solidFill>
              </a:rPr>
              <a:t>Polio Eradication Initiative (GPEI), </a:t>
            </a:r>
            <a:endParaRPr lang="en-GB" sz="1400" i="1" kern="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sz="1600" i="1" kern="0" dirty="0" smtClean="0">
                <a:solidFill>
                  <a:schemeClr val="bg1"/>
                </a:solidFill>
              </a:rPr>
              <a:t>spearheaded </a:t>
            </a:r>
            <a:r>
              <a:rPr lang="en-GB" sz="1600" i="1" kern="0" dirty="0">
                <a:solidFill>
                  <a:schemeClr val="bg1"/>
                </a:solidFill>
              </a:rPr>
              <a:t>by </a:t>
            </a:r>
            <a:r>
              <a:rPr lang="en-GB" sz="1600" i="1" u="sng" kern="0" dirty="0">
                <a:solidFill>
                  <a:schemeClr val="bg1"/>
                </a:solidFill>
              </a:rPr>
              <a:t>national governments</a:t>
            </a:r>
            <a:r>
              <a:rPr lang="en-GB" sz="1600" i="1" kern="0" dirty="0">
                <a:solidFill>
                  <a:schemeClr val="bg1"/>
                </a:solidFill>
              </a:rPr>
              <a:t>, </a:t>
            </a:r>
            <a:endParaRPr lang="en-GB" sz="1600" i="1" kern="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sz="1600" i="1" kern="0" dirty="0" smtClean="0">
                <a:solidFill>
                  <a:schemeClr val="bg1"/>
                </a:solidFill>
              </a:rPr>
              <a:t>WHO</a:t>
            </a:r>
            <a:r>
              <a:rPr lang="en-GB" sz="1600" i="1" kern="0" dirty="0">
                <a:solidFill>
                  <a:schemeClr val="bg1"/>
                </a:solidFill>
              </a:rPr>
              <a:t>, Rotary International, </a:t>
            </a:r>
            <a:endParaRPr lang="en-GB" sz="1600" i="1" kern="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sz="1600" i="1" kern="0" dirty="0" smtClean="0">
                <a:solidFill>
                  <a:schemeClr val="bg1"/>
                </a:solidFill>
              </a:rPr>
              <a:t>the </a:t>
            </a:r>
            <a:r>
              <a:rPr lang="en-GB" sz="1600" i="1" kern="0" dirty="0">
                <a:solidFill>
                  <a:schemeClr val="bg1"/>
                </a:solidFill>
              </a:rPr>
              <a:t>US </a:t>
            </a:r>
            <a:r>
              <a:rPr lang="en-GB" sz="1600" i="1" kern="0" dirty="0" err="1">
                <a:solidFill>
                  <a:schemeClr val="bg1"/>
                </a:solidFill>
              </a:rPr>
              <a:t>Centers</a:t>
            </a:r>
            <a:r>
              <a:rPr lang="en-GB" sz="1600" i="1" kern="0" dirty="0">
                <a:solidFill>
                  <a:schemeClr val="bg1"/>
                </a:solidFill>
              </a:rPr>
              <a:t> for Disease Control and Prevention (CDC), </a:t>
            </a:r>
            <a:endParaRPr lang="en-GB" sz="1600" i="1" kern="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sz="1600" i="1" kern="0" dirty="0" smtClean="0">
                <a:solidFill>
                  <a:schemeClr val="bg1"/>
                </a:solidFill>
              </a:rPr>
              <a:t>UNICEF</a:t>
            </a:r>
            <a:r>
              <a:rPr lang="en-GB" sz="1600" i="1" kern="0" dirty="0">
                <a:solidFill>
                  <a:schemeClr val="bg1"/>
                </a:solidFill>
              </a:rPr>
              <a:t>, </a:t>
            </a:r>
            <a:endParaRPr lang="en-GB" sz="1600" i="1" kern="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sz="1600" i="1" kern="0" dirty="0" smtClean="0">
                <a:solidFill>
                  <a:schemeClr val="bg1"/>
                </a:solidFill>
              </a:rPr>
              <a:t>and </a:t>
            </a:r>
            <a:r>
              <a:rPr lang="en-GB" sz="1600" i="1" kern="0" dirty="0">
                <a:solidFill>
                  <a:schemeClr val="bg1"/>
                </a:solidFill>
              </a:rPr>
              <a:t>supported by key partners </a:t>
            </a:r>
            <a:r>
              <a:rPr lang="en-GB" sz="1600" i="1" kern="0" dirty="0" smtClean="0">
                <a:solidFill>
                  <a:schemeClr val="bg1"/>
                </a:solidFill>
              </a:rPr>
              <a:t>– NGOs……….. </a:t>
            </a:r>
          </a:p>
          <a:p>
            <a:pPr lvl="1"/>
            <a:endParaRPr lang="en-GB" sz="1600" i="1" kern="0" dirty="0" smtClean="0">
              <a:solidFill>
                <a:schemeClr val="bg1"/>
              </a:solidFill>
            </a:endParaRPr>
          </a:p>
          <a:p>
            <a:pPr lvl="1"/>
            <a:endParaRPr lang="en-GB" sz="1600" i="1" kern="0" dirty="0">
              <a:solidFill>
                <a:schemeClr val="bg1"/>
              </a:solidFill>
            </a:endParaRPr>
          </a:p>
          <a:p>
            <a:r>
              <a:rPr lang="en-GB" sz="1600" i="1" kern="0" dirty="0" smtClean="0">
                <a:solidFill>
                  <a:schemeClr val="bg1"/>
                </a:solidFill>
              </a:rPr>
              <a:t>Same process the led to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sz="1600" i="1" kern="0" dirty="0" smtClean="0">
                <a:solidFill>
                  <a:schemeClr val="bg1"/>
                </a:solidFill>
              </a:rPr>
              <a:t>eradication </a:t>
            </a:r>
            <a:r>
              <a:rPr lang="en-GB" sz="1600" i="1" kern="0" dirty="0">
                <a:solidFill>
                  <a:schemeClr val="bg1"/>
                </a:solidFill>
              </a:rPr>
              <a:t>of smallpox in </a:t>
            </a:r>
            <a:r>
              <a:rPr lang="en-GB" sz="1600" i="1" kern="0" dirty="0" smtClean="0">
                <a:solidFill>
                  <a:schemeClr val="bg1"/>
                </a:solidFill>
              </a:rPr>
              <a:t>1980.</a:t>
            </a:r>
            <a:endParaRPr lang="en-GB" sz="1600" i="1" kern="0" dirty="0">
              <a:solidFill>
                <a:schemeClr val="bg1"/>
              </a:solidFill>
            </a:endParaRPr>
          </a:p>
          <a:p>
            <a:endParaRPr lang="en-GB" sz="2800" i="1" kern="0" dirty="0">
              <a:solidFill>
                <a:schemeClr val="bg1"/>
              </a:solidFill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5233750" y="6314085"/>
            <a:ext cx="3910250" cy="542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C2C2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/>
            <a:r>
              <a:rPr lang="en-US" sz="1100" dirty="0" smtClean="0">
                <a:solidFill>
                  <a:srgbClr val="FFFFFF"/>
                </a:solidFill>
                <a:cs typeface="MS PGothic" charset="0"/>
              </a:rPr>
              <a:t>Source: </a:t>
            </a:r>
            <a:r>
              <a:rPr lang="en-GB" sz="1100" dirty="0" smtClean="0">
                <a:solidFill>
                  <a:srgbClr val="FFFFFF"/>
                </a:solidFill>
                <a:cs typeface="MS PGothic" charset="0"/>
              </a:rPr>
              <a:t>WHO</a:t>
            </a:r>
          </a:p>
          <a:p>
            <a:pPr marL="180975"/>
            <a:r>
              <a:rPr lang="en-US" sz="1100" dirty="0">
                <a:solidFill>
                  <a:srgbClr val="FFFFFF"/>
                </a:solidFill>
                <a:cs typeface="MS PGothic" charset="0"/>
              </a:rPr>
              <a:t>http://www.who.int/features/factfiles/polio/en/</a:t>
            </a:r>
          </a:p>
        </p:txBody>
      </p:sp>
    </p:spTree>
    <p:extLst>
      <p:ext uri="{BB962C8B-B14F-4D97-AF65-F5344CB8AC3E}">
        <p14:creationId xmlns:p14="http://schemas.microsoft.com/office/powerpoint/2010/main" val="2725051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r="29065" b="11674"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393700" y="239713"/>
            <a:ext cx="7494588" cy="10858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Ericsson Capital TT" charset="0"/>
              </a:rPr>
              <a:t>Goal</a:t>
            </a:r>
            <a:endParaRPr lang="en-US" dirty="0">
              <a:solidFill>
                <a:schemeClr val="bg1"/>
              </a:solidFill>
              <a:latin typeface="Ericsson Capital TT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997325" y="1134418"/>
            <a:ext cx="4362450" cy="5378511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A world where financial services are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accessible to all </a:t>
            </a:r>
            <a:r>
              <a:rPr lang="en-US" dirty="0" smtClean="0">
                <a:solidFill>
                  <a:schemeClr val="bg1"/>
                </a:solidFill>
                <a:ea typeface="+mn-ea"/>
              </a:rPr>
              <a:t>and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interconnected</a:t>
            </a:r>
            <a:r>
              <a:rPr lang="en-US" dirty="0" smtClean="0">
                <a:solidFill>
                  <a:srgbClr val="FABB00"/>
                </a:solidFill>
                <a:ea typeface="+mn-ea"/>
              </a:rPr>
              <a:t> </a:t>
            </a:r>
            <a:r>
              <a:rPr lang="en-US" dirty="0" smtClean="0">
                <a:solidFill>
                  <a:schemeClr val="bg1"/>
                </a:solidFill>
                <a:ea typeface="+mn-ea"/>
              </a:rPr>
              <a:t>to each other.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Where using money is </a:t>
            </a:r>
            <a:br>
              <a:rPr lang="en-US" dirty="0" smtClean="0">
                <a:solidFill>
                  <a:schemeClr val="bg1"/>
                </a:solidFill>
                <a:ea typeface="+mn-ea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easy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and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affordable</a:t>
            </a:r>
            <a:r>
              <a:rPr lang="en-US" dirty="0" smtClean="0">
                <a:solidFill>
                  <a:schemeClr val="bg1"/>
                </a:solidFill>
                <a:ea typeface="+mn-ea"/>
              </a:rPr>
              <a:t>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  <a:ea typeface="+mn-ea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Where any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device is a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commerce device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ea typeface="+mn-ea"/>
            </a:endParaRPr>
          </a:p>
          <a:p>
            <a:pPr marL="0" indent="0" algn="ctr" eaLnBrk="1" hangingPunct="1">
              <a:buNone/>
              <a:defRPr/>
            </a:pPr>
            <a:r>
              <a:rPr lang="en-GB" b="1" dirty="0">
                <a:solidFill>
                  <a:schemeClr val="bg1"/>
                </a:solidFill>
                <a:ea typeface="+mn-ea"/>
              </a:rPr>
              <a:t>And where the power to 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choose is 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provided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ea typeface="+mn-ea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9221" name="Econ20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360366"/>
            <a:ext cx="4587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942" y="6512929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Commercial in confidence  |  © Ericsson AB 2015  |  2015-05-27  |  Page </a:t>
            </a:r>
            <a:fld id="{9C6F354D-DD55-4F94-98B6-BEB4C189B178}" type="slidenum">
              <a:rPr lang="en-US" sz="900" smtClean="0">
                <a:solidFill>
                  <a:schemeClr val="bg1"/>
                </a:solidFill>
              </a:rPr>
              <a:t>7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3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6731"/>
          <a:stretch>
            <a:fillRect/>
          </a:stretch>
        </p:blipFill>
        <p:spPr bwMode="auto">
          <a:xfrm>
            <a:off x="4559300" y="3175"/>
            <a:ext cx="458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ontent Placeholder 2"/>
          <p:cNvSpPr>
            <a:spLocks noGrp="1"/>
          </p:cNvSpPr>
          <p:nvPr>
            <p:ph sz="quarter" idx="10"/>
          </p:nvPr>
        </p:nvSpPr>
        <p:spPr>
          <a:xfrm>
            <a:off x="393700" y="1429289"/>
            <a:ext cx="4068763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 smtClean="0"/>
              <a:t>The social promise of Financial Inclusion is  attainable through effective partnerships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Fit-for-purpose regulations needed to create the enabling environment required for imaginative participation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New players bring innovation, direction and drive</a:t>
            </a:r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393700" y="239713"/>
            <a:ext cx="3854450" cy="108585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A9D4"/>
                </a:solidFill>
                <a:latin typeface="Ericsson Capital TT" pitchFamily="2" charset="0"/>
              </a:rPr>
              <a:t>summary</a:t>
            </a:r>
          </a:p>
        </p:txBody>
      </p:sp>
      <p:pic>
        <p:nvPicPr>
          <p:cNvPr id="7" name="Picture 6" descr="White E-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563" y="360363"/>
            <a:ext cx="4445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r="8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90" y="328613"/>
            <a:ext cx="47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5"/>
          <p:cNvSpPr txBox="1">
            <a:spLocks/>
          </p:cNvSpPr>
          <p:nvPr/>
        </p:nvSpPr>
        <p:spPr bwMode="auto">
          <a:xfrm>
            <a:off x="906465" y="927100"/>
            <a:ext cx="471805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</a:rPr>
              <a:t>FROM ACTIVATED WALLETS TO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+mn-ea"/>
              </a:rPr>
              <a:t>ACTIVE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</a:rPr>
              <a:t> WALLETS</a:t>
            </a:r>
          </a:p>
        </p:txBody>
      </p:sp>
      <p:sp>
        <p:nvSpPr>
          <p:cNvPr id="16389" name="Freeform 7" descr="bpct-blend3"/>
          <p:cNvSpPr>
            <a:spLocks noChangeAspect="1" noEditPoints="1"/>
          </p:cNvSpPr>
          <p:nvPr/>
        </p:nvSpPr>
        <p:spPr bwMode="auto">
          <a:xfrm>
            <a:off x="4818063" y="3167063"/>
            <a:ext cx="754062" cy="455612"/>
          </a:xfrm>
          <a:custGeom>
            <a:avLst/>
            <a:gdLst>
              <a:gd name="T0" fmla="*/ 2147483647 w 388"/>
              <a:gd name="T1" fmla="*/ 0 h 228"/>
              <a:gd name="T2" fmla="*/ 2147483647 w 388"/>
              <a:gd name="T3" fmla="*/ 2147483647 h 228"/>
              <a:gd name="T4" fmla="*/ 2147483647 w 388"/>
              <a:gd name="T5" fmla="*/ 2147483647 h 228"/>
              <a:gd name="T6" fmla="*/ 2147483647 w 388"/>
              <a:gd name="T7" fmla="*/ 2147483647 h 228"/>
              <a:gd name="T8" fmla="*/ 2147483647 w 388"/>
              <a:gd name="T9" fmla="*/ 2147483647 h 228"/>
              <a:gd name="T10" fmla="*/ 2147483647 w 388"/>
              <a:gd name="T11" fmla="*/ 2147483647 h 228"/>
              <a:gd name="T12" fmla="*/ 2147483647 w 388"/>
              <a:gd name="T13" fmla="*/ 2147483647 h 228"/>
              <a:gd name="T14" fmla="*/ 2147483647 w 388"/>
              <a:gd name="T15" fmla="*/ 2147483647 h 228"/>
              <a:gd name="T16" fmla="*/ 2147483647 w 388"/>
              <a:gd name="T17" fmla="*/ 2147483647 h 228"/>
              <a:gd name="T18" fmla="*/ 2147483647 w 388"/>
              <a:gd name="T19" fmla="*/ 2147483647 h 228"/>
              <a:gd name="T20" fmla="*/ 2147483647 w 388"/>
              <a:gd name="T21" fmla="*/ 2147483647 h 228"/>
              <a:gd name="T22" fmla="*/ 2147483647 w 388"/>
              <a:gd name="T23" fmla="*/ 2147483647 h 228"/>
              <a:gd name="T24" fmla="*/ 2147483647 w 388"/>
              <a:gd name="T25" fmla="*/ 2147483647 h 228"/>
              <a:gd name="T26" fmla="*/ 2147483647 w 388"/>
              <a:gd name="T27" fmla="*/ 2147483647 h 228"/>
              <a:gd name="T28" fmla="*/ 2147483647 w 388"/>
              <a:gd name="T29" fmla="*/ 2147483647 h 228"/>
              <a:gd name="T30" fmla="*/ 2147483647 w 388"/>
              <a:gd name="T31" fmla="*/ 2147483647 h 228"/>
              <a:gd name="T32" fmla="*/ 2147483647 w 388"/>
              <a:gd name="T33" fmla="*/ 0 h 228"/>
              <a:gd name="T34" fmla="*/ 2147483647 w 388"/>
              <a:gd name="T35" fmla="*/ 0 h 228"/>
              <a:gd name="T36" fmla="*/ 2147483647 w 388"/>
              <a:gd name="T37" fmla="*/ 2147483647 h 228"/>
              <a:gd name="T38" fmla="*/ 2147483647 w 388"/>
              <a:gd name="T39" fmla="*/ 2147483647 h 228"/>
              <a:gd name="T40" fmla="*/ 2147483647 w 388"/>
              <a:gd name="T41" fmla="*/ 2147483647 h 228"/>
              <a:gd name="T42" fmla="*/ 2147483647 w 388"/>
              <a:gd name="T43" fmla="*/ 2147483647 h 228"/>
              <a:gd name="T44" fmla="*/ 2147483647 w 388"/>
              <a:gd name="T45" fmla="*/ 2147483647 h 228"/>
              <a:gd name="T46" fmla="*/ 2147483647 w 388"/>
              <a:gd name="T47" fmla="*/ 2147483647 h 228"/>
              <a:gd name="T48" fmla="*/ 2147483647 w 388"/>
              <a:gd name="T49" fmla="*/ 2147483647 h 228"/>
              <a:gd name="T50" fmla="*/ 2147483647 w 388"/>
              <a:gd name="T51" fmla="*/ 2147483647 h 228"/>
              <a:gd name="T52" fmla="*/ 2147483647 w 388"/>
              <a:gd name="T53" fmla="*/ 2147483647 h 228"/>
              <a:gd name="T54" fmla="*/ 2147483647 w 388"/>
              <a:gd name="T55" fmla="*/ 2147483647 h 228"/>
              <a:gd name="T56" fmla="*/ 2147483647 w 388"/>
              <a:gd name="T57" fmla="*/ 2147483647 h 228"/>
              <a:gd name="T58" fmla="*/ 2147483647 w 388"/>
              <a:gd name="T59" fmla="*/ 2147483647 h 228"/>
              <a:gd name="T60" fmla="*/ 2147483647 w 388"/>
              <a:gd name="T61" fmla="*/ 2147483647 h 228"/>
              <a:gd name="T62" fmla="*/ 2147483647 w 388"/>
              <a:gd name="T63" fmla="*/ 2147483647 h 228"/>
              <a:gd name="T64" fmla="*/ 2147483647 w 388"/>
              <a:gd name="T65" fmla="*/ 2147483647 h 228"/>
              <a:gd name="T66" fmla="*/ 2147483647 w 388"/>
              <a:gd name="T67" fmla="*/ 2147483647 h 2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228"/>
              <a:gd name="T104" fmla="*/ 388 w 388"/>
              <a:gd name="T105" fmla="*/ 228 h 2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228">
                <a:moveTo>
                  <a:pt x="152" y="24"/>
                </a:moveTo>
                <a:cubicBezTo>
                  <a:pt x="133" y="8"/>
                  <a:pt x="111" y="1"/>
                  <a:pt x="94" y="0"/>
                </a:cubicBezTo>
                <a:cubicBezTo>
                  <a:pt x="90" y="0"/>
                  <a:pt x="86" y="4"/>
                  <a:pt x="86" y="8"/>
                </a:cubicBezTo>
                <a:cubicBezTo>
                  <a:pt x="86" y="13"/>
                  <a:pt x="89" y="16"/>
                  <a:pt x="94" y="16"/>
                </a:cubicBezTo>
                <a:cubicBezTo>
                  <a:pt x="106" y="17"/>
                  <a:pt x="126" y="23"/>
                  <a:pt x="142" y="36"/>
                </a:cubicBezTo>
                <a:cubicBezTo>
                  <a:pt x="158" y="50"/>
                  <a:pt x="170" y="71"/>
                  <a:pt x="170" y="103"/>
                </a:cubicBezTo>
                <a:cubicBezTo>
                  <a:pt x="170" y="110"/>
                  <a:pt x="170" y="118"/>
                  <a:pt x="168" y="127"/>
                </a:cubicBezTo>
                <a:cubicBezTo>
                  <a:pt x="161" y="168"/>
                  <a:pt x="135" y="188"/>
                  <a:pt x="109" y="200"/>
                </a:cubicBezTo>
                <a:cubicBezTo>
                  <a:pt x="103" y="203"/>
                  <a:pt x="97" y="205"/>
                  <a:pt x="91" y="206"/>
                </a:cubicBezTo>
                <a:cubicBezTo>
                  <a:pt x="96" y="200"/>
                  <a:pt x="101" y="192"/>
                  <a:pt x="101" y="182"/>
                </a:cubicBezTo>
                <a:cubicBezTo>
                  <a:pt x="101" y="181"/>
                  <a:pt x="101" y="179"/>
                  <a:pt x="100" y="177"/>
                </a:cubicBezTo>
                <a:cubicBezTo>
                  <a:pt x="100" y="177"/>
                  <a:pt x="100" y="174"/>
                  <a:pt x="98" y="171"/>
                </a:cubicBezTo>
                <a:cubicBezTo>
                  <a:pt x="95" y="169"/>
                  <a:pt x="92" y="167"/>
                  <a:pt x="88" y="167"/>
                </a:cubicBezTo>
                <a:cubicBezTo>
                  <a:pt x="80" y="167"/>
                  <a:pt x="71" y="165"/>
                  <a:pt x="64" y="162"/>
                </a:cubicBezTo>
                <a:cubicBezTo>
                  <a:pt x="36" y="151"/>
                  <a:pt x="16" y="124"/>
                  <a:pt x="16" y="92"/>
                </a:cubicBezTo>
                <a:cubicBezTo>
                  <a:pt x="16" y="86"/>
                  <a:pt x="17" y="81"/>
                  <a:pt x="18" y="76"/>
                </a:cubicBezTo>
                <a:cubicBezTo>
                  <a:pt x="19" y="71"/>
                  <a:pt x="16" y="67"/>
                  <a:pt x="12" y="66"/>
                </a:cubicBezTo>
                <a:cubicBezTo>
                  <a:pt x="7" y="65"/>
                  <a:pt x="3" y="68"/>
                  <a:pt x="2" y="72"/>
                </a:cubicBezTo>
                <a:cubicBezTo>
                  <a:pt x="1" y="79"/>
                  <a:pt x="0" y="85"/>
                  <a:pt x="0" y="92"/>
                </a:cubicBezTo>
                <a:cubicBezTo>
                  <a:pt x="0" y="131"/>
                  <a:pt x="24" y="164"/>
                  <a:pt x="58" y="177"/>
                </a:cubicBezTo>
                <a:cubicBezTo>
                  <a:pt x="66" y="180"/>
                  <a:pt x="75" y="183"/>
                  <a:pt x="85" y="183"/>
                </a:cubicBezTo>
                <a:cubicBezTo>
                  <a:pt x="85" y="190"/>
                  <a:pt x="79" y="197"/>
                  <a:pt x="71" y="203"/>
                </a:cubicBezTo>
                <a:cubicBezTo>
                  <a:pt x="68" y="206"/>
                  <a:pt x="64" y="209"/>
                  <a:pt x="61" y="210"/>
                </a:cubicBezTo>
                <a:cubicBezTo>
                  <a:pt x="59" y="211"/>
                  <a:pt x="58" y="212"/>
                  <a:pt x="57" y="212"/>
                </a:cubicBezTo>
                <a:cubicBezTo>
                  <a:pt x="57" y="213"/>
                  <a:pt x="56" y="213"/>
                  <a:pt x="56" y="213"/>
                </a:cubicBezTo>
                <a:cubicBezTo>
                  <a:pt x="53" y="214"/>
                  <a:pt x="51" y="218"/>
                  <a:pt x="52" y="222"/>
                </a:cubicBezTo>
                <a:cubicBezTo>
                  <a:pt x="53" y="225"/>
                  <a:pt x="56" y="228"/>
                  <a:pt x="60" y="228"/>
                </a:cubicBezTo>
                <a:cubicBezTo>
                  <a:pt x="60" y="228"/>
                  <a:pt x="60" y="228"/>
                  <a:pt x="60" y="228"/>
                </a:cubicBezTo>
                <a:cubicBezTo>
                  <a:pt x="61" y="228"/>
                  <a:pt x="87" y="227"/>
                  <a:pt x="115" y="215"/>
                </a:cubicBezTo>
                <a:cubicBezTo>
                  <a:pt x="144" y="202"/>
                  <a:pt x="176" y="177"/>
                  <a:pt x="184" y="130"/>
                </a:cubicBezTo>
                <a:cubicBezTo>
                  <a:pt x="186" y="120"/>
                  <a:pt x="186" y="111"/>
                  <a:pt x="186" y="103"/>
                </a:cubicBezTo>
                <a:cubicBezTo>
                  <a:pt x="187" y="66"/>
                  <a:pt x="171" y="40"/>
                  <a:pt x="152" y="24"/>
                </a:cubicBezTo>
                <a:close/>
                <a:moveTo>
                  <a:pt x="353" y="24"/>
                </a:moveTo>
                <a:cubicBezTo>
                  <a:pt x="334" y="8"/>
                  <a:pt x="312" y="1"/>
                  <a:pt x="29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42" y="0"/>
                  <a:pt x="201" y="41"/>
                  <a:pt x="201" y="92"/>
                </a:cubicBezTo>
                <a:cubicBezTo>
                  <a:pt x="201" y="118"/>
                  <a:pt x="212" y="142"/>
                  <a:pt x="230" y="158"/>
                </a:cubicBezTo>
                <a:cubicBezTo>
                  <a:pt x="233" y="161"/>
                  <a:pt x="238" y="161"/>
                  <a:pt x="241" y="158"/>
                </a:cubicBezTo>
                <a:cubicBezTo>
                  <a:pt x="244" y="155"/>
                  <a:pt x="244" y="150"/>
                  <a:pt x="241" y="147"/>
                </a:cubicBezTo>
                <a:cubicBezTo>
                  <a:pt x="226" y="133"/>
                  <a:pt x="217" y="114"/>
                  <a:pt x="217" y="92"/>
                </a:cubicBezTo>
                <a:cubicBezTo>
                  <a:pt x="217" y="50"/>
                  <a:pt x="251" y="16"/>
                  <a:pt x="293" y="16"/>
                </a:cubicBezTo>
                <a:cubicBezTo>
                  <a:pt x="295" y="16"/>
                  <a:pt x="295" y="16"/>
                  <a:pt x="295" y="16"/>
                </a:cubicBezTo>
                <a:cubicBezTo>
                  <a:pt x="307" y="17"/>
                  <a:pt x="327" y="23"/>
                  <a:pt x="343" y="36"/>
                </a:cubicBezTo>
                <a:cubicBezTo>
                  <a:pt x="359" y="50"/>
                  <a:pt x="371" y="71"/>
                  <a:pt x="372" y="103"/>
                </a:cubicBezTo>
                <a:cubicBezTo>
                  <a:pt x="372" y="110"/>
                  <a:pt x="371" y="118"/>
                  <a:pt x="369" y="127"/>
                </a:cubicBezTo>
                <a:cubicBezTo>
                  <a:pt x="362" y="168"/>
                  <a:pt x="336" y="188"/>
                  <a:pt x="310" y="200"/>
                </a:cubicBezTo>
                <a:cubicBezTo>
                  <a:pt x="304" y="203"/>
                  <a:pt x="298" y="205"/>
                  <a:pt x="292" y="206"/>
                </a:cubicBezTo>
                <a:cubicBezTo>
                  <a:pt x="297" y="200"/>
                  <a:pt x="302" y="192"/>
                  <a:pt x="302" y="182"/>
                </a:cubicBezTo>
                <a:cubicBezTo>
                  <a:pt x="302" y="181"/>
                  <a:pt x="302" y="179"/>
                  <a:pt x="301" y="177"/>
                </a:cubicBezTo>
                <a:cubicBezTo>
                  <a:pt x="301" y="177"/>
                  <a:pt x="301" y="177"/>
                  <a:pt x="301" y="177"/>
                </a:cubicBezTo>
                <a:cubicBezTo>
                  <a:pt x="301" y="176"/>
                  <a:pt x="301" y="176"/>
                  <a:pt x="301" y="176"/>
                </a:cubicBezTo>
                <a:cubicBezTo>
                  <a:pt x="301" y="176"/>
                  <a:pt x="301" y="173"/>
                  <a:pt x="298" y="170"/>
                </a:cubicBezTo>
                <a:cubicBezTo>
                  <a:pt x="295" y="168"/>
                  <a:pt x="292" y="167"/>
                  <a:pt x="289" y="167"/>
                </a:cubicBezTo>
                <a:cubicBezTo>
                  <a:pt x="281" y="167"/>
                  <a:pt x="272" y="165"/>
                  <a:pt x="265" y="162"/>
                </a:cubicBezTo>
                <a:cubicBezTo>
                  <a:pt x="261" y="161"/>
                  <a:pt x="256" y="163"/>
                  <a:pt x="254" y="167"/>
                </a:cubicBezTo>
                <a:cubicBezTo>
                  <a:pt x="253" y="171"/>
                  <a:pt x="255" y="175"/>
                  <a:pt x="259" y="177"/>
                </a:cubicBezTo>
                <a:cubicBezTo>
                  <a:pt x="267" y="180"/>
                  <a:pt x="276" y="183"/>
                  <a:pt x="286" y="183"/>
                </a:cubicBezTo>
                <a:cubicBezTo>
                  <a:pt x="286" y="190"/>
                  <a:pt x="280" y="197"/>
                  <a:pt x="272" y="203"/>
                </a:cubicBezTo>
                <a:cubicBezTo>
                  <a:pt x="269" y="206"/>
                  <a:pt x="265" y="209"/>
                  <a:pt x="262" y="210"/>
                </a:cubicBezTo>
                <a:cubicBezTo>
                  <a:pt x="261" y="211"/>
                  <a:pt x="259" y="212"/>
                  <a:pt x="259" y="212"/>
                </a:cubicBezTo>
                <a:cubicBezTo>
                  <a:pt x="258" y="213"/>
                  <a:pt x="257" y="213"/>
                  <a:pt x="257" y="213"/>
                </a:cubicBezTo>
                <a:cubicBezTo>
                  <a:pt x="254" y="214"/>
                  <a:pt x="252" y="218"/>
                  <a:pt x="253" y="222"/>
                </a:cubicBezTo>
                <a:cubicBezTo>
                  <a:pt x="254" y="225"/>
                  <a:pt x="257" y="228"/>
                  <a:pt x="261" y="228"/>
                </a:cubicBezTo>
                <a:cubicBezTo>
                  <a:pt x="261" y="228"/>
                  <a:pt x="261" y="228"/>
                  <a:pt x="261" y="228"/>
                </a:cubicBezTo>
                <a:cubicBezTo>
                  <a:pt x="262" y="228"/>
                  <a:pt x="288" y="227"/>
                  <a:pt x="316" y="215"/>
                </a:cubicBezTo>
                <a:cubicBezTo>
                  <a:pt x="345" y="202"/>
                  <a:pt x="377" y="177"/>
                  <a:pt x="385" y="130"/>
                </a:cubicBezTo>
                <a:cubicBezTo>
                  <a:pt x="387" y="120"/>
                  <a:pt x="388" y="111"/>
                  <a:pt x="388" y="103"/>
                </a:cubicBezTo>
                <a:cubicBezTo>
                  <a:pt x="388" y="66"/>
                  <a:pt x="372" y="40"/>
                  <a:pt x="353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Freeform 8" descr="bpct-blend3"/>
          <p:cNvSpPr>
            <a:spLocks noChangeAspect="1" noEditPoints="1"/>
          </p:cNvSpPr>
          <p:nvPr/>
        </p:nvSpPr>
        <p:spPr bwMode="auto">
          <a:xfrm>
            <a:off x="322264" y="1482725"/>
            <a:ext cx="806450" cy="484188"/>
          </a:xfrm>
          <a:custGeom>
            <a:avLst/>
            <a:gdLst>
              <a:gd name="T0" fmla="*/ 2147483647 w 388"/>
              <a:gd name="T1" fmla="*/ 2147483647 h 228"/>
              <a:gd name="T2" fmla="*/ 2147483647 w 388"/>
              <a:gd name="T3" fmla="*/ 2147483647 h 228"/>
              <a:gd name="T4" fmla="*/ 2147483647 w 388"/>
              <a:gd name="T5" fmla="*/ 2147483647 h 228"/>
              <a:gd name="T6" fmla="*/ 2147483647 w 388"/>
              <a:gd name="T7" fmla="*/ 2147483647 h 228"/>
              <a:gd name="T8" fmla="*/ 2147483647 w 388"/>
              <a:gd name="T9" fmla="*/ 2147483647 h 228"/>
              <a:gd name="T10" fmla="*/ 2147483647 w 388"/>
              <a:gd name="T11" fmla="*/ 2147483647 h 228"/>
              <a:gd name="T12" fmla="*/ 2147483647 w 388"/>
              <a:gd name="T13" fmla="*/ 2147483647 h 228"/>
              <a:gd name="T14" fmla="*/ 2147483647 w 388"/>
              <a:gd name="T15" fmla="*/ 2147483647 h 228"/>
              <a:gd name="T16" fmla="*/ 2147483647 w 388"/>
              <a:gd name="T17" fmla="*/ 2147483647 h 228"/>
              <a:gd name="T18" fmla="*/ 2147483647 w 388"/>
              <a:gd name="T19" fmla="*/ 2147483647 h 228"/>
              <a:gd name="T20" fmla="*/ 2147483647 w 388"/>
              <a:gd name="T21" fmla="*/ 2147483647 h 228"/>
              <a:gd name="T22" fmla="*/ 2147483647 w 388"/>
              <a:gd name="T23" fmla="*/ 2147483647 h 228"/>
              <a:gd name="T24" fmla="*/ 2147483647 w 388"/>
              <a:gd name="T25" fmla="*/ 2147483647 h 228"/>
              <a:gd name="T26" fmla="*/ 2147483647 w 388"/>
              <a:gd name="T27" fmla="*/ 2147483647 h 228"/>
              <a:gd name="T28" fmla="*/ 2147483647 w 388"/>
              <a:gd name="T29" fmla="*/ 2147483647 h 228"/>
              <a:gd name="T30" fmla="*/ 2147483647 w 388"/>
              <a:gd name="T31" fmla="*/ 2147483647 h 228"/>
              <a:gd name="T32" fmla="*/ 2147483647 w 388"/>
              <a:gd name="T33" fmla="*/ 2147483647 h 228"/>
              <a:gd name="T34" fmla="*/ 2147483647 w 388"/>
              <a:gd name="T35" fmla="*/ 2147483647 h 228"/>
              <a:gd name="T36" fmla="*/ 2147483647 w 388"/>
              <a:gd name="T37" fmla="*/ 2147483647 h 228"/>
              <a:gd name="T38" fmla="*/ 2147483647 w 388"/>
              <a:gd name="T39" fmla="*/ 2147483647 h 228"/>
              <a:gd name="T40" fmla="*/ 2147483647 w 388"/>
              <a:gd name="T41" fmla="*/ 2147483647 h 228"/>
              <a:gd name="T42" fmla="*/ 2147483647 w 388"/>
              <a:gd name="T43" fmla="*/ 2147483647 h 228"/>
              <a:gd name="T44" fmla="*/ 2147483647 w 388"/>
              <a:gd name="T45" fmla="*/ 2147483647 h 228"/>
              <a:gd name="T46" fmla="*/ 2147483647 w 388"/>
              <a:gd name="T47" fmla="*/ 2147483647 h 228"/>
              <a:gd name="T48" fmla="*/ 2147483647 w 388"/>
              <a:gd name="T49" fmla="*/ 2147483647 h 228"/>
              <a:gd name="T50" fmla="*/ 2147483647 w 388"/>
              <a:gd name="T51" fmla="*/ 2147483647 h 228"/>
              <a:gd name="T52" fmla="*/ 2147483647 w 388"/>
              <a:gd name="T53" fmla="*/ 2147483647 h 228"/>
              <a:gd name="T54" fmla="*/ 2147483647 w 388"/>
              <a:gd name="T55" fmla="*/ 2147483647 h 228"/>
              <a:gd name="T56" fmla="*/ 2147483647 w 388"/>
              <a:gd name="T57" fmla="*/ 2147483647 h 228"/>
              <a:gd name="T58" fmla="*/ 2147483647 w 388"/>
              <a:gd name="T59" fmla="*/ 2147483647 h 228"/>
              <a:gd name="T60" fmla="*/ 2147483647 w 388"/>
              <a:gd name="T61" fmla="*/ 2147483647 h 228"/>
              <a:gd name="T62" fmla="*/ 0 w 388"/>
              <a:gd name="T63" fmla="*/ 2147483647 h 228"/>
              <a:gd name="T64" fmla="*/ 2147483647 w 388"/>
              <a:gd name="T65" fmla="*/ 2147483647 h 228"/>
              <a:gd name="T66" fmla="*/ 2147483647 w 388"/>
              <a:gd name="T67" fmla="*/ 2147483647 h 228"/>
              <a:gd name="T68" fmla="*/ 2147483647 w 388"/>
              <a:gd name="T69" fmla="*/ 2147483647 h 2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8"/>
              <a:gd name="T106" fmla="*/ 0 h 228"/>
              <a:gd name="T107" fmla="*/ 388 w 388"/>
              <a:gd name="T108" fmla="*/ 228 h 2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8" h="228">
                <a:moveTo>
                  <a:pt x="388" y="136"/>
                </a:moveTo>
                <a:cubicBezTo>
                  <a:pt x="388" y="98"/>
                  <a:pt x="364" y="65"/>
                  <a:pt x="330" y="51"/>
                </a:cubicBezTo>
                <a:cubicBezTo>
                  <a:pt x="322" y="48"/>
                  <a:pt x="313" y="46"/>
                  <a:pt x="303" y="45"/>
                </a:cubicBezTo>
                <a:cubicBezTo>
                  <a:pt x="303" y="39"/>
                  <a:pt x="309" y="31"/>
                  <a:pt x="317" y="25"/>
                </a:cubicBezTo>
                <a:cubicBezTo>
                  <a:pt x="320" y="22"/>
                  <a:pt x="324" y="20"/>
                  <a:pt x="327" y="18"/>
                </a:cubicBezTo>
                <a:cubicBezTo>
                  <a:pt x="328" y="17"/>
                  <a:pt x="330" y="16"/>
                  <a:pt x="330" y="16"/>
                </a:cubicBezTo>
                <a:cubicBezTo>
                  <a:pt x="331" y="16"/>
                  <a:pt x="332" y="15"/>
                  <a:pt x="332" y="15"/>
                </a:cubicBezTo>
                <a:cubicBezTo>
                  <a:pt x="335" y="14"/>
                  <a:pt x="337" y="10"/>
                  <a:pt x="336" y="6"/>
                </a:cubicBezTo>
                <a:cubicBezTo>
                  <a:pt x="335" y="3"/>
                  <a:pt x="332" y="0"/>
                  <a:pt x="328" y="0"/>
                </a:cubicBezTo>
                <a:cubicBezTo>
                  <a:pt x="327" y="0"/>
                  <a:pt x="301" y="1"/>
                  <a:pt x="273" y="14"/>
                </a:cubicBezTo>
                <a:cubicBezTo>
                  <a:pt x="244" y="26"/>
                  <a:pt x="212" y="51"/>
                  <a:pt x="204" y="99"/>
                </a:cubicBezTo>
                <a:cubicBezTo>
                  <a:pt x="202" y="108"/>
                  <a:pt x="201" y="117"/>
                  <a:pt x="201" y="125"/>
                </a:cubicBezTo>
                <a:cubicBezTo>
                  <a:pt x="201" y="162"/>
                  <a:pt x="217" y="188"/>
                  <a:pt x="236" y="204"/>
                </a:cubicBezTo>
                <a:cubicBezTo>
                  <a:pt x="255" y="220"/>
                  <a:pt x="277" y="227"/>
                  <a:pt x="294" y="228"/>
                </a:cubicBezTo>
                <a:cubicBezTo>
                  <a:pt x="294" y="228"/>
                  <a:pt x="294" y="228"/>
                  <a:pt x="294" y="228"/>
                </a:cubicBezTo>
                <a:cubicBezTo>
                  <a:pt x="298" y="228"/>
                  <a:pt x="302" y="224"/>
                  <a:pt x="302" y="220"/>
                </a:cubicBezTo>
                <a:cubicBezTo>
                  <a:pt x="302" y="215"/>
                  <a:pt x="298" y="212"/>
                  <a:pt x="294" y="212"/>
                </a:cubicBezTo>
                <a:cubicBezTo>
                  <a:pt x="282" y="211"/>
                  <a:pt x="262" y="206"/>
                  <a:pt x="246" y="192"/>
                </a:cubicBezTo>
                <a:cubicBezTo>
                  <a:pt x="230" y="178"/>
                  <a:pt x="217" y="158"/>
                  <a:pt x="217" y="125"/>
                </a:cubicBezTo>
                <a:cubicBezTo>
                  <a:pt x="217" y="118"/>
                  <a:pt x="218" y="110"/>
                  <a:pt x="220" y="101"/>
                </a:cubicBezTo>
                <a:cubicBezTo>
                  <a:pt x="227" y="60"/>
                  <a:pt x="253" y="40"/>
                  <a:pt x="279" y="28"/>
                </a:cubicBezTo>
                <a:cubicBezTo>
                  <a:pt x="285" y="25"/>
                  <a:pt x="291" y="23"/>
                  <a:pt x="297" y="22"/>
                </a:cubicBezTo>
                <a:cubicBezTo>
                  <a:pt x="292" y="28"/>
                  <a:pt x="287" y="36"/>
                  <a:pt x="287" y="46"/>
                </a:cubicBezTo>
                <a:cubicBezTo>
                  <a:pt x="287" y="47"/>
                  <a:pt x="287" y="49"/>
                  <a:pt x="288" y="51"/>
                </a:cubicBezTo>
                <a:cubicBezTo>
                  <a:pt x="288" y="51"/>
                  <a:pt x="288" y="54"/>
                  <a:pt x="290" y="57"/>
                </a:cubicBezTo>
                <a:cubicBezTo>
                  <a:pt x="293" y="59"/>
                  <a:pt x="296" y="61"/>
                  <a:pt x="300" y="61"/>
                </a:cubicBezTo>
                <a:cubicBezTo>
                  <a:pt x="308" y="61"/>
                  <a:pt x="317" y="63"/>
                  <a:pt x="324" y="66"/>
                </a:cubicBezTo>
                <a:cubicBezTo>
                  <a:pt x="352" y="77"/>
                  <a:pt x="372" y="104"/>
                  <a:pt x="372" y="136"/>
                </a:cubicBezTo>
                <a:cubicBezTo>
                  <a:pt x="372" y="142"/>
                  <a:pt x="371" y="147"/>
                  <a:pt x="370" y="152"/>
                </a:cubicBezTo>
                <a:cubicBezTo>
                  <a:pt x="369" y="157"/>
                  <a:pt x="372" y="161"/>
                  <a:pt x="376" y="162"/>
                </a:cubicBezTo>
                <a:cubicBezTo>
                  <a:pt x="380" y="163"/>
                  <a:pt x="385" y="160"/>
                  <a:pt x="386" y="156"/>
                </a:cubicBezTo>
                <a:cubicBezTo>
                  <a:pt x="386" y="156"/>
                  <a:pt x="386" y="156"/>
                  <a:pt x="386" y="156"/>
                </a:cubicBezTo>
                <a:cubicBezTo>
                  <a:pt x="387" y="149"/>
                  <a:pt x="388" y="143"/>
                  <a:pt x="388" y="136"/>
                </a:cubicBezTo>
                <a:close/>
                <a:moveTo>
                  <a:pt x="158" y="70"/>
                </a:moveTo>
                <a:cubicBezTo>
                  <a:pt x="155" y="67"/>
                  <a:pt x="150" y="67"/>
                  <a:pt x="147" y="70"/>
                </a:cubicBezTo>
                <a:cubicBezTo>
                  <a:pt x="144" y="73"/>
                  <a:pt x="144" y="78"/>
                  <a:pt x="147" y="81"/>
                </a:cubicBezTo>
                <a:cubicBezTo>
                  <a:pt x="162" y="95"/>
                  <a:pt x="171" y="115"/>
                  <a:pt x="171" y="136"/>
                </a:cubicBezTo>
                <a:cubicBezTo>
                  <a:pt x="171" y="178"/>
                  <a:pt x="137" y="212"/>
                  <a:pt x="95" y="212"/>
                </a:cubicBezTo>
                <a:cubicBezTo>
                  <a:pt x="93" y="212"/>
                  <a:pt x="93" y="212"/>
                  <a:pt x="93" y="212"/>
                </a:cubicBezTo>
                <a:cubicBezTo>
                  <a:pt x="81" y="211"/>
                  <a:pt x="61" y="206"/>
                  <a:pt x="45" y="192"/>
                </a:cubicBezTo>
                <a:cubicBezTo>
                  <a:pt x="29" y="178"/>
                  <a:pt x="16" y="158"/>
                  <a:pt x="16" y="125"/>
                </a:cubicBezTo>
                <a:cubicBezTo>
                  <a:pt x="16" y="118"/>
                  <a:pt x="17" y="110"/>
                  <a:pt x="19" y="101"/>
                </a:cubicBezTo>
                <a:cubicBezTo>
                  <a:pt x="26" y="60"/>
                  <a:pt x="52" y="40"/>
                  <a:pt x="78" y="28"/>
                </a:cubicBezTo>
                <a:cubicBezTo>
                  <a:pt x="84" y="25"/>
                  <a:pt x="90" y="23"/>
                  <a:pt x="96" y="22"/>
                </a:cubicBezTo>
                <a:cubicBezTo>
                  <a:pt x="91" y="28"/>
                  <a:pt x="86" y="36"/>
                  <a:pt x="86" y="46"/>
                </a:cubicBezTo>
                <a:cubicBezTo>
                  <a:pt x="86" y="47"/>
                  <a:pt x="86" y="49"/>
                  <a:pt x="86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5"/>
                  <a:pt x="90" y="58"/>
                </a:cubicBezTo>
                <a:cubicBezTo>
                  <a:pt x="93" y="60"/>
                  <a:pt x="96" y="61"/>
                  <a:pt x="98" y="61"/>
                </a:cubicBezTo>
                <a:cubicBezTo>
                  <a:pt x="98" y="61"/>
                  <a:pt x="98" y="61"/>
                  <a:pt x="98" y="61"/>
                </a:cubicBezTo>
                <a:cubicBezTo>
                  <a:pt x="107" y="61"/>
                  <a:pt x="115" y="63"/>
                  <a:pt x="123" y="66"/>
                </a:cubicBezTo>
                <a:cubicBezTo>
                  <a:pt x="127" y="68"/>
                  <a:pt x="132" y="66"/>
                  <a:pt x="133" y="61"/>
                </a:cubicBezTo>
                <a:cubicBezTo>
                  <a:pt x="135" y="57"/>
                  <a:pt x="133" y="53"/>
                  <a:pt x="129" y="51"/>
                </a:cubicBezTo>
                <a:cubicBezTo>
                  <a:pt x="121" y="48"/>
                  <a:pt x="111" y="46"/>
                  <a:pt x="102" y="45"/>
                </a:cubicBezTo>
                <a:cubicBezTo>
                  <a:pt x="102" y="39"/>
                  <a:pt x="108" y="31"/>
                  <a:pt x="116" y="25"/>
                </a:cubicBezTo>
                <a:cubicBezTo>
                  <a:pt x="119" y="22"/>
                  <a:pt x="123" y="20"/>
                  <a:pt x="126" y="18"/>
                </a:cubicBezTo>
                <a:cubicBezTo>
                  <a:pt x="127" y="17"/>
                  <a:pt x="129" y="16"/>
                  <a:pt x="129" y="16"/>
                </a:cubicBezTo>
                <a:cubicBezTo>
                  <a:pt x="130" y="16"/>
                  <a:pt x="131" y="15"/>
                  <a:pt x="131" y="15"/>
                </a:cubicBezTo>
                <a:cubicBezTo>
                  <a:pt x="134" y="14"/>
                  <a:pt x="136" y="10"/>
                  <a:pt x="135" y="6"/>
                </a:cubicBezTo>
                <a:cubicBezTo>
                  <a:pt x="134" y="3"/>
                  <a:pt x="131" y="0"/>
                  <a:pt x="127" y="0"/>
                </a:cubicBezTo>
                <a:cubicBezTo>
                  <a:pt x="126" y="0"/>
                  <a:pt x="100" y="1"/>
                  <a:pt x="71" y="14"/>
                </a:cubicBezTo>
                <a:cubicBezTo>
                  <a:pt x="43" y="26"/>
                  <a:pt x="11" y="51"/>
                  <a:pt x="3" y="99"/>
                </a:cubicBezTo>
                <a:cubicBezTo>
                  <a:pt x="1" y="108"/>
                  <a:pt x="0" y="117"/>
                  <a:pt x="0" y="125"/>
                </a:cubicBezTo>
                <a:cubicBezTo>
                  <a:pt x="0" y="162"/>
                  <a:pt x="16" y="188"/>
                  <a:pt x="35" y="204"/>
                </a:cubicBezTo>
                <a:cubicBezTo>
                  <a:pt x="54" y="220"/>
                  <a:pt x="76" y="227"/>
                  <a:pt x="93" y="228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146" y="228"/>
                  <a:pt x="187" y="187"/>
                  <a:pt x="187" y="136"/>
                </a:cubicBezTo>
                <a:cubicBezTo>
                  <a:pt x="187" y="110"/>
                  <a:pt x="176" y="86"/>
                  <a:pt x="158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0942" y="6512929"/>
            <a:ext cx="3977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Commercial in confidence  |  © Ericsson AB 2015  |  2015-05-27  |  Page </a:t>
            </a:r>
            <a:fld id="{9C6F354D-DD55-4F94-98B6-BEB4C189B178}" type="slidenum">
              <a:rPr lang="en-US" sz="900" smtClean="0">
                <a:solidFill>
                  <a:schemeClr val="bg1"/>
                </a:solidFill>
              </a:rPr>
              <a:t>9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12481</TotalTime>
  <Words>477</Words>
  <Application>Microsoft Office PowerPoint</Application>
  <PresentationFormat>On-screen Show (4:3)</PresentationFormat>
  <Paragraphs>152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MS PGothic</vt:lpstr>
      <vt:lpstr>Helvetica</vt:lpstr>
      <vt:lpstr>Wingdings</vt:lpstr>
      <vt:lpstr>Ericsson Capital TT</vt:lpstr>
      <vt:lpstr>Calibri</vt:lpstr>
      <vt:lpstr>PresentationTemplate2011</vt:lpstr>
      <vt:lpstr>think-cell Slide</vt:lpstr>
      <vt:lpstr>Microsoft Excel Chart</vt:lpstr>
      <vt:lpstr>Making money work</vt:lpstr>
      <vt:lpstr>Progress</vt:lpstr>
      <vt:lpstr>Mobile money market Development</vt:lpstr>
      <vt:lpstr>SLOW Service uptake </vt:lpstr>
      <vt:lpstr>PowerPoint Presentation</vt:lpstr>
      <vt:lpstr>PowerPoint Presentation</vt:lpstr>
      <vt:lpstr>Goal</vt:lpstr>
      <vt:lpstr>summary</vt:lpstr>
      <vt:lpstr>PowerPoint Presentation</vt:lpstr>
      <vt:lpstr>It’s time for Money to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money work</dc:title>
  <dc:creator>Lisa Elénius Taylor</dc:creator>
  <dc:description>Rev PA1</dc:description>
  <cp:lastModifiedBy>Olutunmbi Idowu</cp:lastModifiedBy>
  <cp:revision>365</cp:revision>
  <dcterms:created xsi:type="dcterms:W3CDTF">2011-05-24T09:22:48Z</dcterms:created>
  <dcterms:modified xsi:type="dcterms:W3CDTF">2015-05-27T17:00:20Z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Commercial in confidence</vt:lpwstr>
  </property>
  <property fmtid="{D5CDD505-2E9C-101B-9397-08002B2CF9AE}" pid="13" name="txtConfLabel">
    <vt:lpwstr>Commercial in confidence</vt:lpwstr>
  </property>
  <property fmtid="{D5CDD505-2E9C-101B-9397-08002B2CF9AE}" pid="14" name="optUseConfClass">
    <vt:bool>true</vt:bool>
  </property>
  <property fmtid="{D5CDD505-2E9C-101B-9397-08002B2CF9AE}" pid="15" name="optUseConfLabel">
    <vt:bool>false</vt:bool>
  </property>
  <property fmtid="{D5CDD505-2E9C-101B-9397-08002B2CF9AE}" pid="16" name="optFooterCVLDocNo">
    <vt:bool>false</vt:bool>
  </property>
  <property fmtid="{D5CDD505-2E9C-101B-9397-08002B2CF9AE}" pid="17" name="optFooterCVLCopyright">
    <vt:bool>true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false</vt:bool>
  </property>
  <property fmtid="{D5CDD505-2E9C-101B-9397-08002B2CF9AE}" pid="25" name="optEnterText4">
    <vt:bool>true</vt:bool>
  </property>
  <property fmtid="{D5CDD505-2E9C-101B-9397-08002B2CF9AE}" pid="26" name="LeftFooterField">
    <vt:lpwstr>© Ericsson AB 2015</vt:lpwstr>
  </property>
  <property fmtid="{D5CDD505-2E9C-101B-9397-08002B2CF9AE}" pid="27" name="MiddleFooterField">
    <vt:lpwstr>Commercial in confidence</vt:lpwstr>
  </property>
  <property fmtid="{D5CDD505-2E9C-101B-9397-08002B2CF9AE}" pid="28" name="RightFooterField">
    <vt:lpwstr/>
  </property>
  <property fmtid="{D5CDD505-2E9C-101B-9397-08002B2CF9AE}" pid="29" name="RightFooterField2">
    <vt:lpwstr>2015-05-27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R4A</vt:lpwstr>
  </property>
  <property fmtid="{D5CDD505-2E9C-101B-9397-08002B2CF9AE}" pid="37" name="Prepared">
    <vt:lpwstr/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2015-05-27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