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72" r:id="rId4"/>
    <p:sldId id="274" r:id="rId5"/>
    <p:sldId id="281" r:id="rId6"/>
    <p:sldId id="285" r:id="rId7"/>
    <p:sldId id="283" r:id="rId8"/>
    <p:sldId id="278" r:id="rId9"/>
    <p:sldId id="282" r:id="rId10"/>
    <p:sldId id="284" r:id="rId11"/>
  </p:sldIdLst>
  <p:sldSz cx="9144000" cy="6858000" type="screen4x3"/>
  <p:notesSz cx="6670675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DE6B79A-D153-408B-AE64-D62EAE6E751D}">
          <p14:sldIdLst/>
        </p14:section>
        <p14:section name="Untitled Section" id="{C9C8B0DE-7A98-42B9-841E-C0F4D2E7A6DF}">
          <p14:sldIdLst>
            <p14:sldId id="269"/>
            <p14:sldId id="272"/>
            <p14:sldId id="274"/>
            <p14:sldId id="281"/>
            <p14:sldId id="285"/>
            <p14:sldId id="283"/>
            <p14:sldId id="278"/>
            <p14:sldId id="282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154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7222FD-3CEF-43D2-A502-A77F1F2D5F85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B0A952-674E-4B34-88E8-1BCCA090F0E0}">
      <dgm:prSet phldrT="[Text]"/>
      <dgm:spPr/>
      <dgm:t>
        <a:bodyPr/>
        <a:lstStyle/>
        <a:p>
          <a:r>
            <a:rPr lang="en-US" b="1" dirty="0" smtClean="0"/>
            <a:t>Success of Mobile Money in Developing Countries. Why?</a:t>
          </a:r>
          <a:endParaRPr lang="en-US" b="1" dirty="0"/>
        </a:p>
      </dgm:t>
    </dgm:pt>
    <dgm:pt modelId="{17BDDCAD-75E2-46EE-B3AE-E0BB8F704C40}" type="parTrans" cxnId="{997AF51D-E215-4B19-A516-6251877E6F56}">
      <dgm:prSet/>
      <dgm:spPr/>
      <dgm:t>
        <a:bodyPr/>
        <a:lstStyle/>
        <a:p>
          <a:endParaRPr lang="en-US"/>
        </a:p>
      </dgm:t>
    </dgm:pt>
    <dgm:pt modelId="{80441563-804F-4C63-81C8-17B90188B1D5}" type="sibTrans" cxnId="{997AF51D-E215-4B19-A516-6251877E6F56}">
      <dgm:prSet/>
      <dgm:spPr/>
      <dgm:t>
        <a:bodyPr/>
        <a:lstStyle/>
        <a:p>
          <a:endParaRPr lang="en-US"/>
        </a:p>
      </dgm:t>
    </dgm:pt>
    <dgm:pt modelId="{03CBFB7F-E29F-4427-B3ED-A71E7712FAF0}" type="asst">
      <dgm:prSet phldrT="[Text]"/>
      <dgm:spPr/>
      <dgm:t>
        <a:bodyPr/>
        <a:lstStyle/>
        <a:p>
          <a:endParaRPr lang="en-US" dirty="0"/>
        </a:p>
      </dgm:t>
    </dgm:pt>
    <dgm:pt modelId="{FC8793AC-7586-4D63-B93C-FEE00AB1A77E}" type="parTrans" cxnId="{23170C21-FDD3-4F49-860C-DD0BA7D916D8}">
      <dgm:prSet/>
      <dgm:spPr/>
      <dgm:t>
        <a:bodyPr/>
        <a:lstStyle/>
        <a:p>
          <a:endParaRPr lang="en-US"/>
        </a:p>
      </dgm:t>
    </dgm:pt>
    <dgm:pt modelId="{D8D55F01-3095-4150-B638-14C5BF458B07}" type="sibTrans" cxnId="{23170C21-FDD3-4F49-860C-DD0BA7D916D8}">
      <dgm:prSet/>
      <dgm:spPr/>
      <dgm:t>
        <a:bodyPr/>
        <a:lstStyle/>
        <a:p>
          <a:endParaRPr lang="en-US"/>
        </a:p>
      </dgm:t>
    </dgm:pt>
    <dgm:pt modelId="{DC2DA5C0-3DE0-43B0-BA93-3500DEA71A68}">
      <dgm:prSet phldrT="[Text]"/>
      <dgm:spPr/>
      <dgm:t>
        <a:bodyPr/>
        <a:lstStyle/>
        <a:p>
          <a:r>
            <a:rPr lang="en-US" b="1" dirty="0" smtClean="0"/>
            <a:t>High Number of Unbanked people</a:t>
          </a:r>
          <a:endParaRPr lang="en-US" b="1" dirty="0"/>
        </a:p>
      </dgm:t>
    </dgm:pt>
    <dgm:pt modelId="{58CADC14-B2DA-42F7-A3CF-0227EE093BE2}" type="parTrans" cxnId="{7FFC075F-EDEF-4A9C-BAAB-61DCF22806A7}">
      <dgm:prSet/>
      <dgm:spPr/>
      <dgm:t>
        <a:bodyPr/>
        <a:lstStyle/>
        <a:p>
          <a:endParaRPr lang="en-US"/>
        </a:p>
      </dgm:t>
    </dgm:pt>
    <dgm:pt modelId="{5F9D8062-1681-48D2-BE59-C44D5921F20B}" type="sibTrans" cxnId="{7FFC075F-EDEF-4A9C-BAAB-61DCF22806A7}">
      <dgm:prSet/>
      <dgm:spPr/>
      <dgm:t>
        <a:bodyPr/>
        <a:lstStyle/>
        <a:p>
          <a:endParaRPr lang="en-US"/>
        </a:p>
      </dgm:t>
    </dgm:pt>
    <dgm:pt modelId="{E22B361C-B460-4D3F-970E-15962B8AAA79}">
      <dgm:prSet phldrT="[Text]"/>
      <dgm:spPr/>
      <dgm:t>
        <a:bodyPr/>
        <a:lstStyle/>
        <a:p>
          <a:r>
            <a:rPr lang="en-US" b="1" dirty="0" smtClean="0"/>
            <a:t>Transportation Issues</a:t>
          </a:r>
          <a:endParaRPr lang="en-US" b="1" dirty="0"/>
        </a:p>
      </dgm:t>
    </dgm:pt>
    <dgm:pt modelId="{D30C50FC-C030-44AE-A15C-B4A20D2C5DB8}" type="parTrans" cxnId="{6B5A9ABC-8EDC-43D5-B3A5-576AA9E41EAC}">
      <dgm:prSet/>
      <dgm:spPr/>
      <dgm:t>
        <a:bodyPr/>
        <a:lstStyle/>
        <a:p>
          <a:endParaRPr lang="en-US"/>
        </a:p>
      </dgm:t>
    </dgm:pt>
    <dgm:pt modelId="{A4002EBB-C05F-4C27-9490-B24161263A14}" type="sibTrans" cxnId="{6B5A9ABC-8EDC-43D5-B3A5-576AA9E41EAC}">
      <dgm:prSet/>
      <dgm:spPr/>
      <dgm:t>
        <a:bodyPr/>
        <a:lstStyle/>
        <a:p>
          <a:endParaRPr lang="en-US"/>
        </a:p>
      </dgm:t>
    </dgm:pt>
    <dgm:pt modelId="{3DA3EA8B-004F-488A-BF80-3C7399F45E6E}">
      <dgm:prSet phldrT="[Text]"/>
      <dgm:spPr/>
      <dgm:t>
        <a:bodyPr/>
        <a:lstStyle/>
        <a:p>
          <a:r>
            <a:rPr lang="en-US" b="1" dirty="0" smtClean="0"/>
            <a:t>High Number of Microfinance Loans</a:t>
          </a:r>
          <a:endParaRPr lang="en-US" b="1" dirty="0"/>
        </a:p>
      </dgm:t>
    </dgm:pt>
    <dgm:pt modelId="{0A6D32F9-93EF-4F27-9049-2D9B6E9F09BD}" type="parTrans" cxnId="{C3F8223E-4E86-46D7-8FC3-2B780365E123}">
      <dgm:prSet/>
      <dgm:spPr/>
      <dgm:t>
        <a:bodyPr/>
        <a:lstStyle/>
        <a:p>
          <a:endParaRPr lang="en-US"/>
        </a:p>
      </dgm:t>
    </dgm:pt>
    <dgm:pt modelId="{9E23621F-7DC7-47E7-BE1A-2A63740A4717}" type="sibTrans" cxnId="{C3F8223E-4E86-46D7-8FC3-2B780365E123}">
      <dgm:prSet/>
      <dgm:spPr/>
      <dgm:t>
        <a:bodyPr/>
        <a:lstStyle/>
        <a:p>
          <a:endParaRPr lang="en-US"/>
        </a:p>
      </dgm:t>
    </dgm:pt>
    <dgm:pt modelId="{53A145F6-C303-4798-A77F-502A6D50B29B}" type="pres">
      <dgm:prSet presAssocID="{717222FD-3CEF-43D2-A502-A77F1F2D5F85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E107CBB-EE4D-4FC7-A51C-2B7A5BAB0918}" type="pres">
      <dgm:prSet presAssocID="{9AB0A952-674E-4B34-88E8-1BCCA090F0E0}" presName="hierRoot1" presStyleCnt="0">
        <dgm:presLayoutVars>
          <dgm:hierBranch val="init"/>
        </dgm:presLayoutVars>
      </dgm:prSet>
      <dgm:spPr/>
    </dgm:pt>
    <dgm:pt modelId="{D276A3D9-909F-4D8A-B046-EA1A38CDB93F}" type="pres">
      <dgm:prSet presAssocID="{9AB0A952-674E-4B34-88E8-1BCCA090F0E0}" presName="rootComposite1" presStyleCnt="0"/>
      <dgm:spPr/>
    </dgm:pt>
    <dgm:pt modelId="{D8310E3F-ABEB-4ADB-AE3D-C6AD2D79C8AD}" type="pres">
      <dgm:prSet presAssocID="{9AB0A952-674E-4B34-88E8-1BCCA090F0E0}" presName="rootText1" presStyleLbl="alignAcc1" presStyleIdx="0" presStyleCnt="0" custScaleX="202694" custScaleY="2193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647E66-B03B-48CD-BB61-453A353532BE}" type="pres">
      <dgm:prSet presAssocID="{9AB0A952-674E-4B34-88E8-1BCCA090F0E0}" presName="topArc1" presStyleLbl="parChTrans1D1" presStyleIdx="0" presStyleCnt="10"/>
      <dgm:spPr/>
    </dgm:pt>
    <dgm:pt modelId="{08545155-84D6-4C52-BBC1-7D4697113B2B}" type="pres">
      <dgm:prSet presAssocID="{9AB0A952-674E-4B34-88E8-1BCCA090F0E0}" presName="bottomArc1" presStyleLbl="parChTrans1D1" presStyleIdx="1" presStyleCnt="10"/>
      <dgm:spPr/>
    </dgm:pt>
    <dgm:pt modelId="{5DCAEDBA-C9F4-486F-A3E7-761EE9622BE6}" type="pres">
      <dgm:prSet presAssocID="{9AB0A952-674E-4B34-88E8-1BCCA090F0E0}" presName="topConnNode1" presStyleLbl="node1" presStyleIdx="0" presStyleCnt="0"/>
      <dgm:spPr/>
      <dgm:t>
        <a:bodyPr/>
        <a:lstStyle/>
        <a:p>
          <a:endParaRPr lang="en-US"/>
        </a:p>
      </dgm:t>
    </dgm:pt>
    <dgm:pt modelId="{DF7A1607-2C5C-481E-84DC-AA0589B0FAEF}" type="pres">
      <dgm:prSet presAssocID="{9AB0A952-674E-4B34-88E8-1BCCA090F0E0}" presName="hierChild2" presStyleCnt="0"/>
      <dgm:spPr/>
    </dgm:pt>
    <dgm:pt modelId="{EC7B789B-004B-49F3-9327-6C3A7B3D49FC}" type="pres">
      <dgm:prSet presAssocID="{58CADC14-B2DA-42F7-A3CF-0227EE093BE2}" presName="Name28" presStyleLbl="parChTrans1D2" presStyleIdx="0" presStyleCnt="4"/>
      <dgm:spPr/>
      <dgm:t>
        <a:bodyPr/>
        <a:lstStyle/>
        <a:p>
          <a:endParaRPr lang="en-US"/>
        </a:p>
      </dgm:t>
    </dgm:pt>
    <dgm:pt modelId="{E8175C12-CD71-4C64-8D1A-6A2BA21ED35F}" type="pres">
      <dgm:prSet presAssocID="{DC2DA5C0-3DE0-43B0-BA93-3500DEA71A68}" presName="hierRoot2" presStyleCnt="0">
        <dgm:presLayoutVars>
          <dgm:hierBranch val="init"/>
        </dgm:presLayoutVars>
      </dgm:prSet>
      <dgm:spPr/>
    </dgm:pt>
    <dgm:pt modelId="{28F81E43-B512-41D0-95AD-55E8661972A2}" type="pres">
      <dgm:prSet presAssocID="{DC2DA5C0-3DE0-43B0-BA93-3500DEA71A68}" presName="rootComposite2" presStyleCnt="0"/>
      <dgm:spPr/>
    </dgm:pt>
    <dgm:pt modelId="{F5D0A5B4-9483-450A-BC12-C990E395C6C4}" type="pres">
      <dgm:prSet presAssocID="{DC2DA5C0-3DE0-43B0-BA93-3500DEA71A68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F8092F-1155-4E46-97BD-135CFD9B5274}" type="pres">
      <dgm:prSet presAssocID="{DC2DA5C0-3DE0-43B0-BA93-3500DEA71A68}" presName="topArc2" presStyleLbl="parChTrans1D1" presStyleIdx="2" presStyleCnt="10"/>
      <dgm:spPr/>
    </dgm:pt>
    <dgm:pt modelId="{C7105B43-3038-4A6D-93CF-3E23F2A815C4}" type="pres">
      <dgm:prSet presAssocID="{DC2DA5C0-3DE0-43B0-BA93-3500DEA71A68}" presName="bottomArc2" presStyleLbl="parChTrans1D1" presStyleIdx="3" presStyleCnt="10"/>
      <dgm:spPr/>
    </dgm:pt>
    <dgm:pt modelId="{C91EA126-D260-415F-B86F-050C83D4AD77}" type="pres">
      <dgm:prSet presAssocID="{DC2DA5C0-3DE0-43B0-BA93-3500DEA71A68}" presName="topConnNode2" presStyleLbl="node2" presStyleIdx="0" presStyleCnt="0"/>
      <dgm:spPr/>
      <dgm:t>
        <a:bodyPr/>
        <a:lstStyle/>
        <a:p>
          <a:endParaRPr lang="en-US"/>
        </a:p>
      </dgm:t>
    </dgm:pt>
    <dgm:pt modelId="{856B41BF-7293-4835-98BE-E072D25C8CDC}" type="pres">
      <dgm:prSet presAssocID="{DC2DA5C0-3DE0-43B0-BA93-3500DEA71A68}" presName="hierChild4" presStyleCnt="0"/>
      <dgm:spPr/>
    </dgm:pt>
    <dgm:pt modelId="{6D56B7E4-99E7-495A-8091-26E5DD22A407}" type="pres">
      <dgm:prSet presAssocID="{DC2DA5C0-3DE0-43B0-BA93-3500DEA71A68}" presName="hierChild5" presStyleCnt="0"/>
      <dgm:spPr/>
    </dgm:pt>
    <dgm:pt modelId="{D36EBA6D-3FCE-41AB-9E26-FA6C27D72B03}" type="pres">
      <dgm:prSet presAssocID="{D30C50FC-C030-44AE-A15C-B4A20D2C5DB8}" presName="Name28" presStyleLbl="parChTrans1D2" presStyleIdx="1" presStyleCnt="4"/>
      <dgm:spPr/>
      <dgm:t>
        <a:bodyPr/>
        <a:lstStyle/>
        <a:p>
          <a:endParaRPr lang="en-US"/>
        </a:p>
      </dgm:t>
    </dgm:pt>
    <dgm:pt modelId="{32657F78-A194-42AC-87E3-CECBE8623557}" type="pres">
      <dgm:prSet presAssocID="{E22B361C-B460-4D3F-970E-15962B8AAA79}" presName="hierRoot2" presStyleCnt="0">
        <dgm:presLayoutVars>
          <dgm:hierBranch val="init"/>
        </dgm:presLayoutVars>
      </dgm:prSet>
      <dgm:spPr/>
    </dgm:pt>
    <dgm:pt modelId="{42E3EEFB-E793-485B-A7CB-D2059D38E69A}" type="pres">
      <dgm:prSet presAssocID="{E22B361C-B460-4D3F-970E-15962B8AAA79}" presName="rootComposite2" presStyleCnt="0"/>
      <dgm:spPr/>
    </dgm:pt>
    <dgm:pt modelId="{07F22145-6576-47A0-AA78-71499AEB1251}" type="pres">
      <dgm:prSet presAssocID="{E22B361C-B460-4D3F-970E-15962B8AAA79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961039-F9EF-421B-AEB7-0566313E3A36}" type="pres">
      <dgm:prSet presAssocID="{E22B361C-B460-4D3F-970E-15962B8AAA79}" presName="topArc2" presStyleLbl="parChTrans1D1" presStyleIdx="4" presStyleCnt="10"/>
      <dgm:spPr/>
    </dgm:pt>
    <dgm:pt modelId="{D65A75DD-BC2E-40DF-8977-1007914E6BC7}" type="pres">
      <dgm:prSet presAssocID="{E22B361C-B460-4D3F-970E-15962B8AAA79}" presName="bottomArc2" presStyleLbl="parChTrans1D1" presStyleIdx="5" presStyleCnt="10"/>
      <dgm:spPr/>
    </dgm:pt>
    <dgm:pt modelId="{537E7038-74F4-4121-93AD-5D3D5162C85A}" type="pres">
      <dgm:prSet presAssocID="{E22B361C-B460-4D3F-970E-15962B8AAA79}" presName="topConnNode2" presStyleLbl="node2" presStyleIdx="0" presStyleCnt="0"/>
      <dgm:spPr/>
      <dgm:t>
        <a:bodyPr/>
        <a:lstStyle/>
        <a:p>
          <a:endParaRPr lang="en-US"/>
        </a:p>
      </dgm:t>
    </dgm:pt>
    <dgm:pt modelId="{9ABC9B11-FB82-45A0-A49F-0FB485C2EAC3}" type="pres">
      <dgm:prSet presAssocID="{E22B361C-B460-4D3F-970E-15962B8AAA79}" presName="hierChild4" presStyleCnt="0"/>
      <dgm:spPr/>
    </dgm:pt>
    <dgm:pt modelId="{5971324D-056F-4925-9878-7670187F66B9}" type="pres">
      <dgm:prSet presAssocID="{E22B361C-B460-4D3F-970E-15962B8AAA79}" presName="hierChild5" presStyleCnt="0"/>
      <dgm:spPr/>
    </dgm:pt>
    <dgm:pt modelId="{551D647B-1E1E-49B8-A90C-3275D54909BD}" type="pres">
      <dgm:prSet presAssocID="{0A6D32F9-93EF-4F27-9049-2D9B6E9F09BD}" presName="Name28" presStyleLbl="parChTrans1D2" presStyleIdx="2" presStyleCnt="4"/>
      <dgm:spPr/>
      <dgm:t>
        <a:bodyPr/>
        <a:lstStyle/>
        <a:p>
          <a:endParaRPr lang="en-US"/>
        </a:p>
      </dgm:t>
    </dgm:pt>
    <dgm:pt modelId="{688DED1E-FDBD-4709-9F36-3BD654136139}" type="pres">
      <dgm:prSet presAssocID="{3DA3EA8B-004F-488A-BF80-3C7399F45E6E}" presName="hierRoot2" presStyleCnt="0">
        <dgm:presLayoutVars>
          <dgm:hierBranch val="init"/>
        </dgm:presLayoutVars>
      </dgm:prSet>
      <dgm:spPr/>
    </dgm:pt>
    <dgm:pt modelId="{0F0A7542-F45B-4564-A4C3-BEC5C0263995}" type="pres">
      <dgm:prSet presAssocID="{3DA3EA8B-004F-488A-BF80-3C7399F45E6E}" presName="rootComposite2" presStyleCnt="0"/>
      <dgm:spPr/>
    </dgm:pt>
    <dgm:pt modelId="{98F92704-0805-4863-8F82-C4C208B44CAB}" type="pres">
      <dgm:prSet presAssocID="{3DA3EA8B-004F-488A-BF80-3C7399F45E6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FC91F0-01B0-47BD-8FFF-7BB04FFC4406}" type="pres">
      <dgm:prSet presAssocID="{3DA3EA8B-004F-488A-BF80-3C7399F45E6E}" presName="topArc2" presStyleLbl="parChTrans1D1" presStyleIdx="6" presStyleCnt="10"/>
      <dgm:spPr/>
    </dgm:pt>
    <dgm:pt modelId="{27B1B2F0-6BAB-4E5F-B56F-5B3346F6819F}" type="pres">
      <dgm:prSet presAssocID="{3DA3EA8B-004F-488A-BF80-3C7399F45E6E}" presName="bottomArc2" presStyleLbl="parChTrans1D1" presStyleIdx="7" presStyleCnt="10"/>
      <dgm:spPr/>
    </dgm:pt>
    <dgm:pt modelId="{1BF99A21-56BF-40CC-852F-1271D5CE86A0}" type="pres">
      <dgm:prSet presAssocID="{3DA3EA8B-004F-488A-BF80-3C7399F45E6E}" presName="topConnNode2" presStyleLbl="node2" presStyleIdx="0" presStyleCnt="0"/>
      <dgm:spPr/>
      <dgm:t>
        <a:bodyPr/>
        <a:lstStyle/>
        <a:p>
          <a:endParaRPr lang="en-US"/>
        </a:p>
      </dgm:t>
    </dgm:pt>
    <dgm:pt modelId="{DACBB324-CF6F-478D-A2DA-E6758C082DB3}" type="pres">
      <dgm:prSet presAssocID="{3DA3EA8B-004F-488A-BF80-3C7399F45E6E}" presName="hierChild4" presStyleCnt="0"/>
      <dgm:spPr/>
    </dgm:pt>
    <dgm:pt modelId="{8B841332-5B5F-42E7-BEB5-03F175E63AE6}" type="pres">
      <dgm:prSet presAssocID="{3DA3EA8B-004F-488A-BF80-3C7399F45E6E}" presName="hierChild5" presStyleCnt="0"/>
      <dgm:spPr/>
    </dgm:pt>
    <dgm:pt modelId="{3C84F8B3-AD67-4206-9058-A9E8BF66A2CA}" type="pres">
      <dgm:prSet presAssocID="{9AB0A952-674E-4B34-88E8-1BCCA090F0E0}" presName="hierChild3" presStyleCnt="0"/>
      <dgm:spPr/>
    </dgm:pt>
    <dgm:pt modelId="{6A2CA17B-31A1-4AA0-8AA8-2852CD29697A}" type="pres">
      <dgm:prSet presAssocID="{FC8793AC-7586-4D63-B93C-FEE00AB1A77E}" presName="Name101" presStyleLbl="parChTrans1D2" presStyleIdx="3" presStyleCnt="4"/>
      <dgm:spPr/>
      <dgm:t>
        <a:bodyPr/>
        <a:lstStyle/>
        <a:p>
          <a:endParaRPr lang="en-US"/>
        </a:p>
      </dgm:t>
    </dgm:pt>
    <dgm:pt modelId="{B12A1716-2EE4-45E6-9185-37DBFDB350D6}" type="pres">
      <dgm:prSet presAssocID="{03CBFB7F-E29F-4427-B3ED-A71E7712FAF0}" presName="hierRoot3" presStyleCnt="0">
        <dgm:presLayoutVars>
          <dgm:hierBranch val="init"/>
        </dgm:presLayoutVars>
      </dgm:prSet>
      <dgm:spPr/>
    </dgm:pt>
    <dgm:pt modelId="{B96BB2EB-0078-4BE7-9AAA-9604F33991BD}" type="pres">
      <dgm:prSet presAssocID="{03CBFB7F-E29F-4427-B3ED-A71E7712FAF0}" presName="rootComposite3" presStyleCnt="0"/>
      <dgm:spPr/>
    </dgm:pt>
    <dgm:pt modelId="{F7C46E79-9AB8-420E-8264-E7ACE17B26C4}" type="pres">
      <dgm:prSet presAssocID="{03CBFB7F-E29F-4427-B3ED-A71E7712FAF0}" presName="rootText3" presStyleLbl="alignAcc1" presStyleIdx="0" presStyleCnt="0" custScaleX="145462" custScaleY="1262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737B93-EA16-4ABE-A6ED-737682840C3E}" type="pres">
      <dgm:prSet presAssocID="{03CBFB7F-E29F-4427-B3ED-A71E7712FAF0}" presName="topArc3" presStyleLbl="parChTrans1D1" presStyleIdx="8" presStyleCnt="10"/>
      <dgm:spPr/>
    </dgm:pt>
    <dgm:pt modelId="{C90A7F0F-CE42-4D7D-AA30-7FBC70383C34}" type="pres">
      <dgm:prSet presAssocID="{03CBFB7F-E29F-4427-B3ED-A71E7712FAF0}" presName="bottomArc3" presStyleLbl="parChTrans1D1" presStyleIdx="9" presStyleCnt="10"/>
      <dgm:spPr/>
    </dgm:pt>
    <dgm:pt modelId="{21867856-ABA0-4F33-9D52-F87255EE1802}" type="pres">
      <dgm:prSet presAssocID="{03CBFB7F-E29F-4427-B3ED-A71E7712FAF0}" presName="topConnNode3" presStyleLbl="asst1" presStyleIdx="0" presStyleCnt="0"/>
      <dgm:spPr/>
      <dgm:t>
        <a:bodyPr/>
        <a:lstStyle/>
        <a:p>
          <a:endParaRPr lang="en-US"/>
        </a:p>
      </dgm:t>
    </dgm:pt>
    <dgm:pt modelId="{B8C0B85D-6B08-4170-BAF7-1A2D1565A446}" type="pres">
      <dgm:prSet presAssocID="{03CBFB7F-E29F-4427-B3ED-A71E7712FAF0}" presName="hierChild6" presStyleCnt="0"/>
      <dgm:spPr/>
    </dgm:pt>
    <dgm:pt modelId="{8398801C-4151-4153-8C75-3FDFA6807CF5}" type="pres">
      <dgm:prSet presAssocID="{03CBFB7F-E29F-4427-B3ED-A71E7712FAF0}" presName="hierChild7" presStyleCnt="0"/>
      <dgm:spPr/>
    </dgm:pt>
  </dgm:ptLst>
  <dgm:cxnLst>
    <dgm:cxn modelId="{C6CE4BE2-76DC-4905-BB05-296AD1538430}" type="presOf" srcId="{9AB0A952-674E-4B34-88E8-1BCCA090F0E0}" destId="{D8310E3F-ABEB-4ADB-AE3D-C6AD2D79C8AD}" srcOrd="0" destOrd="0" presId="urn:microsoft.com/office/officeart/2008/layout/HalfCircleOrganizationChart"/>
    <dgm:cxn modelId="{6B5A9ABC-8EDC-43D5-B3A5-576AA9E41EAC}" srcId="{9AB0A952-674E-4B34-88E8-1BCCA090F0E0}" destId="{E22B361C-B460-4D3F-970E-15962B8AAA79}" srcOrd="2" destOrd="0" parTransId="{D30C50FC-C030-44AE-A15C-B4A20D2C5DB8}" sibTransId="{A4002EBB-C05F-4C27-9490-B24161263A14}"/>
    <dgm:cxn modelId="{8712B907-607F-4D43-9678-4A7039B69858}" type="presOf" srcId="{717222FD-3CEF-43D2-A502-A77F1F2D5F85}" destId="{53A145F6-C303-4798-A77F-502A6D50B29B}" srcOrd="0" destOrd="0" presId="urn:microsoft.com/office/officeart/2008/layout/HalfCircleOrganizationChart"/>
    <dgm:cxn modelId="{F6A5DC4A-30E5-4CEC-81C5-6817F66285DD}" type="presOf" srcId="{D30C50FC-C030-44AE-A15C-B4A20D2C5DB8}" destId="{D36EBA6D-3FCE-41AB-9E26-FA6C27D72B03}" srcOrd="0" destOrd="0" presId="urn:microsoft.com/office/officeart/2008/layout/HalfCircleOrganizationChart"/>
    <dgm:cxn modelId="{C3F8223E-4E86-46D7-8FC3-2B780365E123}" srcId="{9AB0A952-674E-4B34-88E8-1BCCA090F0E0}" destId="{3DA3EA8B-004F-488A-BF80-3C7399F45E6E}" srcOrd="3" destOrd="0" parTransId="{0A6D32F9-93EF-4F27-9049-2D9B6E9F09BD}" sibTransId="{9E23621F-7DC7-47E7-BE1A-2A63740A4717}"/>
    <dgm:cxn modelId="{F95CC4A0-426D-45B5-BBE0-E6C1B8691D28}" type="presOf" srcId="{3DA3EA8B-004F-488A-BF80-3C7399F45E6E}" destId="{1BF99A21-56BF-40CC-852F-1271D5CE86A0}" srcOrd="1" destOrd="0" presId="urn:microsoft.com/office/officeart/2008/layout/HalfCircleOrganizationChart"/>
    <dgm:cxn modelId="{513C3F64-E7F4-40F2-90B2-DCF90C4FCF06}" type="presOf" srcId="{DC2DA5C0-3DE0-43B0-BA93-3500DEA71A68}" destId="{F5D0A5B4-9483-450A-BC12-C990E395C6C4}" srcOrd="0" destOrd="0" presId="urn:microsoft.com/office/officeart/2008/layout/HalfCircleOrganizationChart"/>
    <dgm:cxn modelId="{23170C21-FDD3-4F49-860C-DD0BA7D916D8}" srcId="{9AB0A952-674E-4B34-88E8-1BCCA090F0E0}" destId="{03CBFB7F-E29F-4427-B3ED-A71E7712FAF0}" srcOrd="0" destOrd="0" parTransId="{FC8793AC-7586-4D63-B93C-FEE00AB1A77E}" sibTransId="{D8D55F01-3095-4150-B638-14C5BF458B07}"/>
    <dgm:cxn modelId="{9C204B07-5977-40D6-AE70-4518CDB921BA}" type="presOf" srcId="{0A6D32F9-93EF-4F27-9049-2D9B6E9F09BD}" destId="{551D647B-1E1E-49B8-A90C-3275D54909BD}" srcOrd="0" destOrd="0" presId="urn:microsoft.com/office/officeart/2008/layout/HalfCircleOrganizationChart"/>
    <dgm:cxn modelId="{41403683-3F91-4872-9AFB-A48CF9D65710}" type="presOf" srcId="{03CBFB7F-E29F-4427-B3ED-A71E7712FAF0}" destId="{F7C46E79-9AB8-420E-8264-E7ACE17B26C4}" srcOrd="0" destOrd="0" presId="urn:microsoft.com/office/officeart/2008/layout/HalfCircleOrganizationChart"/>
    <dgm:cxn modelId="{050F79FD-2EF4-48FC-B9DD-318F336816A7}" type="presOf" srcId="{3DA3EA8B-004F-488A-BF80-3C7399F45E6E}" destId="{98F92704-0805-4863-8F82-C4C208B44CAB}" srcOrd="0" destOrd="0" presId="urn:microsoft.com/office/officeart/2008/layout/HalfCircleOrganizationChart"/>
    <dgm:cxn modelId="{BF253E66-58DA-4CA3-9622-A51A37E64A0D}" type="presOf" srcId="{9AB0A952-674E-4B34-88E8-1BCCA090F0E0}" destId="{5DCAEDBA-C9F4-486F-A3E7-761EE9622BE6}" srcOrd="1" destOrd="0" presId="urn:microsoft.com/office/officeart/2008/layout/HalfCircleOrganizationChart"/>
    <dgm:cxn modelId="{B41EE762-A6EC-4C33-93A7-9A82CC79F7F3}" type="presOf" srcId="{FC8793AC-7586-4D63-B93C-FEE00AB1A77E}" destId="{6A2CA17B-31A1-4AA0-8AA8-2852CD29697A}" srcOrd="0" destOrd="0" presId="urn:microsoft.com/office/officeart/2008/layout/HalfCircleOrganizationChart"/>
    <dgm:cxn modelId="{783A958F-D966-4892-A511-B790A2F1613E}" type="presOf" srcId="{03CBFB7F-E29F-4427-B3ED-A71E7712FAF0}" destId="{21867856-ABA0-4F33-9D52-F87255EE1802}" srcOrd="1" destOrd="0" presId="urn:microsoft.com/office/officeart/2008/layout/HalfCircleOrganizationChart"/>
    <dgm:cxn modelId="{2043B511-08AB-4342-A789-18A6490C84BB}" type="presOf" srcId="{DC2DA5C0-3DE0-43B0-BA93-3500DEA71A68}" destId="{C91EA126-D260-415F-B86F-050C83D4AD77}" srcOrd="1" destOrd="0" presId="urn:microsoft.com/office/officeart/2008/layout/HalfCircleOrganizationChart"/>
    <dgm:cxn modelId="{76A21DD9-8CE7-40B2-9403-E15990405FA8}" type="presOf" srcId="{E22B361C-B460-4D3F-970E-15962B8AAA79}" destId="{07F22145-6576-47A0-AA78-71499AEB1251}" srcOrd="0" destOrd="0" presId="urn:microsoft.com/office/officeart/2008/layout/HalfCircleOrganizationChart"/>
    <dgm:cxn modelId="{76B4D9AF-7A18-44DC-8C5F-3769C429AA26}" type="presOf" srcId="{58CADC14-B2DA-42F7-A3CF-0227EE093BE2}" destId="{EC7B789B-004B-49F3-9327-6C3A7B3D49FC}" srcOrd="0" destOrd="0" presId="urn:microsoft.com/office/officeart/2008/layout/HalfCircleOrganizationChart"/>
    <dgm:cxn modelId="{997AF51D-E215-4B19-A516-6251877E6F56}" srcId="{717222FD-3CEF-43D2-A502-A77F1F2D5F85}" destId="{9AB0A952-674E-4B34-88E8-1BCCA090F0E0}" srcOrd="0" destOrd="0" parTransId="{17BDDCAD-75E2-46EE-B3AE-E0BB8F704C40}" sibTransId="{80441563-804F-4C63-81C8-17B90188B1D5}"/>
    <dgm:cxn modelId="{9FACB937-A118-4C26-B62F-BF5B75BC8690}" type="presOf" srcId="{E22B361C-B460-4D3F-970E-15962B8AAA79}" destId="{537E7038-74F4-4121-93AD-5D3D5162C85A}" srcOrd="1" destOrd="0" presId="urn:microsoft.com/office/officeart/2008/layout/HalfCircleOrganizationChart"/>
    <dgm:cxn modelId="{7FFC075F-EDEF-4A9C-BAAB-61DCF22806A7}" srcId="{9AB0A952-674E-4B34-88E8-1BCCA090F0E0}" destId="{DC2DA5C0-3DE0-43B0-BA93-3500DEA71A68}" srcOrd="1" destOrd="0" parTransId="{58CADC14-B2DA-42F7-A3CF-0227EE093BE2}" sibTransId="{5F9D8062-1681-48D2-BE59-C44D5921F20B}"/>
    <dgm:cxn modelId="{DBADF929-BA79-4B90-99D4-59537AD817F4}" type="presParOf" srcId="{53A145F6-C303-4798-A77F-502A6D50B29B}" destId="{2E107CBB-EE4D-4FC7-A51C-2B7A5BAB0918}" srcOrd="0" destOrd="0" presId="urn:microsoft.com/office/officeart/2008/layout/HalfCircleOrganizationChart"/>
    <dgm:cxn modelId="{5C10C3F5-E5F5-4186-91D4-1A8E24B3349C}" type="presParOf" srcId="{2E107CBB-EE4D-4FC7-A51C-2B7A5BAB0918}" destId="{D276A3D9-909F-4D8A-B046-EA1A38CDB93F}" srcOrd="0" destOrd="0" presId="urn:microsoft.com/office/officeart/2008/layout/HalfCircleOrganizationChart"/>
    <dgm:cxn modelId="{D9AF6A09-D2B5-44DC-A957-91FBF5F7E3D5}" type="presParOf" srcId="{D276A3D9-909F-4D8A-B046-EA1A38CDB93F}" destId="{D8310E3F-ABEB-4ADB-AE3D-C6AD2D79C8AD}" srcOrd="0" destOrd="0" presId="urn:microsoft.com/office/officeart/2008/layout/HalfCircleOrganizationChart"/>
    <dgm:cxn modelId="{3B7B000B-0D90-4AFE-AC45-5A43BD6DBCF2}" type="presParOf" srcId="{D276A3D9-909F-4D8A-B046-EA1A38CDB93F}" destId="{8C647E66-B03B-48CD-BB61-453A353532BE}" srcOrd="1" destOrd="0" presId="urn:microsoft.com/office/officeart/2008/layout/HalfCircleOrganizationChart"/>
    <dgm:cxn modelId="{5C624AD4-864C-4C70-BAEB-A82EBF549B8F}" type="presParOf" srcId="{D276A3D9-909F-4D8A-B046-EA1A38CDB93F}" destId="{08545155-84D6-4C52-BBC1-7D4697113B2B}" srcOrd="2" destOrd="0" presId="urn:microsoft.com/office/officeart/2008/layout/HalfCircleOrganizationChart"/>
    <dgm:cxn modelId="{C26BE9B6-12C5-4980-A421-98A279023C0D}" type="presParOf" srcId="{D276A3D9-909F-4D8A-B046-EA1A38CDB93F}" destId="{5DCAEDBA-C9F4-486F-A3E7-761EE9622BE6}" srcOrd="3" destOrd="0" presId="urn:microsoft.com/office/officeart/2008/layout/HalfCircleOrganizationChart"/>
    <dgm:cxn modelId="{DF5883B1-E7E1-4477-AE64-CFC1DB2D2FB3}" type="presParOf" srcId="{2E107CBB-EE4D-4FC7-A51C-2B7A5BAB0918}" destId="{DF7A1607-2C5C-481E-84DC-AA0589B0FAEF}" srcOrd="1" destOrd="0" presId="urn:microsoft.com/office/officeart/2008/layout/HalfCircleOrganizationChart"/>
    <dgm:cxn modelId="{166BADF9-4F0C-4FA7-A579-96235B7752C4}" type="presParOf" srcId="{DF7A1607-2C5C-481E-84DC-AA0589B0FAEF}" destId="{EC7B789B-004B-49F3-9327-6C3A7B3D49FC}" srcOrd="0" destOrd="0" presId="urn:microsoft.com/office/officeart/2008/layout/HalfCircleOrganizationChart"/>
    <dgm:cxn modelId="{C5CB30AB-BC02-4878-A74C-3445759CBD3B}" type="presParOf" srcId="{DF7A1607-2C5C-481E-84DC-AA0589B0FAEF}" destId="{E8175C12-CD71-4C64-8D1A-6A2BA21ED35F}" srcOrd="1" destOrd="0" presId="urn:microsoft.com/office/officeart/2008/layout/HalfCircleOrganizationChart"/>
    <dgm:cxn modelId="{BDD75B34-C779-4B16-A069-03A4E9046E55}" type="presParOf" srcId="{E8175C12-CD71-4C64-8D1A-6A2BA21ED35F}" destId="{28F81E43-B512-41D0-95AD-55E8661972A2}" srcOrd="0" destOrd="0" presId="urn:microsoft.com/office/officeart/2008/layout/HalfCircleOrganizationChart"/>
    <dgm:cxn modelId="{0870AE2A-598C-4AEB-8AED-BDB72C09CCA1}" type="presParOf" srcId="{28F81E43-B512-41D0-95AD-55E8661972A2}" destId="{F5D0A5B4-9483-450A-BC12-C990E395C6C4}" srcOrd="0" destOrd="0" presId="urn:microsoft.com/office/officeart/2008/layout/HalfCircleOrganizationChart"/>
    <dgm:cxn modelId="{C52D640D-3494-4246-86C0-B2874045D4C6}" type="presParOf" srcId="{28F81E43-B512-41D0-95AD-55E8661972A2}" destId="{9AF8092F-1155-4E46-97BD-135CFD9B5274}" srcOrd="1" destOrd="0" presId="urn:microsoft.com/office/officeart/2008/layout/HalfCircleOrganizationChart"/>
    <dgm:cxn modelId="{7CF3BCD5-8D00-46DE-88D7-55A82D9445CE}" type="presParOf" srcId="{28F81E43-B512-41D0-95AD-55E8661972A2}" destId="{C7105B43-3038-4A6D-93CF-3E23F2A815C4}" srcOrd="2" destOrd="0" presId="urn:microsoft.com/office/officeart/2008/layout/HalfCircleOrganizationChart"/>
    <dgm:cxn modelId="{B9A1F940-C8F0-4301-813B-3ECF434D817F}" type="presParOf" srcId="{28F81E43-B512-41D0-95AD-55E8661972A2}" destId="{C91EA126-D260-415F-B86F-050C83D4AD77}" srcOrd="3" destOrd="0" presId="urn:microsoft.com/office/officeart/2008/layout/HalfCircleOrganizationChart"/>
    <dgm:cxn modelId="{D9624020-EDFA-4689-ADEB-DCDB6609D1E0}" type="presParOf" srcId="{E8175C12-CD71-4C64-8D1A-6A2BA21ED35F}" destId="{856B41BF-7293-4835-98BE-E072D25C8CDC}" srcOrd="1" destOrd="0" presId="urn:microsoft.com/office/officeart/2008/layout/HalfCircleOrganizationChart"/>
    <dgm:cxn modelId="{0D0F6B42-748F-4917-972E-A57A5D7D3ED2}" type="presParOf" srcId="{E8175C12-CD71-4C64-8D1A-6A2BA21ED35F}" destId="{6D56B7E4-99E7-495A-8091-26E5DD22A407}" srcOrd="2" destOrd="0" presId="urn:microsoft.com/office/officeart/2008/layout/HalfCircleOrganizationChart"/>
    <dgm:cxn modelId="{D28370EC-A5EB-465F-8C25-B16006BBB3DB}" type="presParOf" srcId="{DF7A1607-2C5C-481E-84DC-AA0589B0FAEF}" destId="{D36EBA6D-3FCE-41AB-9E26-FA6C27D72B03}" srcOrd="2" destOrd="0" presId="urn:microsoft.com/office/officeart/2008/layout/HalfCircleOrganizationChart"/>
    <dgm:cxn modelId="{F9ABA5CB-C8E9-40C9-8DB1-9976BB0230B3}" type="presParOf" srcId="{DF7A1607-2C5C-481E-84DC-AA0589B0FAEF}" destId="{32657F78-A194-42AC-87E3-CECBE8623557}" srcOrd="3" destOrd="0" presId="urn:microsoft.com/office/officeart/2008/layout/HalfCircleOrganizationChart"/>
    <dgm:cxn modelId="{4C0969D7-CB23-492D-8997-B742D26F19FA}" type="presParOf" srcId="{32657F78-A194-42AC-87E3-CECBE8623557}" destId="{42E3EEFB-E793-485B-A7CB-D2059D38E69A}" srcOrd="0" destOrd="0" presId="urn:microsoft.com/office/officeart/2008/layout/HalfCircleOrganizationChart"/>
    <dgm:cxn modelId="{C5A747D1-FEE6-462E-9D14-D5C0BC9A2312}" type="presParOf" srcId="{42E3EEFB-E793-485B-A7CB-D2059D38E69A}" destId="{07F22145-6576-47A0-AA78-71499AEB1251}" srcOrd="0" destOrd="0" presId="urn:microsoft.com/office/officeart/2008/layout/HalfCircleOrganizationChart"/>
    <dgm:cxn modelId="{D0A867E3-DE35-45C6-B01D-3DDB3DEEE673}" type="presParOf" srcId="{42E3EEFB-E793-485B-A7CB-D2059D38E69A}" destId="{F3961039-F9EF-421B-AEB7-0566313E3A36}" srcOrd="1" destOrd="0" presId="urn:microsoft.com/office/officeart/2008/layout/HalfCircleOrganizationChart"/>
    <dgm:cxn modelId="{1D15F15A-362F-43B6-8294-05F24C098D75}" type="presParOf" srcId="{42E3EEFB-E793-485B-A7CB-D2059D38E69A}" destId="{D65A75DD-BC2E-40DF-8977-1007914E6BC7}" srcOrd="2" destOrd="0" presId="urn:microsoft.com/office/officeart/2008/layout/HalfCircleOrganizationChart"/>
    <dgm:cxn modelId="{545578D4-638F-430E-B011-C87DD40B5226}" type="presParOf" srcId="{42E3EEFB-E793-485B-A7CB-D2059D38E69A}" destId="{537E7038-74F4-4121-93AD-5D3D5162C85A}" srcOrd="3" destOrd="0" presId="urn:microsoft.com/office/officeart/2008/layout/HalfCircleOrganizationChart"/>
    <dgm:cxn modelId="{07685C2A-1656-4F97-B2E1-F86ADA18EF2B}" type="presParOf" srcId="{32657F78-A194-42AC-87E3-CECBE8623557}" destId="{9ABC9B11-FB82-45A0-A49F-0FB485C2EAC3}" srcOrd="1" destOrd="0" presId="urn:microsoft.com/office/officeart/2008/layout/HalfCircleOrganizationChart"/>
    <dgm:cxn modelId="{515D72A0-9347-4016-8368-9E3DE50CDE97}" type="presParOf" srcId="{32657F78-A194-42AC-87E3-CECBE8623557}" destId="{5971324D-056F-4925-9878-7670187F66B9}" srcOrd="2" destOrd="0" presId="urn:microsoft.com/office/officeart/2008/layout/HalfCircleOrganizationChart"/>
    <dgm:cxn modelId="{614E7A15-C184-4132-9D11-FC4A1585E582}" type="presParOf" srcId="{DF7A1607-2C5C-481E-84DC-AA0589B0FAEF}" destId="{551D647B-1E1E-49B8-A90C-3275D54909BD}" srcOrd="4" destOrd="0" presId="urn:microsoft.com/office/officeart/2008/layout/HalfCircleOrganizationChart"/>
    <dgm:cxn modelId="{FCDD90B1-7776-4499-BE3E-E82E941F864A}" type="presParOf" srcId="{DF7A1607-2C5C-481E-84DC-AA0589B0FAEF}" destId="{688DED1E-FDBD-4709-9F36-3BD654136139}" srcOrd="5" destOrd="0" presId="urn:microsoft.com/office/officeart/2008/layout/HalfCircleOrganizationChart"/>
    <dgm:cxn modelId="{AEC7A02D-295B-48DA-8C5B-92AAD49D8066}" type="presParOf" srcId="{688DED1E-FDBD-4709-9F36-3BD654136139}" destId="{0F0A7542-F45B-4564-A4C3-BEC5C0263995}" srcOrd="0" destOrd="0" presId="urn:microsoft.com/office/officeart/2008/layout/HalfCircleOrganizationChart"/>
    <dgm:cxn modelId="{389F10D2-0B4D-48D1-AD4E-7811DDDD70BB}" type="presParOf" srcId="{0F0A7542-F45B-4564-A4C3-BEC5C0263995}" destId="{98F92704-0805-4863-8F82-C4C208B44CAB}" srcOrd="0" destOrd="0" presId="urn:microsoft.com/office/officeart/2008/layout/HalfCircleOrganizationChart"/>
    <dgm:cxn modelId="{03FAAD6A-B36C-4461-A5AD-813A86832824}" type="presParOf" srcId="{0F0A7542-F45B-4564-A4C3-BEC5C0263995}" destId="{FEFC91F0-01B0-47BD-8FFF-7BB04FFC4406}" srcOrd="1" destOrd="0" presId="urn:microsoft.com/office/officeart/2008/layout/HalfCircleOrganizationChart"/>
    <dgm:cxn modelId="{32872734-479C-41F5-835E-2D2A0D09904C}" type="presParOf" srcId="{0F0A7542-F45B-4564-A4C3-BEC5C0263995}" destId="{27B1B2F0-6BAB-4E5F-B56F-5B3346F6819F}" srcOrd="2" destOrd="0" presId="urn:microsoft.com/office/officeart/2008/layout/HalfCircleOrganizationChart"/>
    <dgm:cxn modelId="{DCFC1E54-FADD-4AEF-8ECB-BE2DAE3C15C9}" type="presParOf" srcId="{0F0A7542-F45B-4564-A4C3-BEC5C0263995}" destId="{1BF99A21-56BF-40CC-852F-1271D5CE86A0}" srcOrd="3" destOrd="0" presId="urn:microsoft.com/office/officeart/2008/layout/HalfCircleOrganizationChart"/>
    <dgm:cxn modelId="{A01A95D6-4FBD-44DA-8351-7F6A6C5619AC}" type="presParOf" srcId="{688DED1E-FDBD-4709-9F36-3BD654136139}" destId="{DACBB324-CF6F-478D-A2DA-E6758C082DB3}" srcOrd="1" destOrd="0" presId="urn:microsoft.com/office/officeart/2008/layout/HalfCircleOrganizationChart"/>
    <dgm:cxn modelId="{67BFEEA6-9761-4DB9-96DA-F108C9326A21}" type="presParOf" srcId="{688DED1E-FDBD-4709-9F36-3BD654136139}" destId="{8B841332-5B5F-42E7-BEB5-03F175E63AE6}" srcOrd="2" destOrd="0" presId="urn:microsoft.com/office/officeart/2008/layout/HalfCircleOrganizationChart"/>
    <dgm:cxn modelId="{BC203CD3-FCF2-4587-95A2-4132B2ECE2FD}" type="presParOf" srcId="{2E107CBB-EE4D-4FC7-A51C-2B7A5BAB0918}" destId="{3C84F8B3-AD67-4206-9058-A9E8BF66A2CA}" srcOrd="2" destOrd="0" presId="urn:microsoft.com/office/officeart/2008/layout/HalfCircleOrganizationChart"/>
    <dgm:cxn modelId="{8B15DCBF-B259-4575-9A08-650528C57334}" type="presParOf" srcId="{3C84F8B3-AD67-4206-9058-A9E8BF66A2CA}" destId="{6A2CA17B-31A1-4AA0-8AA8-2852CD29697A}" srcOrd="0" destOrd="0" presId="urn:microsoft.com/office/officeart/2008/layout/HalfCircleOrganizationChart"/>
    <dgm:cxn modelId="{B5F35D96-5C07-475C-88C6-4A015BD59B1D}" type="presParOf" srcId="{3C84F8B3-AD67-4206-9058-A9E8BF66A2CA}" destId="{B12A1716-2EE4-45E6-9185-37DBFDB350D6}" srcOrd="1" destOrd="0" presId="urn:microsoft.com/office/officeart/2008/layout/HalfCircleOrganizationChart"/>
    <dgm:cxn modelId="{75A26EF8-EEC7-4336-8EAD-2CDEBF8633EA}" type="presParOf" srcId="{B12A1716-2EE4-45E6-9185-37DBFDB350D6}" destId="{B96BB2EB-0078-4BE7-9AAA-9604F33991BD}" srcOrd="0" destOrd="0" presId="urn:microsoft.com/office/officeart/2008/layout/HalfCircleOrganizationChart"/>
    <dgm:cxn modelId="{A2918CFD-4BAA-4D88-917A-0C245DD085DA}" type="presParOf" srcId="{B96BB2EB-0078-4BE7-9AAA-9604F33991BD}" destId="{F7C46E79-9AB8-420E-8264-E7ACE17B26C4}" srcOrd="0" destOrd="0" presId="urn:microsoft.com/office/officeart/2008/layout/HalfCircleOrganizationChart"/>
    <dgm:cxn modelId="{FC6D3690-19AA-4EF1-BB3A-37249B85F44A}" type="presParOf" srcId="{B96BB2EB-0078-4BE7-9AAA-9604F33991BD}" destId="{FD737B93-EA16-4ABE-A6ED-737682840C3E}" srcOrd="1" destOrd="0" presId="urn:microsoft.com/office/officeart/2008/layout/HalfCircleOrganizationChart"/>
    <dgm:cxn modelId="{B48D2BB1-063E-43CE-B4CC-FD2FFDA24DA0}" type="presParOf" srcId="{B96BB2EB-0078-4BE7-9AAA-9604F33991BD}" destId="{C90A7F0F-CE42-4D7D-AA30-7FBC70383C34}" srcOrd="2" destOrd="0" presId="urn:microsoft.com/office/officeart/2008/layout/HalfCircleOrganizationChart"/>
    <dgm:cxn modelId="{5A86A3CF-6235-4751-BBFC-66D784053764}" type="presParOf" srcId="{B96BB2EB-0078-4BE7-9AAA-9604F33991BD}" destId="{21867856-ABA0-4F33-9D52-F87255EE1802}" srcOrd="3" destOrd="0" presId="urn:microsoft.com/office/officeart/2008/layout/HalfCircleOrganizationChart"/>
    <dgm:cxn modelId="{D4499AAC-D9F2-4DCA-95DF-694132D09487}" type="presParOf" srcId="{B12A1716-2EE4-45E6-9185-37DBFDB350D6}" destId="{B8C0B85D-6B08-4170-BAF7-1A2D1565A446}" srcOrd="1" destOrd="0" presId="urn:microsoft.com/office/officeart/2008/layout/HalfCircleOrganizationChart"/>
    <dgm:cxn modelId="{E329B1E7-C0A6-46DA-9723-1AF0F269D268}" type="presParOf" srcId="{B12A1716-2EE4-45E6-9185-37DBFDB350D6}" destId="{8398801C-4151-4153-8C75-3FDFA6807CF5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CA17B-31A1-4AA0-8AA8-2852CD29697A}">
      <dsp:nvSpPr>
        <dsp:cNvPr id="0" name=""/>
        <dsp:cNvSpPr/>
      </dsp:nvSpPr>
      <dsp:spPr>
        <a:xfrm>
          <a:off x="3091378" y="2020071"/>
          <a:ext cx="1023421" cy="694861"/>
        </a:xfrm>
        <a:custGeom>
          <a:avLst/>
          <a:gdLst/>
          <a:ahLst/>
          <a:cxnLst/>
          <a:rect l="0" t="0" r="0" b="0"/>
          <a:pathLst>
            <a:path>
              <a:moveTo>
                <a:pt x="1023421" y="0"/>
              </a:moveTo>
              <a:lnTo>
                <a:pt x="1023421" y="694861"/>
              </a:lnTo>
              <a:lnTo>
                <a:pt x="0" y="6948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D647B-1E1E-49B8-A90C-3275D54909BD}">
      <dsp:nvSpPr>
        <dsp:cNvPr id="0" name=""/>
        <dsp:cNvSpPr/>
      </dsp:nvSpPr>
      <dsp:spPr>
        <a:xfrm>
          <a:off x="4114799" y="2020071"/>
          <a:ext cx="2227502" cy="1935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2017"/>
              </a:lnTo>
              <a:lnTo>
                <a:pt x="2227502" y="1742017"/>
              </a:lnTo>
              <a:lnTo>
                <a:pt x="2227502" y="19353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EBA6D-3FCE-41AB-9E26-FA6C27D72B03}">
      <dsp:nvSpPr>
        <dsp:cNvPr id="0" name=""/>
        <dsp:cNvSpPr/>
      </dsp:nvSpPr>
      <dsp:spPr>
        <a:xfrm>
          <a:off x="4069079" y="2020071"/>
          <a:ext cx="91440" cy="19353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53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7B789B-004B-49F3-9327-6C3A7B3D49FC}">
      <dsp:nvSpPr>
        <dsp:cNvPr id="0" name=""/>
        <dsp:cNvSpPr/>
      </dsp:nvSpPr>
      <dsp:spPr>
        <a:xfrm>
          <a:off x="1887297" y="2020071"/>
          <a:ext cx="2227502" cy="1935312"/>
        </a:xfrm>
        <a:custGeom>
          <a:avLst/>
          <a:gdLst/>
          <a:ahLst/>
          <a:cxnLst/>
          <a:rect l="0" t="0" r="0" b="0"/>
          <a:pathLst>
            <a:path>
              <a:moveTo>
                <a:pt x="2227502" y="0"/>
              </a:moveTo>
              <a:lnTo>
                <a:pt x="2227502" y="1742017"/>
              </a:lnTo>
              <a:lnTo>
                <a:pt x="0" y="1742017"/>
              </a:lnTo>
              <a:lnTo>
                <a:pt x="0" y="19353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47E66-B03B-48CD-BB61-453A353532BE}">
      <dsp:nvSpPr>
        <dsp:cNvPr id="0" name=""/>
        <dsp:cNvSpPr/>
      </dsp:nvSpPr>
      <dsp:spPr>
        <a:xfrm>
          <a:off x="3181946" y="960"/>
          <a:ext cx="1865707" cy="20191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545155-84D6-4C52-BBC1-7D4697113B2B}">
      <dsp:nvSpPr>
        <dsp:cNvPr id="0" name=""/>
        <dsp:cNvSpPr/>
      </dsp:nvSpPr>
      <dsp:spPr>
        <a:xfrm>
          <a:off x="3181946" y="960"/>
          <a:ext cx="1865707" cy="20191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310E3F-ABEB-4ADB-AE3D-C6AD2D79C8AD}">
      <dsp:nvSpPr>
        <dsp:cNvPr id="0" name=""/>
        <dsp:cNvSpPr/>
      </dsp:nvSpPr>
      <dsp:spPr>
        <a:xfrm>
          <a:off x="2249092" y="364400"/>
          <a:ext cx="3731415" cy="129223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Success of Mobile Money in Developing Countries. Why?</a:t>
          </a:r>
          <a:endParaRPr lang="en-US" sz="1700" b="1" kern="1200" dirty="0"/>
        </a:p>
      </dsp:txBody>
      <dsp:txXfrm>
        <a:off x="2249092" y="364400"/>
        <a:ext cx="3731415" cy="1292231"/>
      </dsp:txXfrm>
    </dsp:sp>
    <dsp:sp modelId="{9AF8092F-1155-4E46-97BD-135CFD9B5274}">
      <dsp:nvSpPr>
        <dsp:cNvPr id="0" name=""/>
        <dsp:cNvSpPr/>
      </dsp:nvSpPr>
      <dsp:spPr>
        <a:xfrm>
          <a:off x="1427070" y="3955384"/>
          <a:ext cx="920455" cy="92045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05B43-3038-4A6D-93CF-3E23F2A815C4}">
      <dsp:nvSpPr>
        <dsp:cNvPr id="0" name=""/>
        <dsp:cNvSpPr/>
      </dsp:nvSpPr>
      <dsp:spPr>
        <a:xfrm>
          <a:off x="1427070" y="3955384"/>
          <a:ext cx="920455" cy="92045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0A5B4-9483-450A-BC12-C990E395C6C4}">
      <dsp:nvSpPr>
        <dsp:cNvPr id="0" name=""/>
        <dsp:cNvSpPr/>
      </dsp:nvSpPr>
      <dsp:spPr>
        <a:xfrm>
          <a:off x="966842" y="4121066"/>
          <a:ext cx="1840910" cy="5890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High Number of Unbanked people</a:t>
          </a:r>
          <a:endParaRPr lang="en-US" sz="1700" b="1" kern="1200" dirty="0"/>
        </a:p>
      </dsp:txBody>
      <dsp:txXfrm>
        <a:off x="966842" y="4121066"/>
        <a:ext cx="1840910" cy="589091"/>
      </dsp:txXfrm>
    </dsp:sp>
    <dsp:sp modelId="{F3961039-F9EF-421B-AEB7-0566313E3A36}">
      <dsp:nvSpPr>
        <dsp:cNvPr id="0" name=""/>
        <dsp:cNvSpPr/>
      </dsp:nvSpPr>
      <dsp:spPr>
        <a:xfrm>
          <a:off x="3654572" y="3955384"/>
          <a:ext cx="920455" cy="92045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A75DD-BC2E-40DF-8977-1007914E6BC7}">
      <dsp:nvSpPr>
        <dsp:cNvPr id="0" name=""/>
        <dsp:cNvSpPr/>
      </dsp:nvSpPr>
      <dsp:spPr>
        <a:xfrm>
          <a:off x="3654572" y="3955384"/>
          <a:ext cx="920455" cy="92045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22145-6576-47A0-AA78-71499AEB1251}">
      <dsp:nvSpPr>
        <dsp:cNvPr id="0" name=""/>
        <dsp:cNvSpPr/>
      </dsp:nvSpPr>
      <dsp:spPr>
        <a:xfrm>
          <a:off x="3194344" y="4121066"/>
          <a:ext cx="1840910" cy="5890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Transportation Issues</a:t>
          </a:r>
          <a:endParaRPr lang="en-US" sz="1700" b="1" kern="1200" dirty="0"/>
        </a:p>
      </dsp:txBody>
      <dsp:txXfrm>
        <a:off x="3194344" y="4121066"/>
        <a:ext cx="1840910" cy="589091"/>
      </dsp:txXfrm>
    </dsp:sp>
    <dsp:sp modelId="{FEFC91F0-01B0-47BD-8FFF-7BB04FFC4406}">
      <dsp:nvSpPr>
        <dsp:cNvPr id="0" name=""/>
        <dsp:cNvSpPr/>
      </dsp:nvSpPr>
      <dsp:spPr>
        <a:xfrm>
          <a:off x="5882074" y="3955384"/>
          <a:ext cx="920455" cy="92045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B1B2F0-6BAB-4E5F-B56F-5B3346F6819F}">
      <dsp:nvSpPr>
        <dsp:cNvPr id="0" name=""/>
        <dsp:cNvSpPr/>
      </dsp:nvSpPr>
      <dsp:spPr>
        <a:xfrm>
          <a:off x="5882074" y="3955384"/>
          <a:ext cx="920455" cy="92045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92704-0805-4863-8F82-C4C208B44CAB}">
      <dsp:nvSpPr>
        <dsp:cNvPr id="0" name=""/>
        <dsp:cNvSpPr/>
      </dsp:nvSpPr>
      <dsp:spPr>
        <a:xfrm>
          <a:off x="5421846" y="4121066"/>
          <a:ext cx="1840910" cy="5890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High Number of Microfinance Loans</a:t>
          </a:r>
          <a:endParaRPr lang="en-US" sz="1700" b="1" kern="1200" dirty="0"/>
        </a:p>
      </dsp:txBody>
      <dsp:txXfrm>
        <a:off x="5421846" y="4121066"/>
        <a:ext cx="1840910" cy="589091"/>
      </dsp:txXfrm>
    </dsp:sp>
    <dsp:sp modelId="{FD737B93-EA16-4ABE-A6ED-737682840C3E}">
      <dsp:nvSpPr>
        <dsp:cNvPr id="0" name=""/>
        <dsp:cNvSpPr/>
      </dsp:nvSpPr>
      <dsp:spPr>
        <a:xfrm>
          <a:off x="1913135" y="2406662"/>
          <a:ext cx="1338912" cy="116213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A7F0F-CE42-4D7D-AA30-7FBC70383C34}">
      <dsp:nvSpPr>
        <dsp:cNvPr id="0" name=""/>
        <dsp:cNvSpPr/>
      </dsp:nvSpPr>
      <dsp:spPr>
        <a:xfrm>
          <a:off x="1913135" y="2406662"/>
          <a:ext cx="1338912" cy="116213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46E79-9AB8-420E-8264-E7ACE17B26C4}">
      <dsp:nvSpPr>
        <dsp:cNvPr id="0" name=""/>
        <dsp:cNvSpPr/>
      </dsp:nvSpPr>
      <dsp:spPr>
        <a:xfrm>
          <a:off x="1243678" y="2615846"/>
          <a:ext cx="2677825" cy="74376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243678" y="2615846"/>
        <a:ext cx="2677825" cy="743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70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10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66800"/>
            <a:ext cx="2057400" cy="5059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66800"/>
            <a:ext cx="6019800" cy="5059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47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74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06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05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38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62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79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4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19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90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13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49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76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14600"/>
            <a:ext cx="4038600" cy="361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038600" cy="361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6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38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265488"/>
            <a:ext cx="4040188" cy="30591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38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265488"/>
            <a:ext cx="4041775" cy="30591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48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7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62000" y="3048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roid Arabic Kufi" pitchFamily="34" charset="0"/>
                <a:cs typeface="AdvertisingLight" pitchFamily="2" charset="-78"/>
              </a:rPr>
              <a:t>خطة تطوير قطاع الاتصالات في مصر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Droid Arabic Kufi" pitchFamily="34" charset="0"/>
              <a:cs typeface="AdvertisingLigh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7794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3008313" cy="9905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10191"/>
            <a:ext cx="3008313" cy="41159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5487E219-BF3D-42AA-B1D2-16A9ABD5B2F3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BAA2AA-7C2A-487C-97D4-566DEA37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9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-267900" y="4245430"/>
            <a:ext cx="589581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8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NTRA</a:t>
            </a:r>
            <a:endParaRPr lang="en-US" sz="13800" dirty="0">
              <a:solidFill>
                <a:schemeClr val="bg1">
                  <a:lumMod val="9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EG" sz="3200" dirty="0" smtClean="0">
                <a:solidFill>
                  <a:schemeClr val="tx2"/>
                </a:solidFill>
                <a:latin typeface="Tahoma" pitchFamily="34" charset="0"/>
              </a:rPr>
              <a:t>الاقتصاد الرقمى</a:t>
            </a:r>
            <a:r>
              <a:rPr lang="en-US" sz="3200" b="1" dirty="0" smtClean="0">
                <a:solidFill>
                  <a:schemeClr val="tx2"/>
                </a:solidFill>
                <a:latin typeface="Times New Roman" pitchFamily="18" charset="0"/>
              </a:rPr>
              <a:t> - </a:t>
            </a:r>
            <a:r>
              <a:rPr lang="ar-EG" sz="32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ar-EG" sz="3200" dirty="0" smtClean="0">
                <a:solidFill>
                  <a:schemeClr val="tx2"/>
                </a:solidFill>
                <a:latin typeface="Tahoma" pitchFamily="34" charset="0"/>
              </a:rPr>
              <a:t>الأهداف الاستراتيجية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07"/>
          <a:stretch/>
        </p:blipFill>
        <p:spPr>
          <a:xfrm>
            <a:off x="5667214" y="6096001"/>
            <a:ext cx="2304956" cy="533399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 flipH="1">
            <a:off x="8229600" y="5943598"/>
            <a:ext cx="802946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10800000">
            <a:off x="8101832" y="5943599"/>
            <a:ext cx="12776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10800000">
            <a:off x="7972170" y="5943599"/>
            <a:ext cx="12776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H="1" flipV="1">
            <a:off x="76200" y="5943599"/>
            <a:ext cx="7895970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096000"/>
            <a:ext cx="802946" cy="533399"/>
          </a:xfrm>
          <a:prstGeom prst="rect">
            <a:avLst/>
          </a:prstGeom>
        </p:spPr>
      </p:pic>
      <p:cxnSp>
        <p:nvCxnSpPr>
          <p:cNvPr id="20" name="Straight Connector 19"/>
          <p:cNvCxnSpPr/>
          <p:nvPr userDrawn="1"/>
        </p:nvCxnSpPr>
        <p:spPr>
          <a:xfrm flipV="1">
            <a:off x="8099938" y="6096000"/>
            <a:ext cx="0" cy="533400"/>
          </a:xfrm>
          <a:prstGeom prst="line">
            <a:avLst/>
          </a:prstGeom>
          <a:ln w="3175">
            <a:solidFill>
              <a:srgbClr val="0F21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 userDrawn="1"/>
        </p:nvSpPr>
        <p:spPr>
          <a:xfrm>
            <a:off x="87086" y="6324600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C36F7B-EAB2-42E8-B41B-161194829D8E}" type="slidenum">
              <a:rPr lang="en-US" smtClean="0">
                <a:solidFill>
                  <a:srgbClr val="0F2154"/>
                </a:solidFill>
              </a:rPr>
              <a:pPr/>
              <a:t>‹#›</a:t>
            </a:fld>
            <a:endParaRPr lang="en-US" dirty="0">
              <a:solidFill>
                <a:srgbClr val="0F21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42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AdvertisingLight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dvertisingLight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AdvertisingLight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dvertisingLight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dvertisingLight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dvertisingLight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F5523-2F81-46C1-A1F1-A164C6581A3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D5223-FFFE-4655-ABBE-060891AAE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9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Mobile Banking Services Overview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981200" y="2971800"/>
            <a:ext cx="4876800" cy="106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Evolution and Impact of Mobile Money in Developing Countries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45720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Ahmed Said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Director of Economic Affairs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National Telecom Regulatory Authority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Egypt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6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Reaching the “Unbanked”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/>
              <a:t>significant number of adults (2.7 billion) in the developing world have no access to basic banking </a:t>
            </a:r>
            <a:r>
              <a:rPr lang="en-US" dirty="0" smtClean="0"/>
              <a:t>services</a:t>
            </a:r>
          </a:p>
          <a:p>
            <a:r>
              <a:rPr lang="en-US" dirty="0" smtClean="0"/>
              <a:t>This </a:t>
            </a:r>
            <a:r>
              <a:rPr lang="en-US" dirty="0"/>
              <a:t>lack of access constrains growth and prosperity for both consumers and the </a:t>
            </a:r>
            <a:r>
              <a:rPr lang="en-US" dirty="0" smtClean="0"/>
              <a:t>economy</a:t>
            </a:r>
          </a:p>
          <a:p>
            <a:r>
              <a:rPr lang="en-US" dirty="0" smtClean="0"/>
              <a:t>Using </a:t>
            </a:r>
            <a:r>
              <a:rPr lang="en-US" dirty="0"/>
              <a:t>mobile phones for banking (m-banking) offers tremendous opportunities to enhance growth and </a:t>
            </a:r>
            <a:r>
              <a:rPr lang="en-US" dirty="0" smtClean="0"/>
              <a:t>development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21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241300"/>
            <a:ext cx="8229600" cy="838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As of December 2014, there were 255 live mobile money services in 89 markets compared with </a:t>
            </a:r>
            <a:r>
              <a:rPr lang="en-US" b="1" dirty="0" smtClean="0">
                <a:solidFill>
                  <a:schemeClr val="tx2"/>
                </a:solidFill>
              </a:rPr>
              <a:t>one </a:t>
            </a:r>
            <a:r>
              <a:rPr lang="en-US" b="1" dirty="0">
                <a:solidFill>
                  <a:schemeClr val="tx2"/>
                </a:solidFill>
              </a:rPr>
              <a:t>live </a:t>
            </a:r>
            <a:r>
              <a:rPr lang="en-US" b="1" dirty="0" smtClean="0">
                <a:solidFill>
                  <a:schemeClr val="tx2"/>
                </a:solidFill>
              </a:rPr>
              <a:t>service </a:t>
            </a:r>
            <a:r>
              <a:rPr lang="en-US" b="1" dirty="0">
                <a:solidFill>
                  <a:schemeClr val="tx2"/>
                </a:solidFill>
              </a:rPr>
              <a:t>across </a:t>
            </a:r>
            <a:r>
              <a:rPr lang="en-US" b="1" dirty="0" smtClean="0">
                <a:solidFill>
                  <a:schemeClr val="tx2"/>
                </a:solidFill>
              </a:rPr>
              <a:t>one market between 2001 and 2003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041189"/>
            <a:ext cx="7452455" cy="4978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0" y="5562599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Source: GSMA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78674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Mobile Payment is increasing at a rapid pace with non banks slowly increasing their share of transactions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19200"/>
            <a:ext cx="8229600" cy="4343399"/>
          </a:xfrm>
        </p:spPr>
      </p:pic>
      <p:sp>
        <p:nvSpPr>
          <p:cNvPr id="5" name="TextBox 4"/>
          <p:cNvSpPr txBox="1"/>
          <p:nvPr/>
        </p:nvSpPr>
        <p:spPr>
          <a:xfrm>
            <a:off x="228600" y="556260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Source: World Payment report 2014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69145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The mobile money service has started in Egypt in April 2013 by the three mobile operators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r>
              <a:rPr lang="en-US" sz="2400" dirty="0" smtClean="0"/>
              <a:t>3 mobile operators provide the mobile money service.</a:t>
            </a:r>
          </a:p>
          <a:p>
            <a:r>
              <a:rPr lang="en-US" sz="2400" dirty="0" smtClean="0"/>
              <a:t>Currently there are 1.4 million users (Jan 15’)</a:t>
            </a:r>
          </a:p>
          <a:p>
            <a:r>
              <a:rPr lang="en-US" sz="2400" dirty="0" smtClean="0"/>
              <a:t>No interoperability </a:t>
            </a:r>
          </a:p>
          <a:p>
            <a:r>
              <a:rPr lang="en-US" sz="2400" dirty="0" smtClean="0"/>
              <a:t>There should be a bank involved</a:t>
            </a:r>
          </a:p>
          <a:p>
            <a:r>
              <a:rPr lang="en-US" sz="2400" dirty="0" smtClean="0"/>
              <a:t>Cooperation between Telecom Regulator and Central bank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090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In general most of the mobile money success stories are in the developing countries.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255059"/>
              </p:ext>
            </p:extLst>
          </p:nvPr>
        </p:nvGraphicFramePr>
        <p:xfrm>
          <a:off x="457200" y="9144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28800" y="33528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Lower GDP </a:t>
            </a:r>
          </a:p>
          <a:p>
            <a:pPr algn="ctr"/>
            <a:r>
              <a:rPr lang="en-US" b="1" dirty="0"/>
              <a:t>&amp;</a:t>
            </a:r>
            <a:endParaRPr lang="en-US" b="1" dirty="0" smtClean="0"/>
          </a:p>
          <a:p>
            <a:pPr algn="ctr"/>
            <a:r>
              <a:rPr lang="en-US" b="1" dirty="0" smtClean="0"/>
              <a:t>Low income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784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chemeClr val="tx2"/>
                </a:solidFill>
              </a:rPr>
              <a:t>In well-established mobile money systems, revenue generation has reached as high as 21% of total MNO </a:t>
            </a:r>
            <a:r>
              <a:rPr lang="en-US" sz="2400" b="1" dirty="0" smtClean="0">
                <a:solidFill>
                  <a:schemeClr val="tx2"/>
                </a:solidFill>
              </a:rPr>
              <a:t>revenue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1" y="1143000"/>
            <a:ext cx="7848600" cy="4678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756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Still there are lots of actions and steps towards increasing and expanding the usage of mobile banking services across the world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Awareness</a:t>
            </a:r>
          </a:p>
          <a:p>
            <a:r>
              <a:rPr lang="en-US" sz="2400" dirty="0" smtClean="0"/>
              <a:t>Customer </a:t>
            </a:r>
            <a:r>
              <a:rPr lang="en-US" sz="2400" dirty="0"/>
              <a:t>Intelligence: Understanding customers’ needs</a:t>
            </a:r>
          </a:p>
          <a:p>
            <a:r>
              <a:rPr lang="en-US" sz="2400" dirty="0" smtClean="0"/>
              <a:t>Interoperability between service providers</a:t>
            </a:r>
          </a:p>
          <a:p>
            <a:r>
              <a:rPr lang="en-US" sz="2400" dirty="0" smtClean="0"/>
              <a:t>Involving more non banking institutions</a:t>
            </a:r>
          </a:p>
          <a:p>
            <a:r>
              <a:rPr lang="en-US" sz="2400" dirty="0" smtClean="0"/>
              <a:t>The microfinance loans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481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5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287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Mobile Banking Services Overview</vt:lpstr>
      <vt:lpstr>Reaching the “Unbanked”</vt:lpstr>
      <vt:lpstr>PowerPoint Presentation</vt:lpstr>
      <vt:lpstr>Mobile Payment is increasing at a rapid pace with non banks slowly increasing their share of transactions</vt:lpstr>
      <vt:lpstr>The mobile money service has started in Egypt in April 2013 by the three mobile operators</vt:lpstr>
      <vt:lpstr>In general most of the mobile money success stories are in the developing countries.</vt:lpstr>
      <vt:lpstr>In well-established mobile money systems, revenue generation has reached as high as 21% of total MNO revenue</vt:lpstr>
      <vt:lpstr>Still there are lots of actions and steps towards increasing and expanding the usage of mobile banking services across the world</vt:lpstr>
      <vt:lpstr>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Aziza Khalil</dc:creator>
  <cp:lastModifiedBy>NTRA</cp:lastModifiedBy>
  <cp:revision>93</cp:revision>
  <cp:lastPrinted>2014-09-22T16:33:32Z</cp:lastPrinted>
  <dcterms:created xsi:type="dcterms:W3CDTF">2014-09-22T11:44:04Z</dcterms:created>
  <dcterms:modified xsi:type="dcterms:W3CDTF">2015-05-27T13:05:01Z</dcterms:modified>
</cp:coreProperties>
</file>