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8" r:id="rId5"/>
    <p:sldId id="260" r:id="rId6"/>
    <p:sldId id="278" r:id="rId7"/>
    <p:sldId id="272" r:id="rId8"/>
    <p:sldId id="283" r:id="rId9"/>
    <p:sldId id="291" r:id="rId10"/>
    <p:sldId id="287" r:id="rId11"/>
    <p:sldId id="288" r:id="rId12"/>
    <p:sldId id="294" r:id="rId13"/>
    <p:sldId id="295" r:id="rId14"/>
    <p:sldId id="300" r:id="rId15"/>
    <p:sldId id="309" r:id="rId16"/>
    <p:sldId id="301" r:id="rId17"/>
    <p:sldId id="299" r:id="rId18"/>
    <p:sldId id="302" r:id="rId19"/>
    <p:sldId id="304" r:id="rId20"/>
    <p:sldId id="305" r:id="rId21"/>
    <p:sldId id="306" r:id="rId22"/>
    <p:sldId id="307" r:id="rId23"/>
    <p:sldId id="308" r:id="rId24"/>
    <p:sldId id="292" r:id="rId25"/>
    <p:sldId id="285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0" autoAdjust="0"/>
    <p:restoredTop sz="93681" autoAdjust="0"/>
  </p:normalViewPr>
  <p:slideViewPr>
    <p:cSldViewPr snapToGrid="0" snapToObjects="1" showGuides="1">
      <p:cViewPr varScale="1">
        <p:scale>
          <a:sx n="84" d="100"/>
          <a:sy n="84" d="100"/>
        </p:scale>
        <p:origin x="2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92"/>
    </p:cViewPr>
  </p:sorterViewPr>
  <p:notesViewPr>
    <p:cSldViewPr snapToGrid="0" snapToObjects="1">
      <p:cViewPr varScale="1">
        <p:scale>
          <a:sx n="105" d="100"/>
          <a:sy n="105" d="100"/>
        </p:scale>
        <p:origin x="25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BC72C-EDF2-4E64-8CFF-0CC83D6B719C}" type="datetimeFigureOut">
              <a:rPr lang="en-US" smtClean="0"/>
              <a:t>28/05/2015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9372-18FB-4835-901F-002FB8DB8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B2DF-2FBC-4FE7-9A25-8CAD30528E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5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3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2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21276"/>
          </a:xfrm>
        </p:spPr>
        <p:txBody>
          <a:bodyPr>
            <a:normAutofit lnSpcReduction="10000"/>
          </a:bodyPr>
          <a:lstStyle/>
          <a:p>
            <a:r>
              <a:rPr lang="en-GB" sz="2800" b="1" noProof="0" dirty="0" smtClean="0"/>
              <a:t>Chaesub Lee</a:t>
            </a:r>
          </a:p>
          <a:p>
            <a:r>
              <a:rPr lang="en-GB" sz="2800" b="1" noProof="0" dirty="0" smtClean="0"/>
              <a:t>Director, ITU TSB</a:t>
            </a:r>
            <a:endParaRPr lang="en-GB" sz="2800" b="1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33178"/>
            <a:ext cx="7772400" cy="16105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Technology challenges for </a:t>
            </a:r>
            <a:br>
              <a:rPr lang="en-US" sz="4000" dirty="0" smtClean="0"/>
            </a:br>
            <a:r>
              <a:rPr lang="en-US" sz="4000" dirty="0" smtClean="0"/>
              <a:t>Trust Information Infrastructures</a:t>
            </a:r>
            <a:endParaRPr lang="en-GB" sz="4000" noProof="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98311"/>
            <a:ext cx="8229600" cy="1610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dirty="0"/>
              <a:t>WSIS: High-Level Dialogue</a:t>
            </a:r>
          </a:p>
          <a:p>
            <a:r>
              <a:rPr lang="en-US" sz="2800" dirty="0"/>
              <a:t>Geneva, Switzerland</a:t>
            </a:r>
            <a:r>
              <a:rPr lang="en-US" sz="2800"/>
              <a:t>, </a:t>
            </a:r>
            <a:r>
              <a:rPr lang="en-US" sz="2800" smtClean="0"/>
              <a:t>28 </a:t>
            </a:r>
            <a:r>
              <a:rPr lang="en-US" sz="2800" dirty="0"/>
              <a:t>May 2015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03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48165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Trust and Pre-defined Knowledge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569" y="1052624"/>
            <a:ext cx="8229599" cy="2349796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One person can earn his/her trust by working together with others for some 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time</a:t>
            </a:r>
            <a:endParaRPr lang="en-US" altLang="zh-CN" sz="2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 machine can be trusted at once when it access to networks based on some pre-defined knowledge it 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has</a:t>
            </a:r>
            <a:endParaRPr lang="zh-CN" altLang="zh-CN" sz="2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Pre-defined Knowledge is used to support for trusting a 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machine</a:t>
            </a:r>
            <a:endParaRPr lang="zh-CN" altLang="en-US" sz="2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3" y="3189489"/>
            <a:ext cx="3985136" cy="25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What and why Trust?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02719"/>
            <a:ext cx="8229600" cy="28787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Elements for being Trust</a:t>
            </a:r>
            <a:endParaRPr lang="ko-KR" alt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780559" y="1448194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Confidence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0553" y="2235619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Belief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0547" y="3048445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9008" y="3802002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Integrity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41689" y="1456655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Dependence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50150" y="2218679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58611" y="3039972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67072" y="3810463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Surety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77418" y="1465116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Goodness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5879" y="2210206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Honesty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94340" y="3006098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94334" y="3785056"/>
            <a:ext cx="1490133" cy="66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Strength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1" y="1290858"/>
            <a:ext cx="1479533" cy="32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663356" y="1301132"/>
            <a:ext cx="5229546" cy="32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2149384" y="2054322"/>
            <a:ext cx="380408" cy="18419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/>
          <p:cNvSpPr/>
          <p:nvPr/>
        </p:nvSpPr>
        <p:spPr>
          <a:xfrm rot="5400000">
            <a:off x="5142580" y="2240029"/>
            <a:ext cx="339115" cy="5229544"/>
          </a:xfrm>
          <a:prstGeom prst="rightBrace">
            <a:avLst>
              <a:gd name="adj1" fmla="val 6297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78219" y="5044871"/>
            <a:ext cx="437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Applying engineering analysis (?)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What and why Trust?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직사각형 2"/>
          <p:cNvSpPr>
            <a:spLocks noChangeArrowheads="1"/>
          </p:cNvSpPr>
          <p:nvPr/>
        </p:nvSpPr>
        <p:spPr bwMode="auto">
          <a:xfrm>
            <a:off x="460744" y="594763"/>
            <a:ext cx="83855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Connected World </a:t>
            </a:r>
            <a:r>
              <a:rPr lang="en-US" altLang="ko-KR" sz="2400" dirty="0" smtClean="0">
                <a:sym typeface="Wingdings" panose="05000000000000000000" pitchFamily="2" charset="2"/>
              </a:rPr>
              <a:t> Connecting People  Connecting Things (near future)  </a:t>
            </a:r>
            <a:r>
              <a:rPr lang="en-US" altLang="ko-K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Knowledge Networking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sym typeface="Wingdings" panose="05000000000000000000" pitchFamily="2" charset="2"/>
              </a:rPr>
              <a:t>Living normal life under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  <a:r>
              <a:rPr lang="en-US" altLang="ko-KR" sz="24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Echo-Life</a:t>
            </a:r>
            <a:r>
              <a:rPr lang="en-US" altLang="ko-K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environments”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 </a:t>
            </a:r>
            <a:r>
              <a:rPr lang="en-US" altLang="ko-KR" sz="2400" dirty="0" smtClean="0">
                <a:sym typeface="Wingdings" panose="05000000000000000000" pitchFamily="2" charset="2"/>
              </a:rPr>
              <a:t>by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 Trust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/>
              <a:t>Trust: </a:t>
            </a:r>
            <a:r>
              <a:rPr lang="en-US" altLang="ko-KR" sz="2400" dirty="0"/>
              <a:t>Solution for resolving Problem Spaces </a:t>
            </a:r>
            <a:r>
              <a:rPr lang="en-US" altLang="ko-KR" sz="2400" b="1" dirty="0"/>
              <a:t>(Convergences,  Complexity, Cybercrimes, Lost of Trust and </a:t>
            </a:r>
            <a:r>
              <a:rPr lang="en-US" altLang="ko-KR" sz="2400" b="1" dirty="0" smtClean="0"/>
              <a:t>Autonomy)</a:t>
            </a:r>
            <a:endParaRPr lang="en-US" altLang="ko-KR" sz="2400" b="1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68763" y="4067615"/>
            <a:ext cx="7769506" cy="3279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Trust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complements to enhance </a:t>
            </a:r>
            <a:r>
              <a:rPr lang="en-US" altLang="ko-KR" b="1" dirty="0" smtClean="0">
                <a:solidFill>
                  <a:srgbClr val="FF0000"/>
                </a:solidFill>
              </a:rPr>
              <a:t>Safety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 and reduce </a:t>
            </a:r>
            <a:r>
              <a:rPr lang="en-US" altLang="ko-KR" b="1" dirty="0" smtClean="0">
                <a:solidFill>
                  <a:srgbClr val="FF0000"/>
                </a:solidFill>
              </a:rPr>
              <a:t>Complexity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81334" y="2964941"/>
            <a:ext cx="1685836" cy="1016251"/>
            <a:chOff x="981334" y="2964941"/>
            <a:chExt cx="1685836" cy="1016251"/>
          </a:xfrm>
        </p:grpSpPr>
        <p:sp>
          <p:nvSpPr>
            <p:cNvPr id="5" name="아래쪽 화살표 5"/>
            <p:cNvSpPr/>
            <p:nvPr/>
          </p:nvSpPr>
          <p:spPr>
            <a:xfrm>
              <a:off x="981334" y="3064949"/>
              <a:ext cx="1685836" cy="916243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1126" y="3523070"/>
              <a:ext cx="869592" cy="291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</a:rPr>
                <a:t>Trust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089" y="2964941"/>
              <a:ext cx="1390942" cy="5498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843083" y="2665125"/>
            <a:ext cx="5218772" cy="1378755"/>
            <a:chOff x="2843083" y="2665125"/>
            <a:chExt cx="5218772" cy="1378755"/>
          </a:xfrm>
        </p:grpSpPr>
        <p:sp>
          <p:nvSpPr>
            <p:cNvPr id="8" name="등호 7"/>
            <p:cNvSpPr/>
            <p:nvPr/>
          </p:nvSpPr>
          <p:spPr>
            <a:xfrm>
              <a:off x="2843083" y="3313928"/>
              <a:ext cx="894227" cy="418284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아래쪽 화살표 8"/>
            <p:cNvSpPr/>
            <p:nvPr/>
          </p:nvSpPr>
          <p:spPr>
            <a:xfrm flipV="1">
              <a:off x="3810598" y="3064949"/>
              <a:ext cx="1685836" cy="916243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뺄셈 기호 10"/>
            <p:cNvSpPr/>
            <p:nvPr/>
          </p:nvSpPr>
          <p:spPr>
            <a:xfrm rot="16200000">
              <a:off x="5415415" y="3263821"/>
              <a:ext cx="1041623" cy="5184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아래쪽 화살표 11"/>
            <p:cNvSpPr/>
            <p:nvPr/>
          </p:nvSpPr>
          <p:spPr>
            <a:xfrm flipV="1">
              <a:off x="6376019" y="3064948"/>
              <a:ext cx="1685836" cy="916243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48155" y="3657466"/>
              <a:ext cx="800081" cy="291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</a:rPr>
                <a:t>Cost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그림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131" y="3336115"/>
              <a:ext cx="842800" cy="590143"/>
            </a:xfrm>
            <a:prstGeom prst="rect">
              <a:avLst/>
            </a:prstGeom>
          </p:spPr>
        </p:pic>
        <p:pic>
          <p:nvPicPr>
            <p:cNvPr id="24" name="그림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536" y="2988385"/>
              <a:ext cx="1607601" cy="74382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441303" y="2665125"/>
              <a:ext cx="2238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Complexity</a:t>
              </a:r>
              <a:r>
                <a:rPr lang="ko-KR" altLang="en-US" b="1" dirty="0"/>
                <a:t> </a:t>
              </a:r>
              <a:r>
                <a:rPr lang="en-US" altLang="ko-KR" b="1" dirty="0" smtClean="0"/>
                <a:t>of Safety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1334" y="4505566"/>
            <a:ext cx="1685836" cy="1056341"/>
            <a:chOff x="981334" y="4505566"/>
            <a:chExt cx="1685836" cy="1056341"/>
          </a:xfrm>
        </p:grpSpPr>
        <p:sp>
          <p:nvSpPr>
            <p:cNvPr id="13" name="아래쪽 화살표 13"/>
            <p:cNvSpPr/>
            <p:nvPr/>
          </p:nvSpPr>
          <p:spPr>
            <a:xfrm flipV="1">
              <a:off x="981334" y="4505566"/>
              <a:ext cx="1685836" cy="916243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21126" y="4742383"/>
              <a:ext cx="869592" cy="291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</a:rPr>
                <a:t>Trust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7" name="그림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741" y="5012057"/>
              <a:ext cx="1390942" cy="549850"/>
            </a:xfrm>
            <a:prstGeom prst="rect">
              <a:avLst/>
            </a:prstGeom>
          </p:spPr>
        </p:pic>
      </p:grpSp>
      <p:grpSp>
        <p:nvGrpSpPr>
          <p:cNvPr id="23552" name="Group 23551"/>
          <p:cNvGrpSpPr/>
          <p:nvPr/>
        </p:nvGrpSpPr>
        <p:grpSpPr>
          <a:xfrm>
            <a:off x="2843083" y="4380114"/>
            <a:ext cx="5218772" cy="1394062"/>
            <a:chOff x="2843083" y="4380114"/>
            <a:chExt cx="5218772" cy="1394062"/>
          </a:xfrm>
        </p:grpSpPr>
        <p:sp>
          <p:nvSpPr>
            <p:cNvPr id="15" name="등호 15"/>
            <p:cNvSpPr/>
            <p:nvPr/>
          </p:nvSpPr>
          <p:spPr>
            <a:xfrm>
              <a:off x="2843083" y="4754545"/>
              <a:ext cx="894227" cy="418284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아래쪽 화살표 16"/>
            <p:cNvSpPr/>
            <p:nvPr/>
          </p:nvSpPr>
          <p:spPr>
            <a:xfrm>
              <a:off x="3810598" y="4505565"/>
              <a:ext cx="1685836" cy="916243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5363" y="5404844"/>
              <a:ext cx="2331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/>
                <a:t>Complexity</a:t>
              </a:r>
              <a:r>
                <a:rPr lang="ko-KR" altLang="en-US" b="1" dirty="0"/>
                <a:t> </a:t>
              </a:r>
              <a:r>
                <a:rPr lang="en-US" altLang="ko-KR" b="1" dirty="0" smtClean="0"/>
                <a:t>of Safety</a:t>
              </a:r>
            </a:p>
          </p:txBody>
        </p:sp>
        <p:sp>
          <p:nvSpPr>
            <p:cNvPr id="18" name="뺄셈 기호 18"/>
            <p:cNvSpPr/>
            <p:nvPr/>
          </p:nvSpPr>
          <p:spPr>
            <a:xfrm rot="16200000">
              <a:off x="5415415" y="4704438"/>
              <a:ext cx="1041623" cy="5184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아래쪽 화살표 19"/>
            <p:cNvSpPr/>
            <p:nvPr/>
          </p:nvSpPr>
          <p:spPr>
            <a:xfrm>
              <a:off x="6376019" y="4505565"/>
              <a:ext cx="1685836" cy="916243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18837" y="5025033"/>
              <a:ext cx="800081" cy="291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</a:rPr>
                <a:t>Cost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8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131" y="4613598"/>
              <a:ext cx="842800" cy="590143"/>
            </a:xfrm>
            <a:prstGeom prst="rect">
              <a:avLst/>
            </a:prstGeom>
          </p:spPr>
        </p:pic>
        <p:pic>
          <p:nvPicPr>
            <p:cNvPr id="29" name="그림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683" y="4380114"/>
              <a:ext cx="1607601" cy="743827"/>
            </a:xfrm>
            <a:prstGeom prst="rect">
              <a:avLst/>
            </a:prstGeom>
          </p:spPr>
        </p:pic>
      </p:grpSp>
      <p:sp>
        <p:nvSpPr>
          <p:cNvPr id="33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What and why Trust?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44" y="614843"/>
            <a:ext cx="8229600" cy="452321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Relationship between Knowledge &amp; Trust</a:t>
            </a:r>
            <a:endParaRPr lang="en-GB" sz="3200" dirty="0"/>
          </a:p>
        </p:txBody>
      </p:sp>
      <p:pic>
        <p:nvPicPr>
          <p:cNvPr id="2050" name="Picture 2" descr="imag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4" y="1634476"/>
            <a:ext cx="3744930" cy="2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410" y="4929115"/>
            <a:ext cx="5673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(Source) Trust pyramid</a:t>
            </a:r>
          </a:p>
          <a:p>
            <a:r>
              <a:rPr lang="en-GB" sz="1000" dirty="0" smtClean="0"/>
              <a:t>http</a:t>
            </a:r>
            <a:r>
              <a:rPr lang="en-GB" sz="1000" dirty="0"/>
              <a:t>://www.johnhaydon.com/how-make-people-trust-your-nonprofit/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20709" y="4287922"/>
            <a:ext cx="2635942" cy="636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collection, processing, management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18999" y="3585742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interpretation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7563" y="2875126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27563" y="2145672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Making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72" y="3306891"/>
            <a:ext cx="471974" cy="9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21662" y="3597717"/>
            <a:ext cx="131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Knowledge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5" name="Picture 7" descr="http://www.upyourservice.com/wp-content/uploads/2014/06/in-customers-we-tru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29" y="2536822"/>
            <a:ext cx="1317886" cy="6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59314" y="2661073"/>
            <a:ext cx="86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Trust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3029167" y="2407662"/>
            <a:ext cx="289839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3" y="4504284"/>
            <a:ext cx="3272059" cy="38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>
            <a:endCxn id="5" idx="1"/>
          </p:cNvCxnSpPr>
          <p:nvPr/>
        </p:nvCxnSpPr>
        <p:spPr>
          <a:xfrm>
            <a:off x="4092282" y="4606418"/>
            <a:ext cx="182842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0"/>
            <a:endCxn id="8" idx="2"/>
          </p:cNvCxnSpPr>
          <p:nvPr/>
        </p:nvCxnSpPr>
        <p:spPr>
          <a:xfrm flipH="1" flipV="1">
            <a:off x="7236970" y="4109723"/>
            <a:ext cx="1710" cy="178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0"/>
            <a:endCxn id="9" idx="2"/>
          </p:cNvCxnSpPr>
          <p:nvPr/>
        </p:nvCxnSpPr>
        <p:spPr>
          <a:xfrm flipV="1">
            <a:off x="7236970" y="3399107"/>
            <a:ext cx="8564" cy="186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10" idx="2"/>
          </p:cNvCxnSpPr>
          <p:nvPr/>
        </p:nvCxnSpPr>
        <p:spPr>
          <a:xfrm flipV="1">
            <a:off x="7245534" y="2669653"/>
            <a:ext cx="0" cy="205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What and why Trust?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474009"/>
          </a:xfrm>
        </p:spPr>
        <p:txBody>
          <a:bodyPr>
            <a:normAutofit fontScale="90000"/>
          </a:bodyPr>
          <a:lstStyle/>
          <a:p>
            <a:r>
              <a:rPr lang="en-US" altLang="ko-KR" sz="2800" dirty="0" smtClean="0"/>
              <a:t>Requirements form Social-Cyber-Physical Infrastructure</a:t>
            </a:r>
            <a:endParaRPr lang="ko-KR" alt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998148" y="1432135"/>
            <a:ext cx="1811873" cy="9990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Social</a:t>
            </a:r>
            <a:r>
              <a:rPr lang="en-US" b="1" dirty="0" smtClean="0">
                <a:solidFill>
                  <a:schemeClr val="tx1"/>
                </a:solidFill>
              </a:rPr>
              <a:t> World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98149" y="2744514"/>
            <a:ext cx="1820334" cy="9990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Cyber</a:t>
            </a:r>
            <a:r>
              <a:rPr lang="en-US" b="1" dirty="0" smtClean="0">
                <a:solidFill>
                  <a:schemeClr val="tx1"/>
                </a:solidFill>
              </a:rPr>
              <a:t> World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98143" y="4039959"/>
            <a:ext cx="1820334" cy="9990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Physical</a:t>
            </a:r>
            <a:r>
              <a:rPr lang="en-US" b="1" dirty="0" smtClean="0">
                <a:solidFill>
                  <a:schemeClr val="tx1"/>
                </a:solidFill>
              </a:rPr>
              <a:t> World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668889" y="1432136"/>
            <a:ext cx="1170819" cy="9990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Humans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677350" y="2744515"/>
            <a:ext cx="1170819" cy="9990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DIKW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ounded Rectangle 9"/>
          <p:cNvSpPr/>
          <p:nvPr/>
        </p:nvSpPr>
        <p:spPr>
          <a:xfrm>
            <a:off x="677344" y="4039960"/>
            <a:ext cx="1170819" cy="9990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Things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4014431" y="1432134"/>
            <a:ext cx="4786087" cy="9990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Individuals, Communities, SW agents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ounded Rectangle 8"/>
          <p:cNvSpPr/>
          <p:nvPr/>
        </p:nvSpPr>
        <p:spPr>
          <a:xfrm>
            <a:off x="4022892" y="2744513"/>
            <a:ext cx="4786087" cy="999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Computation, Communication, Control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ounded Rectangle 9"/>
          <p:cNvSpPr/>
          <p:nvPr/>
        </p:nvSpPr>
        <p:spPr>
          <a:xfrm>
            <a:off x="4022886" y="4039958"/>
            <a:ext cx="4786087" cy="9990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Physical Systems, Sensors, Actuators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803" y="5167157"/>
            <a:ext cx="355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DIKW: Data, Information, Knowledge, Wisdom</a:t>
            </a:r>
            <a:endParaRPr lang="ko-KR" altLang="en-US" sz="1400"/>
          </a:p>
        </p:txBody>
      </p:sp>
      <p:cxnSp>
        <p:nvCxnSpPr>
          <p:cNvPr id="18" name="직선 연결선 17"/>
          <p:cNvCxnSpPr/>
          <p:nvPr/>
        </p:nvCxnSpPr>
        <p:spPr>
          <a:xfrm>
            <a:off x="4022892" y="2578764"/>
            <a:ext cx="478608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033781" y="3895938"/>
            <a:ext cx="478608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960002" y="1288278"/>
            <a:ext cx="4946949" cy="4186655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80652" y="5098194"/>
            <a:ext cx="3649635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Social-Cyber-Physical Infrastructure</a:t>
            </a:r>
            <a:endParaRPr lang="en-GB" b="1" dirty="0"/>
          </a:p>
        </p:txBody>
      </p:sp>
      <p:cxnSp>
        <p:nvCxnSpPr>
          <p:cNvPr id="23" name="직선 연결선 22"/>
          <p:cNvCxnSpPr>
            <a:stCxn id="11" idx="3"/>
            <a:endCxn id="5" idx="1"/>
          </p:cNvCxnSpPr>
          <p:nvPr/>
        </p:nvCxnSpPr>
        <p:spPr>
          <a:xfrm flipV="1">
            <a:off x="1839708" y="1931669"/>
            <a:ext cx="15844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12" idx="3"/>
            <a:endCxn id="9" idx="1"/>
          </p:cNvCxnSpPr>
          <p:nvPr/>
        </p:nvCxnSpPr>
        <p:spPr>
          <a:xfrm flipV="1">
            <a:off x="1848169" y="3244048"/>
            <a:ext cx="14998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13" idx="3"/>
            <a:endCxn id="10" idx="1"/>
          </p:cNvCxnSpPr>
          <p:nvPr/>
        </p:nvCxnSpPr>
        <p:spPr>
          <a:xfrm flipV="1">
            <a:off x="1848163" y="4539493"/>
            <a:ext cx="14998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9" idx="3"/>
            <a:endCxn id="15" idx="1"/>
          </p:cNvCxnSpPr>
          <p:nvPr/>
        </p:nvCxnSpPr>
        <p:spPr>
          <a:xfrm flipV="1">
            <a:off x="3818483" y="3244047"/>
            <a:ext cx="20440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stCxn id="5" idx="3"/>
            <a:endCxn id="14" idx="1"/>
          </p:cNvCxnSpPr>
          <p:nvPr/>
        </p:nvCxnSpPr>
        <p:spPr>
          <a:xfrm flipV="1">
            <a:off x="3810021" y="1931668"/>
            <a:ext cx="20441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stCxn id="10" idx="3"/>
            <a:endCxn id="16" idx="1"/>
          </p:cNvCxnSpPr>
          <p:nvPr/>
        </p:nvCxnSpPr>
        <p:spPr>
          <a:xfrm flipV="1">
            <a:off x="3818477" y="4539492"/>
            <a:ext cx="20440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11" idx="1"/>
            <a:endCxn id="13" idx="1"/>
          </p:cNvCxnSpPr>
          <p:nvPr/>
        </p:nvCxnSpPr>
        <p:spPr>
          <a:xfrm rot="10800000" flipH="1" flipV="1">
            <a:off x="668888" y="1931670"/>
            <a:ext cx="8455" cy="2607824"/>
          </a:xfrm>
          <a:prstGeom prst="bentConnector3">
            <a:avLst>
              <a:gd name="adj1" fmla="val -2703726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2"/>
            <a:endCxn id="12" idx="0"/>
          </p:cNvCxnSpPr>
          <p:nvPr/>
        </p:nvCxnSpPr>
        <p:spPr>
          <a:xfrm>
            <a:off x="1254299" y="2431203"/>
            <a:ext cx="8461" cy="313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12" idx="2"/>
            <a:endCxn id="13" idx="0"/>
          </p:cNvCxnSpPr>
          <p:nvPr/>
        </p:nvCxnSpPr>
        <p:spPr>
          <a:xfrm flipH="1">
            <a:off x="1262754" y="3743582"/>
            <a:ext cx="6" cy="296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5" idx="2"/>
            <a:endCxn id="9" idx="0"/>
          </p:cNvCxnSpPr>
          <p:nvPr/>
        </p:nvCxnSpPr>
        <p:spPr>
          <a:xfrm>
            <a:off x="2904085" y="2431202"/>
            <a:ext cx="4231" cy="313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9" idx="2"/>
            <a:endCxn id="10" idx="0"/>
          </p:cNvCxnSpPr>
          <p:nvPr/>
        </p:nvCxnSpPr>
        <p:spPr>
          <a:xfrm flipH="1">
            <a:off x="2908310" y="3743581"/>
            <a:ext cx="6" cy="296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위쪽/아래쪽 화살표 52"/>
          <p:cNvSpPr/>
          <p:nvPr/>
        </p:nvSpPr>
        <p:spPr>
          <a:xfrm>
            <a:off x="5096945" y="2431203"/>
            <a:ext cx="228600" cy="3133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위쪽/아래쪽 화살표 53"/>
          <p:cNvSpPr/>
          <p:nvPr/>
        </p:nvSpPr>
        <p:spPr>
          <a:xfrm>
            <a:off x="7404713" y="2442087"/>
            <a:ext cx="228600" cy="3133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위쪽/아래쪽 화살표 54"/>
          <p:cNvSpPr/>
          <p:nvPr/>
        </p:nvSpPr>
        <p:spPr>
          <a:xfrm>
            <a:off x="5096941" y="3726605"/>
            <a:ext cx="228600" cy="3133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위쪽/아래쪽 화살표 55"/>
          <p:cNvSpPr/>
          <p:nvPr/>
        </p:nvSpPr>
        <p:spPr>
          <a:xfrm>
            <a:off x="7404709" y="3737489"/>
            <a:ext cx="228600" cy="3133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What and why Trust?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529407"/>
          </a:xfrm>
        </p:spPr>
        <p:txBody>
          <a:bodyPr>
            <a:noAutofit/>
          </a:bodyPr>
          <a:lstStyle/>
          <a:p>
            <a:r>
              <a:rPr lang="en-US" sz="3200" dirty="0" smtClean="0"/>
              <a:t>Trust Relationships by considering CPS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79"/>
            <a:ext cx="8229600" cy="125617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Social trust among humans and things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From individual trust to community trust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5" name="타원 4"/>
          <p:cNvSpPr>
            <a:spLocks noChangeArrowheads="1"/>
          </p:cNvSpPr>
          <p:nvPr/>
        </p:nvSpPr>
        <p:spPr bwMode="auto">
          <a:xfrm>
            <a:off x="649288" y="3746328"/>
            <a:ext cx="8037512" cy="885611"/>
          </a:xfrm>
          <a:prstGeom prst="ellipse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돋움" pitchFamily="34" charset="-127"/>
              </a:defRPr>
            </a:lvl9pPr>
          </a:lstStyle>
          <a:p>
            <a:pPr algn="l"/>
            <a:r>
              <a:rPr lang="en-US" altLang="ko-KR" sz="1600" b="1" dirty="0" smtClean="0">
                <a:effectLst/>
                <a:latin typeface="+mn-lt"/>
              </a:rPr>
              <a:t>Trustworthy Social-Cyber-Physical Infrastructure</a:t>
            </a:r>
            <a:endParaRPr lang="ko-KR" altLang="en-US" sz="1600" b="1" dirty="0">
              <a:effectLst/>
              <a:latin typeface="+mn-lt"/>
            </a:endParaRPr>
          </a:p>
        </p:txBody>
      </p:sp>
      <p:sp>
        <p:nvSpPr>
          <p:cNvPr id="56" name="타원 5"/>
          <p:cNvSpPr/>
          <p:nvPr/>
        </p:nvSpPr>
        <p:spPr bwMode="auto">
          <a:xfrm>
            <a:off x="2076591" y="2996312"/>
            <a:ext cx="1703388" cy="2669033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1" dirty="0" smtClean="0">
                <a:ea typeface="돋움" pitchFamily="50" charset="-127"/>
              </a:rPr>
              <a:t>   Humans</a:t>
            </a:r>
          </a:p>
          <a:p>
            <a:pPr>
              <a:defRPr/>
            </a:pPr>
            <a:endParaRPr lang="en-US" altLang="ko-KR" b="1" dirty="0">
              <a:ea typeface="돋움" pitchFamily="50" charset="-127"/>
            </a:endParaRPr>
          </a:p>
          <a:p>
            <a:pPr>
              <a:defRPr/>
            </a:pPr>
            <a:endParaRPr lang="en-US" altLang="ko-KR" b="1" dirty="0" smtClean="0">
              <a:ea typeface="돋움" pitchFamily="50" charset="-127"/>
            </a:endParaRPr>
          </a:p>
          <a:p>
            <a:pPr>
              <a:defRPr/>
            </a:pPr>
            <a:endParaRPr lang="en-US" altLang="ko-KR" b="1" dirty="0">
              <a:ea typeface="돋움" pitchFamily="50" charset="-127"/>
            </a:endParaRPr>
          </a:p>
          <a:p>
            <a:pPr>
              <a:defRPr/>
            </a:pPr>
            <a:endParaRPr lang="en-US" altLang="ko-KR" b="1" dirty="0" smtClean="0">
              <a:ea typeface="돋움" pitchFamily="50" charset="-127"/>
            </a:endParaRPr>
          </a:p>
          <a:p>
            <a:pPr>
              <a:defRPr/>
            </a:pPr>
            <a:endParaRPr lang="en-US" altLang="ko-KR" b="1" dirty="0">
              <a:ea typeface="돋움" pitchFamily="50" charset="-127"/>
            </a:endParaRPr>
          </a:p>
          <a:p>
            <a:pPr>
              <a:defRPr/>
            </a:pPr>
            <a:r>
              <a:rPr lang="en-US" altLang="ko-KR" b="1" dirty="0" smtClean="0">
                <a:ea typeface="돋움" pitchFamily="50" charset="-127"/>
              </a:rPr>
              <a:t>    Humans</a:t>
            </a:r>
            <a:endParaRPr lang="ko-KR" altLang="en-US" b="1" dirty="0">
              <a:ea typeface="돋움" pitchFamily="50" charset="-127"/>
            </a:endParaRPr>
          </a:p>
        </p:txBody>
      </p:sp>
      <p:sp>
        <p:nvSpPr>
          <p:cNvPr id="58" name="타원 12"/>
          <p:cNvSpPr/>
          <p:nvPr/>
        </p:nvSpPr>
        <p:spPr bwMode="auto">
          <a:xfrm>
            <a:off x="1327542" y="4845661"/>
            <a:ext cx="6706849" cy="56508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ea typeface="돋움" pitchFamily="50" charset="-127"/>
              </a:rPr>
              <a:t>                          </a:t>
            </a:r>
            <a:endParaRPr lang="ko-KR" altLang="en-US" dirty="0">
              <a:ea typeface="돋움" pitchFamily="50" charset="-127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183864" y="3090918"/>
            <a:ext cx="199740" cy="13142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9288" y="2811646"/>
            <a:ext cx="15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Human-to-Human Trust</a:t>
            </a:r>
            <a:endParaRPr lang="en-GB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타원 5"/>
          <p:cNvSpPr/>
          <p:nvPr/>
        </p:nvSpPr>
        <p:spPr bwMode="auto">
          <a:xfrm>
            <a:off x="5424205" y="3004876"/>
            <a:ext cx="1703388" cy="2669033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1" dirty="0" smtClean="0">
                <a:ea typeface="돋움" pitchFamily="50" charset="-127"/>
              </a:rPr>
              <a:t>   Things</a:t>
            </a:r>
          </a:p>
          <a:p>
            <a:pPr>
              <a:defRPr/>
            </a:pPr>
            <a:endParaRPr lang="en-US" altLang="ko-KR" b="1" dirty="0">
              <a:ea typeface="돋움" pitchFamily="50" charset="-127"/>
            </a:endParaRPr>
          </a:p>
          <a:p>
            <a:pPr>
              <a:defRPr/>
            </a:pPr>
            <a:endParaRPr lang="en-US" altLang="ko-KR" b="1" dirty="0" smtClean="0">
              <a:ea typeface="돋움" pitchFamily="50" charset="-127"/>
            </a:endParaRPr>
          </a:p>
          <a:p>
            <a:pPr>
              <a:defRPr/>
            </a:pPr>
            <a:endParaRPr lang="en-US" altLang="ko-KR" b="1" dirty="0">
              <a:ea typeface="돋움" pitchFamily="50" charset="-127"/>
            </a:endParaRPr>
          </a:p>
          <a:p>
            <a:pPr>
              <a:defRPr/>
            </a:pPr>
            <a:endParaRPr lang="en-US" altLang="ko-KR" b="1" dirty="0" smtClean="0">
              <a:ea typeface="돋움" pitchFamily="50" charset="-127"/>
            </a:endParaRPr>
          </a:p>
          <a:p>
            <a:pPr>
              <a:defRPr/>
            </a:pPr>
            <a:endParaRPr lang="en-US" altLang="ko-KR" b="1" dirty="0">
              <a:ea typeface="돋움" pitchFamily="50" charset="-127"/>
            </a:endParaRPr>
          </a:p>
          <a:p>
            <a:pPr>
              <a:defRPr/>
            </a:pPr>
            <a:r>
              <a:rPr lang="en-US" altLang="ko-KR" b="1" dirty="0" smtClean="0">
                <a:ea typeface="돋움" pitchFamily="50" charset="-127"/>
              </a:rPr>
              <a:t>    Things</a:t>
            </a:r>
            <a:endParaRPr lang="ko-KR" altLang="en-US" b="1" dirty="0">
              <a:ea typeface="돋움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12926" y="2827260"/>
            <a:ext cx="15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Thing-to-Thing Trust</a:t>
            </a:r>
            <a:endParaRPr lang="en-GB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6760396" y="3109328"/>
            <a:ext cx="252530" cy="11301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779979" y="4788851"/>
            <a:ext cx="164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Human-to-Thing Trust</a:t>
            </a:r>
            <a:endParaRPr lang="en-GB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What and why Trust?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55607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Challenge 1 – Trust Relationships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884"/>
            <a:ext cx="4861073" cy="3955925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Social-Cyber-Physical Relationships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Co-existence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Connectivity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Interactivity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GB" sz="30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Spatio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-temporal situations 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Human-Thing Relationships</a:t>
            </a:r>
            <a:endParaRPr lang="en-GB" sz="30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타원 2"/>
          <p:cNvSpPr/>
          <p:nvPr/>
        </p:nvSpPr>
        <p:spPr>
          <a:xfrm>
            <a:off x="5184358" y="1557246"/>
            <a:ext cx="3600400" cy="10081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Social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5" name="타원 6"/>
          <p:cNvSpPr/>
          <p:nvPr/>
        </p:nvSpPr>
        <p:spPr>
          <a:xfrm>
            <a:off x="5150755" y="2709374"/>
            <a:ext cx="3600400" cy="1008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Cyber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6" name="타원 7"/>
          <p:cNvSpPr/>
          <p:nvPr/>
        </p:nvSpPr>
        <p:spPr>
          <a:xfrm>
            <a:off x="5150755" y="3861502"/>
            <a:ext cx="3600400" cy="10081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Physical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7" name="위쪽/아래쪽 화살표 8"/>
          <p:cNvSpPr/>
          <p:nvPr/>
        </p:nvSpPr>
        <p:spPr>
          <a:xfrm>
            <a:off x="6734931" y="1557246"/>
            <a:ext cx="864096" cy="3312368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n-US" altLang="ko-KR" sz="3600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en-US" altLang="ko-KR" sz="3600" b="1" dirty="0" smtClean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n-US" altLang="ko-KR" sz="3600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altLang="ko-KR" sz="3600" b="1" dirty="0">
                <a:solidFill>
                  <a:srgbClr val="FF0000"/>
                </a:solidFill>
              </a:rPr>
              <a:t>T</a:t>
            </a:r>
            <a:endParaRPr lang="ko-KR" altLang="en-US" sz="3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0755" y="5114874"/>
            <a:ext cx="3600400" cy="3698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Trust as a cross domain relationship</a:t>
            </a:r>
            <a:endParaRPr lang="en-GB" b="1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Challenges for Trust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671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 2 – Trust Management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94" y="1625389"/>
            <a:ext cx="5008652" cy="3831167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Identity management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Trust management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Reputation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Recommendation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Dynamics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Adaptive knowledge based control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54458" y="4229907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63022" y="3519291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Computing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63022" y="2789837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Applications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25"/>
          <p:cNvCxnSpPr>
            <a:stCxn id="8" idx="0"/>
            <a:endCxn id="9" idx="2"/>
          </p:cNvCxnSpPr>
          <p:nvPr/>
        </p:nvCxnSpPr>
        <p:spPr>
          <a:xfrm flipV="1">
            <a:off x="6572429" y="4043272"/>
            <a:ext cx="8564" cy="18663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7"/>
          <p:cNvCxnSpPr>
            <a:stCxn id="9" idx="0"/>
            <a:endCxn id="10" idx="2"/>
          </p:cNvCxnSpPr>
          <p:nvPr/>
        </p:nvCxnSpPr>
        <p:spPr>
          <a:xfrm flipV="1">
            <a:off x="6580993" y="3313818"/>
            <a:ext cx="0" cy="20547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7"/>
          <p:cNvSpPr/>
          <p:nvPr/>
        </p:nvSpPr>
        <p:spPr>
          <a:xfrm>
            <a:off x="5265340" y="4959247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Things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9"/>
          <p:cNvSpPr/>
          <p:nvPr/>
        </p:nvSpPr>
        <p:spPr>
          <a:xfrm>
            <a:off x="5263022" y="2014231"/>
            <a:ext cx="2635942" cy="523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27"/>
          <p:cNvCxnSpPr/>
          <p:nvPr/>
        </p:nvCxnSpPr>
        <p:spPr>
          <a:xfrm flipV="1">
            <a:off x="6580990" y="2562705"/>
            <a:ext cx="0" cy="20547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7"/>
          <p:cNvCxnSpPr/>
          <p:nvPr/>
        </p:nvCxnSpPr>
        <p:spPr>
          <a:xfrm flipV="1">
            <a:off x="6570108" y="4750735"/>
            <a:ext cx="0" cy="20547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8153401" y="2014231"/>
            <a:ext cx="587829" cy="34689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1" name="직선 화살표 연결선 20"/>
          <p:cNvCxnSpPr>
            <a:stCxn id="16" idx="3"/>
          </p:cNvCxnSpPr>
          <p:nvPr/>
        </p:nvCxnSpPr>
        <p:spPr>
          <a:xfrm flipV="1">
            <a:off x="7898964" y="2264229"/>
            <a:ext cx="254437" cy="1199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7898964" y="3048000"/>
            <a:ext cx="254437" cy="1199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7898964" y="3799112"/>
            <a:ext cx="254437" cy="1199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7898964" y="4495798"/>
            <a:ext cx="254437" cy="1199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7909849" y="5209244"/>
            <a:ext cx="254437" cy="1199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Challenges for Trust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6411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 3 – Measure &amp; Calculate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3" y="1968500"/>
            <a:ext cx="4678326" cy="3831167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Measurable trust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Metrics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Trust calculation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Subject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vs. Object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Trust level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80" y="1442267"/>
            <a:ext cx="2999473" cy="4042208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Challenges for Trust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545447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 4 – Decision Making 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4098" y="1212289"/>
            <a:ext cx="8229600" cy="1138861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From sensing to actionable knowledge and trust-based decision making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5669" y="2233998"/>
            <a:ext cx="7855949" cy="3613909"/>
            <a:chOff x="931602" y="2351150"/>
            <a:chExt cx="6621695" cy="29900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602" y="2351150"/>
              <a:ext cx="6621695" cy="299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/>
            <p:nvPr/>
          </p:nvSpPr>
          <p:spPr>
            <a:xfrm>
              <a:off x="4167963" y="4157160"/>
              <a:ext cx="3195264" cy="346796"/>
            </a:xfrm>
            <a:prstGeom prst="wedgeRoundRectCallout">
              <a:avLst>
                <a:gd name="adj1" fmla="val -21617"/>
                <a:gd name="adj2" fmla="val -138727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Trustworthy data fusion/mining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507010" y="2798445"/>
              <a:ext cx="2732927" cy="318499"/>
            </a:xfrm>
            <a:prstGeom prst="wedgeRoundRectCallout">
              <a:avLst>
                <a:gd name="adj1" fmla="val 21272"/>
                <a:gd name="adj2" fmla="val 177435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dirty="0" smtClean="0">
                  <a:solidFill>
                    <a:schemeClr val="tx1"/>
                  </a:solidFill>
                </a:rPr>
                <a:t>Reasoning (Policies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smtClean="0">
                  <a:solidFill>
                    <a:schemeClr val="tx1"/>
                  </a:solidFill>
                </a:rPr>
                <a:t>Rules)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2608857" y="4854895"/>
              <a:ext cx="2270589" cy="346796"/>
            </a:xfrm>
            <a:prstGeom prst="wedgeRoundRectCallout">
              <a:avLst>
                <a:gd name="adj1" fmla="val -75502"/>
                <a:gd name="adj2" fmla="val -129292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 perception trust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Challenges for Trust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2"/>
          <p:cNvSpPr/>
          <p:nvPr/>
        </p:nvSpPr>
        <p:spPr>
          <a:xfrm>
            <a:off x="1310737" y="737906"/>
            <a:ext cx="646516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solidFill>
                  <a:srgbClr val="7030A0"/>
                </a:solidFill>
              </a:rPr>
              <a:t>Contents</a:t>
            </a:r>
            <a:endParaRPr lang="en-US" altLang="ko-KR" sz="6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196" y="2126039"/>
            <a:ext cx="67760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altLang="ko-KR" sz="3600" b="1" dirty="0" smtClean="0">
                <a:solidFill>
                  <a:srgbClr val="002060"/>
                </a:solidFill>
              </a:rPr>
              <a:t>Today IS and Infrastructures</a:t>
            </a:r>
          </a:p>
          <a:p>
            <a:pPr marL="857250" indent="-857250">
              <a:buFont typeface="+mj-lt"/>
              <a:buAutoNum type="romanUcPeriod"/>
            </a:pPr>
            <a:r>
              <a:rPr lang="en-US" altLang="ko-KR" sz="3600" b="1" dirty="0" smtClean="0">
                <a:solidFill>
                  <a:srgbClr val="002060"/>
                </a:solidFill>
              </a:rPr>
              <a:t>What and why Trust?</a:t>
            </a:r>
          </a:p>
          <a:p>
            <a:pPr marL="857250" indent="-857250">
              <a:buFont typeface="+mj-lt"/>
              <a:buAutoNum type="romanUcPeriod"/>
            </a:pPr>
            <a:r>
              <a:rPr lang="en-US" altLang="ko-KR" sz="3600" b="1" dirty="0" smtClean="0">
                <a:solidFill>
                  <a:srgbClr val="002060"/>
                </a:solidFill>
              </a:rPr>
              <a:t>Challenges for Trust</a:t>
            </a:r>
          </a:p>
          <a:p>
            <a:pPr marL="857250" indent="-857250">
              <a:buFont typeface="+mj-lt"/>
              <a:buAutoNum type="romanUcPeriod"/>
            </a:pPr>
            <a:r>
              <a:rPr lang="en-US" altLang="ko-KR" sz="3600" b="1" dirty="0" smtClean="0">
                <a:solidFill>
                  <a:srgbClr val="002060"/>
                </a:solidFill>
              </a:rPr>
              <a:t>Future Trusted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7562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577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5 – Autonomy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68" y="1282745"/>
            <a:ext cx="6230679" cy="4272827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Intelligence for handling trust requirements under dynamic conditions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Trust in Autonomics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Feedback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loop: Monitoring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Analyzing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Planning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Execution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Distributed intelligence</a:t>
            </a:r>
          </a:p>
          <a:p>
            <a:pPr marL="571500" lvl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Fog computing, Edge computing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70225" y="1717528"/>
            <a:ext cx="2355933" cy="3626422"/>
            <a:chOff x="7243281" y="3052196"/>
            <a:chExt cx="1470922" cy="2381761"/>
          </a:xfrm>
        </p:grpSpPr>
        <p:sp>
          <p:nvSpPr>
            <p:cNvPr id="4" name="Rounded Rectangle 3"/>
            <p:cNvSpPr/>
            <p:nvPr/>
          </p:nvSpPr>
          <p:spPr>
            <a:xfrm>
              <a:off x="7243281" y="5089868"/>
              <a:ext cx="1443520" cy="3440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Monitoring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262119" y="4440896"/>
              <a:ext cx="1443520" cy="3440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251845" y="3742264"/>
              <a:ext cx="1443520" cy="3440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Optimizing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270683" y="3052196"/>
              <a:ext cx="1443520" cy="3440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Autonomy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7715892" y="4836355"/>
              <a:ext cx="493160" cy="20213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Up Arrow 9"/>
            <p:cNvSpPr/>
            <p:nvPr/>
          </p:nvSpPr>
          <p:spPr>
            <a:xfrm>
              <a:off x="7714182" y="4166835"/>
              <a:ext cx="493160" cy="20213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7714182" y="3468203"/>
              <a:ext cx="493160" cy="20213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20</a:t>
            </a:fld>
            <a:endParaRPr 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Challenges for Trust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직사각형 2"/>
          <p:cNvSpPr>
            <a:spLocks noChangeArrowheads="1"/>
          </p:cNvSpPr>
          <p:nvPr/>
        </p:nvSpPr>
        <p:spPr bwMode="auto">
          <a:xfrm>
            <a:off x="457200" y="538533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 smtClean="0"/>
              <a:t>Trust </a:t>
            </a:r>
            <a:r>
              <a:rPr lang="en-US" altLang="ko-KR" sz="2400" dirty="0" smtClean="0"/>
              <a:t>should be one of </a:t>
            </a:r>
            <a:r>
              <a:rPr lang="en-US" altLang="ko-KR" sz="2400" b="1" dirty="0" smtClean="0"/>
              <a:t>critical word </a:t>
            </a:r>
            <a:r>
              <a:rPr lang="en-US" altLang="ko-KR" sz="2400" dirty="0" smtClean="0"/>
              <a:t>to identify features of </a:t>
            </a:r>
            <a:r>
              <a:rPr lang="en-US" altLang="ko-KR" sz="2400" b="1" dirty="0" smtClean="0"/>
              <a:t>“Future IS and their infrastructures”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 smtClean="0"/>
              <a:t>Smart </a:t>
            </a:r>
            <a:r>
              <a:rPr lang="en-US" altLang="ko-KR" sz="2400" b="1" dirty="0"/>
              <a:t>Capabilities for Trustworthy: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/>
              <a:t>For </a:t>
            </a:r>
            <a:r>
              <a:rPr lang="en-US" altLang="ko-KR" sz="2400" b="1" dirty="0" smtClean="0"/>
              <a:t>trustworthiness </a:t>
            </a:r>
            <a:r>
              <a:rPr lang="en-US" altLang="ko-KR" sz="2400" b="1" dirty="0"/>
              <a:t>relationships </a:t>
            </a:r>
            <a:r>
              <a:rPr lang="en-US" altLang="ko-KR" sz="2400" dirty="0"/>
              <a:t>between entities, each parties should knew about each other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/>
              <a:t>The </a:t>
            </a:r>
            <a:r>
              <a:rPr lang="en-US" altLang="ko-KR" sz="2400" b="1" dirty="0"/>
              <a:t>level of trust </a:t>
            </a:r>
            <a:r>
              <a:rPr lang="en-US" altLang="ko-KR" sz="2400" dirty="0"/>
              <a:t>should be dependent on the level of knowing each other (</a:t>
            </a:r>
            <a:r>
              <a:rPr lang="en-US" altLang="ko-KR" sz="2400" b="1" dirty="0"/>
              <a:t>more knowing, more trust</a:t>
            </a:r>
            <a:r>
              <a:rPr lang="en-US" altLang="ko-KR" sz="2400" dirty="0"/>
              <a:t>)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/>
              <a:t>Smart capability </a:t>
            </a:r>
            <a:r>
              <a:rPr lang="en-US" altLang="ko-KR" sz="2400" dirty="0"/>
              <a:t>used to collect information to help knowing the details not only for that entity but also environments such as network status, communication sessions and others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 smtClean="0"/>
              <a:t>Echo-Capabilities by Knowledge Networking:</a:t>
            </a:r>
            <a:endParaRPr lang="en-US" altLang="ko-KR" sz="2400" b="1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 smtClean="0"/>
              <a:t>Knowledge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should be </a:t>
            </a:r>
            <a:r>
              <a:rPr lang="en-US" altLang="ko-KR" sz="2400" b="1" dirty="0" smtClean="0"/>
              <a:t>shared</a:t>
            </a:r>
            <a:r>
              <a:rPr lang="en-US" altLang="ko-KR" sz="2400" dirty="0" smtClean="0"/>
              <a:t> </a:t>
            </a:r>
            <a:r>
              <a:rPr lang="en-US" altLang="ko-KR" sz="2400" b="1" dirty="0"/>
              <a:t>cross over </a:t>
            </a:r>
            <a:r>
              <a:rPr lang="en-US" altLang="ko-KR" sz="2400" dirty="0"/>
              <a:t>different </a:t>
            </a:r>
            <a:r>
              <a:rPr lang="en-US" altLang="ko-KR" sz="2400" dirty="0" smtClean="0"/>
              <a:t>areas , services and devices</a:t>
            </a:r>
            <a:r>
              <a:rPr lang="en-US" altLang="ko-KR" sz="2400" b="1" dirty="0" smtClean="0"/>
              <a:t> </a:t>
            </a:r>
            <a:endParaRPr lang="en-US" altLang="ko-KR" sz="2400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 smtClean="0"/>
              <a:t>Context/Content-aware </a:t>
            </a:r>
            <a:r>
              <a:rPr lang="en-US" altLang="ko-KR" sz="2400" b="1" dirty="0"/>
              <a:t>Networking </a:t>
            </a:r>
            <a:r>
              <a:rPr lang="en-US" altLang="ko-KR" sz="2400" dirty="0"/>
              <a:t>Capabilities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Future Trusted Infrastructures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직사각형 2"/>
          <p:cNvSpPr>
            <a:spLocks noChangeArrowheads="1"/>
          </p:cNvSpPr>
          <p:nvPr/>
        </p:nvSpPr>
        <p:spPr bwMode="auto">
          <a:xfrm>
            <a:off x="320568" y="552236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200" b="1" dirty="0"/>
              <a:t>New Features for the Future Information Infrastructure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200" dirty="0" smtClean="0"/>
              <a:t>Better solution for </a:t>
            </a:r>
            <a:r>
              <a:rPr lang="en-US" altLang="ko-K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Safer and Smarter operation of Infrastructure</a:t>
            </a:r>
            <a:r>
              <a:rPr lang="en-US" altLang="ko-KR" sz="2200" dirty="0" smtClean="0"/>
              <a:t>, while well enhance </a:t>
            </a:r>
            <a:r>
              <a:rPr lang="en-US" altLang="ko-KR" sz="2200" dirty="0"/>
              <a:t>quality (with enhanced </a:t>
            </a:r>
            <a:r>
              <a:rPr lang="en-US" altLang="ko-KR" sz="2200" dirty="0" smtClean="0"/>
              <a:t>Broadband)</a:t>
            </a:r>
            <a:endParaRPr lang="en-US" altLang="ko-KR" sz="2200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200" b="1" dirty="0" smtClean="0"/>
              <a:t>Ubiquity and Mobility</a:t>
            </a:r>
            <a:r>
              <a:rPr lang="en-US" altLang="ko-KR" sz="2200" dirty="0"/>
              <a:t>: need enhancement (e.g. </a:t>
            </a:r>
            <a:r>
              <a:rPr lang="en-US" altLang="ko-KR" sz="2200" dirty="0" smtClean="0"/>
              <a:t>seamless) of mobility and </a:t>
            </a:r>
            <a:r>
              <a:rPr lang="en-US" altLang="ko-KR" sz="2200" dirty="0"/>
              <a:t>realize </a:t>
            </a:r>
            <a:r>
              <a:rPr lang="en-US" altLang="ko-K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</a:t>
            </a:r>
            <a:r>
              <a:rPr lang="en-US" altLang="ko-K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Ubiquity</a:t>
            </a:r>
            <a:endParaRPr lang="en-US" altLang="ko-KR" sz="2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200" b="1" dirty="0" smtClean="0"/>
              <a:t>Trust</a:t>
            </a:r>
            <a:r>
              <a:rPr lang="en-US" altLang="ko-KR" sz="2200" dirty="0" smtClean="0"/>
              <a:t>: </a:t>
            </a:r>
            <a:r>
              <a:rPr lang="en-US" altLang="ko-KR" sz="2200" dirty="0"/>
              <a:t>new feature for </a:t>
            </a:r>
            <a:r>
              <a:rPr lang="en-US" altLang="ko-KR" sz="2200" dirty="0" smtClean="0"/>
              <a:t>safer </a:t>
            </a:r>
            <a:r>
              <a:rPr lang="en-US" altLang="ko-KR" sz="2200" dirty="0"/>
              <a:t>society </a:t>
            </a:r>
            <a:r>
              <a:rPr lang="en-US" altLang="ko-KR" sz="2200" dirty="0" smtClean="0"/>
              <a:t>with</a:t>
            </a:r>
            <a:br>
              <a:rPr lang="en-US" altLang="ko-KR" sz="2200" dirty="0" smtClean="0"/>
            </a:br>
            <a:r>
              <a:rPr lang="en-US" altLang="ko-KR" sz="2200" dirty="0" smtClean="0"/>
              <a:t>efficiency </a:t>
            </a:r>
            <a:r>
              <a:rPr lang="en-US" altLang="ko-KR" sz="2200" dirty="0"/>
              <a:t>and </a:t>
            </a:r>
            <a:r>
              <a:rPr lang="en-US" altLang="ko-KR" sz="2200" dirty="0" smtClean="0"/>
              <a:t>effectiveness </a:t>
            </a:r>
            <a:r>
              <a:rPr lang="en-US" altLang="ko-KR" sz="2200" dirty="0"/>
              <a:t>(an entity </a:t>
            </a:r>
            <a:r>
              <a:rPr lang="en-US" altLang="ko-KR" sz="2200" dirty="0" smtClean="0"/>
              <a:t>having</a:t>
            </a:r>
            <a:br>
              <a:rPr lang="en-US" altLang="ko-KR" sz="2200" dirty="0" smtClean="0"/>
            </a:br>
            <a:r>
              <a:rPr lang="en-US" altLang="ko-KR" sz="2200" dirty="0" smtClean="0"/>
              <a:t>trust to other </a:t>
            </a:r>
            <a:r>
              <a:rPr lang="en-US" altLang="ko-KR" sz="2200" dirty="0"/>
              <a:t>entity</a:t>
            </a:r>
            <a:r>
              <a:rPr lang="en-US" altLang="ko-KR" sz="2200" dirty="0" smtClean="0"/>
              <a:t>)</a:t>
            </a:r>
            <a:endParaRPr lang="en-US" altLang="ko-KR" sz="2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Future Trusted Infrastructures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6" name="모서리가 둥근 직사각형 5"/>
          <p:cNvSpPr>
            <a:spLocks noChangeArrowheads="1"/>
          </p:cNvSpPr>
          <p:nvPr/>
        </p:nvSpPr>
        <p:spPr bwMode="auto">
          <a:xfrm>
            <a:off x="346075" y="5103224"/>
            <a:ext cx="1695450" cy="4000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800" b="1"/>
              <a:t>Connectivity</a:t>
            </a:r>
            <a:endParaRPr lang="ko-KR" altLang="en-US" sz="1800" b="1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22325" y="5481049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/>
              <a:t>1990s</a:t>
            </a:r>
            <a:endParaRPr lang="ko-KR" altLang="en-US" sz="1800"/>
          </a:p>
        </p:txBody>
      </p:sp>
      <p:grpSp>
        <p:nvGrpSpPr>
          <p:cNvPr id="3" name="Group 2"/>
          <p:cNvGrpSpPr/>
          <p:nvPr/>
        </p:nvGrpSpPr>
        <p:grpSpPr>
          <a:xfrm>
            <a:off x="2097087" y="4533311"/>
            <a:ext cx="2030413" cy="1325563"/>
            <a:chOff x="2097087" y="4533311"/>
            <a:chExt cx="2030413" cy="1325563"/>
          </a:xfrm>
        </p:grpSpPr>
        <p:sp>
          <p:nvSpPr>
            <p:cNvPr id="8" name="모서리가 둥근 직사각형 5"/>
            <p:cNvSpPr>
              <a:spLocks noChangeArrowheads="1"/>
            </p:cNvSpPr>
            <p:nvPr/>
          </p:nvSpPr>
          <p:spPr bwMode="auto">
            <a:xfrm>
              <a:off x="2432050" y="5103224"/>
              <a:ext cx="1695450" cy="4000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/>
                <a:t>Connectivity</a:t>
              </a:r>
              <a:endParaRPr lang="ko-KR" altLang="en-US" sz="1800" b="1"/>
            </a:p>
          </p:txBody>
        </p:sp>
        <p:sp>
          <p:nvSpPr>
            <p:cNvPr id="9" name="모서리가 둥근 직사각형 5"/>
            <p:cNvSpPr>
              <a:spLocks noChangeArrowheads="1"/>
            </p:cNvSpPr>
            <p:nvPr/>
          </p:nvSpPr>
          <p:spPr bwMode="auto">
            <a:xfrm>
              <a:off x="2432050" y="4533311"/>
              <a:ext cx="1695450" cy="40005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/>
                <a:t>Quality</a:t>
              </a:r>
              <a:endParaRPr lang="ko-KR" altLang="en-US" sz="1800" b="1"/>
            </a:p>
          </p:txBody>
        </p:sp>
        <p:sp>
          <p:nvSpPr>
            <p:cNvPr id="18" name="오른쪽 화살표 2"/>
            <p:cNvSpPr/>
            <p:nvPr/>
          </p:nvSpPr>
          <p:spPr>
            <a:xfrm>
              <a:off x="2097087" y="4679361"/>
              <a:ext cx="279400" cy="7540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9"/>
            <p:cNvSpPr txBox="1">
              <a:spLocks noChangeArrowheads="1"/>
            </p:cNvSpPr>
            <p:nvPr/>
          </p:nvSpPr>
          <p:spPr bwMode="auto">
            <a:xfrm>
              <a:off x="2955925" y="5488986"/>
              <a:ext cx="820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/>
                <a:t>~ 2008</a:t>
              </a:r>
              <a:endParaRPr lang="ko-KR" altLang="en-US" sz="18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84650" y="3546941"/>
            <a:ext cx="2045493" cy="2263752"/>
            <a:chOff x="4184650" y="3546941"/>
            <a:chExt cx="2045493" cy="2263752"/>
          </a:xfrm>
        </p:grpSpPr>
        <p:sp>
          <p:nvSpPr>
            <p:cNvPr id="10" name="모서리가 둥근 직사각형 5"/>
            <p:cNvSpPr>
              <a:spLocks noChangeArrowheads="1"/>
            </p:cNvSpPr>
            <p:nvPr/>
          </p:nvSpPr>
          <p:spPr bwMode="auto">
            <a:xfrm>
              <a:off x="4519612" y="5055599"/>
              <a:ext cx="1693863" cy="4000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/>
                <a:t>Connectivity</a:t>
              </a:r>
              <a:endParaRPr lang="ko-KR" altLang="en-US" sz="1800" b="1"/>
            </a:p>
          </p:txBody>
        </p:sp>
        <p:sp>
          <p:nvSpPr>
            <p:cNvPr id="11" name="모서리가 둥근 직사각형 5"/>
            <p:cNvSpPr>
              <a:spLocks noChangeArrowheads="1"/>
            </p:cNvSpPr>
            <p:nvPr/>
          </p:nvSpPr>
          <p:spPr bwMode="auto">
            <a:xfrm>
              <a:off x="4519612" y="4485686"/>
              <a:ext cx="1693863" cy="40005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 dirty="0"/>
                <a:t>Quality</a:t>
              </a:r>
              <a:endParaRPr lang="ko-KR" altLang="en-US" sz="1800" b="1" dirty="0"/>
            </a:p>
          </p:txBody>
        </p:sp>
        <p:sp>
          <p:nvSpPr>
            <p:cNvPr id="12" name="모서리가 둥근 직사각형 5"/>
            <p:cNvSpPr>
              <a:spLocks noChangeArrowheads="1"/>
            </p:cNvSpPr>
            <p:nvPr/>
          </p:nvSpPr>
          <p:spPr bwMode="auto">
            <a:xfrm>
              <a:off x="4535487" y="3911011"/>
              <a:ext cx="1693863" cy="40005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/>
                <a:t>Security</a:t>
              </a:r>
              <a:endParaRPr lang="ko-KR" altLang="en-US" sz="1800" b="1"/>
            </a:p>
          </p:txBody>
        </p:sp>
        <p:sp>
          <p:nvSpPr>
            <p:cNvPr id="19" name="오른쪽 화살표 26"/>
            <p:cNvSpPr/>
            <p:nvPr/>
          </p:nvSpPr>
          <p:spPr>
            <a:xfrm>
              <a:off x="4184650" y="4453936"/>
              <a:ext cx="277812" cy="7540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TextBox 30"/>
            <p:cNvSpPr txBox="1">
              <a:spLocks noChangeArrowheads="1"/>
            </p:cNvSpPr>
            <p:nvPr/>
          </p:nvSpPr>
          <p:spPr bwMode="auto">
            <a:xfrm>
              <a:off x="4929187" y="5441361"/>
              <a:ext cx="8210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~ </a:t>
              </a:r>
              <a:r>
                <a:rPr lang="en-US" altLang="ko-KR" sz="1800" dirty="0" smtClean="0"/>
                <a:t>2015</a:t>
              </a:r>
              <a:endParaRPr lang="ko-KR" altLang="en-US" sz="1800" dirty="0"/>
            </a:p>
          </p:txBody>
        </p:sp>
        <p:sp>
          <p:nvSpPr>
            <p:cNvPr id="26" name="모서리가 둥근 직사각형 5"/>
            <p:cNvSpPr>
              <a:spLocks noChangeArrowheads="1"/>
            </p:cNvSpPr>
            <p:nvPr/>
          </p:nvSpPr>
          <p:spPr bwMode="auto">
            <a:xfrm>
              <a:off x="4534693" y="3546941"/>
              <a:ext cx="1695450" cy="23143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200" b="1"/>
                <a:t>Mobility</a:t>
              </a:r>
              <a:endParaRPr lang="ko-KR" altLang="en-US" sz="1200" b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32537" y="2388599"/>
            <a:ext cx="2271713" cy="3422650"/>
            <a:chOff x="6332537" y="2388599"/>
            <a:chExt cx="2271713" cy="3422650"/>
          </a:xfrm>
        </p:grpSpPr>
        <p:sp>
          <p:nvSpPr>
            <p:cNvPr id="5" name="직사각형 4"/>
            <p:cNvSpPr/>
            <p:nvPr/>
          </p:nvSpPr>
          <p:spPr>
            <a:xfrm>
              <a:off x="6562725" y="2420349"/>
              <a:ext cx="2041525" cy="33909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모서리가 둥근 직사각형 5"/>
            <p:cNvSpPr>
              <a:spLocks noChangeArrowheads="1"/>
            </p:cNvSpPr>
            <p:nvPr/>
          </p:nvSpPr>
          <p:spPr bwMode="auto">
            <a:xfrm>
              <a:off x="6699250" y="5055599"/>
              <a:ext cx="1695450" cy="4000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/>
                <a:t>Connectivity</a:t>
              </a:r>
              <a:endParaRPr lang="ko-KR" altLang="en-US" sz="1800" b="1"/>
            </a:p>
          </p:txBody>
        </p:sp>
        <p:sp>
          <p:nvSpPr>
            <p:cNvPr id="14" name="모서리가 둥근 직사각형 5"/>
            <p:cNvSpPr>
              <a:spLocks noChangeArrowheads="1"/>
            </p:cNvSpPr>
            <p:nvPr/>
          </p:nvSpPr>
          <p:spPr bwMode="auto">
            <a:xfrm>
              <a:off x="6699250" y="4485686"/>
              <a:ext cx="1695450" cy="40005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/>
                <a:t>Quality</a:t>
              </a:r>
              <a:endParaRPr lang="ko-KR" altLang="en-US" sz="1800" b="1"/>
            </a:p>
          </p:txBody>
        </p:sp>
        <p:sp>
          <p:nvSpPr>
            <p:cNvPr id="15" name="모서리가 둥근 직사각형 5"/>
            <p:cNvSpPr>
              <a:spLocks noChangeArrowheads="1"/>
            </p:cNvSpPr>
            <p:nvPr/>
          </p:nvSpPr>
          <p:spPr bwMode="auto">
            <a:xfrm>
              <a:off x="6715125" y="3911011"/>
              <a:ext cx="1695450" cy="40005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/>
                <a:t>Security</a:t>
              </a:r>
              <a:endParaRPr lang="ko-KR" altLang="en-US" sz="1800" b="1"/>
            </a:p>
          </p:txBody>
        </p:sp>
        <p:sp>
          <p:nvSpPr>
            <p:cNvPr id="16" name="모서리가 둥근 직사각형 5"/>
            <p:cNvSpPr>
              <a:spLocks noChangeArrowheads="1"/>
            </p:cNvSpPr>
            <p:nvPr/>
          </p:nvSpPr>
          <p:spPr bwMode="auto">
            <a:xfrm>
              <a:off x="6693649" y="3211797"/>
              <a:ext cx="1695450" cy="56657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 dirty="0" smtClean="0"/>
                <a:t>Ubiquity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400" b="1" dirty="0" smtClean="0"/>
                <a:t>Mobility</a:t>
              </a:r>
              <a:endParaRPr lang="ko-KR" altLang="en-US" sz="1400" b="1" dirty="0"/>
            </a:p>
          </p:txBody>
        </p:sp>
        <p:sp>
          <p:nvSpPr>
            <p:cNvPr id="17" name="모서리가 둥근 직사각형 5"/>
            <p:cNvSpPr>
              <a:spLocks noChangeArrowheads="1"/>
            </p:cNvSpPr>
            <p:nvPr/>
          </p:nvSpPr>
          <p:spPr bwMode="auto">
            <a:xfrm>
              <a:off x="6699250" y="2720386"/>
              <a:ext cx="1695450" cy="38647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 b="1" dirty="0" smtClean="0"/>
                <a:t>Trust</a:t>
              </a:r>
              <a:endParaRPr lang="ko-KR" altLang="en-US" sz="1800" b="1" dirty="0"/>
            </a:p>
          </p:txBody>
        </p:sp>
        <p:sp>
          <p:nvSpPr>
            <p:cNvPr id="20" name="오른쪽 화살표 27"/>
            <p:cNvSpPr/>
            <p:nvPr/>
          </p:nvSpPr>
          <p:spPr>
            <a:xfrm>
              <a:off x="6332537" y="4039599"/>
              <a:ext cx="279400" cy="75406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7178675" y="5433424"/>
              <a:ext cx="8210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 dirty="0" smtClean="0"/>
                <a:t>2020 ~</a:t>
              </a:r>
              <a:endParaRPr lang="ko-KR" altLang="en-US" sz="1800" dirty="0"/>
            </a:p>
          </p:txBody>
        </p:sp>
        <p:sp>
          <p:nvSpPr>
            <p:cNvPr id="25" name="TextBox 33"/>
            <p:cNvSpPr txBox="1">
              <a:spLocks noChangeArrowheads="1"/>
            </p:cNvSpPr>
            <p:nvPr/>
          </p:nvSpPr>
          <p:spPr bwMode="auto">
            <a:xfrm>
              <a:off x="7248525" y="2388599"/>
              <a:ext cx="565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2000" b="1"/>
                <a:t>FTII</a:t>
              </a:r>
              <a:endParaRPr lang="ko-KR" altLang="en-US" sz="2000" b="1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693649" y="3525908"/>
              <a:ext cx="169545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3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8" y="1502018"/>
            <a:ext cx="4187534" cy="418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13220" y="2529370"/>
            <a:ext cx="2703136" cy="3335623"/>
            <a:chOff x="5613220" y="2529370"/>
            <a:chExt cx="2703136" cy="3335623"/>
          </a:xfrm>
        </p:grpSpPr>
        <p:sp>
          <p:nvSpPr>
            <p:cNvPr id="5" name="TextBox 4"/>
            <p:cNvSpPr txBox="1"/>
            <p:nvPr/>
          </p:nvSpPr>
          <p:spPr>
            <a:xfrm>
              <a:off x="6458796" y="2529370"/>
              <a:ext cx="4171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58796" y="3716642"/>
              <a:ext cx="18575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</a:t>
              </a:r>
              <a:r>
                <a:rPr lang="en-US" sz="6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rust</a:t>
              </a:r>
              <a:endParaRPr lang="en-US" sz="6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3220" y="4664664"/>
              <a:ext cx="152214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yo</a:t>
              </a:r>
              <a:r>
                <a:rPr lang="en-US" sz="72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</a:t>
              </a:r>
              <a:endPara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7233" y="578688"/>
            <a:ext cx="449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International Telephone and Telegraph Union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33348" y="974184"/>
            <a:ext cx="4413452" cy="681150"/>
            <a:chOff x="3333348" y="974184"/>
            <a:chExt cx="4413452" cy="681150"/>
          </a:xfrm>
        </p:grpSpPr>
        <p:sp>
          <p:nvSpPr>
            <p:cNvPr id="8" name="TextBox 7"/>
            <p:cNvSpPr txBox="1"/>
            <p:nvPr/>
          </p:nvSpPr>
          <p:spPr>
            <a:xfrm>
              <a:off x="3333348" y="1255224"/>
              <a:ext cx="4413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International Telecommunication Union</a:t>
              </a:r>
              <a:endPara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20283682">
              <a:off x="3995206" y="974184"/>
              <a:ext cx="794657" cy="28302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7139" y="1658089"/>
            <a:ext cx="3937488" cy="750742"/>
            <a:chOff x="4787139" y="1658089"/>
            <a:chExt cx="3937488" cy="750742"/>
          </a:xfrm>
        </p:grpSpPr>
        <p:sp>
          <p:nvSpPr>
            <p:cNvPr id="9" name="TextBox 8"/>
            <p:cNvSpPr txBox="1"/>
            <p:nvPr/>
          </p:nvSpPr>
          <p:spPr>
            <a:xfrm>
              <a:off x="4787139" y="1885611"/>
              <a:ext cx="39374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</a:rPr>
                <a:t>International Trust Union</a:t>
              </a:r>
              <a:endParaRPr lang="en-US" sz="28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20283682">
              <a:off x="5637318" y="1658089"/>
              <a:ext cx="794657" cy="28302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2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179" y="699975"/>
            <a:ext cx="1511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Information Super Highway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3984187" y="759614"/>
            <a:ext cx="1728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GII: Global Information Infrastructure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4187" y="2379595"/>
            <a:ext cx="153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Connect the world: Broadband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265601" y="2383230"/>
            <a:ext cx="153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Connecting the people: Mobile</a:t>
            </a:r>
            <a:endParaRPr lang="en-US" sz="2000" b="1" dirty="0"/>
          </a:p>
        </p:txBody>
      </p:sp>
      <p:sp>
        <p:nvSpPr>
          <p:cNvPr id="6" name="Right Arrow 5"/>
          <p:cNvSpPr/>
          <p:nvPr/>
        </p:nvSpPr>
        <p:spPr>
          <a:xfrm>
            <a:off x="3090337" y="860877"/>
            <a:ext cx="472611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513392" y="1649913"/>
            <a:ext cx="472611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005126" y="2499149"/>
            <a:ext cx="472611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5179" y="3943917"/>
            <a:ext cx="153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Smart Devices: Smart ICTs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995369" y="3943916"/>
            <a:ext cx="153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Connecting the Things: IoT</a:t>
            </a:r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3005125" y="4011284"/>
            <a:ext cx="472611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320568" y="17626"/>
            <a:ext cx="8229600" cy="44482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rgbClr val="0070C0"/>
                </a:solidFill>
              </a:rPr>
              <a:t>I. Today IS and Infrastructures</a:t>
            </a:r>
            <a:endParaRPr lang="ko-KR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1750169" y="3184638"/>
            <a:ext cx="472611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34948" y="648605"/>
            <a:ext cx="7731243" cy="1170832"/>
            <a:chOff x="934948" y="648605"/>
            <a:chExt cx="7731243" cy="1170832"/>
          </a:xfrm>
        </p:grpSpPr>
        <p:sp>
          <p:nvSpPr>
            <p:cNvPr id="15" name="Rounded Rectangle 14"/>
            <p:cNvSpPr/>
            <p:nvPr/>
          </p:nvSpPr>
          <p:spPr>
            <a:xfrm>
              <a:off x="934948" y="648605"/>
              <a:ext cx="5024063" cy="117083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67466" y="884641"/>
              <a:ext cx="2598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Forming concept &amp;</a:t>
              </a:r>
              <a:br>
                <a:rPr lang="en-US" sz="2400" b="1" dirty="0" smtClean="0">
                  <a:solidFill>
                    <a:srgbClr val="00B050"/>
                  </a:solidFill>
                </a:rPr>
              </a:br>
              <a:r>
                <a:rPr lang="en-US" sz="2400" b="1" dirty="0" smtClean="0">
                  <a:solidFill>
                    <a:srgbClr val="00B050"/>
                  </a:solidFill>
                </a:rPr>
                <a:t>Social consensus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4947" y="2289085"/>
            <a:ext cx="7960666" cy="1170832"/>
            <a:chOff x="934947" y="2289085"/>
            <a:chExt cx="7960666" cy="1170832"/>
          </a:xfrm>
        </p:grpSpPr>
        <p:sp>
          <p:nvSpPr>
            <p:cNvPr id="16" name="TextBox 15"/>
            <p:cNvSpPr txBox="1"/>
            <p:nvPr/>
          </p:nvSpPr>
          <p:spPr>
            <a:xfrm>
              <a:off x="6067466" y="2656593"/>
              <a:ext cx="2828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Provide Connectivity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34947" y="2289085"/>
              <a:ext cx="5024063" cy="117083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4946" y="3911414"/>
            <a:ext cx="7439690" cy="1170832"/>
            <a:chOff x="934946" y="3911414"/>
            <a:chExt cx="7439690" cy="1170832"/>
          </a:xfrm>
        </p:grpSpPr>
        <p:sp>
          <p:nvSpPr>
            <p:cNvPr id="19" name="Rounded Rectangle 18"/>
            <p:cNvSpPr/>
            <p:nvPr/>
          </p:nvSpPr>
          <p:spPr>
            <a:xfrm>
              <a:off x="934946" y="3911414"/>
              <a:ext cx="5024063" cy="117083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67466" y="4237651"/>
              <a:ext cx="230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Provide Mobility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8369" y="2105230"/>
            <a:ext cx="7084612" cy="3768044"/>
            <a:chOff x="688369" y="2105230"/>
            <a:chExt cx="7084612" cy="3768044"/>
          </a:xfrm>
        </p:grpSpPr>
        <p:sp>
          <p:nvSpPr>
            <p:cNvPr id="21" name="Rounded Rectangle 20"/>
            <p:cNvSpPr/>
            <p:nvPr/>
          </p:nvSpPr>
          <p:spPr>
            <a:xfrm>
              <a:off x="688369" y="2105230"/>
              <a:ext cx="5650786" cy="320650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Bent Arrow 21"/>
            <p:cNvSpPr/>
            <p:nvPr/>
          </p:nvSpPr>
          <p:spPr>
            <a:xfrm flipV="1">
              <a:off x="1693660" y="5332003"/>
              <a:ext cx="585627" cy="369327"/>
            </a:xfrm>
            <a:prstGeom prst="ben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9942" y="5411609"/>
              <a:ext cx="5483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Make Safe and Smart Information Society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3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직사각형 2"/>
          <p:cNvSpPr>
            <a:spLocks noChangeArrowheads="1"/>
          </p:cNvSpPr>
          <p:nvPr/>
        </p:nvSpPr>
        <p:spPr bwMode="auto">
          <a:xfrm>
            <a:off x="405526" y="543603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858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/>
              <a:t>Problem Space 1: </a:t>
            </a:r>
            <a:r>
              <a:rPr lang="en-US" altLang="ko-KR" sz="2400" b="1" dirty="0" smtClean="0"/>
              <a:t>Convergences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 smtClean="0"/>
              <a:t>Intra</a:t>
            </a:r>
            <a:r>
              <a:rPr lang="en-US" altLang="ko-KR" sz="2400" dirty="0" smtClean="0"/>
              <a:t> convergence (FMC) </a:t>
            </a:r>
            <a:r>
              <a:rPr lang="en-US" altLang="ko-KR" sz="2400" dirty="0" smtClean="0">
                <a:sym typeface="Wingdings" panose="05000000000000000000" pitchFamily="2" charset="2"/>
              </a:rPr>
              <a:t> 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Inter</a:t>
            </a:r>
            <a:r>
              <a:rPr lang="en-US" altLang="ko-KR" sz="2400" dirty="0" smtClean="0">
                <a:sym typeface="Wingdings" panose="05000000000000000000" pitchFamily="2" charset="2"/>
              </a:rPr>
              <a:t> convergence (IPTV)  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External</a:t>
            </a:r>
            <a:r>
              <a:rPr lang="en-US" altLang="ko-KR" sz="2400" dirty="0" smtClean="0">
                <a:sym typeface="Wingdings" panose="05000000000000000000" pitchFamily="2" charset="2"/>
              </a:rPr>
              <a:t> convergence (ITS, Smart Grid, e-health) </a:t>
            </a:r>
            <a:r>
              <a:rPr lang="en-US" altLang="ko-KR" sz="2400" dirty="0" smtClean="0"/>
              <a:t> 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 smtClean="0"/>
              <a:t>Leaded by Technology Innovation concluded by business success</a:t>
            </a:r>
            <a:endParaRPr lang="en-US" altLang="ko-KR" sz="2400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 smtClean="0"/>
              <a:t>Differences: culture, environment, eco-systems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4449" y="2993004"/>
            <a:ext cx="4927277" cy="2711011"/>
            <a:chOff x="154449" y="2993004"/>
            <a:chExt cx="4927277" cy="271101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49" y="3029611"/>
              <a:ext cx="4927277" cy="267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90418" y="3670340"/>
              <a:ext cx="88678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Contents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Connection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7184" y="2993004"/>
              <a:ext cx="897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connection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25813" y="5089771"/>
              <a:ext cx="9463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information</a:t>
              </a: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861" y="4001199"/>
              <a:ext cx="6266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system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8187" y="3724200"/>
              <a:ext cx="898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application</a:t>
              </a:r>
              <a:endParaRPr lang="en-US" sz="1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47775" y="3068138"/>
            <a:ext cx="1715490" cy="2635877"/>
            <a:chOff x="5147775" y="3068138"/>
            <a:chExt cx="1715490" cy="26358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16542" r="17632" b="7258"/>
            <a:stretch/>
          </p:blipFill>
          <p:spPr>
            <a:xfrm>
              <a:off x="5431305" y="3068138"/>
              <a:ext cx="1396508" cy="723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38402" b="21572"/>
            <a:stretch/>
          </p:blipFill>
          <p:spPr>
            <a:xfrm>
              <a:off x="5464397" y="4101059"/>
              <a:ext cx="1398868" cy="1602956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5147775" y="3229713"/>
              <a:ext cx="238819" cy="4003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168145" y="4609059"/>
              <a:ext cx="238819" cy="4003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6111" y="3337617"/>
            <a:ext cx="1988834" cy="2366398"/>
            <a:chOff x="6916111" y="3337617"/>
            <a:chExt cx="1988834" cy="23663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7300" t="12408" b="17527"/>
            <a:stretch/>
          </p:blipFill>
          <p:spPr>
            <a:xfrm>
              <a:off x="7101624" y="4229937"/>
              <a:ext cx="1803321" cy="1474078"/>
            </a:xfrm>
            <a:prstGeom prst="rect">
              <a:avLst/>
            </a:prstGeom>
          </p:spPr>
        </p:pic>
        <p:sp>
          <p:nvSpPr>
            <p:cNvPr id="15" name="Bent Arrow 14"/>
            <p:cNvSpPr/>
            <p:nvPr/>
          </p:nvSpPr>
          <p:spPr>
            <a:xfrm rot="16200000" flipH="1" flipV="1">
              <a:off x="7126973" y="3126755"/>
              <a:ext cx="665449" cy="1087173"/>
            </a:xfrm>
            <a:prstGeom prst="bent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31400" y="3818400"/>
              <a:ext cx="910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Present</a:t>
              </a:r>
              <a:endParaRPr lang="en-US" b="1" dirty="0"/>
            </a:p>
          </p:txBody>
        </p:sp>
      </p:grpSp>
      <p:sp>
        <p:nvSpPr>
          <p:cNvPr id="20" name="제목 1"/>
          <p:cNvSpPr>
            <a:spLocks noGrp="1"/>
          </p:cNvSpPr>
          <p:nvPr>
            <p:ph type="title"/>
          </p:nvPr>
        </p:nvSpPr>
        <p:spPr>
          <a:xfrm>
            <a:off x="320568" y="17626"/>
            <a:ext cx="8229600" cy="44482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rgbClr val="0070C0"/>
                </a:solidFill>
              </a:rPr>
              <a:t>I. Today IS and Infrastructures</a:t>
            </a:r>
            <a:endParaRPr lang="ko-KR" alt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직사각형 2"/>
          <p:cNvSpPr>
            <a:spLocks noChangeArrowheads="1"/>
          </p:cNvSpPr>
          <p:nvPr/>
        </p:nvSpPr>
        <p:spPr bwMode="auto">
          <a:xfrm>
            <a:off x="204832" y="503158"/>
            <a:ext cx="84610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858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/>
              <a:t>Problem Space 2</a:t>
            </a:r>
            <a:r>
              <a:rPr lang="en-US" altLang="ko-KR" sz="2400" b="1" dirty="0" smtClean="0"/>
              <a:t>: Complexity and Heterogeneity</a:t>
            </a:r>
            <a:endParaRPr lang="en-US" altLang="ko-KR" sz="2400" b="1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 smtClean="0"/>
              <a:t>Functions and capabilities </a:t>
            </a:r>
            <a:r>
              <a:rPr lang="en-US" altLang="ko-KR" sz="2400" dirty="0" smtClean="0"/>
              <a:t>getting complex: System/Functions</a:t>
            </a:r>
            <a:r>
              <a:rPr lang="en-US" altLang="ko-KR" sz="2400" dirty="0" smtClean="0">
                <a:sym typeface="Wingdings" panose="05000000000000000000" pitchFamily="2" charset="2"/>
              </a:rPr>
              <a:t>  </a:t>
            </a:r>
            <a:r>
              <a:rPr lang="en-US" altLang="ko-KR" sz="2400" dirty="0" smtClean="0"/>
              <a:t>Intelligent </a:t>
            </a:r>
            <a:r>
              <a:rPr lang="en-US" altLang="ko-KR" sz="2400" dirty="0" smtClean="0">
                <a:sym typeface="Wingdings" panose="05000000000000000000" pitchFamily="2" charset="2"/>
              </a:rPr>
              <a:t> Smart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sym typeface="Wingdings" panose="05000000000000000000" pitchFamily="2" charset="2"/>
              </a:rPr>
              <a:t> </a:t>
            </a:r>
            <a:r>
              <a:rPr lang="en-US" altLang="ko-K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Next (???)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 smtClean="0"/>
              <a:t>Integrate various functions/capabilities into a system/function</a:t>
            </a:r>
            <a:endParaRPr lang="en-US" altLang="ko-KR" sz="2400" dirty="0"/>
          </a:p>
          <a:p>
            <a:pPr lvl="2" latinLnBrk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 smtClean="0"/>
              <a:t>Codecs: voice, video, multimedia, including Related PF</a:t>
            </a:r>
            <a:endParaRPr lang="en-US" altLang="ko-KR" dirty="0"/>
          </a:p>
          <a:p>
            <a:pPr lvl="2" latinLnBrk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 smtClean="0"/>
              <a:t>Connecting capabilities: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(802.11 a/g/ab)+3G+4G+5G</a:t>
            </a:r>
            <a:endParaRPr lang="en-US" altLang="ko-KR" dirty="0"/>
          </a:p>
          <a:p>
            <a:pPr lvl="2" latinLnBrk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 smtClean="0"/>
              <a:t>Security platforms and protocol stacks</a:t>
            </a:r>
            <a:endParaRPr lang="en-US" altLang="ko-KR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02080" y="3365850"/>
            <a:ext cx="3020602" cy="2408226"/>
            <a:chOff x="1202080" y="3365850"/>
            <a:chExt cx="3020602" cy="24082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4" r="33039"/>
            <a:stretch/>
          </p:blipFill>
          <p:spPr>
            <a:xfrm>
              <a:off x="1202080" y="3365850"/>
              <a:ext cx="521397" cy="10007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703" y="4734331"/>
              <a:ext cx="1551858" cy="1039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590" y="3410955"/>
              <a:ext cx="1235092" cy="91055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09867" y="3905324"/>
              <a:ext cx="10166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Could be</a:t>
              </a:r>
              <a:br>
                <a:rPr lang="en-US" b="1" dirty="0" smtClean="0"/>
              </a:br>
              <a:r>
                <a:rPr lang="en-US" b="1" dirty="0" smtClean="0"/>
                <a:t>OK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1590" y="3044539"/>
            <a:ext cx="4036642" cy="2863480"/>
            <a:chOff x="4341590" y="3044539"/>
            <a:chExt cx="4036642" cy="2863480"/>
          </a:xfrm>
        </p:grpSpPr>
        <p:sp>
          <p:nvSpPr>
            <p:cNvPr id="7" name="Right Arrow 6"/>
            <p:cNvSpPr/>
            <p:nvPr/>
          </p:nvSpPr>
          <p:spPr>
            <a:xfrm>
              <a:off x="4407618" y="3699841"/>
              <a:ext cx="452063" cy="186875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1590" y="444955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But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569" y="3210788"/>
              <a:ext cx="1225354" cy="6645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046" y="3044539"/>
              <a:ext cx="1054293" cy="10542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433" y="4366618"/>
              <a:ext cx="559169" cy="11551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246" y="4712995"/>
              <a:ext cx="1794898" cy="11950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3" b="12759"/>
            <a:stretch/>
          </p:blipFill>
          <p:spPr>
            <a:xfrm>
              <a:off x="7301057" y="4481826"/>
              <a:ext cx="1077175" cy="4623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44568" y="3811001"/>
              <a:ext cx="12482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Too difficult and cost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320568" y="17626"/>
            <a:ext cx="8229600" cy="44482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rgbClr val="0070C0"/>
                </a:solidFill>
              </a:rPr>
              <a:t>I. Today IS and Infrastructures</a:t>
            </a:r>
            <a:endParaRPr lang="ko-KR" alt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직사각형 2"/>
          <p:cNvSpPr>
            <a:spLocks noChangeArrowheads="1"/>
          </p:cNvSpPr>
          <p:nvPr/>
        </p:nvSpPr>
        <p:spPr bwMode="auto">
          <a:xfrm>
            <a:off x="405526" y="543603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858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/>
              <a:t>Problem Space </a:t>
            </a:r>
            <a:r>
              <a:rPr lang="en-US" altLang="ko-KR" sz="2400" b="1" dirty="0" smtClean="0"/>
              <a:t>3: </a:t>
            </a:r>
            <a:r>
              <a:rPr lang="en-US" altLang="ko-KR" sz="2400" b="1" dirty="0"/>
              <a:t>Cybercrimes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/>
              <a:t>exposing our societies to the threat of cybercrimes 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/>
              <a:t>cyber-attacks on ICTs are </a:t>
            </a:r>
            <a:r>
              <a:rPr lang="en-US" altLang="ko-KR" sz="2400" b="1" dirty="0"/>
              <a:t>borderless</a:t>
            </a:r>
            <a:r>
              <a:rPr lang="en-US" altLang="ko-KR" sz="2400" dirty="0"/>
              <a:t> (anywhere)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 smtClean="0"/>
              <a:t>Status </a:t>
            </a:r>
            <a:r>
              <a:rPr lang="en-US" altLang="ko-KR" sz="2400" dirty="0"/>
              <a:t>of today </a:t>
            </a:r>
            <a:r>
              <a:rPr lang="en-US" altLang="ko-KR" sz="2400" dirty="0" smtClean="0"/>
              <a:t>cybercrimes:</a:t>
            </a:r>
          </a:p>
          <a:p>
            <a:pPr lvl="2" latinLnBrk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 smtClean="0"/>
              <a:t>12 cybercrime victims/second, 1 M victims/day</a:t>
            </a:r>
          </a:p>
          <a:p>
            <a:pPr lvl="2" latinLnBrk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dirty="0" smtClean="0"/>
              <a:t>50% </a:t>
            </a:r>
            <a:r>
              <a:rPr lang="en-US" altLang="ko-KR" dirty="0"/>
              <a:t>on-line adults have been victims of </a:t>
            </a:r>
            <a:r>
              <a:rPr lang="en-US" altLang="ko-KR" dirty="0" smtClean="0"/>
              <a:t>cybercrime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/>
              <a:t>Additional </a:t>
            </a:r>
            <a:r>
              <a:rPr lang="en-US" altLang="ko-KR" sz="2400" b="1" dirty="0"/>
              <a:t>costs</a:t>
            </a:r>
            <a:r>
              <a:rPr lang="en-US" altLang="ko-KR" sz="2400" dirty="0"/>
              <a:t> but very few impacts to raise </a:t>
            </a:r>
            <a:r>
              <a:rPr lang="en-US" altLang="ko-KR" sz="2400" b="1" dirty="0"/>
              <a:t>income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 smtClean="0"/>
              <a:t>Divide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the world in </a:t>
            </a:r>
            <a:r>
              <a:rPr lang="en-US" altLang="ko-KR" sz="2400" b="1" dirty="0"/>
              <a:t>two </a:t>
            </a:r>
            <a:r>
              <a:rPr lang="en-US" altLang="ko-KR" sz="2400" b="1" dirty="0" smtClean="0"/>
              <a:t>groups</a:t>
            </a:r>
            <a:r>
              <a:rPr lang="en-US" altLang="ko-KR" sz="2400" dirty="0" smtClean="0"/>
              <a:t>, so never ending </a:t>
            </a:r>
            <a:r>
              <a:rPr lang="en-US" altLang="ko-KR" sz="1800" dirty="0" smtClean="0"/>
              <a:t>(Spear &amp; Shield)</a:t>
            </a:r>
            <a:endParaRPr lang="en-US" altLang="ko-KR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602769" y="3630165"/>
            <a:ext cx="5928189" cy="2205556"/>
            <a:chOff x="1602769" y="3630165"/>
            <a:chExt cx="5928189" cy="2205556"/>
          </a:xfrm>
        </p:grpSpPr>
        <p:sp>
          <p:nvSpPr>
            <p:cNvPr id="16" name="Rectangle 15"/>
            <p:cNvSpPr/>
            <p:nvPr/>
          </p:nvSpPr>
          <p:spPr>
            <a:xfrm>
              <a:off x="1602769" y="3630165"/>
              <a:ext cx="5928189" cy="2205556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02769" y="3630165"/>
              <a:ext cx="2964095" cy="220555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925" y="4395201"/>
              <a:ext cx="2494505" cy="9735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602769" y="4058292"/>
              <a:ext cx="5928189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66864" y="3630165"/>
              <a:ext cx="0" cy="2205556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506" r="13820" b="11029"/>
            <a:stretch/>
          </p:blipFill>
          <p:spPr>
            <a:xfrm>
              <a:off x="5450330" y="4253967"/>
              <a:ext cx="958728" cy="126258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25335" y="3649386"/>
              <a:ext cx="1043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Offender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9430" y="3659470"/>
              <a:ext cx="1073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Defender</a:t>
              </a:r>
              <a:endParaRPr lang="en-US" b="1" dirty="0"/>
            </a:p>
          </p:txBody>
        </p:sp>
      </p:grp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320568" y="17626"/>
            <a:ext cx="8229600" cy="44482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rgbClr val="0070C0"/>
                </a:solidFill>
              </a:rPr>
              <a:t>I. Today IS and Infrastructures</a:t>
            </a:r>
            <a:endParaRPr lang="ko-KR" alt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직사각형 2"/>
          <p:cNvSpPr>
            <a:spLocks noChangeArrowheads="1"/>
          </p:cNvSpPr>
          <p:nvPr/>
        </p:nvSpPr>
        <p:spPr bwMode="auto">
          <a:xfrm>
            <a:off x="405526" y="562629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858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 smtClean="0"/>
              <a:t>Problem </a:t>
            </a:r>
            <a:r>
              <a:rPr lang="en-US" altLang="ko-KR" sz="2400" b="1" dirty="0"/>
              <a:t>Space </a:t>
            </a:r>
            <a:r>
              <a:rPr lang="en-US" altLang="ko-KR" sz="2400" b="1" dirty="0" smtClean="0"/>
              <a:t>4: </a:t>
            </a:r>
            <a:r>
              <a:rPr lang="en-US" altLang="ko-KR" sz="2400" b="1" dirty="0"/>
              <a:t>Lost </a:t>
            </a:r>
            <a:r>
              <a:rPr lang="en-US" altLang="ko-KR" sz="2400" b="1" dirty="0" smtClean="0"/>
              <a:t>trust</a:t>
            </a:r>
            <a:endParaRPr lang="en-US" altLang="ko-KR" sz="2400" b="1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/>
              <a:t>How to ensure </a:t>
            </a:r>
            <a:r>
              <a:rPr lang="en-US" altLang="ko-KR" sz="2400" dirty="0" smtClean="0"/>
              <a:t>trust </a:t>
            </a:r>
            <a:r>
              <a:rPr lang="en-US" altLang="ko-KR" sz="2400" dirty="0"/>
              <a:t>of </a:t>
            </a:r>
            <a:r>
              <a:rPr lang="en-US" altLang="ko-KR" sz="2400" b="1" dirty="0"/>
              <a:t>sources </a:t>
            </a:r>
            <a:r>
              <a:rPr lang="en-US" altLang="ko-KR" sz="2400" b="1" dirty="0" smtClean="0"/>
              <a:t>from on-line </a:t>
            </a:r>
            <a:r>
              <a:rPr lang="en-US" altLang="ko-KR" sz="2400" dirty="0" smtClean="0"/>
              <a:t>(data, information</a:t>
            </a:r>
            <a:r>
              <a:rPr lang="en-US" altLang="ko-KR" sz="2400" dirty="0"/>
              <a:t>, </a:t>
            </a:r>
            <a:r>
              <a:rPr lang="en-US" altLang="ko-KR" sz="2400" dirty="0" smtClean="0"/>
              <a:t>knowledge, providers</a:t>
            </a:r>
            <a:r>
              <a:rPr lang="en-US" altLang="ko-KR" sz="2400" dirty="0"/>
              <a:t>, contents, brokers etc</a:t>
            </a:r>
            <a:r>
              <a:rPr lang="en-US" altLang="ko-KR" sz="2400" dirty="0" smtClean="0"/>
              <a:t>.)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 smtClean="0"/>
              <a:t>Less</a:t>
            </a:r>
            <a:r>
              <a:rPr lang="en-US" altLang="ko-KR" sz="2400" dirty="0" smtClean="0"/>
              <a:t> trust data </a:t>
            </a:r>
            <a:r>
              <a:rPr lang="en-US" altLang="ko-KR" sz="2400" dirty="0" smtClean="0">
                <a:sym typeface="Wingdings" panose="05000000000000000000" pitchFamily="2" charset="2"/>
              </a:rPr>
              <a:t> 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Incorrect</a:t>
            </a:r>
            <a:r>
              <a:rPr lang="en-US" altLang="ko-KR" sz="2400" dirty="0" smtClean="0">
                <a:sym typeface="Wingdings" panose="05000000000000000000" pitchFamily="2" charset="2"/>
              </a:rPr>
              <a:t> information  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Poor</a:t>
            </a:r>
            <a:r>
              <a:rPr lang="en-US" altLang="ko-KR" sz="2400" dirty="0" smtClean="0">
                <a:sym typeface="Wingdings" panose="05000000000000000000" pitchFamily="2" charset="2"/>
              </a:rPr>
              <a:t> knowledge</a:t>
            </a:r>
            <a:endParaRPr lang="en-US" altLang="ko-KR" sz="2400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/>
              <a:t>waists</a:t>
            </a:r>
            <a:r>
              <a:rPr lang="en-US" altLang="ko-KR" sz="2400" dirty="0"/>
              <a:t> huge </a:t>
            </a:r>
            <a:r>
              <a:rPr lang="en-US" altLang="ko-KR" sz="2400" b="1" dirty="0"/>
              <a:t>time</a:t>
            </a:r>
            <a:r>
              <a:rPr lang="en-US" altLang="ko-KR" sz="2400" dirty="0"/>
              <a:t>: productivity, efficiency and effectiveness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 smtClean="0"/>
              <a:t>no </a:t>
            </a:r>
            <a:r>
              <a:rPr lang="en-US" altLang="ko-KR" sz="2400" dirty="0"/>
              <a:t>guidelines and reference to indicate the </a:t>
            </a:r>
            <a:r>
              <a:rPr lang="en-US" altLang="ko-KR" sz="2400" b="1" dirty="0"/>
              <a:t>level of </a:t>
            </a:r>
            <a:r>
              <a:rPr lang="en-US" altLang="ko-KR" sz="2400" b="1" dirty="0" smtClean="0"/>
              <a:t>trust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7400" y="2923237"/>
            <a:ext cx="3874378" cy="810455"/>
            <a:chOff x="407400" y="2923237"/>
            <a:chExt cx="3874378" cy="810455"/>
          </a:xfrm>
        </p:grpSpPr>
        <p:sp>
          <p:nvSpPr>
            <p:cNvPr id="4" name="TextBox 3"/>
            <p:cNvSpPr txBox="1"/>
            <p:nvPr/>
          </p:nvSpPr>
          <p:spPr>
            <a:xfrm>
              <a:off x="407400" y="3175483"/>
              <a:ext cx="683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/>
                <a:t>DATA</a:t>
              </a:r>
              <a:endParaRPr lang="ko-KR" altLang="en-US" sz="1600" b="1" dirty="0"/>
            </a:p>
          </p:txBody>
        </p:sp>
        <p:sp>
          <p:nvSpPr>
            <p:cNvPr id="7" name="직사각형 1"/>
            <p:cNvSpPr/>
            <p:nvPr/>
          </p:nvSpPr>
          <p:spPr bwMode="auto">
            <a:xfrm>
              <a:off x="1319387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K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2980663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R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3249925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K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2709348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A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2455672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M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1864640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7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1583757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2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1329074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E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041443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U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3759168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L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3476893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B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3222210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 smtClean="0"/>
                <a:t>3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2963639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7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2681364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0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2420847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7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2131989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1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1871473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M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1583757" y="2923237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I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2146632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M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3539858" y="3503348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 smtClean="0"/>
                <a:t>5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3258975" y="3503348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 smtClean="0"/>
                <a:t>4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2711984" y="3507404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 smtClean="0"/>
                <a:t>C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2415106" y="3507404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A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2132831" y="3507404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L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1850556" y="3507404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B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1587636" y="3507404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2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1329065" y="3507404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 smtClean="0"/>
                <a:t>9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058685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 smtClean="0"/>
                <a:t>2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3798168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8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3509310" y="3215320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1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3821850" y="3503348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50" b="1" dirty="0"/>
                <a:t>M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2974903" y="3507404"/>
              <a:ext cx="223093" cy="2262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K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8440" y="3879787"/>
            <a:ext cx="4493709" cy="887857"/>
            <a:chOff x="148440" y="3879787"/>
            <a:chExt cx="4493709" cy="887857"/>
          </a:xfrm>
        </p:grpSpPr>
        <p:sp>
          <p:nvSpPr>
            <p:cNvPr id="5" name="TextBox 4"/>
            <p:cNvSpPr txBox="1"/>
            <p:nvPr/>
          </p:nvSpPr>
          <p:spPr>
            <a:xfrm>
              <a:off x="148440" y="4122551"/>
              <a:ext cx="1201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/>
                <a:t>Information</a:t>
              </a:r>
              <a:endParaRPr lang="ko-KR" altLang="en-US" sz="1600" b="1" dirty="0"/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1329064" y="3879787"/>
              <a:ext cx="3313085" cy="40203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Name;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Height; Weight; Color; Age; Sex  </a:t>
              </a:r>
              <a:endParaRPr kumimoji="0" lang="en-US" altLang="ko-K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KIM       170</a:t>
              </a:r>
              <a:r>
                <a:rPr lang="en-US" altLang="ko-KR" sz="1050" b="1" dirty="0"/>
                <a:t> </a:t>
              </a:r>
              <a:r>
                <a:rPr lang="en-US" altLang="ko-KR" sz="1050" b="1" dirty="0" smtClean="0"/>
                <a:t>      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73        BLUE   27     M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1329064" y="4365614"/>
              <a:ext cx="3313085" cy="40203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Name;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Height; Weight; Color; Age; Sex  </a:t>
              </a:r>
              <a:endParaRPr kumimoji="0" lang="en-US" altLang="ko-K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MARK       182</a:t>
              </a:r>
              <a:r>
                <a:rPr lang="en-US" altLang="ko-KR" sz="1050" b="1" dirty="0" smtClean="0"/>
                <a:t>       92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       BLACK 45     M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78212" y="4932192"/>
            <a:ext cx="4410311" cy="928938"/>
            <a:chOff x="178212" y="4932192"/>
            <a:chExt cx="4410311" cy="928938"/>
          </a:xfrm>
        </p:grpSpPr>
        <p:sp>
          <p:nvSpPr>
            <p:cNvPr id="41" name="직사각형 4"/>
            <p:cNvSpPr/>
            <p:nvPr/>
          </p:nvSpPr>
          <p:spPr>
            <a:xfrm>
              <a:off x="1319387" y="4932192"/>
              <a:ext cx="326913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/>
                <a:t>Mr. Kim as 27 years old young man like blue color with size 170cm and 73 kg (need normal size for man)</a:t>
              </a:r>
              <a:endParaRPr lang="en-US" altLang="ko-KR" sz="1100" b="1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319387" y="5430243"/>
              <a:ext cx="326913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/>
                <a:t>Mr. Mark as 45 years old middle aged man like black color with size 182cm and 92 kg (need big size)</a:t>
              </a:r>
              <a:endParaRPr lang="en-US" altLang="ko-KR" sz="11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8212" y="5180948"/>
              <a:ext cx="1141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/>
                <a:t>Knowledge</a:t>
              </a:r>
              <a:endParaRPr lang="ko-KR" altLang="en-US" sz="1600" b="1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23395" y="3879787"/>
            <a:ext cx="3313085" cy="887857"/>
            <a:chOff x="5623395" y="3879787"/>
            <a:chExt cx="3313085" cy="887857"/>
          </a:xfrm>
        </p:grpSpPr>
        <p:sp>
          <p:nvSpPr>
            <p:cNvPr id="76" name="직사각형 38"/>
            <p:cNvSpPr/>
            <p:nvPr/>
          </p:nvSpPr>
          <p:spPr bwMode="auto">
            <a:xfrm>
              <a:off x="5623395" y="3879787"/>
              <a:ext cx="3313085" cy="40203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Name;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Height; Weight; Color; Age; Sex  </a:t>
              </a:r>
              <a:endParaRPr kumimoji="0" lang="en-US" altLang="ko-K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KIM       170</a:t>
              </a:r>
              <a:r>
                <a:rPr lang="en-US" altLang="ko-KR" sz="1050" b="1" dirty="0"/>
                <a:t> </a:t>
              </a:r>
              <a:r>
                <a:rPr lang="en-US" altLang="ko-KR" sz="1050" b="1" dirty="0" smtClean="0"/>
                <a:t>      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73        BLUE   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itchFamily="34" charset="0"/>
                </a:rPr>
                <a:t>72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    </a:t>
              </a:r>
              <a:r>
                <a:rPr lang="en-US" altLang="ko-KR" sz="1050" b="1" dirty="0">
                  <a:solidFill>
                    <a:srgbClr val="FF0000"/>
                  </a:solidFill>
                  <a:latin typeface="Verdana" pitchFamily="34" charset="0"/>
                </a:rPr>
                <a:t>F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직사각형 39"/>
            <p:cNvSpPr/>
            <p:nvPr/>
          </p:nvSpPr>
          <p:spPr bwMode="auto">
            <a:xfrm>
              <a:off x="5623395" y="4365614"/>
              <a:ext cx="3313085" cy="40203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Name;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Height; Weight; Color; Age; Sex  </a:t>
              </a:r>
              <a:endParaRPr kumimoji="0" lang="en-US" altLang="ko-K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MARK       182</a:t>
              </a:r>
              <a:r>
                <a:rPr lang="en-US" altLang="ko-KR" sz="1050" b="1" dirty="0" smtClean="0"/>
                <a:t>       92</a:t>
              </a:r>
              <a:r>
                <a:rPr kumimoji="0" lang="en-US" altLang="ko-KR" sz="105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        BLACK 45     M</a:t>
              </a:r>
              <a:endParaRPr kumimoji="0" lang="ko-KR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613718" y="4932192"/>
            <a:ext cx="3269136" cy="928938"/>
            <a:chOff x="5613718" y="4932192"/>
            <a:chExt cx="3269136" cy="928938"/>
          </a:xfrm>
        </p:grpSpPr>
        <p:sp>
          <p:nvSpPr>
            <p:cNvPr id="78" name="직사각형 4"/>
            <p:cNvSpPr/>
            <p:nvPr/>
          </p:nvSpPr>
          <p:spPr>
            <a:xfrm>
              <a:off x="5613718" y="4932192"/>
              <a:ext cx="326913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FF0000"/>
                  </a:solidFill>
                </a:rPr>
                <a:t>Ms</a:t>
              </a:r>
              <a:r>
                <a:rPr lang="en-US" altLang="ko-KR" sz="1100" b="1" dirty="0" smtClean="0"/>
                <a:t>. Kim as </a:t>
              </a:r>
              <a:r>
                <a:rPr lang="en-US" altLang="ko-KR" sz="1100" b="1" dirty="0" smtClean="0">
                  <a:solidFill>
                    <a:srgbClr val="FF0000"/>
                  </a:solidFill>
                </a:rPr>
                <a:t>72 </a:t>
              </a:r>
              <a:r>
                <a:rPr lang="en-US" altLang="ko-KR" sz="1100" b="1" dirty="0" smtClean="0"/>
                <a:t>years </a:t>
              </a:r>
              <a:r>
                <a:rPr lang="en-US" altLang="ko-KR" sz="1100" b="1" dirty="0" smtClean="0">
                  <a:solidFill>
                    <a:srgbClr val="FF0000"/>
                  </a:solidFill>
                </a:rPr>
                <a:t>old lady </a:t>
              </a:r>
              <a:r>
                <a:rPr lang="en-US" altLang="ko-KR" sz="1100" b="1" dirty="0" smtClean="0"/>
                <a:t>like blue color with size 170cm and 73 kg (need normal size for </a:t>
              </a:r>
              <a:r>
                <a:rPr lang="en-US" altLang="ko-KR" sz="1100" b="1" dirty="0" smtClean="0">
                  <a:solidFill>
                    <a:srgbClr val="FF0000"/>
                  </a:solidFill>
                </a:rPr>
                <a:t>old women</a:t>
              </a:r>
              <a:r>
                <a:rPr lang="en-US" altLang="ko-KR" sz="1100" b="1" dirty="0" smtClean="0"/>
                <a:t>)</a:t>
              </a:r>
              <a:endParaRPr lang="en-US" altLang="ko-KR" sz="1100" b="1" dirty="0"/>
            </a:p>
          </p:txBody>
        </p:sp>
        <p:sp>
          <p:nvSpPr>
            <p:cNvPr id="79" name="직사각형 41"/>
            <p:cNvSpPr/>
            <p:nvPr/>
          </p:nvSpPr>
          <p:spPr>
            <a:xfrm>
              <a:off x="5613718" y="5430243"/>
              <a:ext cx="326913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/>
                <a:t>Mr. Mark as 45 years old middle aged man like black color with size 182cm and 92 kg (need big size)</a:t>
              </a:r>
              <a:endParaRPr lang="en-US" altLang="ko-KR" sz="1100" b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00773" y="2923237"/>
            <a:ext cx="3675336" cy="2596265"/>
            <a:chOff x="4900773" y="2923237"/>
            <a:chExt cx="3675336" cy="2596265"/>
          </a:xfrm>
        </p:grpSpPr>
        <p:grpSp>
          <p:nvGrpSpPr>
            <p:cNvPr id="83" name="Group 82"/>
            <p:cNvGrpSpPr/>
            <p:nvPr/>
          </p:nvGrpSpPr>
          <p:grpSpPr>
            <a:xfrm>
              <a:off x="5613718" y="2923237"/>
              <a:ext cx="2962391" cy="810455"/>
              <a:chOff x="5613718" y="2923237"/>
              <a:chExt cx="2962391" cy="810455"/>
            </a:xfrm>
          </p:grpSpPr>
          <p:sp>
            <p:nvSpPr>
              <p:cNvPr id="44" name="직사각형 1"/>
              <p:cNvSpPr/>
              <p:nvPr/>
            </p:nvSpPr>
            <p:spPr bwMode="auto">
              <a:xfrm>
                <a:off x="5613718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K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5" name="직사각형 7"/>
              <p:cNvSpPr/>
              <p:nvPr/>
            </p:nvSpPr>
            <p:spPr bwMode="auto">
              <a:xfrm>
                <a:off x="7274994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R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6" name="직사각형 8"/>
              <p:cNvSpPr/>
              <p:nvPr/>
            </p:nvSpPr>
            <p:spPr bwMode="auto">
              <a:xfrm>
                <a:off x="7544256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K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직사각형 9"/>
              <p:cNvSpPr/>
              <p:nvPr/>
            </p:nvSpPr>
            <p:spPr bwMode="auto">
              <a:xfrm>
                <a:off x="7003679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A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8" name="직사각형 10"/>
              <p:cNvSpPr/>
              <p:nvPr/>
            </p:nvSpPr>
            <p:spPr bwMode="auto">
              <a:xfrm>
                <a:off x="6750003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M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9" name="직사각형 11"/>
              <p:cNvSpPr/>
              <p:nvPr/>
            </p:nvSpPr>
            <p:spPr bwMode="auto">
              <a:xfrm>
                <a:off x="6158971" y="3215320"/>
                <a:ext cx="223093" cy="2262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2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0" name="직사각형 12"/>
              <p:cNvSpPr/>
              <p:nvPr/>
            </p:nvSpPr>
            <p:spPr bwMode="auto">
              <a:xfrm>
                <a:off x="5878088" y="3215320"/>
                <a:ext cx="223093" cy="2262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7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1" name="직사각형 13"/>
              <p:cNvSpPr/>
              <p:nvPr/>
            </p:nvSpPr>
            <p:spPr bwMode="auto">
              <a:xfrm>
                <a:off x="5623405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E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2" name="직사각형 14"/>
              <p:cNvSpPr/>
              <p:nvPr/>
            </p:nvSpPr>
            <p:spPr bwMode="auto">
              <a:xfrm>
                <a:off x="8335774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U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3" name="직사각형 15"/>
              <p:cNvSpPr/>
              <p:nvPr/>
            </p:nvSpPr>
            <p:spPr bwMode="auto">
              <a:xfrm>
                <a:off x="8053499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L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4" name="직사각형 16"/>
              <p:cNvSpPr/>
              <p:nvPr/>
            </p:nvSpPr>
            <p:spPr bwMode="auto">
              <a:xfrm>
                <a:off x="7771224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B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5" name="직사각형 17"/>
              <p:cNvSpPr/>
              <p:nvPr/>
            </p:nvSpPr>
            <p:spPr bwMode="auto">
              <a:xfrm>
                <a:off x="7516541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 smtClean="0"/>
                  <a:t>3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6" name="직사각형 18"/>
              <p:cNvSpPr/>
              <p:nvPr/>
            </p:nvSpPr>
            <p:spPr bwMode="auto">
              <a:xfrm>
                <a:off x="7257970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7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7" name="직사각형 19"/>
              <p:cNvSpPr/>
              <p:nvPr/>
            </p:nvSpPr>
            <p:spPr bwMode="auto">
              <a:xfrm>
                <a:off x="6975695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0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8" name="직사각형 20"/>
              <p:cNvSpPr/>
              <p:nvPr/>
            </p:nvSpPr>
            <p:spPr bwMode="auto">
              <a:xfrm>
                <a:off x="6715178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7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9" name="직사각형 21"/>
              <p:cNvSpPr/>
              <p:nvPr/>
            </p:nvSpPr>
            <p:spPr bwMode="auto">
              <a:xfrm>
                <a:off x="6426320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1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0" name="직사각형 22"/>
              <p:cNvSpPr/>
              <p:nvPr/>
            </p:nvSpPr>
            <p:spPr bwMode="auto">
              <a:xfrm>
                <a:off x="6165804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M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1" name="직사각형 23"/>
              <p:cNvSpPr/>
              <p:nvPr/>
            </p:nvSpPr>
            <p:spPr bwMode="auto">
              <a:xfrm>
                <a:off x="5878088" y="2923237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I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2" name="직사각형 24"/>
              <p:cNvSpPr/>
              <p:nvPr/>
            </p:nvSpPr>
            <p:spPr bwMode="auto">
              <a:xfrm>
                <a:off x="6440963" y="3215320"/>
                <a:ext cx="223093" cy="226288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F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3" name="직사각형 25"/>
              <p:cNvSpPr/>
              <p:nvPr/>
            </p:nvSpPr>
            <p:spPr bwMode="auto">
              <a:xfrm>
                <a:off x="7834189" y="3503348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 smtClean="0"/>
                  <a:t>5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4" name="직사각형 26"/>
              <p:cNvSpPr/>
              <p:nvPr/>
            </p:nvSpPr>
            <p:spPr bwMode="auto">
              <a:xfrm>
                <a:off x="7553306" y="3503348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 smtClean="0"/>
                  <a:t>4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5" name="직사각형 27"/>
              <p:cNvSpPr/>
              <p:nvPr/>
            </p:nvSpPr>
            <p:spPr bwMode="auto">
              <a:xfrm>
                <a:off x="7006315" y="3507404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 smtClean="0"/>
                  <a:t>C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6" name="직사각형 28"/>
              <p:cNvSpPr/>
              <p:nvPr/>
            </p:nvSpPr>
            <p:spPr bwMode="auto">
              <a:xfrm>
                <a:off x="6709437" y="3507404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A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7" name="직사각형 29"/>
              <p:cNvSpPr/>
              <p:nvPr/>
            </p:nvSpPr>
            <p:spPr bwMode="auto">
              <a:xfrm>
                <a:off x="6427162" y="3507404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L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8" name="직사각형 30"/>
              <p:cNvSpPr/>
              <p:nvPr/>
            </p:nvSpPr>
            <p:spPr bwMode="auto">
              <a:xfrm>
                <a:off x="6144887" y="3507404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B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9" name="직사각형 31"/>
              <p:cNvSpPr/>
              <p:nvPr/>
            </p:nvSpPr>
            <p:spPr bwMode="auto">
              <a:xfrm>
                <a:off x="5881967" y="3507404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2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0" name="직사각형 32"/>
              <p:cNvSpPr/>
              <p:nvPr/>
            </p:nvSpPr>
            <p:spPr bwMode="auto">
              <a:xfrm>
                <a:off x="5623396" y="3507404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 smtClean="0"/>
                  <a:t>9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1" name="직사각형 33"/>
              <p:cNvSpPr/>
              <p:nvPr/>
            </p:nvSpPr>
            <p:spPr bwMode="auto">
              <a:xfrm>
                <a:off x="8353016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 smtClean="0"/>
                  <a:t>2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2" name="직사각형 34"/>
              <p:cNvSpPr/>
              <p:nvPr/>
            </p:nvSpPr>
            <p:spPr bwMode="auto">
              <a:xfrm>
                <a:off x="8092499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8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3" name="직사각형 35"/>
              <p:cNvSpPr/>
              <p:nvPr/>
            </p:nvSpPr>
            <p:spPr bwMode="auto">
              <a:xfrm>
                <a:off x="7803641" y="3215320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1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4" name="직사각형 36"/>
              <p:cNvSpPr/>
              <p:nvPr/>
            </p:nvSpPr>
            <p:spPr bwMode="auto">
              <a:xfrm>
                <a:off x="8116181" y="3503348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050" b="1" dirty="0"/>
                  <a:t>M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5" name="직사각형 37"/>
              <p:cNvSpPr/>
              <p:nvPr/>
            </p:nvSpPr>
            <p:spPr bwMode="auto">
              <a:xfrm>
                <a:off x="7269234" y="3507404"/>
                <a:ext cx="223093" cy="2262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K</a:t>
                </a:r>
                <a:endParaRPr kumimoji="0" lang="ko-KR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80" name="Right Arrow 79"/>
            <p:cNvSpPr/>
            <p:nvPr/>
          </p:nvSpPr>
          <p:spPr>
            <a:xfrm>
              <a:off x="4900773" y="3546981"/>
              <a:ext cx="441789" cy="197252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제목 1"/>
          <p:cNvSpPr>
            <a:spLocks noGrp="1"/>
          </p:cNvSpPr>
          <p:nvPr>
            <p:ph type="title"/>
          </p:nvPr>
        </p:nvSpPr>
        <p:spPr>
          <a:xfrm>
            <a:off x="320568" y="17626"/>
            <a:ext cx="8229600" cy="44482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rgbClr val="0070C0"/>
                </a:solidFill>
              </a:rPr>
              <a:t>I. Today IS and Infrastructures</a:t>
            </a:r>
            <a:endParaRPr lang="ko-KR" alt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직사각형 2"/>
          <p:cNvSpPr>
            <a:spLocks noChangeArrowheads="1"/>
          </p:cNvSpPr>
          <p:nvPr/>
        </p:nvSpPr>
        <p:spPr bwMode="auto">
          <a:xfrm>
            <a:off x="405526" y="448858"/>
            <a:ext cx="83788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858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ko-KR" sz="2400" b="1" dirty="0" smtClean="0"/>
              <a:t>Problem </a:t>
            </a:r>
            <a:r>
              <a:rPr lang="en-US" altLang="ko-KR" sz="2400" b="1" dirty="0"/>
              <a:t>Space </a:t>
            </a:r>
            <a:r>
              <a:rPr lang="en-US" altLang="ko-KR" sz="2400" b="1" dirty="0" smtClean="0"/>
              <a:t>5: Autonomy</a:t>
            </a:r>
            <a:endParaRPr lang="en-US" altLang="ko-KR" sz="2400" b="1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/>
              <a:t>Increase of </a:t>
            </a:r>
            <a:r>
              <a:rPr lang="en-US" altLang="ko-KR" sz="2400" b="1" dirty="0"/>
              <a:t>autonomy</a:t>
            </a:r>
            <a:r>
              <a:rPr lang="en-US" altLang="ko-KR" sz="2400" dirty="0"/>
              <a:t> functions and systems even </a:t>
            </a:r>
            <a:r>
              <a:rPr lang="en-US" altLang="ko-KR" sz="2400" b="1" dirty="0"/>
              <a:t>under distributed and software </a:t>
            </a:r>
            <a:r>
              <a:rPr lang="en-US" altLang="ko-KR" sz="2400" dirty="0"/>
              <a:t>based environments</a:t>
            </a:r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b="1" dirty="0" smtClean="0"/>
              <a:t>Distributed</a:t>
            </a:r>
            <a:r>
              <a:rPr lang="en-US" altLang="ko-KR" sz="2400" dirty="0" smtClean="0"/>
              <a:t> processing and computing even communication</a:t>
            </a:r>
            <a:endParaRPr lang="en-US" altLang="ko-KR" sz="2400" dirty="0"/>
          </a:p>
          <a:p>
            <a:pPr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ko-KR" sz="2400" dirty="0" smtClean="0"/>
              <a:t>Increase </a:t>
            </a:r>
            <a:r>
              <a:rPr lang="en-US" altLang="ko-KR" sz="2400" b="1" dirty="0" smtClean="0"/>
              <a:t>sharing</a:t>
            </a:r>
            <a:r>
              <a:rPr lang="en-US" altLang="ko-KR" sz="2400" dirty="0" smtClean="0"/>
              <a:t> resources and emerge </a:t>
            </a:r>
            <a:r>
              <a:rPr lang="en-US" altLang="ko-KR" sz="2400" b="1" dirty="0" smtClean="0"/>
              <a:t>binding</a:t>
            </a:r>
            <a:r>
              <a:rPr lang="en-US" altLang="ko-KR" sz="2400" dirty="0" smtClean="0"/>
              <a:t> as one among </a:t>
            </a:r>
            <a:r>
              <a:rPr lang="en-US" altLang="ko-KR" sz="2400" b="1" dirty="0" smtClean="0"/>
              <a:t>different</a:t>
            </a:r>
            <a:r>
              <a:rPr lang="en-US" altLang="ko-KR" sz="2400" dirty="0" smtClean="0"/>
              <a:t> resources (slicing and virtualization)</a:t>
            </a:r>
            <a:endParaRPr lang="en-US" altLang="ko-KR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39498" y="2783081"/>
            <a:ext cx="5978139" cy="3066873"/>
            <a:chOff x="1539498" y="2783081"/>
            <a:chExt cx="5978139" cy="3066873"/>
          </a:xfrm>
        </p:grpSpPr>
        <p:sp>
          <p:nvSpPr>
            <p:cNvPr id="5" name="Rounded Rectangle 4"/>
            <p:cNvSpPr/>
            <p:nvPr/>
          </p:nvSpPr>
          <p:spPr>
            <a:xfrm>
              <a:off x="5428789" y="3851867"/>
              <a:ext cx="1917078" cy="19424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28789" y="2783081"/>
              <a:ext cx="1917078" cy="72233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66548" y="3721760"/>
              <a:ext cx="1150244" cy="20725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539498" y="2783081"/>
              <a:ext cx="1917078" cy="17108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48896" y="4542918"/>
              <a:ext cx="1917078" cy="12798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1838964" y="3930925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15395" y="5263703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55745" y="5298531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58731" y="3831180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21989" y="4942662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36415" y="4712829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054034" y="2896493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943769" y="4356960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73694" y="3655980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816407" y="4623862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80974" y="4963193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137174" y="3143120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497593" y="5212336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592819" y="3932292"/>
              <a:ext cx="443559" cy="35586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>
              <a:stCxn id="14" idx="4"/>
              <a:endCxn id="16" idx="0"/>
            </p:cNvCxnSpPr>
            <p:nvPr/>
          </p:nvCxnSpPr>
          <p:spPr>
            <a:xfrm>
              <a:off x="4580511" y="4187049"/>
              <a:ext cx="77684" cy="52578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6"/>
              <a:endCxn id="16" idx="2"/>
            </p:cNvCxnSpPr>
            <p:nvPr/>
          </p:nvCxnSpPr>
          <p:spPr>
            <a:xfrm flipV="1">
              <a:off x="3124533" y="4890764"/>
              <a:ext cx="1311882" cy="25036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6"/>
              <a:endCxn id="17" idx="2"/>
            </p:cNvCxnSpPr>
            <p:nvPr/>
          </p:nvCxnSpPr>
          <p:spPr>
            <a:xfrm flipV="1">
              <a:off x="2580733" y="3074427"/>
              <a:ext cx="3473301" cy="24662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46554" y="5275610"/>
              <a:ext cx="519994" cy="8721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454070" y="3365891"/>
              <a:ext cx="1982235" cy="139528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2"/>
              <a:endCxn id="5" idx="0"/>
            </p:cNvCxnSpPr>
            <p:nvPr/>
          </p:nvCxnSpPr>
          <p:spPr>
            <a:xfrm>
              <a:off x="6387328" y="3505420"/>
              <a:ext cx="0" cy="34644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1921660" y="3818147"/>
              <a:ext cx="5074429" cy="642764"/>
            </a:xfrm>
            <a:custGeom>
              <a:avLst/>
              <a:gdLst>
                <a:gd name="connsiteX0" fmla="*/ 0 w 6934794"/>
                <a:gd name="connsiteY0" fmla="*/ 574488 h 964964"/>
                <a:gd name="connsiteX1" fmla="*/ 1284270 w 6934794"/>
                <a:gd name="connsiteY1" fmla="*/ 19683 h 964964"/>
                <a:gd name="connsiteX2" fmla="*/ 3421295 w 6934794"/>
                <a:gd name="connsiteY2" fmla="*/ 204618 h 964964"/>
                <a:gd name="connsiteX3" fmla="*/ 5568594 w 6934794"/>
                <a:gd name="connsiteY3" fmla="*/ 964906 h 964964"/>
                <a:gd name="connsiteX4" fmla="*/ 6811767 w 6934794"/>
                <a:gd name="connsiteY4" fmla="*/ 245715 h 964964"/>
                <a:gd name="connsiteX5" fmla="*/ 6822041 w 6934794"/>
                <a:gd name="connsiteY5" fmla="*/ 184070 h 96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794" h="964964">
                  <a:moveTo>
                    <a:pt x="0" y="574488"/>
                  </a:moveTo>
                  <a:cubicBezTo>
                    <a:pt x="357027" y="327908"/>
                    <a:pt x="714054" y="81328"/>
                    <a:pt x="1284270" y="19683"/>
                  </a:cubicBezTo>
                  <a:cubicBezTo>
                    <a:pt x="1854486" y="-41962"/>
                    <a:pt x="2707241" y="47081"/>
                    <a:pt x="3421295" y="204618"/>
                  </a:cubicBezTo>
                  <a:cubicBezTo>
                    <a:pt x="4135349" y="362155"/>
                    <a:pt x="5003515" y="958057"/>
                    <a:pt x="5568594" y="964906"/>
                  </a:cubicBezTo>
                  <a:cubicBezTo>
                    <a:pt x="6133673" y="971755"/>
                    <a:pt x="6602859" y="375854"/>
                    <a:pt x="6811767" y="245715"/>
                  </a:cubicBezTo>
                  <a:cubicBezTo>
                    <a:pt x="7020675" y="115576"/>
                    <a:pt x="6921358" y="149823"/>
                    <a:pt x="6822041" y="184070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87328" y="3531922"/>
              <a:ext cx="1130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Client-Server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40032" y="4244951"/>
              <a:ext cx="59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Client-</a:t>
              </a:r>
              <a:br>
                <a:rPr lang="en-US" sz="1200" dirty="0" smtClean="0"/>
              </a:br>
              <a:r>
                <a:rPr lang="en-US" sz="1200" dirty="0" smtClean="0"/>
                <a:t>Server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2068" y="3197783"/>
              <a:ext cx="7988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Peer-Peer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57682" y="5264201"/>
              <a:ext cx="570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Peer-</a:t>
              </a:r>
              <a:br>
                <a:rPr lang="en-US" sz="1400" dirty="0" smtClean="0"/>
              </a:br>
              <a:r>
                <a:rPr lang="en-US" sz="1400" dirty="0" smtClean="0"/>
                <a:t>Peer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7693" y="4593040"/>
              <a:ext cx="515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Peer-</a:t>
              </a:r>
              <a:br>
                <a:rPr lang="en-US" sz="1200" dirty="0" smtClean="0"/>
              </a:br>
              <a:r>
                <a:rPr lang="en-US" sz="1200" dirty="0" smtClean="0"/>
                <a:t>Peer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44565" y="3474458"/>
              <a:ext cx="1238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Virtualize with</a:t>
              </a:r>
              <a:br>
                <a:rPr lang="en-US" sz="1400" dirty="0" smtClean="0"/>
              </a:br>
              <a:r>
                <a:rPr lang="en-US" sz="1400" dirty="0" smtClean="0"/>
                <a:t>Slicing</a:t>
              </a:r>
              <a:endParaRPr lang="en-US" sz="1400" dirty="0"/>
            </a:p>
          </p:txBody>
        </p:sp>
        <p:cxnSp>
          <p:nvCxnSpPr>
            <p:cNvPr id="38" name="Straight Connector 37"/>
            <p:cNvCxnSpPr>
              <a:stCxn id="18" idx="3"/>
              <a:endCxn id="15" idx="0"/>
            </p:cNvCxnSpPr>
            <p:nvPr/>
          </p:nvCxnSpPr>
          <p:spPr>
            <a:xfrm flipH="1">
              <a:off x="5943769" y="4660714"/>
              <a:ext cx="64958" cy="28194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5"/>
              <a:endCxn id="23" idx="2"/>
            </p:cNvCxnSpPr>
            <p:nvPr/>
          </p:nvCxnSpPr>
          <p:spPr>
            <a:xfrm>
              <a:off x="6100591" y="5246415"/>
              <a:ext cx="397003" cy="14385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966246" y="4728678"/>
              <a:ext cx="1130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Client-Server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3769" y="5318343"/>
              <a:ext cx="59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Client-</a:t>
              </a:r>
              <a:br>
                <a:rPr lang="en-US" sz="1200" dirty="0" smtClean="0"/>
              </a:br>
              <a:r>
                <a:rPr lang="en-US" sz="1200" dirty="0" smtClean="0"/>
                <a:t>Server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86246" y="4701021"/>
              <a:ext cx="989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Client-Server</a:t>
              </a:r>
              <a:endParaRPr lang="en-US" sz="1200" dirty="0"/>
            </a:p>
          </p:txBody>
        </p:sp>
        <p:cxnSp>
          <p:nvCxnSpPr>
            <p:cNvPr id="43" name="Straight Connector 42"/>
            <p:cNvCxnSpPr>
              <a:endCxn id="21" idx="1"/>
            </p:cNvCxnSpPr>
            <p:nvPr/>
          </p:nvCxnSpPr>
          <p:spPr>
            <a:xfrm>
              <a:off x="2287318" y="4852598"/>
              <a:ext cx="458613" cy="162711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125660" y="5361274"/>
              <a:ext cx="303128" cy="1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059194" y="5379996"/>
              <a:ext cx="515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Peer-</a:t>
              </a:r>
              <a:br>
                <a:rPr lang="en-US" sz="1200" dirty="0" smtClean="0"/>
              </a:br>
              <a:r>
                <a:rPr lang="en-US" sz="1200" dirty="0" smtClean="0"/>
                <a:t>Peer</a:t>
              </a:r>
              <a:endParaRPr lang="en-US" sz="1200" dirty="0"/>
            </a:p>
          </p:txBody>
        </p:sp>
        <p:cxnSp>
          <p:nvCxnSpPr>
            <p:cNvPr id="46" name="Straight Connector 45"/>
            <p:cNvCxnSpPr>
              <a:endCxn id="21" idx="3"/>
            </p:cNvCxnSpPr>
            <p:nvPr/>
          </p:nvCxnSpPr>
          <p:spPr>
            <a:xfrm flipV="1">
              <a:off x="2381421" y="5266946"/>
              <a:ext cx="364511" cy="134122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2" idx="0"/>
            </p:cNvCxnSpPr>
            <p:nvPr/>
          </p:nvCxnSpPr>
          <p:spPr>
            <a:xfrm>
              <a:off x="2076370" y="4968381"/>
              <a:ext cx="60804" cy="295322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73879" y="4947413"/>
              <a:ext cx="59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Client-</a:t>
              </a:r>
              <a:br>
                <a:rPr lang="en-US" sz="1200" dirty="0" smtClean="0"/>
              </a:br>
              <a:r>
                <a:rPr lang="en-US" sz="1100" dirty="0" smtClean="0"/>
                <a:t>Server</a:t>
              </a:r>
              <a:endParaRPr 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81845" y="5326734"/>
              <a:ext cx="570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Peer-</a:t>
              </a:r>
              <a:br>
                <a:rPr lang="en-US" sz="1400" dirty="0" smtClean="0"/>
              </a:br>
              <a:r>
                <a:rPr lang="en-US" sz="1400" dirty="0" smtClean="0"/>
                <a:t>Peer</a:t>
              </a:r>
              <a:endParaRPr lang="en-US" sz="1400" dirty="0"/>
            </a:p>
          </p:txBody>
        </p:sp>
        <p:cxnSp>
          <p:nvCxnSpPr>
            <p:cNvPr id="50" name="Straight Connector 49"/>
            <p:cNvCxnSpPr>
              <a:stCxn id="16" idx="4"/>
              <a:endCxn id="13" idx="7"/>
            </p:cNvCxnSpPr>
            <p:nvPr/>
          </p:nvCxnSpPr>
          <p:spPr>
            <a:xfrm flipH="1">
              <a:off x="4534347" y="5068698"/>
              <a:ext cx="123848" cy="28194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572401" y="5100216"/>
              <a:ext cx="59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Client-</a:t>
              </a:r>
              <a:br>
                <a:rPr lang="en-US" sz="1200" dirty="0" smtClean="0"/>
              </a:br>
              <a:r>
                <a:rPr lang="en-US" sz="1200" dirty="0" smtClean="0"/>
                <a:t>Server</a:t>
              </a:r>
              <a:endParaRPr lang="en-US" sz="1200" dirty="0"/>
            </a:p>
          </p:txBody>
        </p:sp>
      </p:grpSp>
      <p:sp>
        <p:nvSpPr>
          <p:cNvPr id="52" name="제목 1"/>
          <p:cNvSpPr>
            <a:spLocks noGrp="1"/>
          </p:cNvSpPr>
          <p:nvPr>
            <p:ph type="title"/>
          </p:nvPr>
        </p:nvSpPr>
        <p:spPr>
          <a:xfrm>
            <a:off x="320568" y="17626"/>
            <a:ext cx="8229600" cy="44482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>
                <a:solidFill>
                  <a:srgbClr val="0070C0"/>
                </a:solidFill>
              </a:rPr>
              <a:t>I. Today IS and Infrastructures</a:t>
            </a:r>
            <a:endParaRPr lang="ko-KR" alt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237"/>
            <a:ext cx="8229600" cy="460386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The Meaning of Trust</a:t>
            </a:r>
            <a:endParaRPr lang="ru-RU" sz="3200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0568" y="1139876"/>
            <a:ext cx="8568251" cy="249781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Is the meaning of trust for a machine the same as that of trust for a person?</a:t>
            </a:r>
            <a:endParaRPr lang="zh-CN" altLang="zh-CN" sz="2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571500"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machine is not as smart as a </a:t>
            </a:r>
            <a:r>
              <a:rPr lang="en-US" altLang="zh-CN" sz="24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person 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571500" lvl="1" latinLnBrk="1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trust for a person cannot be transferred to another </a:t>
            </a:r>
            <a:r>
              <a:rPr lang="en-US" altLang="zh-CN" sz="24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person</a:t>
            </a:r>
            <a:endParaRPr lang="zh-CN" altLang="zh-CN" sz="24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94" y="2826032"/>
            <a:ext cx="4265792" cy="29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What and why Trust?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150template.potx" id="{ADB880A8-EEC0-4243-B056-19B9660C7DE3}" vid="{335FF76A-1870-47FC-9478-9E275AC3F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169EE67E48F4D9548DD69F026FAFC" ma:contentTypeVersion="1" ma:contentTypeDescription="Create a new document." ma:contentTypeScope="" ma:versionID="ef65526aee853072b63f588e4f499859">
  <xsd:schema xmlns:xsd="http://www.w3.org/2001/XMLSchema" xmlns:xs="http://www.w3.org/2001/XMLSchema" xmlns:p="http://schemas.microsoft.com/office/2006/metadata/properties" xmlns:ns2="c1fa6a6c-a277-4f7a-8dc9-9a7b90a53f05" targetNamespace="http://schemas.microsoft.com/office/2006/metadata/properties" ma:root="true" ma:fieldsID="e8636a2c323c17fcc0aa19a69d11e3c4" ns2:_="">
    <xsd:import namespace="c1fa6a6c-a277-4f7a-8dc9-9a7b90a53f05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a6a6c-a277-4f7a-8dc9-9a7b90a53f05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c1fa6a6c-a277-4f7a-8dc9-9a7b90a53f05">Template for PowerPoint Presentations</Description0>
  </documentManagement>
</p:properties>
</file>

<file path=customXml/itemProps1.xml><?xml version="1.0" encoding="utf-8"?>
<ds:datastoreItem xmlns:ds="http://schemas.openxmlformats.org/officeDocument/2006/customXml" ds:itemID="{F3051569-4009-4A57-A713-859386658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a6a6c-a277-4f7a-8dc9-9a7b90a53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E3021-2DD4-4A21-94E0-933C5BF0E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02993-7961-4EF2-B1FF-E2A48CEEDA17}">
  <ds:schemaRefs>
    <ds:schemaRef ds:uri="http://purl.org/dc/elements/1.1/"/>
    <ds:schemaRef ds:uri="http://schemas.openxmlformats.org/package/2006/metadata/core-properties"/>
    <ds:schemaRef ds:uri="c1fa6a6c-a277-4f7a-8dc9-9a7b90a53f05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1349</Words>
  <Application>Microsoft Office PowerPoint</Application>
  <PresentationFormat>On-screen Show (4:3)</PresentationFormat>
  <Paragraphs>366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돋움</vt:lpstr>
      <vt:lpstr>맑은 고딕</vt:lpstr>
      <vt:lpstr>MS PGothic</vt:lpstr>
      <vt:lpstr>MS PGothic</vt:lpstr>
      <vt:lpstr>宋体</vt:lpstr>
      <vt:lpstr>Arial</vt:lpstr>
      <vt:lpstr>Calibri</vt:lpstr>
      <vt:lpstr>Times New Roman</vt:lpstr>
      <vt:lpstr>Verdana</vt:lpstr>
      <vt:lpstr>Wingdings</vt:lpstr>
      <vt:lpstr>Office Theme</vt:lpstr>
      <vt:lpstr>Technology challenges for  Trust Information Infrastructures</vt:lpstr>
      <vt:lpstr>PowerPoint Presentation</vt:lpstr>
      <vt:lpstr>I. Today IS and Infrastructures</vt:lpstr>
      <vt:lpstr>I. Today IS and Infrastructures</vt:lpstr>
      <vt:lpstr>I. Today IS and Infrastructures</vt:lpstr>
      <vt:lpstr>I. Today IS and Infrastructures</vt:lpstr>
      <vt:lpstr>I. Today IS and Infrastructures</vt:lpstr>
      <vt:lpstr>I. Today IS and Infrastructures</vt:lpstr>
      <vt:lpstr>The Meaning of Trust</vt:lpstr>
      <vt:lpstr>Trust and Pre-defined Knowledge</vt:lpstr>
      <vt:lpstr>Elements for being Trust</vt:lpstr>
      <vt:lpstr>PowerPoint Presentation</vt:lpstr>
      <vt:lpstr>Relationship between Knowledge &amp; Trust</vt:lpstr>
      <vt:lpstr>Requirements form Social-Cyber-Physical Infrastructure</vt:lpstr>
      <vt:lpstr>Trust Relationships by considering CPS</vt:lpstr>
      <vt:lpstr>Challenge 1 – Trust Relationships</vt:lpstr>
      <vt:lpstr>Challenge 2 – Trust Management</vt:lpstr>
      <vt:lpstr>Challenge 3 – Measure &amp; Calculate </vt:lpstr>
      <vt:lpstr>Challenge 4 – Decision Making </vt:lpstr>
      <vt:lpstr>Challenge 5 – Autonomy 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ITU150 Template</dc:title>
  <dc:creator>Jesús Vicente</dc:creator>
  <cp:lastModifiedBy>Millet, Lia</cp:lastModifiedBy>
  <cp:revision>178</cp:revision>
  <dcterms:created xsi:type="dcterms:W3CDTF">2014-09-01T15:38:30Z</dcterms:created>
  <dcterms:modified xsi:type="dcterms:W3CDTF">2015-05-28T09:49:08Z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0x0101000EB169EE67E48F4D9548DD69F026FAFC</vt:lpwstr>
  </property>
</Properties>
</file>