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1" r:id="rId4"/>
    <p:sldId id="260" r:id="rId5"/>
    <p:sldId id="259" r:id="rId6"/>
    <p:sldId id="262" r:id="rId7"/>
    <p:sldId id="265" r:id="rId8"/>
    <p:sldId id="269" r:id="rId9"/>
    <p:sldId id="268" r:id="rId10"/>
    <p:sldId id="272" r:id="rId11"/>
    <p:sldId id="284" r:id="rId12"/>
    <p:sldId id="285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6" r:id="rId21"/>
    <p:sldId id="287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2" d="100"/>
          <a:sy n="72" d="100"/>
        </p:scale>
        <p:origin x="-123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4878-6063-4BA3-BBAF-D7C5F06AE4DC}" type="datetimeFigureOut">
              <a:rPr lang="en-PH" smtClean="0"/>
              <a:t>5/22/2015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EB551-425E-48DF-85CA-8714FE586C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353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B551-425E-48DF-85CA-8714FE586C0C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9062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government &amp; business are assured of manpower with the guaranteed ability to perform;</a:t>
            </a:r>
            <a:endParaRPr lang="en-PH" dirty="0" smtClean="0"/>
          </a:p>
          <a:p>
            <a:pPr lvl="1"/>
            <a:r>
              <a:rPr lang="en-US" dirty="0" smtClean="0"/>
              <a:t>educators can discern the competencies on which curriculum is based;</a:t>
            </a:r>
            <a:endParaRPr lang="en-PH" dirty="0" smtClean="0"/>
          </a:p>
          <a:p>
            <a:pPr lvl="1"/>
            <a:r>
              <a:rPr lang="en-US" dirty="0" smtClean="0"/>
              <a:t>workers understand what is expected to be performed and be more efficient &amp; productive; and</a:t>
            </a:r>
            <a:endParaRPr lang="en-PH" dirty="0" smtClean="0"/>
          </a:p>
          <a:p>
            <a:pPr lvl="1"/>
            <a:r>
              <a:rPr lang="en-US" dirty="0" smtClean="0"/>
              <a:t>students know what they need to be able to do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B551-425E-48DF-85CA-8714FE586C0C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2646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venir Roman" charset="0"/>
                <a:cs typeface="Avenir 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venir Roman" charset="0"/>
                <a:cs typeface="Avenir 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venir Roman" charset="0"/>
                <a:cs typeface="Avenir 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P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public-private partnership in the provision of education and professional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Institutionalize and leverage multi-stakeholder collaborations and partnerships with local, regional and international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 of baseline survey/study </a:t>
            </a:r>
            <a:r>
              <a:rPr lang="en-PH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eSkilling</a:t>
            </a:r>
            <a:r>
              <a:rPr lang="en-P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productivity levels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B551-425E-48DF-85CA-8714FE586C0C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252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2375232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6BAA-4E4A-FC43-8E66-6FEFE1F63C5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447C-E5EA-1B44-8D0E-F7263F55A3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2" y="5975835"/>
            <a:ext cx="929577" cy="704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b="1" dirty="0" smtClean="0">
                <a:solidFill>
                  <a:schemeClr val="bg1"/>
                </a:solidFill>
              </a:rPr>
              <a:t>Mainstreaming </a:t>
            </a:r>
            <a:r>
              <a:rPr lang="en-PH" b="1" dirty="0" err="1" smtClean="0">
                <a:solidFill>
                  <a:schemeClr val="bg1"/>
                </a:solidFill>
              </a:rPr>
              <a:t>eSkilling</a:t>
            </a:r>
            <a:r>
              <a:rPr lang="en-PH" b="1" dirty="0" smtClean="0">
                <a:solidFill>
                  <a:schemeClr val="bg1"/>
                </a:solidFill>
              </a:rPr>
              <a:t>: </a:t>
            </a:r>
            <a:r>
              <a:rPr lang="en-PH" b="1" dirty="0">
                <a:solidFill>
                  <a:schemeClr val="bg1"/>
                </a:solidFill>
              </a:rPr>
              <a:t>The Philippine Experience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042" y="4581128"/>
            <a:ext cx="6400800" cy="112697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Proxima Nova Light"/>
              </a:rPr>
              <a:t>DEPARTMENT </a:t>
            </a:r>
            <a:r>
              <a:rPr lang="en-US" sz="2000" dirty="0" smtClean="0">
                <a:latin typeface="Proxima Nova Light"/>
              </a:rPr>
              <a:t>OF SCIENCE AND TECHNOLOGY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Proxima Nova Semibold"/>
              </a:rPr>
              <a:t>INFORMATION AND COMMUNICATIONS TECHNOLOGY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Proxima Nova Semibold"/>
              </a:rPr>
              <a:t>OFFICE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Proxima Nov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255119"/>
            <a:ext cx="80772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Projects and Activities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4096" y="2457151"/>
            <a:ext cx="8077200" cy="284405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eSkill</a:t>
            </a:r>
            <a:r>
              <a:rPr lang="en-US" sz="5400" b="1" dirty="0" smtClean="0">
                <a:solidFill>
                  <a:srgbClr val="002060"/>
                </a:solidFill>
              </a:rPr>
              <a:t> Upgrading for </a:t>
            </a:r>
            <a:r>
              <a:rPr lang="en-US" sz="5400" b="1" dirty="0" smtClean="0">
                <a:solidFill>
                  <a:srgbClr val="002060"/>
                </a:solidFill>
              </a:rPr>
              <a:t>Targeted </a:t>
            </a:r>
            <a:r>
              <a:rPr lang="en-US" sz="5400" b="1" dirty="0" smtClean="0">
                <a:solidFill>
                  <a:srgbClr val="002060"/>
                </a:solidFill>
              </a:rPr>
              <a:t>ICT Professionals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in the Government Sector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33" y="692696"/>
            <a:ext cx="8229600" cy="55446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PH" sz="2400" b="1" dirty="0">
                <a:solidFill>
                  <a:srgbClr val="002060"/>
                </a:solidFill>
                <a:latin typeface="Proxima Nova"/>
              </a:rPr>
              <a:t>Seminars and Workshops</a:t>
            </a:r>
          </a:p>
          <a:p>
            <a:pPr lvl="0"/>
            <a:r>
              <a:rPr lang="en-PH" sz="2000" b="1" dirty="0" smtClean="0">
                <a:solidFill>
                  <a:srgbClr val="002060"/>
                </a:solidFill>
                <a:latin typeface="Proxima Nova"/>
              </a:rPr>
              <a:t>E </a:t>
            </a:r>
            <a:r>
              <a:rPr lang="en-PH" sz="2000" b="1" dirty="0">
                <a:solidFill>
                  <a:srgbClr val="002060"/>
                </a:solidFill>
                <a:latin typeface="Proxima Nova"/>
              </a:rPr>
              <a:t>Government Project Management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Social Media for Development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ICT Development Essentials for Government Managers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ICT Resource and Acquisition – Project Terms of Reference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Information Security and Privacy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ICT for Disaster Risk Reduction, Climate Change, Green Growth and Sustainable Development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Information Systems Strategic Planning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Enterprise Architecture &amp; E-Services Strategic Planning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Managing ICT Services in Government – IT Infrastructure </a:t>
            </a:r>
            <a:r>
              <a:rPr lang="en-PH" sz="2000" b="1" dirty="0" smtClean="0">
                <a:solidFill>
                  <a:srgbClr val="002060"/>
                </a:solidFill>
                <a:latin typeface="Proxima Nova"/>
              </a:rPr>
              <a:t>Library</a:t>
            </a:r>
          </a:p>
          <a:p>
            <a:pPr marL="0" lvl="0" indent="0">
              <a:buNone/>
            </a:pPr>
            <a:r>
              <a:rPr lang="en-PH" sz="2400" b="1" dirty="0">
                <a:solidFill>
                  <a:srgbClr val="002060"/>
                </a:solidFill>
                <a:latin typeface="Proxima Nova"/>
              </a:rPr>
              <a:t>ICT Courses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Java Programming</a:t>
            </a:r>
          </a:p>
          <a:p>
            <a:pPr lvl="0"/>
            <a:r>
              <a:rPr lang="en-PH" sz="2000" b="1" dirty="0">
                <a:solidFill>
                  <a:srgbClr val="002060"/>
                </a:solidFill>
                <a:latin typeface="Proxima Nova"/>
              </a:rPr>
              <a:t>Systems Analysis and Design</a:t>
            </a:r>
          </a:p>
          <a:p>
            <a:pPr lvl="0"/>
            <a:endParaRPr lang="en-PH" sz="2000" b="1" dirty="0">
              <a:solidFill>
                <a:srgbClr val="002060"/>
              </a:solidFill>
              <a:latin typeface="Proxima Nova"/>
            </a:endParaRPr>
          </a:p>
          <a:p>
            <a:endParaRPr lang="en-PH" sz="2000" b="1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995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255119"/>
            <a:ext cx="80772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Proxima Nova"/>
              </a:rPr>
              <a:t>eSkill</a:t>
            </a:r>
            <a:r>
              <a:rPr lang="en-US" sz="5400" b="1" dirty="0" smtClean="0">
                <a:solidFill>
                  <a:srgbClr val="002060"/>
                </a:solidFill>
                <a:latin typeface="Proxima Nova"/>
              </a:rPr>
              <a:t> Upgrading for Targeted </a:t>
            </a:r>
            <a:r>
              <a:rPr lang="en-US" sz="5400" b="1" dirty="0" smtClean="0">
                <a:solidFill>
                  <a:srgbClr val="002060"/>
                </a:solidFill>
                <a:latin typeface="Proxima Nova"/>
              </a:rPr>
              <a:t>Organizations</a:t>
            </a:r>
            <a:endParaRPr lang="en-US" sz="5400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806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708920" y="4815086"/>
            <a:ext cx="2907729" cy="469304"/>
          </a:xfrm>
          <a:prstGeom prst="ellipse">
            <a:avLst/>
          </a:prstGeom>
          <a:noFill/>
          <a:ln w="38100" cap="flat" cmpd="sng">
            <a:solidFill>
              <a:srgbClr val="EFC87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eaLnBrk="0" latinLnBrk="1" hangingPunct="0">
              <a:defRPr/>
            </a:pPr>
            <a:endParaRPr lang="en-US" sz="17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4339" name="Shape 39"/>
          <p:cNvSpPr>
            <a:spLocks noChangeShapeType="1"/>
          </p:cNvSpPr>
          <p:nvPr/>
        </p:nvSpPr>
        <p:spPr bwMode="auto">
          <a:xfrm flipV="1">
            <a:off x="71438" y="1071563"/>
            <a:ext cx="9144000" cy="0"/>
          </a:xfrm>
          <a:prstGeom prst="line">
            <a:avLst/>
          </a:prstGeom>
          <a:noFill/>
          <a:ln w="50800">
            <a:solidFill>
              <a:srgbClr val="F8DD4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PH"/>
          </a:p>
        </p:txBody>
      </p:sp>
      <p:sp>
        <p:nvSpPr>
          <p:cNvPr id="14340" name="Shape 40"/>
          <p:cNvSpPr>
            <a:spLocks noChangeShapeType="1"/>
          </p:cNvSpPr>
          <p:nvPr/>
        </p:nvSpPr>
        <p:spPr bwMode="auto">
          <a:xfrm flipV="1">
            <a:off x="1862956" y="1021333"/>
            <a:ext cx="7325692" cy="0"/>
          </a:xfrm>
          <a:prstGeom prst="line">
            <a:avLst/>
          </a:prstGeom>
          <a:noFill/>
          <a:ln w="508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PH"/>
          </a:p>
        </p:txBody>
      </p:sp>
      <p:sp>
        <p:nvSpPr>
          <p:cNvPr id="7" name="Shape 41"/>
          <p:cNvSpPr>
            <a:spLocks noChangeArrowheads="1"/>
          </p:cNvSpPr>
          <p:nvPr/>
        </p:nvSpPr>
        <p:spPr bwMode="auto">
          <a:xfrm>
            <a:off x="330399" y="314771"/>
            <a:ext cx="6985248" cy="1241227"/>
          </a:xfrm>
          <a:prstGeom prst="rect">
            <a:avLst/>
          </a:prstGeom>
          <a:noFill/>
          <a:ln>
            <a:noFill/>
          </a:ln>
          <a:extLst/>
        </p:spPr>
        <p:txBody>
          <a:bodyPr lIns="35717" tIns="35717" rIns="35717" bIns="35717" anchor="ctr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2060"/>
                </a:solidFill>
                <a:latin typeface="Helvetica"/>
                <a:ea typeface="ＭＳ Ｐゴシック" charset="0"/>
                <a:cs typeface="Helvetica"/>
              </a:rPr>
              <a:t>Capability Development Workshop for ICT Councils</a:t>
            </a:r>
          </a:p>
        </p:txBody>
      </p:sp>
      <p:sp>
        <p:nvSpPr>
          <p:cNvPr id="14342" name="Content Placeholder 2"/>
          <p:cNvSpPr txBox="1">
            <a:spLocks/>
          </p:cNvSpPr>
          <p:nvPr/>
        </p:nvSpPr>
        <p:spPr bwMode="auto">
          <a:xfrm>
            <a:off x="330399" y="1289224"/>
            <a:ext cx="5315396" cy="28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 hangingPunct="1">
              <a:spcBef>
                <a:spcPts val="2953"/>
              </a:spcBef>
              <a:buSzPct val="75000"/>
            </a:pPr>
            <a:r>
              <a:rPr lang="en-US" sz="2200"/>
              <a:t>Training workshops for Level 3 ICT Councils, which are still under development and still lack maturity.</a:t>
            </a:r>
          </a:p>
        </p:txBody>
      </p:sp>
      <p:pic>
        <p:nvPicPr>
          <p:cNvPr id="2" name="Picture 1" descr="DSC0032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399" y="3474021"/>
            <a:ext cx="3296981" cy="3150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40294" y="5484625"/>
            <a:ext cx="72196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35717" tIns="35717" rIns="35717" bIns="35717" spcCol="26788" anchor="ctr">
            <a:spAutoFit/>
          </a:bodyPr>
          <a:lstStyle/>
          <a:p>
            <a:pPr algn="ctr" eaLnBrk="0" latinLnBrk="1" hangingPunct="0">
              <a:defRPr/>
            </a:pPr>
            <a:endParaRPr lang="en-US" dirty="0">
              <a:solidFill>
                <a:srgbClr val="000000"/>
              </a:solidFill>
              <a:latin typeface="+mn-lt"/>
              <a:ea typeface="+mn-ea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5138" y="3925278"/>
            <a:ext cx="72196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35717" tIns="35717" rIns="35717" bIns="35717" spcCol="26788" anchor="ctr">
            <a:spAutoFit/>
          </a:bodyPr>
          <a:lstStyle/>
          <a:p>
            <a:pPr algn="ctr" eaLnBrk="0" latinLnBrk="1" hangingPunct="0">
              <a:defRPr/>
            </a:pPr>
            <a:endParaRPr lang="en-US" dirty="0">
              <a:solidFill>
                <a:srgbClr val="000000"/>
              </a:solidFill>
              <a:latin typeface="+mn-lt"/>
              <a:ea typeface="+mn-ea"/>
              <a:sym typeface="Helvetica Light"/>
            </a:endParaRPr>
          </a:p>
        </p:txBody>
      </p:sp>
      <p:pic>
        <p:nvPicPr>
          <p:cNvPr id="14346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2" y="1012404"/>
            <a:ext cx="3962549" cy="55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Group 16"/>
          <p:cNvGrpSpPr>
            <a:grpSpLocks/>
          </p:cNvGrpSpPr>
          <p:nvPr/>
        </p:nvGrpSpPr>
        <p:grpSpPr bwMode="auto">
          <a:xfrm>
            <a:off x="6607969" y="725641"/>
            <a:ext cx="746745" cy="513253"/>
            <a:chOff x="7490020" y="2168109"/>
            <a:chExt cx="1062209" cy="730077"/>
          </a:xfrm>
        </p:grpSpPr>
        <p:sp>
          <p:nvSpPr>
            <p:cNvPr id="14" name="Teardrop 13"/>
            <p:cNvSpPr/>
            <p:nvPr/>
          </p:nvSpPr>
          <p:spPr>
            <a:xfrm rot="8100000">
              <a:off x="7490020" y="2168109"/>
              <a:ext cx="1062209" cy="728490"/>
            </a:xfrm>
            <a:prstGeom prst="teardrop">
              <a:avLst>
                <a:gd name="adj" fmla="val 157551"/>
              </a:avLst>
            </a:prstGeom>
            <a:solidFill>
              <a:srgbClr val="3D96E9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26567" y="2169696"/>
              <a:ext cx="789115" cy="728490"/>
            </a:xfrm>
            <a:prstGeom prst="ellipse">
              <a:avLst/>
            </a:prstGeom>
            <a:solidFill>
              <a:srgbClr val="3D96E9"/>
            </a:solidFill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4348" name="Group 19"/>
          <p:cNvGrpSpPr>
            <a:grpSpLocks/>
          </p:cNvGrpSpPr>
          <p:nvPr/>
        </p:nvGrpSpPr>
        <p:grpSpPr bwMode="auto">
          <a:xfrm>
            <a:off x="6703963" y="3119911"/>
            <a:ext cx="746745" cy="513253"/>
            <a:chOff x="7490020" y="2168108"/>
            <a:chExt cx="1062209" cy="730078"/>
          </a:xfrm>
        </p:grpSpPr>
        <p:sp>
          <p:nvSpPr>
            <p:cNvPr id="17" name="Teardrop 16"/>
            <p:cNvSpPr/>
            <p:nvPr/>
          </p:nvSpPr>
          <p:spPr>
            <a:xfrm rot="8100000">
              <a:off x="7490020" y="2168108"/>
              <a:ext cx="1062209" cy="728490"/>
            </a:xfrm>
            <a:prstGeom prst="teardrop">
              <a:avLst>
                <a:gd name="adj" fmla="val 157551"/>
              </a:avLst>
            </a:prstGeom>
            <a:solidFill>
              <a:srgbClr val="3D96E9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26567" y="2169695"/>
              <a:ext cx="789115" cy="728491"/>
            </a:xfrm>
            <a:prstGeom prst="ellipse">
              <a:avLst/>
            </a:prstGeom>
            <a:solidFill>
              <a:srgbClr val="3D96E9"/>
            </a:solidFill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4349" name="Group 30"/>
          <p:cNvGrpSpPr>
            <a:grpSpLocks/>
          </p:cNvGrpSpPr>
          <p:nvPr/>
        </p:nvGrpSpPr>
        <p:grpSpPr bwMode="auto">
          <a:xfrm>
            <a:off x="7883798" y="5189366"/>
            <a:ext cx="746745" cy="513253"/>
            <a:chOff x="7490020" y="2168108"/>
            <a:chExt cx="1062209" cy="730078"/>
          </a:xfrm>
        </p:grpSpPr>
        <p:sp>
          <p:nvSpPr>
            <p:cNvPr id="20" name="Teardrop 19"/>
            <p:cNvSpPr/>
            <p:nvPr/>
          </p:nvSpPr>
          <p:spPr>
            <a:xfrm rot="8100000">
              <a:off x="7490020" y="2168108"/>
              <a:ext cx="1062209" cy="728490"/>
            </a:xfrm>
            <a:prstGeom prst="teardrop">
              <a:avLst>
                <a:gd name="adj" fmla="val 157551"/>
              </a:avLst>
            </a:prstGeom>
            <a:solidFill>
              <a:srgbClr val="3D96E9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626567" y="2169695"/>
              <a:ext cx="789115" cy="728491"/>
            </a:xfrm>
            <a:prstGeom prst="ellipse">
              <a:avLst/>
            </a:prstGeom>
            <a:solidFill>
              <a:srgbClr val="3D96E9"/>
            </a:solidFill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14350" name="Shape 41"/>
          <p:cNvSpPr>
            <a:spLocks noChangeArrowheads="1"/>
          </p:cNvSpPr>
          <p:nvPr/>
        </p:nvSpPr>
        <p:spPr bwMode="auto">
          <a:xfrm>
            <a:off x="7247558" y="1408575"/>
            <a:ext cx="1538139" cy="29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ECAF00"/>
                </a:solidFill>
                <a:latin typeface="Helvetica" charset="0"/>
              </a:rPr>
              <a:t>Isabela</a:t>
            </a:r>
          </a:p>
        </p:txBody>
      </p:sp>
      <p:sp>
        <p:nvSpPr>
          <p:cNvPr id="14351" name="Shape 41"/>
          <p:cNvSpPr>
            <a:spLocks noChangeArrowheads="1"/>
          </p:cNvSpPr>
          <p:nvPr/>
        </p:nvSpPr>
        <p:spPr bwMode="auto">
          <a:xfrm>
            <a:off x="7569027" y="3257783"/>
            <a:ext cx="965522" cy="34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r>
              <a:rPr lang="en-US">
                <a:solidFill>
                  <a:srgbClr val="ECAF00"/>
                </a:solidFill>
                <a:latin typeface="Helvetica" charset="0"/>
              </a:rPr>
              <a:t>Capiz</a:t>
            </a:r>
          </a:p>
        </p:txBody>
      </p:sp>
      <p:sp>
        <p:nvSpPr>
          <p:cNvPr id="14352" name="Shape 41"/>
          <p:cNvSpPr>
            <a:spLocks noChangeArrowheads="1"/>
          </p:cNvSpPr>
          <p:nvPr/>
        </p:nvSpPr>
        <p:spPr bwMode="auto">
          <a:xfrm>
            <a:off x="5645795" y="5190003"/>
            <a:ext cx="2140893" cy="5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1" algn="r">
              <a:lnSpc>
                <a:spcPct val="80000"/>
              </a:lnSpc>
            </a:pPr>
            <a:r>
              <a:rPr lang="en-US">
                <a:solidFill>
                  <a:srgbClr val="ECAF00"/>
                </a:solidFill>
                <a:latin typeface="Helvetica" charset="0"/>
              </a:rPr>
              <a:t>Lanao del Norte</a:t>
            </a:r>
          </a:p>
        </p:txBody>
      </p:sp>
    </p:spTree>
    <p:extLst>
      <p:ext uri="{BB962C8B-B14F-4D97-AF65-F5344CB8AC3E}">
        <p14:creationId xmlns:p14="http://schemas.microsoft.com/office/powerpoint/2010/main" val="4175570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520106"/>
            <a:ext cx="8077200" cy="27811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Proxima Nova"/>
              </a:rPr>
              <a:t>eSkill</a:t>
            </a:r>
            <a:r>
              <a:rPr lang="en-US" sz="5400" b="1" dirty="0" smtClean="0">
                <a:solidFill>
                  <a:srgbClr val="002060"/>
                </a:solidFill>
                <a:latin typeface="Proxima Nova"/>
              </a:rPr>
              <a:t> Upgrading for </a:t>
            </a:r>
            <a:r>
              <a:rPr lang="en-US" sz="5400" b="1" dirty="0" smtClean="0">
                <a:solidFill>
                  <a:srgbClr val="002060"/>
                </a:solidFill>
                <a:latin typeface="Proxima Nova"/>
              </a:rPr>
              <a:t>Targeted </a:t>
            </a:r>
            <a:r>
              <a:rPr lang="en-US" sz="5400" b="1" dirty="0" smtClean="0">
                <a:solidFill>
                  <a:srgbClr val="002060"/>
                </a:solidFill>
                <a:latin typeface="Proxima Nova"/>
              </a:rPr>
              <a:t>ICT Professionals</a:t>
            </a:r>
            <a:endParaRPr lang="en-US" sz="5400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1625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706562" y="4229634"/>
            <a:ext cx="3809628" cy="469304"/>
          </a:xfrm>
          <a:prstGeom prst="ellipse">
            <a:avLst/>
          </a:prstGeom>
          <a:noFill/>
          <a:ln w="38100" cap="flat" cmpd="sng">
            <a:solidFill>
              <a:srgbClr val="EFC87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eaLnBrk="0" latinLnBrk="1" hangingPunct="0">
              <a:defRPr/>
            </a:pPr>
            <a:endParaRPr lang="en-US" sz="170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2662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2" y="1012404"/>
            <a:ext cx="3962549" cy="55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41"/>
          <p:cNvSpPr>
            <a:spLocks noChangeArrowheads="1"/>
          </p:cNvSpPr>
          <p:nvPr/>
        </p:nvSpPr>
        <p:spPr bwMode="auto">
          <a:xfrm>
            <a:off x="273472" y="243334"/>
            <a:ext cx="8870528" cy="1369591"/>
          </a:xfrm>
          <a:prstGeom prst="rect">
            <a:avLst/>
          </a:prstGeom>
          <a:noFill/>
          <a:ln>
            <a:noFill/>
          </a:ln>
          <a:extLst/>
        </p:spPr>
        <p:txBody>
          <a:bodyPr lIns="35717" tIns="35717" rIns="35717" bIns="35717" anchor="ctr">
            <a:spAutoFit/>
          </a:bodyPr>
          <a:lstStyle/>
          <a:p>
            <a:pPr>
              <a:defRPr/>
            </a:pPr>
            <a:r>
              <a:rPr lang="en-US" sz="4200" b="1" dirty="0">
                <a:solidFill>
                  <a:srgbClr val="002060"/>
                </a:solidFill>
                <a:latin typeface="Proxima Nova"/>
                <a:ea typeface="ＭＳ Ｐゴシック" charset="0"/>
                <a:cs typeface="Helvetica"/>
              </a:rPr>
              <a:t>Lean Startup</a:t>
            </a:r>
          </a:p>
          <a:p>
            <a:pPr>
              <a:defRPr/>
            </a:pPr>
            <a:r>
              <a:rPr lang="en-US" sz="4200" b="1" dirty="0">
                <a:solidFill>
                  <a:srgbClr val="002060"/>
                </a:solidFill>
                <a:latin typeface="Proxima Nova"/>
                <a:ea typeface="ＭＳ Ｐゴシック" charset="0"/>
                <a:cs typeface="Helvetica"/>
              </a:rPr>
              <a:t>101 </a:t>
            </a:r>
            <a:r>
              <a:rPr lang="en-US" sz="4200" b="1" dirty="0" err="1">
                <a:solidFill>
                  <a:srgbClr val="002060"/>
                </a:solidFill>
                <a:latin typeface="Proxima Nova"/>
                <a:ea typeface="ＭＳ Ｐゴシック" charset="0"/>
                <a:cs typeface="Helvetica"/>
              </a:rPr>
              <a:t>Bootcamp</a:t>
            </a:r>
            <a:endParaRPr lang="en-US" sz="4200" b="1" dirty="0">
              <a:solidFill>
                <a:srgbClr val="002060"/>
              </a:solidFill>
              <a:latin typeface="Proxima Nova"/>
              <a:ea typeface="ＭＳ Ｐゴシック" charset="0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8435" y="2975940"/>
            <a:ext cx="72196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35717" tIns="35717" rIns="35717" bIns="35717" spcCol="26788" anchor="ctr">
            <a:spAutoFit/>
          </a:bodyPr>
          <a:lstStyle/>
          <a:p>
            <a:pPr algn="ctr" eaLnBrk="0" latinLnBrk="1" hangingPunct="0">
              <a:defRPr/>
            </a:pPr>
            <a:endParaRPr lang="en-US" dirty="0">
              <a:solidFill>
                <a:srgbClr val="000000"/>
              </a:solidFill>
              <a:latin typeface="+mn-lt"/>
              <a:ea typeface="+mn-ea"/>
              <a:sym typeface="Helvetica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73449" y="4890187"/>
            <a:ext cx="567084" cy="512956"/>
            <a:chOff x="7490020" y="2052709"/>
            <a:chExt cx="1062209" cy="960821"/>
          </a:xfrm>
          <a:solidFill>
            <a:srgbClr val="17CE51"/>
          </a:solidFill>
        </p:grpSpPr>
        <p:sp>
          <p:nvSpPr>
            <p:cNvPr id="21" name="Teardrop 20"/>
            <p:cNvSpPr/>
            <p:nvPr/>
          </p:nvSpPr>
          <p:spPr>
            <a:xfrm rot="8100000">
              <a:off x="7490020" y="2052709"/>
              <a:ext cx="1062209" cy="959287"/>
            </a:xfrm>
            <a:prstGeom prst="teardrop">
              <a:avLst>
                <a:gd name="adj" fmla="val 157551"/>
              </a:avLst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625886" y="2054243"/>
              <a:ext cx="790481" cy="959287"/>
            </a:xfrm>
            <a:prstGeom prst="ellipse">
              <a:avLst/>
            </a:prstGeom>
            <a:grpFill/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04142" y="6037149"/>
            <a:ext cx="72196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35717" tIns="35717" rIns="35717" bIns="35717" spcCol="26788" anchor="ctr">
            <a:spAutoFit/>
          </a:bodyPr>
          <a:lstStyle/>
          <a:p>
            <a:pPr algn="ctr" eaLnBrk="0" latinLnBrk="1" hangingPunct="0">
              <a:defRPr/>
            </a:pPr>
            <a:endParaRPr lang="en-US" dirty="0">
              <a:solidFill>
                <a:srgbClr val="000000"/>
              </a:solidFill>
              <a:latin typeface="+mn-lt"/>
              <a:ea typeface="+mn-ea"/>
              <a:sym typeface="Helvetica Light"/>
            </a:endParaRPr>
          </a:p>
        </p:txBody>
      </p:sp>
      <p:sp>
        <p:nvSpPr>
          <p:cNvPr id="26632" name="Shape 41"/>
          <p:cNvSpPr>
            <a:spLocks noChangeArrowheads="1"/>
          </p:cNvSpPr>
          <p:nvPr/>
        </p:nvSpPr>
        <p:spPr bwMode="auto">
          <a:xfrm>
            <a:off x="6574483" y="1182986"/>
            <a:ext cx="1069330" cy="3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r>
              <a:rPr lang="en-US" sz="2000">
                <a:solidFill>
                  <a:srgbClr val="ECAF00"/>
                </a:solidFill>
                <a:latin typeface="Helvetica" charset="0"/>
              </a:rPr>
              <a:t>Baguio*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360285" y="3620070"/>
            <a:ext cx="567084" cy="512956"/>
            <a:chOff x="7490020" y="2052709"/>
            <a:chExt cx="1062209" cy="960821"/>
          </a:xfrm>
          <a:solidFill>
            <a:srgbClr val="17CE51"/>
          </a:solidFill>
        </p:grpSpPr>
        <p:sp>
          <p:nvSpPr>
            <p:cNvPr id="30" name="Teardrop 29"/>
            <p:cNvSpPr/>
            <p:nvPr/>
          </p:nvSpPr>
          <p:spPr>
            <a:xfrm rot="8100000">
              <a:off x="7490020" y="2052709"/>
              <a:ext cx="1062209" cy="959287"/>
            </a:xfrm>
            <a:prstGeom prst="teardrop">
              <a:avLst>
                <a:gd name="adj" fmla="val 157551"/>
              </a:avLst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625886" y="2054243"/>
              <a:ext cx="790481" cy="959287"/>
            </a:xfrm>
            <a:prstGeom prst="ellipse">
              <a:avLst/>
            </a:prstGeom>
            <a:grpFill/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6634" name="Shape 41"/>
          <p:cNvSpPr>
            <a:spLocks noChangeArrowheads="1"/>
          </p:cNvSpPr>
          <p:nvPr/>
        </p:nvSpPr>
        <p:spPr bwMode="auto">
          <a:xfrm>
            <a:off x="7657207" y="5692478"/>
            <a:ext cx="1100584" cy="3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/>
            <a:r>
              <a:rPr lang="en-US" sz="2000">
                <a:solidFill>
                  <a:srgbClr val="ECAF00"/>
                </a:solidFill>
                <a:latin typeface="Helvetica" charset="0"/>
              </a:rPr>
              <a:t>Davao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432820" y="4670874"/>
            <a:ext cx="567084" cy="512956"/>
            <a:chOff x="7490020" y="2052709"/>
            <a:chExt cx="1062209" cy="960821"/>
          </a:xfrm>
          <a:solidFill>
            <a:srgbClr val="17CE51"/>
          </a:solidFill>
        </p:grpSpPr>
        <p:sp>
          <p:nvSpPr>
            <p:cNvPr id="40" name="Teardrop 39"/>
            <p:cNvSpPr/>
            <p:nvPr/>
          </p:nvSpPr>
          <p:spPr>
            <a:xfrm rot="8100000">
              <a:off x="7490020" y="2052709"/>
              <a:ext cx="1062209" cy="959287"/>
            </a:xfrm>
            <a:prstGeom prst="teardrop">
              <a:avLst>
                <a:gd name="adj" fmla="val 157551"/>
              </a:avLst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625886" y="2054243"/>
              <a:ext cx="790481" cy="959287"/>
            </a:xfrm>
            <a:prstGeom prst="ellipse">
              <a:avLst/>
            </a:prstGeom>
            <a:grpFill/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6636" name="Shape 41"/>
          <p:cNvSpPr>
            <a:spLocks noChangeArrowheads="1"/>
          </p:cNvSpPr>
          <p:nvPr/>
        </p:nvSpPr>
        <p:spPr bwMode="auto">
          <a:xfrm>
            <a:off x="7854777" y="4154339"/>
            <a:ext cx="1384102" cy="3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r>
              <a:rPr lang="en-US" sz="2000">
                <a:solidFill>
                  <a:srgbClr val="ECAF00"/>
                </a:solidFill>
                <a:latin typeface="Helvetica" charset="0"/>
              </a:rPr>
              <a:t>Cebu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09040" y="3419824"/>
            <a:ext cx="567084" cy="512956"/>
            <a:chOff x="7490020" y="2052709"/>
            <a:chExt cx="1062209" cy="960821"/>
          </a:xfrm>
          <a:solidFill>
            <a:srgbClr val="17CE51"/>
          </a:solidFill>
        </p:grpSpPr>
        <p:sp>
          <p:nvSpPr>
            <p:cNvPr id="48" name="Teardrop 47"/>
            <p:cNvSpPr/>
            <p:nvPr/>
          </p:nvSpPr>
          <p:spPr>
            <a:xfrm rot="8100000">
              <a:off x="7490020" y="2052709"/>
              <a:ext cx="1062209" cy="959287"/>
            </a:xfrm>
            <a:prstGeom prst="teardrop">
              <a:avLst>
                <a:gd name="adj" fmla="val 157551"/>
              </a:avLst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625886" y="2054243"/>
              <a:ext cx="790481" cy="959287"/>
            </a:xfrm>
            <a:prstGeom prst="ellipse">
              <a:avLst/>
            </a:prstGeom>
            <a:grpFill/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6638" name="Shape 41"/>
          <p:cNvSpPr>
            <a:spLocks noChangeArrowheads="1"/>
          </p:cNvSpPr>
          <p:nvPr/>
        </p:nvSpPr>
        <p:spPr bwMode="auto">
          <a:xfrm>
            <a:off x="5560963" y="3899843"/>
            <a:ext cx="1216670" cy="3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sz="2000">
                <a:solidFill>
                  <a:srgbClr val="ECAF00"/>
                </a:solidFill>
                <a:latin typeface="Helvetica" charset="0"/>
              </a:rPr>
              <a:t>Iloilo City</a:t>
            </a:r>
          </a:p>
        </p:txBody>
      </p:sp>
      <p:sp>
        <p:nvSpPr>
          <p:cNvPr id="26639" name="Content Placeholder 2"/>
          <p:cNvSpPr txBox="1">
            <a:spLocks/>
          </p:cNvSpPr>
          <p:nvPr/>
        </p:nvSpPr>
        <p:spPr bwMode="auto">
          <a:xfrm>
            <a:off x="273472" y="1554882"/>
            <a:ext cx="5145732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 hangingPunct="1">
              <a:spcBef>
                <a:spcPts val="2953"/>
              </a:spcBef>
              <a:buSzPct val="75000"/>
            </a:pPr>
            <a:r>
              <a:rPr lang="en-US" sz="2000" dirty="0">
                <a:solidFill>
                  <a:srgbClr val="002060"/>
                </a:solidFill>
                <a:latin typeface="Proxima Nova"/>
              </a:rPr>
              <a:t>This training workshops are designed for college instructors and professors who could serve as mentors of students who would join the Philippine Startup Challenge</a:t>
            </a:r>
            <a:r>
              <a:rPr lang="en-US" sz="1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3809" y="6590231"/>
            <a:ext cx="72196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35717" tIns="35717" rIns="35717" bIns="35717" spcCol="26788" anchor="ctr">
            <a:spAutoFit/>
          </a:bodyPr>
          <a:lstStyle/>
          <a:p>
            <a:pPr algn="ctr" eaLnBrk="0" latinLnBrk="1" hangingPunct="0">
              <a:defRPr/>
            </a:pPr>
            <a:endParaRPr lang="en-US" dirty="0">
              <a:solidFill>
                <a:srgbClr val="000000"/>
              </a:solidFill>
              <a:latin typeface="+mn-lt"/>
              <a:ea typeface="+mn-ea"/>
              <a:sym typeface="Helvetica Light"/>
            </a:endParaRPr>
          </a:p>
        </p:txBody>
      </p:sp>
      <p:pic>
        <p:nvPicPr>
          <p:cNvPr id="2" name="Picture 1" descr="IMG_375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43" y="3379393"/>
            <a:ext cx="2984891" cy="2780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G_377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737" y="4238764"/>
            <a:ext cx="2370505" cy="23287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43" name="Shape 41"/>
          <p:cNvSpPr>
            <a:spLocks noChangeArrowheads="1"/>
          </p:cNvSpPr>
          <p:nvPr/>
        </p:nvSpPr>
        <p:spPr bwMode="auto">
          <a:xfrm>
            <a:off x="5987356" y="4891746"/>
            <a:ext cx="1408658" cy="68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sz="2000">
                <a:solidFill>
                  <a:srgbClr val="ECAF00"/>
                </a:solidFill>
                <a:latin typeface="Helvetica" charset="0"/>
              </a:rPr>
              <a:t>Cagayan de Oro City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87702" y="929383"/>
            <a:ext cx="567084" cy="512956"/>
            <a:chOff x="7490020" y="2052709"/>
            <a:chExt cx="1062209" cy="960821"/>
          </a:xfrm>
          <a:solidFill>
            <a:srgbClr val="17CE51"/>
          </a:solidFill>
        </p:grpSpPr>
        <p:sp>
          <p:nvSpPr>
            <p:cNvPr id="42" name="Teardrop 41"/>
            <p:cNvSpPr/>
            <p:nvPr/>
          </p:nvSpPr>
          <p:spPr>
            <a:xfrm rot="8100000">
              <a:off x="7490020" y="2052709"/>
              <a:ext cx="1062209" cy="959287"/>
            </a:xfrm>
            <a:prstGeom prst="teardrop">
              <a:avLst>
                <a:gd name="adj" fmla="val 157551"/>
              </a:avLst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625886" y="2054243"/>
              <a:ext cx="790481" cy="959287"/>
            </a:xfrm>
            <a:prstGeom prst="ellipse">
              <a:avLst/>
            </a:prstGeom>
            <a:grpFill/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41958" y="1878851"/>
            <a:ext cx="567084" cy="512956"/>
            <a:chOff x="7490020" y="2052709"/>
            <a:chExt cx="1062209" cy="960821"/>
          </a:xfrm>
          <a:solidFill>
            <a:srgbClr val="17CE51"/>
          </a:solidFill>
        </p:grpSpPr>
        <p:sp>
          <p:nvSpPr>
            <p:cNvPr id="45" name="Teardrop 44"/>
            <p:cNvSpPr/>
            <p:nvPr/>
          </p:nvSpPr>
          <p:spPr>
            <a:xfrm rot="8100000">
              <a:off x="7490020" y="2052709"/>
              <a:ext cx="1062209" cy="959287"/>
            </a:xfrm>
            <a:prstGeom prst="teardrop">
              <a:avLst>
                <a:gd name="adj" fmla="val 157551"/>
              </a:avLst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625886" y="2054243"/>
              <a:ext cx="790481" cy="959287"/>
            </a:xfrm>
            <a:prstGeom prst="ellipse">
              <a:avLst/>
            </a:prstGeom>
            <a:grpFill/>
            <a:ln w="57150" cap="flat" cmpd="sng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0" latinLnBrk="1" hangingPunct="0">
                <a:defRPr/>
              </a:pPr>
              <a:endParaRPr lang="en-US" sz="170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6646" name="Shape 41"/>
          <p:cNvSpPr>
            <a:spLocks noChangeArrowheads="1"/>
          </p:cNvSpPr>
          <p:nvPr/>
        </p:nvSpPr>
        <p:spPr bwMode="auto">
          <a:xfrm>
            <a:off x="6858000" y="2123952"/>
            <a:ext cx="1069330" cy="3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>
            <a:spAutoFit/>
          </a:bodyPr>
          <a:lstStyle/>
          <a:p>
            <a:r>
              <a:rPr lang="en-US" sz="2000">
                <a:solidFill>
                  <a:srgbClr val="ECAF00"/>
                </a:solidFill>
                <a:latin typeface="Helvetica" charset="0"/>
              </a:rPr>
              <a:t>NCR</a:t>
            </a:r>
          </a:p>
        </p:txBody>
      </p:sp>
    </p:spTree>
    <p:extLst>
      <p:ext uri="{BB962C8B-B14F-4D97-AF65-F5344CB8AC3E}">
        <p14:creationId xmlns:p14="http://schemas.microsoft.com/office/powerpoint/2010/main" val="3692055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39"/>
          <p:cNvSpPr>
            <a:spLocks noChangeShapeType="1"/>
          </p:cNvSpPr>
          <p:nvPr/>
        </p:nvSpPr>
        <p:spPr bwMode="auto">
          <a:xfrm flipV="1">
            <a:off x="71438" y="1071563"/>
            <a:ext cx="9144000" cy="0"/>
          </a:xfrm>
          <a:prstGeom prst="line">
            <a:avLst/>
          </a:prstGeom>
          <a:noFill/>
          <a:ln w="50800">
            <a:solidFill>
              <a:srgbClr val="F8DD4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PH"/>
          </a:p>
        </p:txBody>
      </p:sp>
      <p:sp>
        <p:nvSpPr>
          <p:cNvPr id="27651" name="Shape 40"/>
          <p:cNvSpPr>
            <a:spLocks noChangeShapeType="1"/>
          </p:cNvSpPr>
          <p:nvPr/>
        </p:nvSpPr>
        <p:spPr bwMode="auto">
          <a:xfrm flipV="1">
            <a:off x="1862956" y="1021333"/>
            <a:ext cx="7325692" cy="0"/>
          </a:xfrm>
          <a:prstGeom prst="line">
            <a:avLst/>
          </a:prstGeom>
          <a:noFill/>
          <a:ln w="508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PH"/>
          </a:p>
        </p:txBody>
      </p:sp>
      <p:sp>
        <p:nvSpPr>
          <p:cNvPr id="7" name="Shape 41"/>
          <p:cNvSpPr>
            <a:spLocks noChangeArrowheads="1"/>
          </p:cNvSpPr>
          <p:nvPr/>
        </p:nvSpPr>
        <p:spPr bwMode="auto">
          <a:xfrm>
            <a:off x="273472" y="283518"/>
            <a:ext cx="6780981" cy="1370707"/>
          </a:xfrm>
          <a:prstGeom prst="rect">
            <a:avLst/>
          </a:prstGeom>
          <a:noFill/>
          <a:ln>
            <a:noFill/>
          </a:ln>
          <a:extLst/>
        </p:spPr>
        <p:txBody>
          <a:bodyPr lIns="35717" tIns="35717" rIns="35717" bIns="35717" anchor="ctr">
            <a:spAutoFit/>
          </a:bodyPr>
          <a:lstStyle/>
          <a:p>
            <a:pPr>
              <a:defRPr/>
            </a:pPr>
            <a:r>
              <a:rPr lang="en-US" sz="4200" b="1" dirty="0">
                <a:solidFill>
                  <a:srgbClr val="002060"/>
                </a:solidFill>
                <a:latin typeface="Proxima Nova"/>
                <a:ea typeface="ＭＳ Ｐゴシック" charset="0"/>
                <a:cs typeface="Helvetica"/>
              </a:rPr>
              <a:t>ICT Scholarship and Training Program</a:t>
            </a:r>
          </a:p>
        </p:txBody>
      </p:sp>
      <p:sp>
        <p:nvSpPr>
          <p:cNvPr id="8" name="Shape 41"/>
          <p:cNvSpPr>
            <a:spLocks noChangeArrowheads="1"/>
          </p:cNvSpPr>
          <p:nvPr/>
        </p:nvSpPr>
        <p:spPr bwMode="auto">
          <a:xfrm>
            <a:off x="487784" y="1972345"/>
            <a:ext cx="4021708" cy="549176"/>
          </a:xfrm>
          <a:prstGeom prst="rect">
            <a:avLst/>
          </a:prstGeom>
          <a:noFill/>
          <a:ln>
            <a:noFill/>
          </a:ln>
          <a:extLst/>
        </p:spPr>
        <p:txBody>
          <a:bodyPr lIns="35717" tIns="35717" rIns="35717" bIns="35717" anchor="ctr">
            <a:spAutoFit/>
          </a:bodyPr>
          <a:lstStyle/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Helvetica"/>
                <a:ea typeface="ＭＳ Ｐゴシック" charset="0"/>
                <a:cs typeface="Helvetica"/>
              </a:rPr>
              <a:t>Courses Offered: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6760" y="2521521"/>
            <a:ext cx="8004349" cy="191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14350" indent="-51435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 hangingPunct="1">
              <a:buClr>
                <a:srgbClr val="45A4FC"/>
              </a:buClr>
              <a:buSzPct val="120000"/>
              <a:buFont typeface="Helvetica Light" charset="0"/>
              <a:buAutoNum type="circleNumDbPlain"/>
            </a:pPr>
            <a:r>
              <a:rPr lang="en-US" sz="2000" dirty="0">
                <a:solidFill>
                  <a:srgbClr val="002060"/>
                </a:solidFill>
              </a:rPr>
              <a:t>Mobile and Embedded Software Development</a:t>
            </a:r>
          </a:p>
          <a:p>
            <a:pPr eaLnBrk="1" hangingPunct="1">
              <a:buClr>
                <a:srgbClr val="45A4FC"/>
              </a:buClr>
              <a:buSzPct val="120000"/>
              <a:buFont typeface="Helvetica Light" charset="0"/>
              <a:buAutoNum type="circleNumDbPlain"/>
            </a:pPr>
            <a:r>
              <a:rPr lang="en-US" sz="2000" dirty="0" smtClean="0">
                <a:solidFill>
                  <a:srgbClr val="002060"/>
                </a:solidFill>
              </a:rPr>
              <a:t>Game </a:t>
            </a:r>
            <a:r>
              <a:rPr lang="en-US" sz="2000" dirty="0">
                <a:solidFill>
                  <a:srgbClr val="002060"/>
                </a:solidFill>
              </a:rPr>
              <a:t>Design and Development</a:t>
            </a:r>
          </a:p>
          <a:p>
            <a:pPr eaLnBrk="1" hangingPunct="1">
              <a:buClr>
                <a:srgbClr val="45A4FC"/>
              </a:buClr>
              <a:buSzPct val="120000"/>
              <a:buFont typeface="Helvetica Light" charset="0"/>
              <a:buAutoNum type="circleNumDbPlain"/>
            </a:pPr>
            <a:r>
              <a:rPr lang="en-US" sz="2000" dirty="0">
                <a:solidFill>
                  <a:srgbClr val="002060"/>
                </a:solidFill>
              </a:rPr>
              <a:t>Lean Six Sigma</a:t>
            </a:r>
          </a:p>
          <a:p>
            <a:pPr eaLnBrk="1" hangingPunct="1">
              <a:buClr>
                <a:srgbClr val="45A4FC"/>
              </a:buClr>
              <a:buSzPct val="120000"/>
              <a:buFont typeface="Helvetica Light" charset="0"/>
              <a:buAutoNum type="circleNumDbPlain"/>
            </a:pPr>
            <a:r>
              <a:rPr lang="en-US" sz="2000" dirty="0">
                <a:solidFill>
                  <a:srgbClr val="002060"/>
                </a:solidFill>
              </a:rPr>
              <a:t>Business Analytics (New)</a:t>
            </a:r>
          </a:p>
          <a:p>
            <a:pPr eaLnBrk="1" hangingPunct="1">
              <a:buClr>
                <a:srgbClr val="45A4FC"/>
              </a:buClr>
              <a:buSzPct val="120000"/>
              <a:buFont typeface="Helvetica Light" charset="0"/>
              <a:buAutoNum type="circleNumDbPlain"/>
            </a:pPr>
            <a:r>
              <a:rPr lang="en-US" sz="2000" dirty="0">
                <a:solidFill>
                  <a:srgbClr val="002060"/>
                </a:solidFill>
              </a:rPr>
              <a:t>Medical </a:t>
            </a:r>
            <a:r>
              <a:rPr lang="en-US" sz="2000" dirty="0" smtClean="0">
                <a:solidFill>
                  <a:srgbClr val="002060"/>
                </a:solidFill>
              </a:rPr>
              <a:t>Coding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6947" y="4365104"/>
            <a:ext cx="7683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 smtClean="0">
                <a:solidFill>
                  <a:srgbClr val="002060"/>
                </a:solidFill>
                <a:latin typeface="Proxima Nova"/>
              </a:rPr>
              <a:t>Partnership among DOST-ICTO, TESDA, ICT and IT-BPM Industry and Training Provider</a:t>
            </a:r>
            <a:endParaRPr lang="en-PH" sz="3200" b="1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7076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4000" b="1" dirty="0" smtClean="0">
                <a:solidFill>
                  <a:srgbClr val="002060"/>
                </a:solidFill>
                <a:latin typeface="Proxima Nova"/>
              </a:rPr>
              <a:t>Training </a:t>
            </a:r>
            <a:r>
              <a:rPr lang="en-PH" sz="4000" b="1" dirty="0">
                <a:solidFill>
                  <a:srgbClr val="002060"/>
                </a:solidFill>
                <a:latin typeface="Proxima Nova"/>
              </a:rPr>
              <a:t>for Work Scholarship Program (TWSP</a:t>
            </a:r>
            <a:r>
              <a:rPr lang="en-PH" sz="4000" b="1" dirty="0" smtClean="0">
                <a:solidFill>
                  <a:srgbClr val="002060"/>
                </a:solidFill>
                <a:latin typeface="Proxima Nova"/>
              </a:rPr>
              <a:t>)</a:t>
            </a:r>
            <a:r>
              <a:rPr lang="en-PH" sz="4000" dirty="0">
                <a:solidFill>
                  <a:srgbClr val="002060"/>
                </a:solidFill>
              </a:rPr>
              <a:t/>
            </a:r>
            <a:br>
              <a:rPr lang="en-PH" sz="4000" dirty="0">
                <a:solidFill>
                  <a:srgbClr val="002060"/>
                </a:solidFill>
              </a:rPr>
            </a:br>
            <a:endParaRPr lang="en-PH" sz="40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2840" y="1485156"/>
            <a:ext cx="8229600" cy="52562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PH" sz="2200" dirty="0" smtClean="0">
                <a:latin typeface="Proxima Nova"/>
              </a:rPr>
              <a:t>The </a:t>
            </a:r>
            <a:r>
              <a:rPr lang="en-PH" sz="2200" dirty="0">
                <a:latin typeface="Proxima Nova"/>
              </a:rPr>
              <a:t>TWSP </a:t>
            </a:r>
            <a:r>
              <a:rPr lang="en-PH" sz="2200" dirty="0" smtClean="0">
                <a:latin typeface="Proxima Nova"/>
              </a:rPr>
              <a:t>is directed towards: </a:t>
            </a:r>
            <a:endParaRPr lang="en-PH" sz="2200" dirty="0" smtClean="0">
              <a:latin typeface="Proxima Nova"/>
            </a:endParaRPr>
          </a:p>
          <a:p>
            <a:pPr lvl="1">
              <a:spcAft>
                <a:spcPts val="600"/>
              </a:spcAft>
            </a:pPr>
            <a:r>
              <a:rPr lang="en-PH" sz="2200" dirty="0" smtClean="0">
                <a:latin typeface="Proxima Nova"/>
              </a:rPr>
              <a:t>filling </a:t>
            </a:r>
            <a:r>
              <a:rPr lang="en-PH" sz="2200" dirty="0">
                <a:latin typeface="Proxima Nova"/>
              </a:rPr>
              <a:t>up the skills gaps and job requirements of priority industries and sectors with high employment demand, </a:t>
            </a:r>
            <a:endParaRPr lang="en-PH" sz="2200" dirty="0" smtClean="0">
              <a:latin typeface="Proxima Nova"/>
            </a:endParaRPr>
          </a:p>
          <a:p>
            <a:pPr lvl="1">
              <a:spcAft>
                <a:spcPts val="600"/>
              </a:spcAft>
            </a:pPr>
            <a:r>
              <a:rPr lang="en-PH" sz="2200" dirty="0" smtClean="0">
                <a:latin typeface="Proxima Nova"/>
              </a:rPr>
              <a:t>improving </a:t>
            </a:r>
            <a:r>
              <a:rPr lang="en-PH" sz="2200" dirty="0">
                <a:latin typeface="Proxima Nova"/>
              </a:rPr>
              <a:t>the reach of quality </a:t>
            </a:r>
            <a:r>
              <a:rPr lang="en-PH" sz="2200" dirty="0" smtClean="0">
                <a:latin typeface="Proxima Nova"/>
              </a:rPr>
              <a:t>technical vocational education to </a:t>
            </a:r>
            <a:r>
              <a:rPr lang="en-PH" sz="2200" dirty="0">
                <a:latin typeface="Proxima Nova"/>
              </a:rPr>
              <a:t>the </a:t>
            </a:r>
            <a:r>
              <a:rPr lang="en-PH" sz="2200" dirty="0" smtClean="0">
                <a:latin typeface="Proxima Nova"/>
              </a:rPr>
              <a:t>grassroots ;and </a:t>
            </a:r>
          </a:p>
          <a:p>
            <a:pPr lvl="1">
              <a:spcAft>
                <a:spcPts val="600"/>
              </a:spcAft>
            </a:pPr>
            <a:r>
              <a:rPr lang="en-PH" sz="2200" dirty="0" smtClean="0">
                <a:latin typeface="Proxima Nova"/>
              </a:rPr>
              <a:t>encouraging </a:t>
            </a:r>
            <a:r>
              <a:rPr lang="en-PH" sz="2200" dirty="0">
                <a:latin typeface="Proxima Nova"/>
              </a:rPr>
              <a:t>technical-vocational institutions to offer programs in higher qualifications catering to in-demand industry </a:t>
            </a:r>
            <a:r>
              <a:rPr lang="en-PH" sz="2200" dirty="0" smtClean="0">
                <a:latin typeface="Proxima Nova"/>
              </a:rPr>
              <a:t>requirements</a:t>
            </a:r>
          </a:p>
          <a:p>
            <a:pPr>
              <a:spcAft>
                <a:spcPts val="600"/>
              </a:spcAft>
            </a:pPr>
            <a:r>
              <a:rPr lang="en-PH" sz="2200" dirty="0" smtClean="0">
                <a:latin typeface="Proxima Nova"/>
              </a:rPr>
              <a:t>Courses offered focus </a:t>
            </a:r>
            <a:r>
              <a:rPr lang="en-PH" sz="2200" dirty="0">
                <a:latin typeface="Proxima Nova"/>
              </a:rPr>
              <a:t>on "Key Employment Generators" (KEGs) in the areas of </a:t>
            </a:r>
            <a:r>
              <a:rPr lang="en-PH" sz="2200" dirty="0" smtClean="0">
                <a:latin typeface="Proxima Nova"/>
              </a:rPr>
              <a:t>… </a:t>
            </a:r>
            <a:r>
              <a:rPr lang="en-PH" sz="2200" dirty="0" smtClean="0">
                <a:latin typeface="Proxima Nova"/>
              </a:rPr>
              <a:t>IT</a:t>
            </a:r>
            <a:r>
              <a:rPr lang="en-PH" sz="2200" dirty="0" smtClean="0">
                <a:latin typeface="Proxima Nova"/>
              </a:rPr>
              <a:t>-business </a:t>
            </a:r>
            <a:r>
              <a:rPr lang="en-PH" sz="2200" dirty="0">
                <a:latin typeface="Proxima Nova"/>
              </a:rPr>
              <a:t>process management, semiconductor and electronics</a:t>
            </a:r>
            <a:r>
              <a:rPr lang="en-PH" sz="2200" dirty="0" smtClean="0">
                <a:latin typeface="Proxima Nova"/>
              </a:rPr>
              <a:t>,… </a:t>
            </a:r>
            <a:r>
              <a:rPr lang="en-PH" sz="2200" dirty="0">
                <a:latin typeface="Proxima Nova"/>
              </a:rPr>
              <a:t>and emerging </a:t>
            </a:r>
            <a:r>
              <a:rPr lang="en-PH" sz="2200" dirty="0" smtClean="0">
                <a:latin typeface="Proxima Nova"/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32458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Courses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on Information Technology</a:t>
            </a:r>
            <a:endParaRPr lang="en-PH" b="1" dirty="0">
              <a:solidFill>
                <a:srgbClr val="002060"/>
              </a:solidFill>
              <a:latin typeface="Proxima Nov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11560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Software Development Fundamentals</a:t>
            </a:r>
          </a:p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Web Development (HTML)</a:t>
            </a:r>
          </a:p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Game Development (2D &amp; 3D)</a:t>
            </a:r>
          </a:p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Animation (3D Digital)</a:t>
            </a:r>
          </a:p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CAD/CAM </a:t>
            </a:r>
            <a:r>
              <a:rPr lang="en-PH" dirty="0" smtClean="0">
                <a:solidFill>
                  <a:srgbClr val="002060"/>
                </a:solidFill>
                <a:latin typeface="Proxima Nova"/>
              </a:rPr>
              <a:t>Operation</a:t>
            </a:r>
          </a:p>
          <a:p>
            <a:endParaRPr lang="en-PH" dirty="0">
              <a:solidFill>
                <a:srgbClr val="002060"/>
              </a:solidFill>
              <a:latin typeface="Proxima Nov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PH" b="1" dirty="0">
                <a:solidFill>
                  <a:srgbClr val="002060"/>
                </a:solidFill>
                <a:latin typeface="Proxima Nova"/>
              </a:rPr>
              <a:t>Implemented by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Technical Education and Skills Development Authority</a:t>
            </a:r>
            <a:endParaRPr lang="en-PH" b="1" dirty="0">
              <a:solidFill>
                <a:srgbClr val="002060"/>
              </a:solidFill>
              <a:latin typeface="Proxima Nova"/>
            </a:endParaRPr>
          </a:p>
          <a:p>
            <a:endParaRPr lang="en-PH" dirty="0" smtClean="0">
              <a:solidFill>
                <a:srgbClr val="002060"/>
              </a:solidFill>
              <a:latin typeface="Proxima Nova"/>
            </a:endParaRPr>
          </a:p>
          <a:p>
            <a:endParaRPr lang="en-PH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029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002060"/>
                </a:solidFill>
              </a:rPr>
              <a:t>Outline of Presentation</a:t>
            </a:r>
            <a:endParaRPr lang="en-PH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indent="-6889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PH" b="1" dirty="0">
                <a:solidFill>
                  <a:srgbClr val="002060"/>
                </a:solidFill>
                <a:latin typeface="Proxima Nova"/>
              </a:rPr>
              <a:t>Strategic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Thrust </a:t>
            </a:r>
            <a:r>
              <a:rPr lang="en-PH" b="1" dirty="0">
                <a:solidFill>
                  <a:srgbClr val="002060"/>
                </a:solidFill>
                <a:latin typeface="Proxima Nova"/>
              </a:rPr>
              <a:t>and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Objectives </a:t>
            </a:r>
            <a:r>
              <a:rPr lang="en-PH" b="1" dirty="0">
                <a:solidFill>
                  <a:srgbClr val="002060"/>
                </a:solidFill>
                <a:latin typeface="Proxima Nova"/>
              </a:rPr>
              <a:t>on </a:t>
            </a:r>
            <a:r>
              <a:rPr lang="en-PH" b="1" dirty="0" err="1">
                <a:solidFill>
                  <a:srgbClr val="002060"/>
                </a:solidFill>
                <a:latin typeface="Proxima Nova"/>
              </a:rPr>
              <a:t>eSkilling</a:t>
            </a:r>
            <a:endParaRPr lang="en-PH" b="1" dirty="0">
              <a:solidFill>
                <a:srgbClr val="002060"/>
              </a:solidFill>
              <a:latin typeface="Proxima Nova"/>
            </a:endParaRPr>
          </a:p>
          <a:p>
            <a:pPr marL="688975" indent="-6889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PH" b="1" dirty="0">
                <a:solidFill>
                  <a:srgbClr val="002060"/>
                </a:solidFill>
                <a:latin typeface="Proxima Nova"/>
              </a:rPr>
              <a:t>Policy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Framework: National </a:t>
            </a:r>
            <a:r>
              <a:rPr lang="en-PH" b="1" dirty="0">
                <a:solidFill>
                  <a:srgbClr val="002060"/>
                </a:solidFill>
                <a:latin typeface="Proxima Nova"/>
              </a:rPr>
              <a:t>ICT Competency Standards (NICS)</a:t>
            </a:r>
          </a:p>
          <a:p>
            <a:pPr marL="688975" indent="-6889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PH" b="1" dirty="0">
                <a:solidFill>
                  <a:srgbClr val="002060"/>
                </a:solidFill>
                <a:latin typeface="Proxima Nova"/>
              </a:rPr>
              <a:t>Projects and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Projects</a:t>
            </a:r>
            <a:endParaRPr lang="en-PH" b="1" dirty="0">
              <a:solidFill>
                <a:srgbClr val="002060"/>
              </a:solidFill>
              <a:latin typeface="Proxima Nova"/>
            </a:endParaRPr>
          </a:p>
          <a:p>
            <a:pPr marL="688975" indent="-6889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PH" b="1" dirty="0">
                <a:solidFill>
                  <a:srgbClr val="002060"/>
                </a:solidFill>
                <a:latin typeface="Proxima Nova"/>
              </a:rPr>
              <a:t>Challenges &amp; Lessons Learned</a:t>
            </a:r>
          </a:p>
          <a:p>
            <a:endParaRPr lang="en-US" dirty="0">
              <a:solidFill>
                <a:srgbClr val="002060"/>
              </a:solidFill>
              <a:latin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484288"/>
            <a:ext cx="80772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Proxima Nova"/>
              </a:rPr>
              <a:t>eSkill</a:t>
            </a:r>
            <a:r>
              <a:rPr lang="en-US" sz="5400" b="1" dirty="0" smtClean="0">
                <a:solidFill>
                  <a:srgbClr val="002060"/>
                </a:solidFill>
                <a:latin typeface="Proxima Nova"/>
              </a:rPr>
              <a:t> Upgrading for </a:t>
            </a:r>
            <a:r>
              <a:rPr lang="en-US" sz="5400" b="1" dirty="0" smtClean="0">
                <a:solidFill>
                  <a:srgbClr val="002060"/>
                </a:solidFill>
                <a:latin typeface="Proxima Nova"/>
              </a:rPr>
              <a:t>Targeted Special Sector</a:t>
            </a:r>
            <a:endParaRPr lang="en-US" sz="5400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52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Trainings</a:t>
            </a:r>
            <a:endParaRPr lang="en-PH" b="1" dirty="0">
              <a:solidFill>
                <a:srgbClr val="002060"/>
              </a:solidFill>
              <a:latin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Basic IT Literacy for Persons with Disability </a:t>
            </a:r>
          </a:p>
          <a:p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Basic IT with collaboration tools (i.e. word processing, </a:t>
            </a:r>
            <a:r>
              <a:rPr lang="en-PH" b="1" dirty="0" err="1" smtClean="0">
                <a:solidFill>
                  <a:srgbClr val="002060"/>
                </a:solidFill>
                <a:latin typeface="Proxima Nova"/>
              </a:rPr>
              <a:t>powerpoint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 and social media) for Senior Citizens </a:t>
            </a:r>
          </a:p>
          <a:p>
            <a:r>
              <a:rPr lang="en-PH" b="1" dirty="0">
                <a:solidFill>
                  <a:srgbClr val="002060"/>
                </a:solidFill>
                <a:latin typeface="Proxima Nova"/>
              </a:rPr>
              <a:t>Basic IT with collaboration tools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(i.e. word </a:t>
            </a:r>
            <a:r>
              <a:rPr lang="en-PH" b="1" dirty="0">
                <a:solidFill>
                  <a:srgbClr val="002060"/>
                </a:solidFill>
                <a:latin typeface="Proxima Nova"/>
              </a:rPr>
              <a:t>processing, </a:t>
            </a:r>
            <a:r>
              <a:rPr lang="en-PH" b="1" dirty="0" err="1">
                <a:solidFill>
                  <a:srgbClr val="002060"/>
                </a:solidFill>
                <a:latin typeface="Proxima Nova"/>
              </a:rPr>
              <a:t>powerpoint</a:t>
            </a:r>
            <a:r>
              <a:rPr lang="en-PH" b="1" dirty="0">
                <a:solidFill>
                  <a:srgbClr val="002060"/>
                </a:solidFill>
                <a:latin typeface="Proxima Nova"/>
              </a:rPr>
              <a:t> and social media) for 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Out of School Youth</a:t>
            </a:r>
          </a:p>
          <a:p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Training for Special Education Teachers</a:t>
            </a:r>
            <a:endParaRPr lang="en-PH" b="1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559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Challenges &amp; Lessons Learned</a:t>
            </a:r>
            <a:endParaRPr lang="en-PH" b="1" dirty="0">
              <a:solidFill>
                <a:srgbClr val="002060"/>
              </a:solidFill>
              <a:latin typeface="Proxima Nov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Strengthen multi-stakeholder collaboration </a:t>
            </a:r>
            <a:r>
              <a:rPr lang="en-PH" dirty="0">
                <a:solidFill>
                  <a:srgbClr val="002060"/>
                </a:solidFill>
                <a:latin typeface="Proxima Nova"/>
              </a:rPr>
              <a:t>and </a:t>
            </a:r>
            <a:r>
              <a:rPr lang="en-PH" dirty="0" smtClean="0">
                <a:solidFill>
                  <a:srgbClr val="002060"/>
                </a:solidFill>
                <a:latin typeface="Proxima Nova"/>
              </a:rPr>
              <a:t>public private partnerships </a:t>
            </a:r>
          </a:p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Development of a national </a:t>
            </a:r>
            <a:r>
              <a:rPr lang="en-PH" dirty="0">
                <a:solidFill>
                  <a:srgbClr val="002060"/>
                </a:solidFill>
                <a:latin typeface="Proxima Nova"/>
              </a:rPr>
              <a:t>database on digital literacy and related </a:t>
            </a:r>
            <a:r>
              <a:rPr lang="en-PH" dirty="0" smtClean="0">
                <a:solidFill>
                  <a:srgbClr val="002060"/>
                </a:solidFill>
                <a:latin typeface="Proxima Nova"/>
              </a:rPr>
              <a:t>information</a:t>
            </a:r>
          </a:p>
          <a:p>
            <a:r>
              <a:rPr lang="en-PH" dirty="0" smtClean="0">
                <a:solidFill>
                  <a:srgbClr val="002060"/>
                </a:solidFill>
                <a:latin typeface="Proxima Nova"/>
              </a:rPr>
              <a:t>Assessment of </a:t>
            </a:r>
            <a:r>
              <a:rPr lang="en-PH" dirty="0" err="1" smtClean="0">
                <a:solidFill>
                  <a:srgbClr val="002060"/>
                </a:solidFill>
                <a:latin typeface="Proxima Nova"/>
              </a:rPr>
              <a:t>eSkilling</a:t>
            </a:r>
            <a:r>
              <a:rPr lang="en-PH" dirty="0" smtClean="0">
                <a:solidFill>
                  <a:srgbClr val="002060"/>
                </a:solidFill>
                <a:latin typeface="Proxima Nova"/>
              </a:rPr>
              <a:t> Policy and Program</a:t>
            </a:r>
          </a:p>
          <a:p>
            <a:r>
              <a:rPr lang="en-PH" dirty="0">
                <a:solidFill>
                  <a:srgbClr val="002060"/>
                </a:solidFill>
                <a:latin typeface="Proxima Nova"/>
              </a:rPr>
              <a:t>Implement </a:t>
            </a:r>
            <a:r>
              <a:rPr lang="en-PH" dirty="0" smtClean="0">
                <a:solidFill>
                  <a:srgbClr val="002060"/>
                </a:solidFill>
                <a:latin typeface="Proxima Nova"/>
              </a:rPr>
              <a:t>an incentive-based </a:t>
            </a:r>
            <a:r>
              <a:rPr lang="en-PH" dirty="0" err="1" smtClean="0">
                <a:solidFill>
                  <a:srgbClr val="002060"/>
                </a:solidFill>
                <a:latin typeface="Proxima Nova"/>
              </a:rPr>
              <a:t>eSkilling</a:t>
            </a:r>
            <a:r>
              <a:rPr lang="en-PH" smtClean="0">
                <a:solidFill>
                  <a:srgbClr val="002060"/>
                </a:solidFill>
                <a:latin typeface="Proxima Nova"/>
              </a:rPr>
              <a:t> Program, </a:t>
            </a:r>
            <a:r>
              <a:rPr lang="en-PH" dirty="0" smtClean="0">
                <a:solidFill>
                  <a:srgbClr val="002060"/>
                </a:solidFill>
                <a:latin typeface="Proxima Nova"/>
              </a:rPr>
              <a:t>especially for government ICT workers</a:t>
            </a:r>
            <a:endParaRPr lang="en-PH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185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>
                <a:solidFill>
                  <a:srgbClr val="002060"/>
                </a:solidFill>
              </a:rPr>
              <a:t>THANK YOU</a:t>
            </a:r>
            <a:endParaRPr lang="en-PH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989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002060"/>
                </a:solidFill>
              </a:rPr>
              <a:t>Strategic Thrust</a:t>
            </a:r>
            <a:endParaRPr lang="en-PH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b="1" dirty="0">
                <a:solidFill>
                  <a:srgbClr val="002060"/>
                </a:solidFill>
                <a:latin typeface="Proxima Nova"/>
              </a:rPr>
              <a:t>“Investing in People: Digital Literacy for All</a:t>
            </a:r>
            <a:r>
              <a:rPr lang="en-PH" b="1" dirty="0" smtClean="0">
                <a:solidFill>
                  <a:srgbClr val="002060"/>
                </a:solidFill>
                <a:latin typeface="Proxima Nova"/>
              </a:rPr>
              <a:t>” </a:t>
            </a:r>
          </a:p>
          <a:p>
            <a:pPr marL="0" indent="0" algn="ctr">
              <a:buNone/>
            </a:pPr>
            <a:endParaRPr lang="en-PH" b="1" dirty="0" smtClean="0">
              <a:solidFill>
                <a:srgbClr val="002060"/>
              </a:solidFill>
              <a:latin typeface="Proxima Nova"/>
            </a:endParaRPr>
          </a:p>
          <a:p>
            <a:pPr marL="0" indent="0" algn="ctr">
              <a:buNone/>
            </a:pPr>
            <a:r>
              <a:rPr lang="en-PH" sz="2800" b="1" dirty="0" smtClean="0">
                <a:solidFill>
                  <a:srgbClr val="002060"/>
                </a:solidFill>
                <a:latin typeface="Proxima Nova"/>
              </a:rPr>
              <a:t>It </a:t>
            </a:r>
            <a:r>
              <a:rPr lang="en-PH" sz="2800" b="1" dirty="0">
                <a:solidFill>
                  <a:srgbClr val="002060"/>
                </a:solidFill>
                <a:latin typeface="Proxima Nova"/>
              </a:rPr>
              <a:t>is every citizen’s right, men and women, to have equal access to quality education, training and skills development opportunities through formal and/or alternative means. </a:t>
            </a:r>
          </a:p>
          <a:p>
            <a:pPr marL="0" indent="0" algn="r">
              <a:buNone/>
            </a:pPr>
            <a:r>
              <a:rPr lang="en-PH" sz="2400" b="1" i="1" dirty="0" smtClean="0">
                <a:solidFill>
                  <a:srgbClr val="002060"/>
                </a:solidFill>
                <a:latin typeface="Proxima Nova"/>
              </a:rPr>
              <a:t>Philippine </a:t>
            </a:r>
            <a:r>
              <a:rPr lang="en-PH" sz="2400" b="1" i="1" dirty="0">
                <a:solidFill>
                  <a:srgbClr val="002060"/>
                </a:solidFill>
                <a:latin typeface="Proxima Nova"/>
              </a:rPr>
              <a:t>Digital Strategy 2011-2016</a:t>
            </a:r>
            <a:endParaRPr lang="en-PH" sz="2400" b="1" i="1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205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002060"/>
                </a:solidFill>
              </a:rPr>
              <a:t>Objectives</a:t>
            </a:r>
            <a:endParaRPr lang="en-PH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PH" dirty="0" smtClean="0">
                <a:solidFill>
                  <a:srgbClr val="002060"/>
                </a:solidFill>
              </a:rPr>
              <a:t>Produce </a:t>
            </a:r>
            <a:r>
              <a:rPr lang="en-PH" dirty="0">
                <a:solidFill>
                  <a:srgbClr val="002060"/>
                </a:solidFill>
              </a:rPr>
              <a:t>more </a:t>
            </a:r>
            <a:r>
              <a:rPr lang="en-PH" b="1" dirty="0">
                <a:solidFill>
                  <a:srgbClr val="002060"/>
                </a:solidFill>
              </a:rPr>
              <a:t>globally competent workforce</a:t>
            </a:r>
            <a:r>
              <a:rPr lang="en-PH" dirty="0">
                <a:solidFill>
                  <a:srgbClr val="002060"/>
                </a:solidFill>
              </a:rPr>
              <a:t>, possessing 21st century skills, through the use of ICT; </a:t>
            </a:r>
          </a:p>
          <a:p>
            <a:endParaRPr lang="en-PH" dirty="0">
              <a:solidFill>
                <a:srgbClr val="002060"/>
              </a:solidFill>
            </a:endParaRPr>
          </a:p>
          <a:p>
            <a:r>
              <a:rPr lang="en-PH" dirty="0">
                <a:solidFill>
                  <a:srgbClr val="002060"/>
                </a:solidFill>
              </a:rPr>
              <a:t> Improve the </a:t>
            </a:r>
            <a:r>
              <a:rPr lang="en-PH" b="1" dirty="0">
                <a:solidFill>
                  <a:srgbClr val="002060"/>
                </a:solidFill>
              </a:rPr>
              <a:t>capacity of government workforce</a:t>
            </a:r>
            <a:r>
              <a:rPr lang="en-PH" dirty="0">
                <a:solidFill>
                  <a:srgbClr val="002060"/>
                </a:solidFill>
              </a:rPr>
              <a:t> to effectively develop and manage government ICT infrastructure and </a:t>
            </a:r>
            <a:r>
              <a:rPr lang="en-PH" dirty="0" smtClean="0">
                <a:solidFill>
                  <a:srgbClr val="002060"/>
                </a:solidFill>
              </a:rPr>
              <a:t>systems</a:t>
            </a:r>
          </a:p>
          <a:p>
            <a:endParaRPr lang="en-PH" dirty="0">
              <a:solidFill>
                <a:srgbClr val="002060"/>
              </a:solidFill>
            </a:endParaRPr>
          </a:p>
          <a:p>
            <a:r>
              <a:rPr lang="en-PH" b="1" dirty="0">
                <a:solidFill>
                  <a:srgbClr val="002060"/>
                </a:solidFill>
              </a:rPr>
              <a:t>Raise digital literacy </a:t>
            </a:r>
            <a:r>
              <a:rPr lang="en-PH" dirty="0">
                <a:solidFill>
                  <a:srgbClr val="002060"/>
                </a:solidFill>
              </a:rPr>
              <a:t>in the country to enable a culture of competent, confident, responsible, </a:t>
            </a:r>
            <a:r>
              <a:rPr lang="en-PH" dirty="0" smtClean="0">
                <a:solidFill>
                  <a:srgbClr val="002060"/>
                </a:solidFill>
              </a:rPr>
              <a:t>and participatory </a:t>
            </a:r>
            <a:r>
              <a:rPr lang="en-PH" dirty="0">
                <a:solidFill>
                  <a:srgbClr val="002060"/>
                </a:solidFill>
              </a:rPr>
              <a:t>use of ICT</a:t>
            </a:r>
            <a:endParaRPr lang="en-P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en-PH" dirty="0" smtClean="0">
                <a:solidFill>
                  <a:srgbClr val="002060"/>
                </a:solidFill>
                <a:latin typeface="Proxima Nova"/>
              </a:rPr>
              <a:t>Policy framework:</a:t>
            </a:r>
            <a:br>
              <a:rPr lang="en-PH" dirty="0" smtClean="0">
                <a:solidFill>
                  <a:srgbClr val="002060"/>
                </a:solidFill>
                <a:latin typeface="Proxima Nova"/>
              </a:rPr>
            </a:br>
            <a:r>
              <a:rPr lang="en-PH" dirty="0" smtClean="0">
                <a:solidFill>
                  <a:srgbClr val="002060"/>
                </a:solidFill>
                <a:latin typeface="Proxima Nova"/>
              </a:rPr>
              <a:t/>
            </a:r>
            <a:br>
              <a:rPr lang="en-PH" dirty="0" smtClean="0">
                <a:solidFill>
                  <a:srgbClr val="002060"/>
                </a:solidFill>
                <a:latin typeface="Proxima Nova"/>
              </a:rPr>
            </a:br>
            <a:r>
              <a:rPr lang="en-PH" i="1" dirty="0" smtClean="0">
                <a:solidFill>
                  <a:srgbClr val="002060"/>
                </a:solidFill>
                <a:latin typeface="Proxima Nova"/>
              </a:rPr>
              <a:t>national </a:t>
            </a:r>
            <a:r>
              <a:rPr lang="en-PH" i="1" dirty="0" err="1" smtClean="0">
                <a:solidFill>
                  <a:srgbClr val="002060"/>
                </a:solidFill>
                <a:latin typeface="Proxima Nova"/>
              </a:rPr>
              <a:t>ict</a:t>
            </a:r>
            <a:r>
              <a:rPr lang="en-PH" i="1" dirty="0" smtClean="0">
                <a:solidFill>
                  <a:srgbClr val="002060"/>
                </a:solidFill>
                <a:latin typeface="Proxima Nova"/>
              </a:rPr>
              <a:t> competency standards (NICS)</a:t>
            </a:r>
            <a:endParaRPr lang="en-PH" i="1" dirty="0">
              <a:solidFill>
                <a:srgbClr val="00206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896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1460"/>
            <a:ext cx="7561347" cy="5185852"/>
          </a:xfrm>
          <a:noFill/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Provides a common framework of </a:t>
            </a:r>
            <a:r>
              <a:rPr lang="en-US" dirty="0" smtClean="0">
                <a:solidFill>
                  <a:srgbClr val="002060"/>
                </a:solidFill>
              </a:rPr>
              <a:t>expectations by de</a:t>
            </a:r>
            <a:r>
              <a:rPr lang="en-US" dirty="0" smtClean="0">
                <a:solidFill>
                  <a:srgbClr val="002060"/>
                </a:solidFill>
              </a:rPr>
              <a:t>fining the </a:t>
            </a:r>
            <a:r>
              <a:rPr lang="en-US" dirty="0">
                <a:solidFill>
                  <a:srgbClr val="002060"/>
                </a:solidFill>
              </a:rPr>
              <a:t>knowledge, skills and attitude that an individual must possess </a:t>
            </a:r>
            <a:r>
              <a:rPr lang="en-US" dirty="0" smtClean="0">
                <a:solidFill>
                  <a:srgbClr val="002060"/>
                </a:solidFill>
              </a:rPr>
              <a:t>to be efficient</a:t>
            </a:r>
            <a:r>
              <a:rPr lang="en-US" dirty="0">
                <a:solidFill>
                  <a:srgbClr val="002060"/>
                </a:solidFill>
              </a:rPr>
              <a:t>, effective and </a:t>
            </a:r>
            <a:r>
              <a:rPr lang="en-US" dirty="0" smtClean="0">
                <a:solidFill>
                  <a:srgbClr val="002060"/>
                </a:solidFill>
              </a:rPr>
              <a:t>productive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Used for performance management, professional development and professionalization of human capital in government, industry and academe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8864" y="260648"/>
            <a:ext cx="9144000" cy="61648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PH" sz="3200" b="1" cap="small" dirty="0" smtClean="0"/>
              <a:t>National ICT Competency Standards [NICS]</a:t>
            </a:r>
            <a:endParaRPr lang="en-PH" sz="3200" b="1" dirty="0">
              <a:solidFill>
                <a:prstClr val="white"/>
              </a:solidFill>
              <a:latin typeface="Calibri"/>
              <a:cs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34512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176464"/>
          </a:xfrm>
        </p:spPr>
        <p:txBody>
          <a:bodyPr>
            <a:noAutofit/>
          </a:bodyPr>
          <a:lstStyle/>
          <a:p>
            <a:pPr marL="342900" lvl="2" indent="-342900">
              <a:spcAft>
                <a:spcPts val="600"/>
              </a:spcAft>
              <a:buClr>
                <a:schemeClr val="accent1"/>
              </a:buClr>
            </a:pPr>
            <a:r>
              <a:rPr lang="en-US" sz="3400" dirty="0">
                <a:solidFill>
                  <a:srgbClr val="002060"/>
                </a:solidFill>
              </a:rPr>
              <a:t>Developed  14 </a:t>
            </a:r>
            <a:r>
              <a:rPr lang="en-US" sz="3400" dirty="0" smtClean="0">
                <a:solidFill>
                  <a:srgbClr val="002060"/>
                </a:solidFill>
              </a:rPr>
              <a:t>NICS </a:t>
            </a:r>
            <a:r>
              <a:rPr lang="en-US" sz="3400" dirty="0">
                <a:solidFill>
                  <a:srgbClr val="002060"/>
                </a:solidFill>
              </a:rPr>
              <a:t>for various job </a:t>
            </a:r>
            <a:r>
              <a:rPr lang="en-US" sz="3400" dirty="0" smtClean="0">
                <a:solidFill>
                  <a:srgbClr val="002060"/>
                </a:solidFill>
              </a:rPr>
              <a:t>roles </a:t>
            </a:r>
          </a:p>
          <a:p>
            <a:pPr marL="342900" lvl="2" indent="-342900">
              <a:spcAft>
                <a:spcPts val="600"/>
              </a:spcAft>
              <a:buClr>
                <a:schemeClr val="accent1"/>
              </a:buClr>
            </a:pPr>
            <a:r>
              <a:rPr lang="en-US" sz="3400" dirty="0" smtClean="0">
                <a:solidFill>
                  <a:srgbClr val="002060"/>
                </a:solidFill>
              </a:rPr>
              <a:t>Formulated Competency Levels: Basic, Intermediate and Advance</a:t>
            </a:r>
            <a:endParaRPr lang="en-US" sz="3400" dirty="0" smtClean="0">
              <a:solidFill>
                <a:srgbClr val="002060"/>
              </a:solidFill>
            </a:endParaRPr>
          </a:p>
          <a:p>
            <a:pPr marL="342900" lvl="2" indent="-342900"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solidFill>
                  <a:srgbClr val="002060"/>
                </a:solidFill>
              </a:rPr>
              <a:t>Mapped to the ASEAN ICT Skills Standards: Definition and Certification [</a:t>
            </a:r>
            <a:r>
              <a:rPr lang="en-US" sz="3600" dirty="0" err="1">
                <a:solidFill>
                  <a:srgbClr val="002060"/>
                </a:solidFill>
              </a:rPr>
              <a:t>ISSDaC</a:t>
            </a:r>
            <a:r>
              <a:rPr lang="en-US" sz="3600" dirty="0">
                <a:solidFill>
                  <a:srgbClr val="002060"/>
                </a:solidFill>
              </a:rPr>
              <a:t>]</a:t>
            </a:r>
            <a:endParaRPr lang="en-US" sz="3400" dirty="0" smtClean="0">
              <a:solidFill>
                <a:srgbClr val="002060"/>
              </a:solidFill>
            </a:endParaRPr>
          </a:p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endParaRPr lang="en-US" sz="1050" dirty="0">
              <a:solidFill>
                <a:srgbClr val="002060"/>
              </a:solidFill>
            </a:endParaRPr>
          </a:p>
          <a:p>
            <a:pPr marL="480060" lvl="3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smtClean="0">
                <a:solidFill>
                  <a:srgbClr val="002060"/>
                </a:solidFill>
              </a:rPr>
              <a:t>			</a:t>
            </a:r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smtClean="0">
                <a:solidFill>
                  <a:srgbClr val="002060"/>
                </a:solidFill>
              </a:rPr>
              <a:t>	</a:t>
            </a:r>
            <a:endParaRPr lang="en-US" sz="3200" dirty="0">
              <a:solidFill>
                <a:srgbClr val="002060"/>
              </a:solidFill>
            </a:endParaRPr>
          </a:p>
          <a:p>
            <a:pPr marL="480060" lvl="3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2060"/>
                </a:solidFill>
              </a:rPr>
              <a:t>		</a:t>
            </a:r>
            <a:r>
              <a:rPr lang="en-US" sz="3200" dirty="0" smtClean="0">
                <a:solidFill>
                  <a:srgbClr val="002060"/>
                </a:solidFill>
              </a:rPr>
              <a:t>			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92234"/>
            <a:ext cx="9144000" cy="61648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PH" sz="3200" b="1" cap="small" dirty="0" smtClean="0"/>
              <a:t>National ICT Competency Standards [NICS]</a:t>
            </a:r>
            <a:endParaRPr lang="en-PH" sz="3200" b="1" dirty="0">
              <a:solidFill>
                <a:prstClr val="white"/>
              </a:solidFill>
              <a:latin typeface="Calibri"/>
              <a:cs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38372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9810" y="220226"/>
            <a:ext cx="9144000" cy="61648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PH" sz="3200" b="1" cap="small" dirty="0" smtClean="0"/>
              <a:t>National ICT Competency Standards [NICS]</a:t>
            </a:r>
            <a:endParaRPr lang="en-PH" sz="3200" b="1" dirty="0">
              <a:solidFill>
                <a:prstClr val="white"/>
              </a:solidFill>
              <a:latin typeface="Calibri"/>
              <a:cs typeface="Times New Roman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798" y="836712"/>
            <a:ext cx="4908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Competency Cluster Groups</a:t>
            </a:r>
            <a:endParaRPr lang="en-PH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7369"/>
              </p:ext>
            </p:extLst>
          </p:nvPr>
        </p:nvGraphicFramePr>
        <p:xfrm>
          <a:off x="1331640" y="1484784"/>
          <a:ext cx="6768752" cy="512064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26287"/>
                <a:gridCol w="5242465"/>
              </a:tblGrid>
              <a:tr h="1594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Cluster Group 3</a:t>
                      </a:r>
                      <a:endParaRPr lang="en-PH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Enterprise Architect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Project Manager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Career Executive Service Officer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Government Chief Information Officer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Information Systems Auditor</a:t>
                      </a:r>
                      <a:endParaRPr lang="en-PH" sz="2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59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>
                          <a:effectLst/>
                        </a:rPr>
                        <a:t>Cluster Group 2</a:t>
                      </a:r>
                      <a:endParaRPr lang="en-PH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Application Developers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Network Specialists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Webmasters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Information Security Specialist</a:t>
                      </a:r>
                      <a:endParaRPr lang="en-PH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4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>
                          <a:effectLst/>
                        </a:rPr>
                        <a:t>Cluster Group 1</a:t>
                      </a:r>
                      <a:endParaRPr lang="en-PH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Basic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Advanced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Teachers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>
                          <a:effectLst/>
                        </a:rPr>
                        <a:t>Civil Servants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dirty="0" err="1">
                          <a:effectLst/>
                        </a:rPr>
                        <a:t>CeC</a:t>
                      </a:r>
                      <a:r>
                        <a:rPr lang="en-PH" sz="2400" dirty="0">
                          <a:effectLst/>
                        </a:rPr>
                        <a:t> Knowledge Workers</a:t>
                      </a:r>
                      <a:endParaRPr lang="en-PH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5950556"/>
            <a:ext cx="2017241" cy="90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14518"/>
              </p:ext>
            </p:extLst>
          </p:nvPr>
        </p:nvGraphicFramePr>
        <p:xfrm>
          <a:off x="323528" y="1556791"/>
          <a:ext cx="8424936" cy="4177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5455"/>
                <a:gridCol w="6199481"/>
              </a:tblGrid>
              <a:tr h="439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LEVEL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DESCRIPTION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96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Basic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Has basic knowledge and skills which is adequate to perform a given task(s) under supervision of management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9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Intermediate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Has professional knowledge and skills to perform a given task (s) independently, and if required, can supervise others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9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Advanced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Has professional knowledge and skills both technical and management to lead a team in an inexperienced environment</a:t>
                      </a:r>
                      <a:endParaRPr lang="en-PH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44624"/>
            <a:ext cx="9144000" cy="61648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PH" sz="3200" b="1" cap="small" dirty="0" smtClean="0"/>
              <a:t>National ICT Competency Standards [NICS]</a:t>
            </a:r>
            <a:endParaRPr lang="en-PH" sz="3200" b="1" dirty="0">
              <a:solidFill>
                <a:prstClr val="white"/>
              </a:solidFill>
              <a:latin typeface="Calibri"/>
              <a:cs typeface="Times New Roman Bold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765334"/>
            <a:ext cx="3672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Competency Levels</a:t>
            </a:r>
            <a:endParaRPr kumimoji="0" lang="en-P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5950556"/>
            <a:ext cx="2017241" cy="90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871</Words>
  <Application>Microsoft Office PowerPoint</Application>
  <PresentationFormat>On-screen Show (4:3)</PresentationFormat>
  <Paragraphs>140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Mainstreaming eSkilling: The Philippine Experience</vt:lpstr>
      <vt:lpstr>Outline of Presentation</vt:lpstr>
      <vt:lpstr>Strategic Thrust</vt:lpstr>
      <vt:lpstr>Objectives</vt:lpstr>
      <vt:lpstr>Policy framework:  national ict competency standards (NICS)</vt:lpstr>
      <vt:lpstr>PowerPoint Presentation</vt:lpstr>
      <vt:lpstr>PowerPoint Presentation</vt:lpstr>
      <vt:lpstr>PowerPoint Presentation</vt:lpstr>
      <vt:lpstr>PowerPoint Presentation</vt:lpstr>
      <vt:lpstr>Projects and Activities</vt:lpstr>
      <vt:lpstr>eSkill Upgrading for Targeted ICT Professionals in the Government Sector</vt:lpstr>
      <vt:lpstr>PowerPoint Presentation</vt:lpstr>
      <vt:lpstr>eSkill Upgrading for Targeted Organizations</vt:lpstr>
      <vt:lpstr>PowerPoint Presentation</vt:lpstr>
      <vt:lpstr>eSkill Upgrading for Targeted ICT Professionals</vt:lpstr>
      <vt:lpstr>PowerPoint Presentation</vt:lpstr>
      <vt:lpstr>PowerPoint Presentation</vt:lpstr>
      <vt:lpstr>Training for Work Scholarship Program (TWSP) </vt:lpstr>
      <vt:lpstr>Courses on Information Technology</vt:lpstr>
      <vt:lpstr>eSkill Upgrading for Targeted Special Sector</vt:lpstr>
      <vt:lpstr>Trainings</vt:lpstr>
      <vt:lpstr>Challenges &amp; Lessons Learned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A&amp;N</dc:creator>
  <cp:lastModifiedBy>Maria Teresa Garcia</cp:lastModifiedBy>
  <cp:revision>23</cp:revision>
  <dcterms:created xsi:type="dcterms:W3CDTF">2014-09-10T03:58:08Z</dcterms:created>
  <dcterms:modified xsi:type="dcterms:W3CDTF">2015-05-22T10:27:45Z</dcterms:modified>
</cp:coreProperties>
</file>